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</p:sldMasterIdLst>
  <p:notesMasterIdLst>
    <p:notesMasterId r:id="rId27"/>
  </p:notesMasterIdLst>
  <p:sldIdLst>
    <p:sldId id="256" r:id="rId3"/>
    <p:sldId id="257" r:id="rId4"/>
    <p:sldId id="273" r:id="rId5"/>
    <p:sldId id="274" r:id="rId6"/>
    <p:sldId id="276" r:id="rId7"/>
    <p:sldId id="258" r:id="rId8"/>
    <p:sldId id="259" r:id="rId9"/>
    <p:sldId id="260" r:id="rId10"/>
    <p:sldId id="277" r:id="rId11"/>
    <p:sldId id="262" r:id="rId12"/>
    <p:sldId id="263" r:id="rId13"/>
    <p:sldId id="264" r:id="rId14"/>
    <p:sldId id="278" r:id="rId15"/>
    <p:sldId id="265" r:id="rId16"/>
    <p:sldId id="266" r:id="rId17"/>
    <p:sldId id="267" r:id="rId18"/>
    <p:sldId id="279" r:id="rId19"/>
    <p:sldId id="268" r:id="rId20"/>
    <p:sldId id="269" r:id="rId21"/>
    <p:sldId id="270" r:id="rId22"/>
    <p:sldId id="272" r:id="rId23"/>
    <p:sldId id="271" r:id="rId24"/>
    <p:sldId id="275" r:id="rId25"/>
    <p:sldId id="280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282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2BD14-D1F0-4A12-AFE5-D14A8BE7F226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62508-3DD4-4AAC-9B91-7ECB053D90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42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62508-3DD4-4AAC-9B91-7ECB053D90A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56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Utilisation</a:t>
            </a:r>
            <a:r>
              <a:rPr lang="fr-FR" baseline="0" dirty="0" smtClean="0"/>
              <a:t> des couleurs, formes de boites.. Manque des boites de regroupement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62508-3DD4-4AAC-9B91-7ECB053D90A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2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62508-3DD4-4AAC-9B91-7ECB053D90A7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212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Bonne carte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62508-3DD4-4AAC-9B91-7ECB053D90A7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209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62508-3DD4-4AAC-9B91-7ECB053D90A7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305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942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92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84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44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367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609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78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879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30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537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12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  <a:prstGeom prst="rect">
            <a:avLst/>
          </a:prstGeom>
        </p:spPr>
        <p:txBody>
          <a:bodyPr anchor="b"/>
          <a:lstStyle>
            <a:lvl1pPr algn="l">
              <a:defRPr sz="2400"/>
            </a:lvl1pPr>
          </a:lstStyle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7259" y="609147"/>
            <a:ext cx="5800490" cy="1143000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50EBF17E-2D9D-49F5-A401-8BD4F58507FE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E749D4C0-ED91-4A24-8C45-2B9876174C9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hyperlink" Target="http://fr.wikipedia.org/wiki/Licence_Creative_Commons" TargetMode="Externa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F217F-E9F0-4DFF-9B6D-94620E17A488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83D73-A0A1-4B19-ABD0-6526B908C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82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pic>
        <p:nvPicPr>
          <p:cNvPr id="48" name="Picture 9">
            <a:hlinkClick r:id="rId13"/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4" y="6582173"/>
            <a:ext cx="697582" cy="245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 userDrawn="1"/>
        </p:nvSpPr>
        <p:spPr>
          <a:xfrm>
            <a:off x="706143" y="6568254"/>
            <a:ext cx="2091745" cy="264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Auteur</a:t>
            </a:r>
            <a:r>
              <a:rPr lang="fr-FR" sz="1100" baseline="0" dirty="0" smtClean="0"/>
              <a:t> : Mégane </a:t>
            </a:r>
            <a:r>
              <a:rPr lang="fr-FR" sz="1100" baseline="0" dirty="0" err="1" smtClean="0"/>
              <a:t>Cristalidi</a:t>
            </a:r>
            <a:endParaRPr lang="fr-FR" sz="11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hyperlink" Target="http://gestiondeprojet.pm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tm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La carte conceptuelle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Comment évaluer une carte conceptuelle</a:t>
            </a:r>
          </a:p>
          <a:p>
            <a:endParaRPr lang="fr-FR" dirty="0" smtClean="0"/>
          </a:p>
          <a:p>
            <a:r>
              <a:rPr lang="fr-FR" sz="1200" dirty="0" smtClean="0"/>
              <a:t>Auteur : Mégane </a:t>
            </a:r>
            <a:r>
              <a:rPr lang="fr-FR" sz="1200" dirty="0" err="1" smtClean="0"/>
              <a:t>Cristalidi</a:t>
            </a:r>
            <a:endParaRPr lang="fr-FR" sz="1200" dirty="0" smtClean="0"/>
          </a:p>
          <a:p>
            <a:r>
              <a:rPr lang="fr-FR" sz="1200" dirty="0" smtClean="0"/>
              <a:t>Vidéo, amendements : Rémi Bachelet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26584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1880" y="764704"/>
            <a:ext cx="4576472" cy="792088"/>
          </a:xfrm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Sommaire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39248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fr-FR" sz="2000" dirty="0" smtClean="0"/>
              <a:t>Nous allons détailler les différents critères qui sont utilisés pour la notation :</a:t>
            </a:r>
          </a:p>
          <a:p>
            <a:pPr marL="68580" indent="0">
              <a:buNone/>
            </a:pPr>
            <a:endParaRPr lang="fr-FR" sz="2000" dirty="0" smtClean="0"/>
          </a:p>
          <a:p>
            <a:r>
              <a:rPr lang="fr-FR" b="1" dirty="0" smtClean="0"/>
              <a:t>Concepts</a:t>
            </a:r>
            <a:endParaRPr lang="fr-FR" dirty="0" smtClean="0"/>
          </a:p>
          <a:p>
            <a:pPr lvl="1"/>
            <a:r>
              <a:rPr lang="fr-FR" sz="2000" dirty="0" smtClean="0"/>
              <a:t>Sélection</a:t>
            </a:r>
          </a:p>
          <a:p>
            <a:pPr lvl="1"/>
            <a:r>
              <a:rPr lang="fr-FR" sz="2000" dirty="0" smtClean="0"/>
              <a:t>Organisation et hiérarchisation</a:t>
            </a:r>
          </a:p>
          <a:p>
            <a:pPr lvl="1"/>
            <a:r>
              <a:rPr lang="fr-FR" sz="2000" dirty="0" smtClean="0"/>
              <a:t>Étendue du schéma</a:t>
            </a:r>
          </a:p>
          <a:p>
            <a:pPr marL="365760" lvl="1" indent="0">
              <a:buNone/>
            </a:pPr>
            <a:endParaRPr lang="fr-FR" dirty="0" smtClean="0"/>
          </a:p>
          <a:p>
            <a:r>
              <a:rPr lang="fr-FR" b="1" dirty="0" smtClean="0"/>
              <a:t>Liens</a:t>
            </a:r>
            <a:endParaRPr lang="fr-FR" b="1" dirty="0"/>
          </a:p>
          <a:p>
            <a:pPr lvl="1"/>
            <a:r>
              <a:rPr lang="fr-FR" sz="2000" dirty="0" smtClean="0"/>
              <a:t>Présence</a:t>
            </a:r>
            <a:endParaRPr lang="fr-FR" sz="2000" dirty="0"/>
          </a:p>
          <a:p>
            <a:pPr lvl="1"/>
            <a:r>
              <a:rPr lang="fr-FR" sz="2000" dirty="0" smtClean="0"/>
              <a:t>Désignation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48858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7258" y="609147"/>
            <a:ext cx="6339197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Prérequis 1 : avoir suivi le </a:t>
            </a:r>
            <a:r>
              <a:rPr lang="fr-FR" dirty="0"/>
              <a:t>cours </a:t>
            </a:r>
            <a:r>
              <a:rPr lang="fr-FR" sz="2700" dirty="0">
                <a:hlinkClick r:id="rId2"/>
              </a:rPr>
              <a:t>http://</a:t>
            </a:r>
            <a:r>
              <a:rPr lang="fr-FR" sz="2700" dirty="0" smtClean="0">
                <a:hlinkClick r:id="rId2"/>
              </a:rPr>
              <a:t>gestiondeprojet.pm</a:t>
            </a:r>
            <a:r>
              <a:rPr lang="fr-FR" sz="2700" dirty="0" smtClean="0"/>
              <a:t> </a:t>
            </a:r>
            <a:endParaRPr lang="fr-FR" dirty="0"/>
          </a:p>
        </p:txBody>
      </p:sp>
      <p:pic>
        <p:nvPicPr>
          <p:cNvPr id="6" name="Espace réservé du contenu 5" descr="Capture d’écran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259" y="1916832"/>
            <a:ext cx="5811377" cy="3508375"/>
          </a:xfrm>
        </p:spPr>
      </p:pic>
      <p:pic>
        <p:nvPicPr>
          <p:cNvPr id="7" name="Image 6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58851"/>
            <a:ext cx="4488569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1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Prérequis </a:t>
            </a:r>
            <a:r>
              <a:rPr lang="fr-FR" dirty="0" smtClean="0"/>
              <a:t>2 </a:t>
            </a:r>
            <a:r>
              <a:rPr lang="fr-FR" dirty="0"/>
              <a:t>: avoir </a:t>
            </a:r>
            <a:r>
              <a:rPr lang="fr-FR" dirty="0" smtClean="0"/>
              <a:t>un barème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92896"/>
            <a:ext cx="8634208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97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1880" y="764704"/>
            <a:ext cx="4576472" cy="792088"/>
          </a:xfrm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Sommaire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39248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fr-FR" sz="2000" dirty="0" smtClean="0"/>
              <a:t>Nous allons détailler les différents critères qui sont utilisés pour la notation :</a:t>
            </a:r>
          </a:p>
          <a:p>
            <a:pPr marL="68580" indent="0">
              <a:buNone/>
            </a:pPr>
            <a:endParaRPr lang="fr-FR" sz="2000" dirty="0" smtClean="0"/>
          </a:p>
          <a:p>
            <a:r>
              <a:rPr lang="fr-FR" b="1" dirty="0" smtClean="0"/>
              <a:t>Concepts</a:t>
            </a:r>
            <a:endParaRPr lang="fr-FR" dirty="0" smtClean="0"/>
          </a:p>
          <a:p>
            <a:pPr lvl="1"/>
            <a:r>
              <a:rPr lang="fr-FR" sz="2000" dirty="0" smtClean="0">
                <a:solidFill>
                  <a:srgbClr val="FF0000"/>
                </a:solidFill>
              </a:rPr>
              <a:t>Sélection</a:t>
            </a:r>
          </a:p>
          <a:p>
            <a:pPr lvl="1"/>
            <a:r>
              <a:rPr lang="fr-FR" sz="2000" dirty="0" smtClean="0"/>
              <a:t>Organisation et hiérarchisation</a:t>
            </a:r>
          </a:p>
          <a:p>
            <a:pPr lvl="1"/>
            <a:r>
              <a:rPr lang="fr-FR" sz="2000" dirty="0" smtClean="0"/>
              <a:t>Étendue du schéma</a:t>
            </a:r>
          </a:p>
          <a:p>
            <a:pPr marL="365760" lvl="1" indent="0">
              <a:buNone/>
            </a:pPr>
            <a:endParaRPr lang="fr-FR" dirty="0" smtClean="0"/>
          </a:p>
          <a:p>
            <a:r>
              <a:rPr lang="fr-FR" b="1" dirty="0" smtClean="0"/>
              <a:t>Liens</a:t>
            </a:r>
            <a:endParaRPr lang="fr-FR" b="1" dirty="0"/>
          </a:p>
          <a:p>
            <a:pPr lvl="1"/>
            <a:r>
              <a:rPr lang="fr-FR" sz="2000" dirty="0" smtClean="0"/>
              <a:t>Présence</a:t>
            </a:r>
            <a:endParaRPr lang="fr-FR" sz="2000" dirty="0"/>
          </a:p>
          <a:p>
            <a:pPr lvl="1"/>
            <a:r>
              <a:rPr lang="fr-FR" sz="2000" dirty="0" smtClean="0"/>
              <a:t>Désignation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32160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Sélection des concepts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380630"/>
              </p:ext>
            </p:extLst>
          </p:nvPr>
        </p:nvGraphicFramePr>
        <p:xfrm>
          <a:off x="1042988" y="2573336"/>
          <a:ext cx="6985396" cy="301590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492698"/>
                <a:gridCol w="3492698"/>
              </a:tblGrid>
              <a:tr h="95821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Caractéristiques d’une </a:t>
                      </a:r>
                      <a:r>
                        <a:rPr lang="fr-FR" dirty="0" smtClean="0">
                          <a:effectLst/>
                        </a:rPr>
                        <a:t>«Bonne» </a:t>
                      </a:r>
                      <a:r>
                        <a:rPr lang="fr-FR" dirty="0">
                          <a:effectLst/>
                        </a:rPr>
                        <a:t>carte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Caractéristiques d’une carte </a:t>
                      </a:r>
                      <a:r>
                        <a:rPr lang="fr-FR" dirty="0" smtClean="0">
                          <a:effectLst/>
                        </a:rPr>
                        <a:t>«inappropriée </a:t>
                      </a:r>
                      <a:r>
                        <a:rPr lang="fr-FR" dirty="0">
                          <a:effectLst/>
                        </a:rPr>
                        <a:t>»</a:t>
                      </a:r>
                    </a:p>
                  </a:txBody>
                  <a:tcPr marL="66675" marR="66675" marT="66675" marB="66675"/>
                </a:tc>
              </a:tr>
              <a:tr h="2057687">
                <a:tc>
                  <a:txBody>
                    <a:bodyPr/>
                    <a:lstStyle/>
                    <a:p>
                      <a:pPr marL="228600" indent="-2286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·  </a:t>
                      </a:r>
                      <a:r>
                        <a:rPr lang="fr-FR" dirty="0" smtClean="0">
                          <a:effectLst/>
                        </a:rPr>
                        <a:t>Les </a:t>
                      </a:r>
                      <a:r>
                        <a:rPr lang="fr-FR" dirty="0">
                          <a:effectLst/>
                        </a:rPr>
                        <a:t>concepts rapportés sont </a:t>
                      </a:r>
                      <a:r>
                        <a:rPr lang="fr-FR" b="1" dirty="0" smtClean="0">
                          <a:effectLst/>
                        </a:rPr>
                        <a:t>pertinents</a:t>
                      </a:r>
                    </a:p>
                    <a:p>
                      <a:pPr marL="228600" indent="-2286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dirty="0">
                        <a:effectLst/>
                      </a:endParaRPr>
                    </a:p>
                    <a:p>
                      <a:pPr marL="228600" indent="-2286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·   </a:t>
                      </a:r>
                      <a:r>
                        <a:rPr lang="fr-FR" b="1" dirty="0">
                          <a:effectLst/>
                        </a:rPr>
                        <a:t>Tous</a:t>
                      </a:r>
                      <a:r>
                        <a:rPr lang="fr-FR" dirty="0">
                          <a:effectLst/>
                        </a:rPr>
                        <a:t> les concepts pertinents et importants sont </a:t>
                      </a:r>
                      <a:r>
                        <a:rPr lang="fr-FR" dirty="0" smtClean="0">
                          <a:effectLst/>
                        </a:rPr>
                        <a:t>présents</a:t>
                      </a:r>
                      <a:endParaRPr lang="fr-FR" dirty="0">
                        <a:effectLst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marL="101600" indent="1270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· Un ou plusieurs concepts sont non </a:t>
                      </a:r>
                      <a:r>
                        <a:rPr lang="fr-FR" dirty="0" smtClean="0">
                          <a:effectLst/>
                        </a:rPr>
                        <a:t>pertinents</a:t>
                      </a:r>
                    </a:p>
                    <a:p>
                      <a:pPr marL="101600" indent="1270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dirty="0">
                        <a:effectLst/>
                      </a:endParaRPr>
                    </a:p>
                    <a:p>
                      <a:pPr marL="101600" indent="1270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· Un ou plusieurs concepts pertinents et importants ne sont pas rapportés</a:t>
                      </a: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475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apture d’écran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9" b="13111"/>
          <a:stretch/>
        </p:blipFill>
        <p:spPr>
          <a:xfrm>
            <a:off x="888959" y="1467910"/>
            <a:ext cx="5987297" cy="5032324"/>
          </a:xfrm>
        </p:spPr>
      </p:pic>
      <p:sp>
        <p:nvSpPr>
          <p:cNvPr id="5" name="ZoneTexte 4"/>
          <p:cNvSpPr txBox="1"/>
          <p:nvPr/>
        </p:nvSpPr>
        <p:spPr>
          <a:xfrm>
            <a:off x="5445927" y="1982450"/>
            <a:ext cx="32403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Manque de concepts clés</a:t>
            </a:r>
          </a:p>
          <a:p>
            <a:pPr algn="ctr"/>
            <a:r>
              <a:rPr lang="fr-FR" sz="1400" dirty="0" smtClean="0"/>
              <a:t>(types de </a:t>
            </a:r>
            <a:r>
              <a:rPr lang="fr-FR" sz="1400" smtClean="0"/>
              <a:t>structures possibles, </a:t>
            </a:r>
            <a:r>
              <a:rPr lang="fr-FR" sz="1400" dirty="0" smtClean="0"/>
              <a:t>ingénierie simultanée…)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517935" y="3142709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+</a:t>
            </a:r>
          </a:p>
          <a:p>
            <a:pPr algn="ctr"/>
            <a:r>
              <a:rPr lang="fr-FR" dirty="0" smtClean="0"/>
              <a:t>Concepts non pertinents</a:t>
            </a:r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4002872" y="5445224"/>
            <a:ext cx="1228805" cy="108012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4556698" y="3068960"/>
            <a:ext cx="796757" cy="72008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224015" y="414908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améliorable !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131840" y="501334"/>
            <a:ext cx="5552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Thème : Les différentes manières d’organiser un projet</a:t>
            </a:r>
          </a:p>
        </p:txBody>
      </p:sp>
      <p:sp>
        <p:nvSpPr>
          <p:cNvPr id="2" name="Rectangle 1"/>
          <p:cNvSpPr/>
          <p:nvPr/>
        </p:nvSpPr>
        <p:spPr>
          <a:xfrm>
            <a:off x="766209" y="1452076"/>
            <a:ext cx="205391" cy="5048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1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689132" y="152369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Concepts présents et  pertinents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444208" y="153293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bonne carte !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627784" y="692697"/>
            <a:ext cx="60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Les Différentes manières d’organiser un projet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Espace réservé du contenu 2" descr="Capture d’écran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67" y="1916832"/>
            <a:ext cx="7846925" cy="4608512"/>
          </a:xfrm>
        </p:spPr>
      </p:pic>
    </p:spTree>
    <p:extLst>
      <p:ext uri="{BB962C8B-B14F-4D97-AF65-F5344CB8AC3E}">
        <p14:creationId xmlns:p14="http://schemas.microsoft.com/office/powerpoint/2010/main" val="403146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1880" y="764704"/>
            <a:ext cx="4576472" cy="792088"/>
          </a:xfrm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Sommaire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39248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fr-FR" sz="2000" dirty="0" smtClean="0"/>
              <a:t>Nous allons détailler les différents critères qui sont utilisés pour la notation :</a:t>
            </a:r>
          </a:p>
          <a:p>
            <a:pPr marL="68580" indent="0">
              <a:buNone/>
            </a:pPr>
            <a:endParaRPr lang="fr-FR" sz="2000" dirty="0" smtClean="0"/>
          </a:p>
          <a:p>
            <a:r>
              <a:rPr lang="fr-FR" b="1" dirty="0" smtClean="0"/>
              <a:t>Concepts</a:t>
            </a:r>
            <a:endParaRPr lang="fr-FR" dirty="0" smtClean="0"/>
          </a:p>
          <a:p>
            <a:pPr lvl="1"/>
            <a:r>
              <a:rPr lang="fr-FR" sz="2000" dirty="0" smtClean="0"/>
              <a:t>Sélection</a:t>
            </a:r>
          </a:p>
          <a:p>
            <a:pPr lvl="1"/>
            <a:r>
              <a:rPr lang="fr-FR" sz="2000" dirty="0" smtClean="0">
                <a:solidFill>
                  <a:srgbClr val="FF0000"/>
                </a:solidFill>
              </a:rPr>
              <a:t>Organisation et hiérarchisation</a:t>
            </a:r>
          </a:p>
          <a:p>
            <a:pPr lvl="1"/>
            <a:r>
              <a:rPr lang="fr-FR" sz="2000" dirty="0" smtClean="0"/>
              <a:t>Étendue du schéma</a:t>
            </a:r>
          </a:p>
          <a:p>
            <a:pPr marL="365760" lvl="1" indent="0">
              <a:buNone/>
            </a:pPr>
            <a:endParaRPr lang="fr-FR" dirty="0" smtClean="0"/>
          </a:p>
          <a:p>
            <a:r>
              <a:rPr lang="fr-FR" b="1" dirty="0" smtClean="0"/>
              <a:t>Liens</a:t>
            </a:r>
            <a:endParaRPr lang="fr-FR" b="1" dirty="0"/>
          </a:p>
          <a:p>
            <a:pPr lvl="1"/>
            <a:r>
              <a:rPr lang="fr-FR" sz="2000" dirty="0" smtClean="0"/>
              <a:t>Présence</a:t>
            </a:r>
            <a:endParaRPr lang="fr-FR" sz="2000" dirty="0"/>
          </a:p>
          <a:p>
            <a:pPr lvl="1"/>
            <a:r>
              <a:rPr lang="fr-FR" sz="2000" dirty="0" smtClean="0"/>
              <a:t>Désignation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07586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71800" y="1196752"/>
            <a:ext cx="5832648" cy="114300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Organisation et hiérarchisation des concepts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47507"/>
              </p:ext>
            </p:extLst>
          </p:nvPr>
        </p:nvGraphicFramePr>
        <p:xfrm>
          <a:off x="1042988" y="2861368"/>
          <a:ext cx="6985396" cy="301590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492698"/>
                <a:gridCol w="3492698"/>
              </a:tblGrid>
              <a:tr h="95821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Caractéristiques d’une « Bonne » carte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Caractéristiques d’une carte « inappropriée »</a:t>
                      </a:r>
                    </a:p>
                  </a:txBody>
                  <a:tcPr marL="66675" marR="66675" marT="66675" marB="66675"/>
                </a:tc>
              </a:tr>
              <a:tr h="2057687">
                <a:tc>
                  <a:txBody>
                    <a:bodyPr/>
                    <a:lstStyle/>
                    <a:p>
                      <a:pPr marL="228600" indent="-2286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· Les concepts sont correctement </a:t>
                      </a:r>
                      <a:r>
                        <a:rPr lang="fr-FR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organisés du général au </a:t>
                      </a:r>
                      <a:r>
                        <a:rPr lang="fr-FR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spécifique</a:t>
                      </a:r>
                    </a:p>
                    <a:p>
                      <a:pPr marL="228600" indent="-2286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dirty="0">
                        <a:effectLst/>
                        <a:latin typeface="+mn-lt"/>
                      </a:endParaRPr>
                    </a:p>
                    <a:p>
                      <a:pPr marL="228600" indent="-2286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·  Certains concepts sont </a:t>
                      </a:r>
                      <a:r>
                        <a:rPr lang="fr-FR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regroupés</a:t>
                      </a:r>
                      <a:r>
                        <a:rPr lang="fr-FR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par niveau d’équivalence</a:t>
                      </a:r>
                      <a:endParaRPr lang="fr-FR" dirty="0">
                        <a:effectLst/>
                        <a:latin typeface="+mn-lt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marL="101600" indent="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fr-FR" dirty="0" smtClean="0">
                          <a:effectLst/>
                        </a:rPr>
                        <a:t> ·  Il n’y a pas de hiérarchisation des concepts du général au spécifique</a:t>
                      </a:r>
                    </a:p>
                    <a:p>
                      <a:pPr marL="101600" indent="1270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dirty="0" smtClean="0">
                        <a:effectLst/>
                      </a:endParaRPr>
                    </a:p>
                    <a:p>
                      <a:pPr marL="101600" indent="1270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 smtClean="0">
                          <a:effectLst/>
                        </a:rPr>
                        <a:t>·  Il n’y a aucun regroupement de concepts par niveaux</a:t>
                      </a:r>
                      <a:endParaRPr lang="fr-FR" dirty="0">
                        <a:effectLst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57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76536" y="5644953"/>
            <a:ext cx="453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Pas de hiérarchisation ni de niveau !</a:t>
            </a:r>
            <a:endParaRPr lang="fr-FR" sz="1400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4355976" y="764704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Contre-exemple</a:t>
            </a:r>
          </a:p>
        </p:txBody>
      </p:sp>
      <p:pic>
        <p:nvPicPr>
          <p:cNvPr id="13" name="Espace réservé du contenu 12" descr="Capture d’écran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57" y="2060848"/>
            <a:ext cx="8085369" cy="3472910"/>
          </a:xfrm>
        </p:spPr>
      </p:pic>
      <p:sp>
        <p:nvSpPr>
          <p:cNvPr id="6" name="ZoneTexte 5"/>
          <p:cNvSpPr txBox="1"/>
          <p:nvPr/>
        </p:nvSpPr>
        <p:spPr>
          <a:xfrm>
            <a:off x="4932040" y="5669159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améliorable !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0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115616" y="152369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Concepts présents et  pertinents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004048" y="152369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bonne carte !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915816" y="399611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Les Différentes manières d’organiser un projet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Image 1" descr="Capture d’écra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"/>
          <a:stretch/>
        </p:blipFill>
        <p:spPr>
          <a:xfrm>
            <a:off x="642145" y="1520177"/>
            <a:ext cx="7890296" cy="49691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59832" y="1327131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Concepts bien organisés </a:t>
            </a:r>
            <a:r>
              <a:rPr lang="fr-FR" dirty="0" smtClean="0">
                <a:sym typeface="Wingdings" pitchFamily="2" charset="2"/>
              </a:rPr>
              <a:t> bonne carte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005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1880" y="764704"/>
            <a:ext cx="4576472" cy="792088"/>
          </a:xfrm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Sommaire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39248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fr-FR" sz="2000" dirty="0" smtClean="0"/>
              <a:t>Nous allons détailler les différents critères qui sont utilisés pour la notation :</a:t>
            </a:r>
          </a:p>
          <a:p>
            <a:pPr marL="68580" indent="0">
              <a:buNone/>
            </a:pPr>
            <a:endParaRPr lang="fr-FR" sz="2000" dirty="0" smtClean="0"/>
          </a:p>
          <a:p>
            <a:r>
              <a:rPr lang="fr-FR" b="1" dirty="0" smtClean="0"/>
              <a:t>Concepts</a:t>
            </a:r>
            <a:endParaRPr lang="fr-FR" dirty="0" smtClean="0"/>
          </a:p>
          <a:p>
            <a:pPr lvl="1"/>
            <a:r>
              <a:rPr lang="fr-FR" sz="2000" dirty="0" smtClean="0"/>
              <a:t>Sélection</a:t>
            </a:r>
          </a:p>
          <a:p>
            <a:pPr lvl="1"/>
            <a:r>
              <a:rPr lang="fr-FR" sz="2000" dirty="0" smtClean="0"/>
              <a:t>Organisation et hiérarchisation</a:t>
            </a:r>
          </a:p>
          <a:p>
            <a:pPr lvl="1"/>
            <a:r>
              <a:rPr lang="fr-FR" sz="2000" dirty="0" smtClean="0">
                <a:solidFill>
                  <a:srgbClr val="FF0000"/>
                </a:solidFill>
              </a:rPr>
              <a:t>Étendue du schéma</a:t>
            </a:r>
          </a:p>
          <a:p>
            <a:pPr marL="365760" lvl="1" indent="0">
              <a:buNone/>
            </a:pPr>
            <a:endParaRPr lang="fr-FR" dirty="0" smtClean="0"/>
          </a:p>
          <a:p>
            <a:r>
              <a:rPr lang="fr-FR" b="1" dirty="0" smtClean="0"/>
              <a:t>Liens</a:t>
            </a:r>
            <a:endParaRPr lang="fr-FR" b="1" dirty="0"/>
          </a:p>
          <a:p>
            <a:pPr lvl="1"/>
            <a:r>
              <a:rPr lang="fr-FR" sz="2000" dirty="0" smtClean="0"/>
              <a:t>Présence</a:t>
            </a:r>
            <a:endParaRPr lang="fr-FR" sz="2000" dirty="0"/>
          </a:p>
          <a:p>
            <a:pPr lvl="1"/>
            <a:r>
              <a:rPr lang="fr-FR" sz="2000" dirty="0" smtClean="0"/>
              <a:t>Désignation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18217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99791" y="609147"/>
            <a:ext cx="5437957" cy="11430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Etendue du schéma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625208"/>
              </p:ext>
            </p:extLst>
          </p:nvPr>
        </p:nvGraphicFramePr>
        <p:xfrm>
          <a:off x="1042988" y="2573336"/>
          <a:ext cx="6985396" cy="301590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492698"/>
                <a:gridCol w="3492698"/>
              </a:tblGrid>
              <a:tr h="95821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Caractéristiques d’une </a:t>
                      </a:r>
                      <a:r>
                        <a:rPr lang="fr-FR" dirty="0" smtClean="0">
                          <a:effectLst/>
                        </a:rPr>
                        <a:t>«Bonne» </a:t>
                      </a:r>
                      <a:r>
                        <a:rPr lang="fr-FR" dirty="0">
                          <a:effectLst/>
                        </a:rPr>
                        <a:t>carte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Caractéristiques d’une carte </a:t>
                      </a:r>
                      <a:r>
                        <a:rPr lang="fr-FR" dirty="0" smtClean="0">
                          <a:effectLst/>
                        </a:rPr>
                        <a:t>«inappropriée»</a:t>
                      </a:r>
                      <a:endParaRPr lang="fr-FR" dirty="0">
                        <a:effectLst/>
                      </a:endParaRPr>
                    </a:p>
                  </a:txBody>
                  <a:tcPr marL="66675" marR="66675" marT="66675" marB="66675"/>
                </a:tc>
              </a:tr>
              <a:tr h="2057687">
                <a:tc>
                  <a:txBody>
                    <a:bodyPr/>
                    <a:lstStyle/>
                    <a:p>
                      <a:pPr rtl="0"/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  Schéma </a:t>
                      </a:r>
                      <a:r>
                        <a:rPr lang="fr-F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</a:t>
                      </a:r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incluant les éléments clés, sans </a:t>
                      </a:r>
                      <a:r>
                        <a:rPr lang="fr-FR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sur-représentation</a:t>
                      </a:r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détails</a:t>
                      </a:r>
                    </a:p>
                    <a:p>
                      <a:pPr rtl="0"/>
                      <a:endParaRPr lang="fr-FR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  Schéma </a:t>
                      </a:r>
                      <a:r>
                        <a:rPr lang="fr-F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organisé sur une page A4</a:t>
                      </a:r>
                      <a:endParaRPr lang="fr-FR" b="1" dirty="0">
                        <a:effectLst/>
                        <a:latin typeface="+mn-lt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marL="101600" indent="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fr-FR" dirty="0" smtClean="0">
                          <a:effectLst/>
                        </a:rPr>
                        <a:t> </a:t>
                      </a:r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  Schéma trop chargé de détails, informations microscopiques</a:t>
                      </a:r>
                      <a:endParaRPr lang="fr-FR" dirty="0">
                        <a:effectLst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03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161634" y="5655731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Trop chargé !</a:t>
            </a:r>
            <a:endParaRPr lang="fr-FR" sz="1400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3419872" y="764704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</a:rPr>
              <a:t>Contre-exemple</a:t>
            </a:r>
          </a:p>
        </p:txBody>
      </p:sp>
      <p:pic>
        <p:nvPicPr>
          <p:cNvPr id="3" name="Espace réservé du contenu 2" descr="Capture d’écran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5"/>
          <a:stretch/>
        </p:blipFill>
        <p:spPr>
          <a:xfrm>
            <a:off x="528061" y="1844824"/>
            <a:ext cx="8019673" cy="3498885"/>
          </a:xfrm>
        </p:spPr>
      </p:pic>
      <p:sp>
        <p:nvSpPr>
          <p:cNvPr id="6" name="ZoneTexte 5"/>
          <p:cNvSpPr txBox="1"/>
          <p:nvPr/>
        </p:nvSpPr>
        <p:spPr>
          <a:xfrm>
            <a:off x="4537897" y="5655731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améliorable !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24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3275856" y="505420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Exemple : Les Différentes manières d’organiser un projet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52412" y="1800693"/>
            <a:ext cx="52661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 smtClean="0"/>
              <a:t>Ni trop chargée, ni trop peu </a:t>
            </a:r>
            <a:r>
              <a:rPr lang="fr-FR" dirty="0" smtClean="0">
                <a:sym typeface="Wingdings" pitchFamily="2" charset="2"/>
              </a:rPr>
              <a:t> bonne carte ! </a:t>
            </a:r>
          </a:p>
          <a:p>
            <a:pPr algn="ctr"/>
            <a:r>
              <a:rPr lang="fr-FR" dirty="0" smtClean="0">
                <a:sym typeface="Wingdings" pitchFamily="2" charset="2"/>
              </a:rPr>
              <a:t>(manque un peu de couleur)</a:t>
            </a:r>
            <a:endParaRPr lang="fr-FR" dirty="0"/>
          </a:p>
        </p:txBody>
      </p:sp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8" y="2636912"/>
            <a:ext cx="817674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7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1880" y="764704"/>
            <a:ext cx="4576472" cy="792088"/>
          </a:xfrm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Sommaire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39248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fr-FR" sz="2000" dirty="0" smtClean="0"/>
              <a:t>Nous allons détailler les différents critères qui sont utilisés pour la notation :</a:t>
            </a:r>
          </a:p>
          <a:p>
            <a:pPr marL="68580" indent="0">
              <a:buNone/>
            </a:pPr>
            <a:endParaRPr lang="fr-FR" sz="2000" dirty="0" smtClean="0"/>
          </a:p>
          <a:p>
            <a:r>
              <a:rPr lang="fr-FR" b="1" dirty="0" smtClean="0"/>
              <a:t>Concepts</a:t>
            </a:r>
            <a:endParaRPr lang="fr-FR" dirty="0" smtClean="0"/>
          </a:p>
          <a:p>
            <a:pPr lvl="1"/>
            <a:r>
              <a:rPr lang="fr-FR" sz="2000" dirty="0" smtClean="0"/>
              <a:t>Sélection</a:t>
            </a:r>
          </a:p>
          <a:p>
            <a:pPr lvl="1"/>
            <a:r>
              <a:rPr lang="fr-FR" sz="2000" dirty="0" smtClean="0"/>
              <a:t>Organisation et hiérarchisation</a:t>
            </a:r>
          </a:p>
          <a:p>
            <a:pPr lvl="1"/>
            <a:r>
              <a:rPr lang="fr-FR" sz="2000" dirty="0" smtClean="0"/>
              <a:t>Étendue du schéma</a:t>
            </a:r>
          </a:p>
          <a:p>
            <a:pPr marL="365760" lvl="1" indent="0">
              <a:buNone/>
            </a:pPr>
            <a:endParaRPr lang="fr-FR" dirty="0" smtClean="0"/>
          </a:p>
          <a:p>
            <a:r>
              <a:rPr lang="fr-FR" b="1" dirty="0" smtClean="0"/>
              <a:t>Liens</a:t>
            </a:r>
            <a:endParaRPr lang="fr-FR" b="1" dirty="0"/>
          </a:p>
          <a:p>
            <a:pPr lvl="1"/>
            <a:r>
              <a:rPr lang="fr-FR" sz="2000" dirty="0" smtClean="0">
                <a:solidFill>
                  <a:srgbClr val="FF0000"/>
                </a:solidFill>
              </a:rPr>
              <a:t>Présence</a:t>
            </a:r>
            <a:endParaRPr lang="fr-FR" sz="2000" dirty="0">
              <a:solidFill>
                <a:srgbClr val="FF0000"/>
              </a:solidFill>
            </a:endParaRPr>
          </a:p>
          <a:p>
            <a:pPr lvl="1"/>
            <a:r>
              <a:rPr lang="fr-FR" sz="2000" dirty="0" smtClean="0">
                <a:solidFill>
                  <a:srgbClr val="FF0000"/>
                </a:solidFill>
              </a:rPr>
              <a:t>Désignation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2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19872" y="404664"/>
            <a:ext cx="5256584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Les liens : présence </a:t>
            </a:r>
            <a:br>
              <a:rPr lang="fr-FR" dirty="0" smtClean="0"/>
            </a:br>
            <a:r>
              <a:rPr lang="fr-FR" dirty="0" smtClean="0"/>
              <a:t>et désignation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1857189"/>
              </p:ext>
            </p:extLst>
          </p:nvPr>
        </p:nvGraphicFramePr>
        <p:xfrm>
          <a:off x="539552" y="1628800"/>
          <a:ext cx="8064896" cy="457598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032448"/>
                <a:gridCol w="4032448"/>
              </a:tblGrid>
              <a:tr h="95821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Caractéristiques d’une « Bonne » carte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dirty="0">
                          <a:effectLst/>
                        </a:rPr>
                        <a:t>Caractéristiques d’une carte </a:t>
                      </a:r>
                      <a:r>
                        <a:rPr lang="fr-FR" dirty="0" smtClean="0">
                          <a:effectLst/>
                        </a:rPr>
                        <a:t>«inappropriée </a:t>
                      </a:r>
                      <a:r>
                        <a:rPr lang="fr-FR" dirty="0">
                          <a:effectLst/>
                        </a:rPr>
                        <a:t>»</a:t>
                      </a:r>
                    </a:p>
                  </a:txBody>
                  <a:tcPr marL="66675" marR="66675" marT="66675" marB="66675"/>
                </a:tc>
              </a:tr>
              <a:tr h="1838501">
                <a:tc>
                  <a:txBody>
                    <a:bodyPr/>
                    <a:lstStyle/>
                    <a:p>
                      <a:pPr fontAlgn="t"/>
                      <a:r>
                        <a:rPr lang="fr-FR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Tous les liens pertinents et importants entre les différents concepts sont </a:t>
                      </a:r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figurés</a:t>
                      </a:r>
                      <a:endParaRPr lang="fr-FR" sz="1600" b="1" dirty="0">
                        <a:effectLst/>
                        <a:latin typeface="+mn-lt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marL="101600" indent="1270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· Un ou plusieurs liens pertinents et importants entre concepts ne sont pas </a:t>
                      </a:r>
                      <a:r>
                        <a:rPr lang="fr-FR" sz="16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figurés</a:t>
                      </a:r>
                    </a:p>
                    <a:p>
                      <a:pPr marL="101600" indent="1270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</a:endParaRPr>
                    </a:p>
                    <a:p>
                      <a:pPr marL="101600" indent="1270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· Un ou plusieurs liens figurés sont erronés</a:t>
                      </a:r>
                      <a:endParaRPr lang="fr-FR" sz="1600" dirty="0">
                        <a:effectLst/>
                        <a:latin typeface="+mn-lt"/>
                      </a:endParaRPr>
                    </a:p>
                  </a:txBody>
                  <a:tcPr marL="66675" marR="66675" marT="66675" marB="66675"/>
                </a:tc>
              </a:tr>
              <a:tr h="1779269">
                <a:tc>
                  <a:txBody>
                    <a:bodyPr/>
                    <a:lstStyle/>
                    <a:p>
                      <a:pPr fontAlgn="t"/>
                      <a:r>
                        <a:rPr lang="fr-FR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Chaque lien figuré est </a:t>
                      </a:r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correctement nommé</a:t>
                      </a:r>
                      <a:r>
                        <a:rPr lang="fr-FR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par des mots explicitant la nature du lien</a:t>
                      </a:r>
                      <a:endParaRPr lang="fr-FR" sz="1600" dirty="0">
                        <a:effectLst/>
                        <a:latin typeface="+mn-lt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marL="1016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·  Un ou plusieurs liens figurés ne sont pas </a:t>
                      </a:r>
                      <a:r>
                        <a:rPr lang="fr-FR" sz="16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nommés</a:t>
                      </a:r>
                    </a:p>
                    <a:p>
                      <a:pPr marL="1016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</a:endParaRPr>
                    </a:p>
                    <a:p>
                      <a:pPr marL="1016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· Un ou plusieurs liens figurés sont nommés d’une façon inadéquate ou franchement erronée</a:t>
                      </a:r>
                      <a:endParaRPr lang="fr-FR" sz="1600" dirty="0">
                        <a:effectLst/>
                        <a:latin typeface="+mn-lt"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28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37246" y="5841303"/>
            <a:ext cx="5806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Manque de lien et nature des liens non explicités </a:t>
            </a:r>
            <a:endParaRPr lang="fr-FR" sz="1400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3635896" y="404664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Contre-exemple</a:t>
            </a:r>
            <a:endParaRPr lang="fr-FR" sz="24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 descr="Capture d’écran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" t="8786"/>
          <a:stretch/>
        </p:blipFill>
        <p:spPr>
          <a:xfrm>
            <a:off x="1995054" y="1412776"/>
            <a:ext cx="6435113" cy="4343142"/>
          </a:xfrm>
        </p:spPr>
      </p:pic>
      <p:sp>
        <p:nvSpPr>
          <p:cNvPr id="6" name="ZoneTexte 5"/>
          <p:cNvSpPr txBox="1"/>
          <p:nvPr/>
        </p:nvSpPr>
        <p:spPr>
          <a:xfrm>
            <a:off x="6259016" y="5841303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améliorable !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82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3779912" y="437763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</a:rPr>
              <a:t>Exemple : Les Différentes manières d’organiser un projet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87824" y="1412776"/>
            <a:ext cx="5052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 smtClean="0"/>
              <a:t>Liens présents et explicités </a:t>
            </a:r>
            <a:r>
              <a:rPr lang="fr-FR" dirty="0" smtClean="0">
                <a:sym typeface="Wingdings" pitchFamily="2" charset="2"/>
              </a:rPr>
              <a:t> bonne carte ! </a:t>
            </a:r>
          </a:p>
        </p:txBody>
      </p:sp>
      <p:pic>
        <p:nvPicPr>
          <p:cNvPr id="4" name="Image 3" descr="Capture d’écra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/>
          <a:stretch/>
        </p:blipFill>
        <p:spPr>
          <a:xfrm>
            <a:off x="517894" y="2036409"/>
            <a:ext cx="8171242" cy="42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6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87823" y="609147"/>
            <a:ext cx="5149925" cy="1143000"/>
          </a:xfrm>
        </p:spPr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304288" lvl="8" indent="-457200">
              <a:buClr>
                <a:schemeClr val="accent2"/>
              </a:buClr>
              <a:buSzPct val="85000"/>
              <a:buFont typeface="+mj-lt"/>
              <a:buAutoNum type="arabicPeriod"/>
            </a:pPr>
            <a:r>
              <a:rPr lang="fr-FR" sz="2200" dirty="0" smtClean="0">
                <a:solidFill>
                  <a:schemeClr val="accent5">
                    <a:lumMod val="75000"/>
                  </a:schemeClr>
                </a:solidFill>
              </a:rPr>
              <a:t>Concepts</a:t>
            </a:r>
          </a:p>
          <a:p>
            <a:pPr marL="2304288" lvl="8" indent="-457200">
              <a:buClr>
                <a:schemeClr val="accent2"/>
              </a:buClr>
              <a:buSzPct val="85000"/>
              <a:buFont typeface="+mj-lt"/>
              <a:buAutoNum type="arabicPeriod"/>
            </a:pPr>
            <a:r>
              <a:rPr lang="fr-FR" sz="2200" dirty="0" smtClean="0">
                <a:solidFill>
                  <a:schemeClr val="accent5">
                    <a:lumMod val="75000"/>
                  </a:schemeClr>
                </a:solidFill>
              </a:rPr>
              <a:t>Organisation</a:t>
            </a:r>
          </a:p>
          <a:p>
            <a:pPr marL="2304288" lvl="8" indent="-457200">
              <a:buClr>
                <a:schemeClr val="accent2"/>
              </a:buClr>
              <a:buSzPct val="85000"/>
              <a:buFont typeface="+mj-lt"/>
              <a:buAutoNum type="arabicPeriod"/>
            </a:pPr>
            <a:r>
              <a:rPr lang="fr-FR" sz="2200" dirty="0" smtClean="0">
                <a:solidFill>
                  <a:schemeClr val="accent5">
                    <a:lumMod val="75000"/>
                  </a:schemeClr>
                </a:solidFill>
              </a:rPr>
              <a:t>Liens</a:t>
            </a:r>
          </a:p>
          <a:p>
            <a:pPr marL="2304288" lvl="8" indent="-457200">
              <a:buClr>
                <a:schemeClr val="accent2"/>
              </a:buClr>
              <a:buSzPct val="85000"/>
              <a:buFont typeface="+mj-lt"/>
              <a:buAutoNum type="arabicPeriod"/>
            </a:pPr>
            <a:r>
              <a:rPr lang="fr-FR" sz="2200" dirty="0" smtClean="0">
                <a:solidFill>
                  <a:schemeClr val="accent5">
                    <a:lumMod val="75000"/>
                  </a:schemeClr>
                </a:solidFill>
              </a:rPr>
              <a:t>Clarté</a:t>
            </a:r>
          </a:p>
          <a:p>
            <a:pPr marL="68580" indent="0" algn="ctr">
              <a:buNone/>
            </a:pPr>
            <a:endParaRPr lang="fr-FR" sz="32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68580" indent="0" algn="ctr">
              <a:buNone/>
            </a:pPr>
            <a:r>
              <a:rPr lang="fr-FR" sz="3200" dirty="0" smtClean="0">
                <a:solidFill>
                  <a:schemeClr val="accent1">
                    <a:lumMod val="50000"/>
                  </a:schemeClr>
                </a:solidFill>
              </a:rPr>
              <a:t>…</a:t>
            </a:r>
            <a:r>
              <a:rPr lang="fr-FR" sz="2600" dirty="0" smtClean="0">
                <a:solidFill>
                  <a:schemeClr val="tx1"/>
                </a:solidFill>
              </a:rPr>
              <a:t>Penser également à indiquer une </a:t>
            </a:r>
            <a:r>
              <a:rPr lang="fr-FR" sz="2600" b="1" dirty="0" smtClean="0">
                <a:solidFill>
                  <a:schemeClr val="tx1"/>
                </a:solidFill>
              </a:rPr>
              <a:t>question de départ</a:t>
            </a:r>
            <a:endParaRPr lang="fr-FR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07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apture d’écran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7984586" cy="4824460"/>
          </a:xfrm>
        </p:spPr>
      </p:pic>
      <p:grpSp>
        <p:nvGrpSpPr>
          <p:cNvPr id="8" name="Groupe 7"/>
          <p:cNvGrpSpPr/>
          <p:nvPr/>
        </p:nvGrpSpPr>
        <p:grpSpPr>
          <a:xfrm>
            <a:off x="4153117" y="605498"/>
            <a:ext cx="4163299" cy="1742095"/>
            <a:chOff x="4153117" y="605498"/>
            <a:chExt cx="4163299" cy="1742095"/>
          </a:xfrm>
        </p:grpSpPr>
        <p:sp>
          <p:nvSpPr>
            <p:cNvPr id="5" name="ZoneTexte 4"/>
            <p:cNvSpPr txBox="1"/>
            <p:nvPr/>
          </p:nvSpPr>
          <p:spPr>
            <a:xfrm>
              <a:off x="5436096" y="605498"/>
              <a:ext cx="2880320" cy="9233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Quels sont les modes d’organisations projet et leurs enjeux ?</a:t>
              </a:r>
              <a:endParaRPr lang="fr-FR" dirty="0"/>
            </a:p>
          </p:txBody>
        </p:sp>
        <p:sp>
          <p:nvSpPr>
            <p:cNvPr id="7" name="Flèche vers le bas 6"/>
            <p:cNvSpPr/>
            <p:nvPr/>
          </p:nvSpPr>
          <p:spPr>
            <a:xfrm rot="3148206">
              <a:off x="4787283" y="1353387"/>
              <a:ext cx="360040" cy="1628372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8785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1988840"/>
            <a:ext cx="6768752" cy="2592288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Merci de votre attention !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Bonne évaluation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218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856"/>
            <a:ext cx="9144000" cy="4450969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1143000" y="156511"/>
            <a:ext cx="6858000" cy="1811536"/>
          </a:xfrm>
        </p:spPr>
        <p:txBody>
          <a:bodyPr>
            <a:normAutofit/>
          </a:bodyPr>
          <a:lstStyle/>
          <a:p>
            <a:r>
              <a:rPr lang="fr-FR" dirty="0" smtClean="0"/>
              <a:t>Un résumé de cette présentation !</a:t>
            </a:r>
            <a:endParaRPr lang="fr-FR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79712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208</TotalTime>
  <Words>521</Words>
  <Application>Microsoft Office PowerPoint</Application>
  <PresentationFormat>Affichage à l'écran (4:3)</PresentationFormat>
  <Paragraphs>142</Paragraphs>
  <Slides>24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Wingdings</vt:lpstr>
      <vt:lpstr>Wingdings 2</vt:lpstr>
      <vt:lpstr>Conception personnalisée</vt:lpstr>
      <vt:lpstr>Austin</vt:lpstr>
      <vt:lpstr>La carte conceptuelle</vt:lpstr>
      <vt:lpstr>Sommaire</vt:lpstr>
      <vt:lpstr>Prérequis 1 : avoir suivi le cours http://gestiondeprojet.pm </vt:lpstr>
      <vt:lpstr>Prérequis 2 : avoir un barème</vt:lpstr>
      <vt:lpstr>Sommaire</vt:lpstr>
      <vt:lpstr>Sélection des concepts</vt:lpstr>
      <vt:lpstr>Présentation PowerPoint</vt:lpstr>
      <vt:lpstr>Présentation PowerPoint</vt:lpstr>
      <vt:lpstr>Sommaire</vt:lpstr>
      <vt:lpstr>Organisation et hiérarchisation des concepts</vt:lpstr>
      <vt:lpstr>Présentation PowerPoint</vt:lpstr>
      <vt:lpstr>Présentation PowerPoint</vt:lpstr>
      <vt:lpstr>Sommaire</vt:lpstr>
      <vt:lpstr>Etendue du schéma</vt:lpstr>
      <vt:lpstr>Présentation PowerPoint</vt:lpstr>
      <vt:lpstr>Présentation PowerPoint</vt:lpstr>
      <vt:lpstr>Sommaire</vt:lpstr>
      <vt:lpstr>Les liens : présence  et désignation</vt:lpstr>
      <vt:lpstr>Présentation PowerPoint</vt:lpstr>
      <vt:lpstr>Présentation PowerPoint</vt:lpstr>
      <vt:lpstr>Conclusion</vt:lpstr>
      <vt:lpstr>Présentation PowerPoint</vt:lpstr>
      <vt:lpstr>Merci de votre attention !  Bonne évaluation </vt:lpstr>
      <vt:lpstr>Un résumé de cette présentation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carte conceptuelle</dc:title>
  <dc:creator>Mégane</dc:creator>
  <cp:lastModifiedBy>remi bachelet</cp:lastModifiedBy>
  <cp:revision>34</cp:revision>
  <dcterms:created xsi:type="dcterms:W3CDTF">2013-02-20T16:23:16Z</dcterms:created>
  <dcterms:modified xsi:type="dcterms:W3CDTF">2016-03-09T14:32:08Z</dcterms:modified>
</cp:coreProperties>
</file>