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theme/theme4.xml" ContentType="application/vnd.openxmlformats-officedocument.theme+xml"/>
  <Override PartName="/ppt/slideLayouts/slideLayout6.xml" ContentType="application/vnd.openxmlformats-officedocument.presentationml.slideLayout+xml"/>
  <Override PartName="/ppt/theme/theme5.xml" ContentType="application/vnd.openxmlformats-officedocument.theme+xml"/>
  <Override PartName="/ppt/slideLayouts/slideLayout7.xml" ContentType="application/vnd.openxmlformats-officedocument.presentationml.slideLayout+xml"/>
  <Override PartName="/ppt/theme/theme6.xml" ContentType="application/vnd.openxmlformats-officedocument.theme+xml"/>
  <Override PartName="/ppt/slideLayouts/slideLayout8.xml" ContentType="application/vnd.openxmlformats-officedocument.presentationml.slideLayout+xml"/>
  <Override PartName="/ppt/theme/theme7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51" r:id="rId2"/>
    <p:sldMasterId id="2147483653" r:id="rId3"/>
    <p:sldMasterId id="2147483655" r:id="rId4"/>
    <p:sldMasterId id="2147483657" r:id="rId5"/>
    <p:sldMasterId id="2147483659" r:id="rId6"/>
    <p:sldMasterId id="2147483661" r:id="rId7"/>
    <p:sldMasterId id="2147483663" r:id="rId8"/>
  </p:sldMasterIdLst>
  <p:notesMasterIdLst>
    <p:notesMasterId r:id="rId55"/>
  </p:notesMasterIdLst>
  <p:handoutMasterIdLst>
    <p:handoutMasterId r:id="rId56"/>
  </p:handoutMasterIdLst>
  <p:sldIdLst>
    <p:sldId id="256" r:id="rId9"/>
    <p:sldId id="257" r:id="rId10"/>
    <p:sldId id="258" r:id="rId11"/>
    <p:sldId id="259" r:id="rId12"/>
    <p:sldId id="264" r:id="rId13"/>
    <p:sldId id="262" r:id="rId14"/>
    <p:sldId id="263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303" r:id="rId49"/>
    <p:sldId id="298" r:id="rId50"/>
    <p:sldId id="299" r:id="rId51"/>
    <p:sldId id="300" r:id="rId52"/>
    <p:sldId id="301" r:id="rId53"/>
    <p:sldId id="302" r:id="rId54"/>
  </p:sldIdLst>
  <p:sldSz cx="9144000" cy="5715000" type="screen16x10"/>
  <p:notesSz cx="6669088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8EE18"/>
    <a:srgbClr val="3FFA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791" autoAdjust="0"/>
  </p:normalViewPr>
  <p:slideViewPr>
    <p:cSldViewPr>
      <p:cViewPr varScale="1">
        <p:scale>
          <a:sx n="76" d="100"/>
          <a:sy n="76" d="100"/>
        </p:scale>
        <p:origin x="1152" y="84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50" Type="http://schemas.openxmlformats.org/officeDocument/2006/relationships/slide" Target="slides/slide42.xml"/><Relationship Id="rId55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slide" Target="slides/slide45.xml"/><Relationship Id="rId58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presProps" Target="pres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handoutMaster" Target="handoutMasters/handoutMaster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7C6BB0-8036-424C-9970-1DF6349924AB}" type="datetimeFigureOut">
              <a:rPr lang="fr-FR" smtClean="0"/>
              <a:t>04/01/2015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CED5CF-2577-492E-B638-654BD4EB51D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42543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05CA25-7B13-4E14-BAF4-6C555E5E35EE}" type="datetimeFigureOut">
              <a:rPr lang="fr-FR" smtClean="0"/>
              <a:t>04/01/2015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744538"/>
            <a:ext cx="5954712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B97269-0642-49CA-A7E4-2DFEC1DCDF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0898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57188" y="744538"/>
            <a:ext cx="5954712" cy="3722687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97269-0642-49CA-A7E4-2DFEC1DCDF86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45524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57188" y="744538"/>
            <a:ext cx="5954712" cy="3722687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97269-0642-49CA-A7E4-2DFEC1DCDF86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45524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57188" y="744538"/>
            <a:ext cx="5954712" cy="3722687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97269-0642-49CA-A7E4-2DFEC1DCDF86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45524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57188" y="744538"/>
            <a:ext cx="5954712" cy="3722687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97269-0642-49CA-A7E4-2DFEC1DCDF86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45524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57188" y="744538"/>
            <a:ext cx="5954712" cy="3722687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97269-0642-49CA-A7E4-2DFEC1DCDF86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45524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57188" y="744538"/>
            <a:ext cx="5954712" cy="3722687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97269-0642-49CA-A7E4-2DFEC1DCDF86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45524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57188" y="744538"/>
            <a:ext cx="5954712" cy="3722687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97269-0642-49CA-A7E4-2DFEC1DCDF86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45524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57188" y="744538"/>
            <a:ext cx="5954712" cy="3722687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97269-0642-49CA-A7E4-2DFEC1DCDF86}" type="slidenum">
              <a:rPr lang="fr-FR" smtClean="0">
                <a:solidFill>
                  <a:prstClr val="black"/>
                </a:solidFill>
              </a:rPr>
              <a:pPr/>
              <a:t>8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45524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57188" y="744538"/>
            <a:ext cx="5954712" cy="3722687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97269-0642-49CA-A7E4-2DFEC1DCDF86}" type="slidenum">
              <a:rPr lang="fr-FR" smtClean="0">
                <a:solidFill>
                  <a:prstClr val="black"/>
                </a:solidFill>
              </a:rPr>
              <a:pPr/>
              <a:t>9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45524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57188" y="744538"/>
            <a:ext cx="5954712" cy="3722687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97269-0642-49CA-A7E4-2DFEC1DCDF86}" type="slidenum">
              <a:rPr lang="fr-FR" smtClean="0">
                <a:solidFill>
                  <a:prstClr val="black"/>
                </a:solidFill>
              </a:rPr>
              <a:pPr/>
              <a:t>10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45524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57188" y="744538"/>
            <a:ext cx="5954712" cy="3722687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97269-0642-49CA-A7E4-2DFEC1DCDF86}" type="slidenum">
              <a:rPr lang="fr-FR" smtClean="0">
                <a:solidFill>
                  <a:prstClr val="black"/>
                </a:solidFill>
              </a:rPr>
              <a:pPr/>
              <a:t>11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45524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57188" y="744538"/>
            <a:ext cx="5954712" cy="3722687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97269-0642-49CA-A7E4-2DFEC1DCDF86}" type="slidenum">
              <a:rPr lang="fr-FR" smtClean="0">
                <a:solidFill>
                  <a:prstClr val="black"/>
                </a:solidFill>
              </a:rPr>
              <a:pPr/>
              <a:t>12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45524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57188" y="744538"/>
            <a:ext cx="5954712" cy="3722687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97269-0642-49CA-A7E4-2DFEC1DCDF86}" type="slidenum">
              <a:rPr lang="fr-FR" smtClean="0">
                <a:solidFill>
                  <a:prstClr val="black"/>
                </a:solidFill>
              </a:rPr>
              <a:pPr/>
              <a:t>13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45524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57188" y="744538"/>
            <a:ext cx="5954712" cy="3722687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97269-0642-49CA-A7E4-2DFEC1DCDF86}" type="slidenum">
              <a:rPr lang="fr-FR" smtClean="0">
                <a:solidFill>
                  <a:prstClr val="black"/>
                </a:solidFill>
              </a:rPr>
              <a:pPr/>
              <a:t>14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45524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57188" y="744538"/>
            <a:ext cx="5954712" cy="3722687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97269-0642-49CA-A7E4-2DFEC1DCDF86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45524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57188" y="744538"/>
            <a:ext cx="5954712" cy="3722687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97269-0642-49CA-A7E4-2DFEC1DCDF86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45524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57188" y="744538"/>
            <a:ext cx="5954712" cy="3722687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97269-0642-49CA-A7E4-2DFEC1DCDF86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382232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57188" y="744538"/>
            <a:ext cx="5954712" cy="3722687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97269-0642-49CA-A7E4-2DFEC1DCDF86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45524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57188" y="744538"/>
            <a:ext cx="5954712" cy="3722687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97269-0642-49CA-A7E4-2DFEC1DCDF86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455247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57188" y="744538"/>
            <a:ext cx="5954712" cy="3722687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97269-0642-49CA-A7E4-2DFEC1DCDF86}" type="slidenum">
              <a:rPr lang="fr-FR" smtClean="0"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455247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57188" y="744538"/>
            <a:ext cx="5954712" cy="3722687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97269-0642-49CA-A7E4-2DFEC1DCDF86}" type="slidenum">
              <a:rPr lang="fr-FR" smtClean="0"/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455247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57188" y="744538"/>
            <a:ext cx="5954712" cy="3722687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97269-0642-49CA-A7E4-2DFEC1DCDF86}" type="slidenum">
              <a:rPr lang="fr-FR" smtClean="0"/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455247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97269-0642-49CA-A7E4-2DFEC1DCDF86}" type="slidenum">
              <a:rPr lang="fr-FR" smtClean="0"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817593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97269-0642-49CA-A7E4-2DFEC1DCDF86}" type="slidenum">
              <a:rPr lang="fr-FR" smtClean="0"/>
              <a:t>31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247216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97269-0642-49CA-A7E4-2DFEC1DCDF86}" type="slidenum">
              <a:rPr lang="fr-FR" smtClean="0"/>
              <a:t>32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840618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97269-0642-49CA-A7E4-2DFEC1DCDF86}" type="slidenum">
              <a:rPr lang="fr-FR" smtClean="0"/>
              <a:t>33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61553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97269-0642-49CA-A7E4-2DFEC1DCDF86}" type="slidenum">
              <a:rPr lang="fr-FR" smtClean="0"/>
              <a:t>34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707416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97269-0642-49CA-A7E4-2DFEC1DCDF86}" type="slidenum">
              <a:rPr lang="fr-FR" smtClean="0"/>
              <a:t>35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665743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57188" y="744538"/>
            <a:ext cx="5954712" cy="3722687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97269-0642-49CA-A7E4-2DFEC1DCDF86}" type="slidenum">
              <a:rPr lang="fr-FR" smtClean="0"/>
              <a:t>36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455247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97269-0642-49CA-A7E4-2DFEC1DCDF86}" type="slidenum">
              <a:rPr lang="fr-FR" smtClean="0"/>
              <a:t>37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049295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57188" y="744538"/>
            <a:ext cx="5954712" cy="3722687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97269-0642-49CA-A7E4-2DFEC1DCDF86}" type="slidenum">
              <a:rPr lang="fr-FR" smtClean="0"/>
              <a:t>38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455247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57188" y="744538"/>
            <a:ext cx="5954712" cy="3722687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97269-0642-49CA-A7E4-2DFEC1DCDF86}" type="slidenum">
              <a:rPr lang="fr-FR" smtClean="0"/>
              <a:t>39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455247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97269-0642-49CA-A7E4-2DFEC1DCDF86}" type="slidenum">
              <a:rPr lang="fr-FR" smtClean="0"/>
              <a:t>40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833752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57188" y="744538"/>
            <a:ext cx="5954712" cy="3722687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97269-0642-49CA-A7E4-2DFEC1DCDF86}" type="slidenum">
              <a:rPr lang="fr-FR" smtClean="0"/>
              <a:t>43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45524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82655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10914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85295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75908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3208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29684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74859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7750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22439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935302"/>
            <a:ext cx="6858000" cy="1989667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3001698"/>
            <a:ext cx="6858000" cy="137980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69EEDD36-13A9-4755-B87F-EBB918E2B246}" type="datetimeFigureOut">
              <a:rPr lang="fr-FR" smtClean="0"/>
              <a:t>04/01/2015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FEB1E-DAB2-4E0E-94CD-2963CFE293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020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5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6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7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8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3AB40D-BEA2-477F-98D9-414F93039555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2267744" cy="5715000"/>
          </a:xfrm>
          <a:prstGeom prst="rect">
            <a:avLst/>
          </a:prstGeom>
          <a:gradFill flip="none" rotWithShape="1">
            <a:gsLst>
              <a:gs pos="0">
                <a:srgbClr val="03D4A8"/>
              </a:gs>
              <a:gs pos="98000">
                <a:srgbClr val="21D6E0">
                  <a:lumMod val="48000"/>
                  <a:lumOff val="52000"/>
                  <a:alpha val="50000"/>
                </a:srgb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5106934"/>
            <a:ext cx="793507" cy="308477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454420" y="2171977"/>
            <a:ext cx="1152127" cy="218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>
                <a:solidFill>
                  <a:schemeClr val="tx1"/>
                </a:solidFill>
              </a:rPr>
              <a:t>Bruno WARIN</a:t>
            </a:r>
            <a:endParaRPr lang="fr-FR" sz="1200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354418" y="2519639"/>
            <a:ext cx="1512168" cy="72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 smtClean="0">
                <a:solidFill>
                  <a:schemeClr val="tx1"/>
                </a:solidFill>
              </a:rPr>
              <a:t>Maître de Conférences </a:t>
            </a:r>
          </a:p>
          <a:p>
            <a:pPr algn="ctr"/>
            <a:r>
              <a:rPr lang="fr-FR" sz="1100" dirty="0" smtClean="0">
                <a:solidFill>
                  <a:schemeClr val="tx1"/>
                </a:solidFill>
              </a:rPr>
              <a:t>Université du Littoral Côte d’Opale</a:t>
            </a:r>
            <a:endParaRPr lang="fr-FR" sz="1100" dirty="0">
              <a:solidFill>
                <a:schemeClr val="tx1"/>
              </a:solidFill>
            </a:endParaRPr>
          </a:p>
        </p:txBody>
      </p:sp>
      <p:sp>
        <p:nvSpPr>
          <p:cNvPr id="8" name="Espace réservé du numéro de diapositive 5"/>
          <p:cNvSpPr txBox="1">
            <a:spLocks/>
          </p:cNvSpPr>
          <p:nvPr userDrawn="1"/>
        </p:nvSpPr>
        <p:spPr>
          <a:xfrm>
            <a:off x="1286371" y="5093920"/>
            <a:ext cx="718660" cy="318453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73AB40D-BEA2-477F-98D9-414F9303955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327354" y="3721595"/>
            <a:ext cx="1512168" cy="2817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 smtClean="0">
                <a:solidFill>
                  <a:schemeClr val="tx1"/>
                </a:solidFill>
              </a:rPr>
              <a:t>I.U.T. du Littoral</a:t>
            </a:r>
            <a:endParaRPr lang="fr-FR" sz="1100" dirty="0">
              <a:solidFill>
                <a:schemeClr val="tx1"/>
              </a:solidFill>
            </a:endParaRPr>
          </a:p>
        </p:txBody>
      </p:sp>
      <p:cxnSp>
        <p:nvCxnSpPr>
          <p:cNvPr id="13" name="Connecteur droit 12"/>
          <p:cNvCxnSpPr/>
          <p:nvPr userDrawn="1"/>
        </p:nvCxnSpPr>
        <p:spPr>
          <a:xfrm>
            <a:off x="2592000" y="614440"/>
            <a:ext cx="6120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 userDrawn="1"/>
        </p:nvSpPr>
        <p:spPr>
          <a:xfrm>
            <a:off x="0" y="5442773"/>
            <a:ext cx="22677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PERT- V1 – 31.10.14</a:t>
            </a:r>
            <a:endParaRPr lang="fr-F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103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3AB40D-BEA2-477F-98D9-414F9303955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2267744" cy="5715000"/>
          </a:xfrm>
          <a:prstGeom prst="rect">
            <a:avLst/>
          </a:prstGeom>
          <a:gradFill flip="none" rotWithShape="1">
            <a:gsLst>
              <a:gs pos="0">
                <a:srgbClr val="03D4A8"/>
              </a:gs>
              <a:gs pos="98000">
                <a:srgbClr val="21D6E0">
                  <a:lumMod val="48000"/>
                  <a:lumOff val="52000"/>
                  <a:alpha val="50000"/>
                </a:srgb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5106934"/>
            <a:ext cx="793507" cy="308477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454420" y="2171977"/>
            <a:ext cx="1152127" cy="218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>
                <a:solidFill>
                  <a:prstClr val="black"/>
                </a:solidFill>
              </a:rPr>
              <a:t>Bruno WARIN</a:t>
            </a:r>
            <a:endParaRPr lang="fr-FR" sz="1200" dirty="0">
              <a:solidFill>
                <a:prstClr val="black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354418" y="2519639"/>
            <a:ext cx="1512168" cy="72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 smtClean="0">
                <a:solidFill>
                  <a:prstClr val="black"/>
                </a:solidFill>
              </a:rPr>
              <a:t>Maître de Conférences </a:t>
            </a:r>
          </a:p>
          <a:p>
            <a:pPr algn="ctr"/>
            <a:r>
              <a:rPr lang="fr-FR" sz="1100" dirty="0" smtClean="0">
                <a:solidFill>
                  <a:prstClr val="black"/>
                </a:solidFill>
              </a:rPr>
              <a:t>Université du Littoral Côte d’Opale</a:t>
            </a:r>
            <a:endParaRPr lang="fr-FR" sz="1100" dirty="0">
              <a:solidFill>
                <a:prstClr val="black"/>
              </a:solidFill>
            </a:endParaRPr>
          </a:p>
        </p:txBody>
      </p:sp>
      <p:sp>
        <p:nvSpPr>
          <p:cNvPr id="8" name="Espace réservé du numéro de diapositive 5"/>
          <p:cNvSpPr txBox="1">
            <a:spLocks/>
          </p:cNvSpPr>
          <p:nvPr userDrawn="1"/>
        </p:nvSpPr>
        <p:spPr>
          <a:xfrm>
            <a:off x="1286371" y="5093920"/>
            <a:ext cx="718660" cy="318453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73AB40D-BEA2-477F-98D9-414F93039555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327354" y="3721595"/>
            <a:ext cx="1512168" cy="2817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 smtClean="0">
                <a:solidFill>
                  <a:prstClr val="black"/>
                </a:solidFill>
              </a:rPr>
              <a:t>I.U.T. du Littoral</a:t>
            </a:r>
            <a:endParaRPr lang="fr-FR" sz="1100" dirty="0">
              <a:solidFill>
                <a:prstClr val="black"/>
              </a:solidFill>
            </a:endParaRPr>
          </a:p>
        </p:txBody>
      </p:sp>
      <p:sp>
        <p:nvSpPr>
          <p:cNvPr id="13" name="ZoneTexte 12"/>
          <p:cNvSpPr txBox="1"/>
          <p:nvPr userDrawn="1"/>
        </p:nvSpPr>
        <p:spPr>
          <a:xfrm>
            <a:off x="0" y="5454062"/>
            <a:ext cx="22677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PERT- V2 – 01.11.14</a:t>
            </a:r>
            <a:endParaRPr lang="fr-FR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8187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3AB40D-BEA2-477F-98D9-414F9303955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2267744" cy="5715000"/>
          </a:xfrm>
          <a:prstGeom prst="rect">
            <a:avLst/>
          </a:prstGeom>
          <a:gradFill flip="none" rotWithShape="1">
            <a:gsLst>
              <a:gs pos="0">
                <a:srgbClr val="03D4A8"/>
              </a:gs>
              <a:gs pos="98000">
                <a:srgbClr val="21D6E0">
                  <a:lumMod val="48000"/>
                  <a:lumOff val="52000"/>
                  <a:alpha val="50000"/>
                </a:srgb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5106934"/>
            <a:ext cx="793507" cy="308477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454420" y="2171977"/>
            <a:ext cx="1152127" cy="218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>
                <a:solidFill>
                  <a:prstClr val="black"/>
                </a:solidFill>
              </a:rPr>
              <a:t>Bruno WARIN</a:t>
            </a:r>
            <a:endParaRPr lang="fr-FR" sz="1200" dirty="0">
              <a:solidFill>
                <a:prstClr val="black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354418" y="2519639"/>
            <a:ext cx="1512168" cy="72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 smtClean="0">
                <a:solidFill>
                  <a:prstClr val="black"/>
                </a:solidFill>
              </a:rPr>
              <a:t>Maître de Conférences </a:t>
            </a:r>
          </a:p>
          <a:p>
            <a:pPr algn="ctr"/>
            <a:r>
              <a:rPr lang="fr-FR" sz="1100" dirty="0" smtClean="0">
                <a:solidFill>
                  <a:prstClr val="black"/>
                </a:solidFill>
              </a:rPr>
              <a:t>Université du Littoral Côte d’Opale</a:t>
            </a:r>
            <a:endParaRPr lang="fr-FR" sz="1100" dirty="0">
              <a:solidFill>
                <a:prstClr val="black"/>
              </a:solidFill>
            </a:endParaRPr>
          </a:p>
        </p:txBody>
      </p:sp>
      <p:sp>
        <p:nvSpPr>
          <p:cNvPr id="8" name="Espace réservé du numéro de diapositive 5"/>
          <p:cNvSpPr txBox="1">
            <a:spLocks/>
          </p:cNvSpPr>
          <p:nvPr userDrawn="1"/>
        </p:nvSpPr>
        <p:spPr>
          <a:xfrm>
            <a:off x="1286371" y="5093920"/>
            <a:ext cx="718660" cy="318453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73AB40D-BEA2-477F-98D9-414F93039555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327354" y="3721595"/>
            <a:ext cx="1512168" cy="2817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 smtClean="0">
                <a:solidFill>
                  <a:prstClr val="black"/>
                </a:solidFill>
              </a:rPr>
              <a:t>I.U.T. du Littoral</a:t>
            </a:r>
            <a:endParaRPr lang="fr-FR" sz="1100" dirty="0">
              <a:solidFill>
                <a:prstClr val="black"/>
              </a:solidFill>
            </a:endParaRPr>
          </a:p>
        </p:txBody>
      </p:sp>
      <p:sp>
        <p:nvSpPr>
          <p:cNvPr id="13" name="ZoneTexte 12"/>
          <p:cNvSpPr txBox="1"/>
          <p:nvPr userDrawn="1"/>
        </p:nvSpPr>
        <p:spPr>
          <a:xfrm>
            <a:off x="0" y="5454062"/>
            <a:ext cx="22677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PERT- V2 – 01.11.14</a:t>
            </a:r>
            <a:endParaRPr lang="fr-FR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3189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3AB40D-BEA2-477F-98D9-414F9303955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2267744" cy="5715000"/>
          </a:xfrm>
          <a:prstGeom prst="rect">
            <a:avLst/>
          </a:prstGeom>
          <a:gradFill flip="none" rotWithShape="1">
            <a:gsLst>
              <a:gs pos="0">
                <a:srgbClr val="03D4A8"/>
              </a:gs>
              <a:gs pos="98000">
                <a:srgbClr val="21D6E0">
                  <a:lumMod val="48000"/>
                  <a:lumOff val="52000"/>
                  <a:alpha val="50000"/>
                </a:srgb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5106934"/>
            <a:ext cx="793507" cy="308477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454420" y="2171977"/>
            <a:ext cx="1152127" cy="218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>
                <a:solidFill>
                  <a:prstClr val="black"/>
                </a:solidFill>
              </a:rPr>
              <a:t>Bruno WARIN</a:t>
            </a:r>
            <a:endParaRPr lang="fr-FR" sz="1200" dirty="0">
              <a:solidFill>
                <a:prstClr val="black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354418" y="2519639"/>
            <a:ext cx="1512168" cy="72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 smtClean="0">
                <a:solidFill>
                  <a:prstClr val="black"/>
                </a:solidFill>
              </a:rPr>
              <a:t>Maître de Conférences </a:t>
            </a:r>
          </a:p>
          <a:p>
            <a:pPr algn="ctr"/>
            <a:r>
              <a:rPr lang="fr-FR" sz="1100" dirty="0" smtClean="0">
                <a:solidFill>
                  <a:prstClr val="black"/>
                </a:solidFill>
              </a:rPr>
              <a:t>Université du Littoral Côte d’Opale</a:t>
            </a:r>
            <a:endParaRPr lang="fr-FR" sz="1100" dirty="0">
              <a:solidFill>
                <a:prstClr val="black"/>
              </a:solidFill>
            </a:endParaRPr>
          </a:p>
        </p:txBody>
      </p:sp>
      <p:sp>
        <p:nvSpPr>
          <p:cNvPr id="8" name="Espace réservé du numéro de diapositive 5"/>
          <p:cNvSpPr txBox="1">
            <a:spLocks/>
          </p:cNvSpPr>
          <p:nvPr userDrawn="1"/>
        </p:nvSpPr>
        <p:spPr>
          <a:xfrm>
            <a:off x="1286371" y="5093920"/>
            <a:ext cx="718660" cy="318453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73AB40D-BEA2-477F-98D9-414F93039555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327354" y="3721595"/>
            <a:ext cx="1512168" cy="2817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 smtClean="0">
                <a:solidFill>
                  <a:prstClr val="black"/>
                </a:solidFill>
              </a:rPr>
              <a:t>I.U.T. du Littoral</a:t>
            </a:r>
            <a:endParaRPr lang="fr-FR" sz="1100" dirty="0">
              <a:solidFill>
                <a:prstClr val="black"/>
              </a:solidFill>
            </a:endParaRPr>
          </a:p>
        </p:txBody>
      </p:sp>
      <p:sp>
        <p:nvSpPr>
          <p:cNvPr id="13" name="ZoneTexte 12"/>
          <p:cNvSpPr txBox="1"/>
          <p:nvPr userDrawn="1"/>
        </p:nvSpPr>
        <p:spPr>
          <a:xfrm>
            <a:off x="0" y="5454062"/>
            <a:ext cx="22677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PERT- V2 – 01.11.14</a:t>
            </a:r>
            <a:endParaRPr lang="fr-FR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1392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3AB40D-BEA2-477F-98D9-414F9303955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2267744" cy="5715000"/>
          </a:xfrm>
          <a:prstGeom prst="rect">
            <a:avLst/>
          </a:prstGeom>
          <a:gradFill flip="none" rotWithShape="1">
            <a:gsLst>
              <a:gs pos="0">
                <a:srgbClr val="03D4A8"/>
              </a:gs>
              <a:gs pos="98000">
                <a:srgbClr val="21D6E0">
                  <a:lumMod val="48000"/>
                  <a:lumOff val="52000"/>
                  <a:alpha val="50000"/>
                </a:srgb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5106934"/>
            <a:ext cx="793507" cy="308477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454420" y="2171977"/>
            <a:ext cx="1152127" cy="218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>
                <a:solidFill>
                  <a:prstClr val="black"/>
                </a:solidFill>
              </a:rPr>
              <a:t>Bruno WARIN</a:t>
            </a:r>
            <a:endParaRPr lang="fr-FR" sz="1200" dirty="0">
              <a:solidFill>
                <a:prstClr val="black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354418" y="2519639"/>
            <a:ext cx="1512168" cy="72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 smtClean="0">
                <a:solidFill>
                  <a:prstClr val="black"/>
                </a:solidFill>
              </a:rPr>
              <a:t>Maître de Conférences </a:t>
            </a:r>
          </a:p>
          <a:p>
            <a:pPr algn="ctr"/>
            <a:r>
              <a:rPr lang="fr-FR" sz="1100" dirty="0" smtClean="0">
                <a:solidFill>
                  <a:prstClr val="black"/>
                </a:solidFill>
              </a:rPr>
              <a:t>Université du Littoral Côte d’Opale</a:t>
            </a:r>
            <a:endParaRPr lang="fr-FR" sz="1100" dirty="0">
              <a:solidFill>
                <a:prstClr val="black"/>
              </a:solidFill>
            </a:endParaRPr>
          </a:p>
        </p:txBody>
      </p:sp>
      <p:sp>
        <p:nvSpPr>
          <p:cNvPr id="8" name="Espace réservé du numéro de diapositive 5"/>
          <p:cNvSpPr txBox="1">
            <a:spLocks/>
          </p:cNvSpPr>
          <p:nvPr userDrawn="1"/>
        </p:nvSpPr>
        <p:spPr>
          <a:xfrm>
            <a:off x="1286371" y="5093920"/>
            <a:ext cx="718660" cy="318453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73AB40D-BEA2-477F-98D9-414F93039555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327354" y="3721595"/>
            <a:ext cx="1512168" cy="2817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 smtClean="0">
                <a:solidFill>
                  <a:prstClr val="black"/>
                </a:solidFill>
              </a:rPr>
              <a:t>I.U.T. du Littoral</a:t>
            </a:r>
            <a:endParaRPr lang="fr-FR" sz="1100" dirty="0">
              <a:solidFill>
                <a:prstClr val="black"/>
              </a:solidFill>
            </a:endParaRPr>
          </a:p>
        </p:txBody>
      </p:sp>
      <p:sp>
        <p:nvSpPr>
          <p:cNvPr id="13" name="ZoneTexte 12"/>
          <p:cNvSpPr txBox="1"/>
          <p:nvPr userDrawn="1"/>
        </p:nvSpPr>
        <p:spPr>
          <a:xfrm>
            <a:off x="0" y="5454062"/>
            <a:ext cx="22677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PERT- V2 – 01.11.14</a:t>
            </a:r>
            <a:endParaRPr lang="fr-FR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4562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3AB40D-BEA2-477F-98D9-414F9303955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2267744" cy="5715000"/>
          </a:xfrm>
          <a:prstGeom prst="rect">
            <a:avLst/>
          </a:prstGeom>
          <a:gradFill flip="none" rotWithShape="1">
            <a:gsLst>
              <a:gs pos="0">
                <a:srgbClr val="03D4A8"/>
              </a:gs>
              <a:gs pos="98000">
                <a:srgbClr val="21D6E0">
                  <a:lumMod val="48000"/>
                  <a:lumOff val="52000"/>
                  <a:alpha val="50000"/>
                </a:srgb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5106934"/>
            <a:ext cx="793507" cy="308477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454420" y="2171977"/>
            <a:ext cx="1152127" cy="218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>
                <a:solidFill>
                  <a:prstClr val="black"/>
                </a:solidFill>
              </a:rPr>
              <a:t>Bruno WARIN</a:t>
            </a:r>
            <a:endParaRPr lang="fr-FR" sz="1200" dirty="0">
              <a:solidFill>
                <a:prstClr val="black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354418" y="2519639"/>
            <a:ext cx="1512168" cy="72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 smtClean="0">
                <a:solidFill>
                  <a:prstClr val="black"/>
                </a:solidFill>
              </a:rPr>
              <a:t>Maître de Conférences </a:t>
            </a:r>
          </a:p>
          <a:p>
            <a:pPr algn="ctr"/>
            <a:r>
              <a:rPr lang="fr-FR" sz="1100" dirty="0" smtClean="0">
                <a:solidFill>
                  <a:prstClr val="black"/>
                </a:solidFill>
              </a:rPr>
              <a:t>Université du Littoral Côte d’Opale</a:t>
            </a:r>
            <a:endParaRPr lang="fr-FR" sz="1100" dirty="0">
              <a:solidFill>
                <a:prstClr val="black"/>
              </a:solidFill>
            </a:endParaRPr>
          </a:p>
        </p:txBody>
      </p:sp>
      <p:sp>
        <p:nvSpPr>
          <p:cNvPr id="8" name="Espace réservé du numéro de diapositive 5"/>
          <p:cNvSpPr txBox="1">
            <a:spLocks/>
          </p:cNvSpPr>
          <p:nvPr userDrawn="1"/>
        </p:nvSpPr>
        <p:spPr>
          <a:xfrm>
            <a:off x="1286371" y="5093920"/>
            <a:ext cx="718660" cy="318453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73AB40D-BEA2-477F-98D9-414F93039555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327354" y="3721595"/>
            <a:ext cx="1512168" cy="2817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 smtClean="0">
                <a:solidFill>
                  <a:prstClr val="black"/>
                </a:solidFill>
              </a:rPr>
              <a:t>I.U.T. du Littoral</a:t>
            </a:r>
            <a:endParaRPr lang="fr-FR" sz="1100" dirty="0">
              <a:solidFill>
                <a:prstClr val="black"/>
              </a:solidFill>
            </a:endParaRPr>
          </a:p>
        </p:txBody>
      </p:sp>
      <p:sp>
        <p:nvSpPr>
          <p:cNvPr id="13" name="ZoneTexte 12"/>
          <p:cNvSpPr txBox="1"/>
          <p:nvPr userDrawn="1"/>
        </p:nvSpPr>
        <p:spPr>
          <a:xfrm>
            <a:off x="0" y="5454062"/>
            <a:ext cx="22677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PERT- V2 – 01.11.14</a:t>
            </a:r>
            <a:endParaRPr lang="fr-FR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4632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3AB40D-BEA2-477F-98D9-414F9303955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2267744" cy="5715000"/>
          </a:xfrm>
          <a:prstGeom prst="rect">
            <a:avLst/>
          </a:prstGeom>
          <a:gradFill flip="none" rotWithShape="1">
            <a:gsLst>
              <a:gs pos="0">
                <a:srgbClr val="03D4A8"/>
              </a:gs>
              <a:gs pos="98000">
                <a:srgbClr val="21D6E0">
                  <a:lumMod val="48000"/>
                  <a:lumOff val="52000"/>
                  <a:alpha val="50000"/>
                </a:srgb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5106934"/>
            <a:ext cx="793507" cy="308477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454420" y="2171977"/>
            <a:ext cx="1152127" cy="218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>
                <a:solidFill>
                  <a:prstClr val="black"/>
                </a:solidFill>
              </a:rPr>
              <a:t>Bruno WARIN</a:t>
            </a:r>
            <a:endParaRPr lang="fr-FR" sz="1200" dirty="0">
              <a:solidFill>
                <a:prstClr val="black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354418" y="2519639"/>
            <a:ext cx="1512168" cy="72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 smtClean="0">
                <a:solidFill>
                  <a:prstClr val="black"/>
                </a:solidFill>
              </a:rPr>
              <a:t>Maître de Conférences </a:t>
            </a:r>
          </a:p>
          <a:p>
            <a:pPr algn="ctr"/>
            <a:r>
              <a:rPr lang="fr-FR" sz="1100" dirty="0" smtClean="0">
                <a:solidFill>
                  <a:prstClr val="black"/>
                </a:solidFill>
              </a:rPr>
              <a:t>Université du Littoral Côte d’Opale</a:t>
            </a:r>
            <a:endParaRPr lang="fr-FR" sz="1100" dirty="0">
              <a:solidFill>
                <a:prstClr val="black"/>
              </a:solidFill>
            </a:endParaRPr>
          </a:p>
        </p:txBody>
      </p:sp>
      <p:sp>
        <p:nvSpPr>
          <p:cNvPr id="8" name="Espace réservé du numéro de diapositive 5"/>
          <p:cNvSpPr txBox="1">
            <a:spLocks/>
          </p:cNvSpPr>
          <p:nvPr userDrawn="1"/>
        </p:nvSpPr>
        <p:spPr>
          <a:xfrm>
            <a:off x="1286371" y="5093920"/>
            <a:ext cx="718660" cy="318453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73AB40D-BEA2-477F-98D9-414F93039555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327354" y="3721595"/>
            <a:ext cx="1512168" cy="2817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 smtClean="0">
                <a:solidFill>
                  <a:prstClr val="black"/>
                </a:solidFill>
              </a:rPr>
              <a:t>I.U.T. du Littoral</a:t>
            </a:r>
            <a:endParaRPr lang="fr-FR" sz="1100" dirty="0">
              <a:solidFill>
                <a:prstClr val="black"/>
              </a:solidFill>
            </a:endParaRPr>
          </a:p>
        </p:txBody>
      </p:sp>
      <p:sp>
        <p:nvSpPr>
          <p:cNvPr id="13" name="ZoneTexte 12"/>
          <p:cNvSpPr txBox="1"/>
          <p:nvPr userDrawn="1"/>
        </p:nvSpPr>
        <p:spPr>
          <a:xfrm>
            <a:off x="0" y="5454062"/>
            <a:ext cx="22677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PERT- V2 – 01.11.14</a:t>
            </a:r>
            <a:endParaRPr lang="fr-FR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9062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3AB40D-BEA2-477F-98D9-414F9303955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2267744" cy="5715000"/>
          </a:xfrm>
          <a:prstGeom prst="rect">
            <a:avLst/>
          </a:prstGeom>
          <a:gradFill flip="none" rotWithShape="1">
            <a:gsLst>
              <a:gs pos="0">
                <a:srgbClr val="03D4A8"/>
              </a:gs>
              <a:gs pos="98000">
                <a:srgbClr val="21D6E0">
                  <a:lumMod val="48000"/>
                  <a:lumOff val="52000"/>
                  <a:alpha val="50000"/>
                </a:srgb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5106934"/>
            <a:ext cx="793507" cy="308477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454420" y="2171977"/>
            <a:ext cx="1152127" cy="218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>
                <a:solidFill>
                  <a:prstClr val="black"/>
                </a:solidFill>
              </a:rPr>
              <a:t>Bruno WARIN</a:t>
            </a:r>
            <a:endParaRPr lang="fr-FR" sz="1200" dirty="0">
              <a:solidFill>
                <a:prstClr val="black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354418" y="2519639"/>
            <a:ext cx="1512168" cy="72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 smtClean="0">
                <a:solidFill>
                  <a:prstClr val="black"/>
                </a:solidFill>
              </a:rPr>
              <a:t>Maître de Conférences </a:t>
            </a:r>
          </a:p>
          <a:p>
            <a:pPr algn="ctr"/>
            <a:r>
              <a:rPr lang="fr-FR" sz="1100" dirty="0" smtClean="0">
                <a:solidFill>
                  <a:prstClr val="black"/>
                </a:solidFill>
              </a:rPr>
              <a:t>Université du Littoral Côte d’Opale</a:t>
            </a:r>
            <a:endParaRPr lang="fr-FR" sz="1100" dirty="0">
              <a:solidFill>
                <a:prstClr val="black"/>
              </a:solidFill>
            </a:endParaRPr>
          </a:p>
        </p:txBody>
      </p:sp>
      <p:sp>
        <p:nvSpPr>
          <p:cNvPr id="8" name="Espace réservé du numéro de diapositive 5"/>
          <p:cNvSpPr txBox="1">
            <a:spLocks/>
          </p:cNvSpPr>
          <p:nvPr userDrawn="1"/>
        </p:nvSpPr>
        <p:spPr>
          <a:xfrm>
            <a:off x="1286371" y="5093920"/>
            <a:ext cx="718660" cy="318453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73AB40D-BEA2-477F-98D9-414F93039555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327354" y="3721595"/>
            <a:ext cx="1512168" cy="2817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 smtClean="0">
                <a:solidFill>
                  <a:prstClr val="black"/>
                </a:solidFill>
              </a:rPr>
              <a:t>I.U.T. du Littoral</a:t>
            </a:r>
            <a:endParaRPr lang="fr-FR" sz="1100" dirty="0">
              <a:solidFill>
                <a:prstClr val="black"/>
              </a:solidFill>
            </a:endParaRPr>
          </a:p>
        </p:txBody>
      </p:sp>
      <p:sp>
        <p:nvSpPr>
          <p:cNvPr id="13" name="ZoneTexte 12"/>
          <p:cNvSpPr txBox="1"/>
          <p:nvPr userDrawn="1"/>
        </p:nvSpPr>
        <p:spPr>
          <a:xfrm>
            <a:off x="0" y="5454062"/>
            <a:ext cx="22677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PERT- V2 – 01.11.14</a:t>
            </a:r>
            <a:endParaRPr lang="fr-FR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9257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://sourceforge.net/projects/openproj/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0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mailto:Bruno.Warin@univ-littoral.fr" TargetMode="Externa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8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 txBox="1">
            <a:spLocks/>
          </p:cNvSpPr>
          <p:nvPr/>
        </p:nvSpPr>
        <p:spPr bwMode="auto">
          <a:xfrm>
            <a:off x="3491880" y="156514"/>
            <a:ext cx="4680520" cy="40004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8" tIns="45719" rIns="91438" bIns="45719" numCol="1" anchor="t" anchorCtr="0" compatLnSpc="1">
            <a:prstTxWarp prst="textNoShape">
              <a:avLst/>
            </a:prstTxWarp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2400" dirty="0" smtClean="0">
                <a:latin typeface="+mn-lt"/>
                <a:cs typeface="Arial" panose="020B0604020202020204" pitchFamily="34" charset="0"/>
              </a:rPr>
              <a:t>La planification P.E.R.T.</a:t>
            </a:r>
            <a:endParaRPr lang="fr-FR" sz="2400" dirty="0">
              <a:latin typeface="+mn-lt"/>
              <a:cs typeface="Arial" panose="020B0604020202020204" pitchFamily="34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079" y="86969"/>
            <a:ext cx="1558051" cy="2071962"/>
          </a:xfrm>
          <a:prstGeom prst="rect">
            <a:avLst/>
          </a:prstGeom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22" t="18115" r="23988" b="38963"/>
          <a:stretch>
            <a:fillRect/>
          </a:stretch>
        </p:blipFill>
        <p:spPr>
          <a:xfrm>
            <a:off x="2570805" y="1438923"/>
            <a:ext cx="5524725" cy="3497149"/>
          </a:xfrm>
          <a:prstGeom prst="rect">
            <a:avLst/>
          </a:prstGeom>
          <a:noFill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2658628" y="4777049"/>
            <a:ext cx="56166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/>
              <a:t>Program</a:t>
            </a:r>
            <a:r>
              <a:rPr lang="en-US" dirty="0"/>
              <a:t> </a:t>
            </a:r>
            <a:r>
              <a:rPr lang="en-US" b="1" dirty="0" smtClean="0"/>
              <a:t>Evaluation </a:t>
            </a:r>
            <a:r>
              <a:rPr lang="en-US" b="1" dirty="0"/>
              <a:t>and </a:t>
            </a:r>
            <a:r>
              <a:rPr lang="en-US" b="1" dirty="0" smtClean="0"/>
              <a:t>Review Technique</a:t>
            </a:r>
          </a:p>
          <a:p>
            <a:pPr algn="ctr"/>
            <a:r>
              <a:rPr lang="en-US" sz="1400" dirty="0" smtClean="0"/>
              <a:t>- technique </a:t>
            </a:r>
            <a:r>
              <a:rPr lang="en-US" sz="1400" dirty="0" err="1" smtClean="0"/>
              <a:t>d’examen</a:t>
            </a:r>
            <a:r>
              <a:rPr lang="en-US" sz="1400" dirty="0" smtClean="0"/>
              <a:t> et </a:t>
            </a:r>
            <a:r>
              <a:rPr lang="en-US" sz="1400" dirty="0" err="1" smtClean="0"/>
              <a:t>d’évaluation</a:t>
            </a:r>
            <a:r>
              <a:rPr lang="en-US" sz="1400" dirty="0" smtClean="0"/>
              <a:t> de </a:t>
            </a:r>
            <a:r>
              <a:rPr lang="en-US" sz="1400" dirty="0" err="1" smtClean="0"/>
              <a:t>programmes</a:t>
            </a:r>
            <a:r>
              <a:rPr lang="en-US" sz="1400" dirty="0" smtClean="0"/>
              <a:t> (</a:t>
            </a:r>
            <a:r>
              <a:rPr lang="en-US" sz="1400" dirty="0" err="1" smtClean="0"/>
              <a:t>projets</a:t>
            </a:r>
            <a:r>
              <a:rPr lang="en-US" sz="1400" dirty="0" smtClean="0"/>
              <a:t>) -</a:t>
            </a:r>
            <a:endParaRPr lang="fr-FR" sz="1400" dirty="0"/>
          </a:p>
        </p:txBody>
      </p:sp>
      <p:sp>
        <p:nvSpPr>
          <p:cNvPr id="9" name="Rectangle 8"/>
          <p:cNvSpPr/>
          <p:nvPr/>
        </p:nvSpPr>
        <p:spPr>
          <a:xfrm>
            <a:off x="2267744" y="668968"/>
            <a:ext cx="68762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i="1" dirty="0" err="1" smtClean="0">
                <a:solidFill>
                  <a:srgbClr val="FF0000"/>
                </a:solidFill>
              </a:rPr>
              <a:t>Vidéo</a:t>
            </a:r>
            <a:r>
              <a:rPr lang="en-US" b="1" i="1" dirty="0" smtClean="0">
                <a:solidFill>
                  <a:srgbClr val="FF0000"/>
                </a:solidFill>
              </a:rPr>
              <a:t> 1</a:t>
            </a:r>
          </a:p>
          <a:p>
            <a:pPr algn="ctr"/>
            <a:r>
              <a:rPr lang="en-US" b="1" i="1" dirty="0" smtClean="0">
                <a:solidFill>
                  <a:srgbClr val="FF0000"/>
                </a:solidFill>
              </a:rPr>
              <a:t>Introduction : des </a:t>
            </a:r>
            <a:r>
              <a:rPr lang="en-US" b="1" i="1" dirty="0" err="1" smtClean="0">
                <a:solidFill>
                  <a:srgbClr val="FF0000"/>
                </a:solidFill>
              </a:rPr>
              <a:t>enjeux</a:t>
            </a:r>
            <a:r>
              <a:rPr lang="en-US" b="1" i="1" dirty="0" smtClean="0">
                <a:solidFill>
                  <a:srgbClr val="FF0000"/>
                </a:solidFill>
              </a:rPr>
              <a:t>  à la </a:t>
            </a:r>
            <a:r>
              <a:rPr lang="en-US" b="1" i="1" dirty="0" err="1" smtClean="0">
                <a:solidFill>
                  <a:srgbClr val="FF0000"/>
                </a:solidFill>
              </a:rPr>
              <a:t>mise</a:t>
            </a:r>
            <a:r>
              <a:rPr lang="en-US" b="1" i="1" dirty="0" smtClean="0">
                <a:solidFill>
                  <a:srgbClr val="FF0000"/>
                </a:solidFill>
              </a:rPr>
              <a:t> à </a:t>
            </a:r>
            <a:r>
              <a:rPr lang="en-US" b="1" i="1" dirty="0" err="1" smtClean="0">
                <a:solidFill>
                  <a:srgbClr val="FF0000"/>
                </a:solidFill>
              </a:rPr>
              <a:t>niveau</a:t>
            </a:r>
            <a:r>
              <a:rPr lang="en-US" b="1" i="1" dirty="0" smtClean="0">
                <a:solidFill>
                  <a:srgbClr val="FF0000"/>
                </a:solidFill>
              </a:rPr>
              <a:t> d’un </a:t>
            </a:r>
            <a:r>
              <a:rPr lang="en-US" b="1" i="1" dirty="0" err="1" smtClean="0">
                <a:solidFill>
                  <a:srgbClr val="FF0000"/>
                </a:solidFill>
              </a:rPr>
              <a:t>projet</a:t>
            </a:r>
            <a:r>
              <a:rPr lang="en-US" b="1" i="1" dirty="0" smtClean="0">
                <a:solidFill>
                  <a:srgbClr val="FF0000"/>
                </a:solidFill>
              </a:rPr>
              <a:t> !</a:t>
            </a:r>
          </a:p>
        </p:txBody>
      </p:sp>
    </p:spTree>
    <p:extLst>
      <p:ext uri="{BB962C8B-B14F-4D97-AF65-F5344CB8AC3E}">
        <p14:creationId xmlns:p14="http://schemas.microsoft.com/office/powerpoint/2010/main" val="2350112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 bwMode="auto">
          <a:xfrm>
            <a:off x="3465852" y="230084"/>
            <a:ext cx="4778555" cy="30958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89649" tIns="46617" rIns="89649" bIns="46617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CONTENU DE LA FORMATION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0068" y="872712"/>
            <a:ext cx="673223" cy="67322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4047" y="4224055"/>
            <a:ext cx="673223" cy="673223"/>
          </a:xfrm>
          <a:prstGeom prst="rect">
            <a:avLst/>
          </a:prstGeom>
        </p:spPr>
      </p:pic>
      <p:sp>
        <p:nvSpPr>
          <p:cNvPr id="21" name="Forme libre 9"/>
          <p:cNvSpPr/>
          <p:nvPr/>
        </p:nvSpPr>
        <p:spPr>
          <a:xfrm>
            <a:off x="2900620" y="1052151"/>
            <a:ext cx="5950027" cy="942392"/>
          </a:xfrm>
          <a:custGeom>
            <a:avLst/>
            <a:gdLst>
              <a:gd name="connsiteX0" fmla="*/ 0 w 1379166"/>
              <a:gd name="connsiteY0" fmla="*/ 160928 h 965372"/>
              <a:gd name="connsiteX1" fmla="*/ 160928 w 1379166"/>
              <a:gd name="connsiteY1" fmla="*/ 0 h 965372"/>
              <a:gd name="connsiteX2" fmla="*/ 1218238 w 1379166"/>
              <a:gd name="connsiteY2" fmla="*/ 0 h 965372"/>
              <a:gd name="connsiteX3" fmla="*/ 1379166 w 1379166"/>
              <a:gd name="connsiteY3" fmla="*/ 160928 h 965372"/>
              <a:gd name="connsiteX4" fmla="*/ 1379166 w 1379166"/>
              <a:gd name="connsiteY4" fmla="*/ 804444 h 965372"/>
              <a:gd name="connsiteX5" fmla="*/ 1218238 w 1379166"/>
              <a:gd name="connsiteY5" fmla="*/ 965372 h 965372"/>
              <a:gd name="connsiteX6" fmla="*/ 160928 w 1379166"/>
              <a:gd name="connsiteY6" fmla="*/ 965372 h 965372"/>
              <a:gd name="connsiteX7" fmla="*/ 0 w 1379166"/>
              <a:gd name="connsiteY7" fmla="*/ 804444 h 965372"/>
              <a:gd name="connsiteX8" fmla="*/ 0 w 1379166"/>
              <a:gd name="connsiteY8" fmla="*/ 160928 h 965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9166" h="965372">
                <a:moveTo>
                  <a:pt x="0" y="160928"/>
                </a:moveTo>
                <a:cubicBezTo>
                  <a:pt x="0" y="72050"/>
                  <a:pt x="72050" y="0"/>
                  <a:pt x="160928" y="0"/>
                </a:cubicBezTo>
                <a:lnTo>
                  <a:pt x="1218238" y="0"/>
                </a:lnTo>
                <a:cubicBezTo>
                  <a:pt x="1307116" y="0"/>
                  <a:pt x="1379166" y="72050"/>
                  <a:pt x="1379166" y="160928"/>
                </a:cubicBezTo>
                <a:lnTo>
                  <a:pt x="1379166" y="804444"/>
                </a:lnTo>
                <a:cubicBezTo>
                  <a:pt x="1379166" y="893322"/>
                  <a:pt x="1307116" y="965372"/>
                  <a:pt x="1218238" y="965372"/>
                </a:cubicBezTo>
                <a:lnTo>
                  <a:pt x="160928" y="965372"/>
                </a:lnTo>
                <a:cubicBezTo>
                  <a:pt x="72050" y="965372"/>
                  <a:pt x="0" y="893322"/>
                  <a:pt x="0" y="804444"/>
                </a:cubicBezTo>
                <a:lnTo>
                  <a:pt x="0" y="160928"/>
                </a:ln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2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3334" tIns="123334" rIns="123334" bIns="123334" numCol="1" spcCol="1270" anchor="ctr" anchorCtr="0">
            <a:noAutofit/>
          </a:bodyPr>
          <a:lstStyle/>
          <a:p>
            <a:pPr lvl="0" defTabSz="889000">
              <a:spcBef>
                <a:spcPct val="0"/>
              </a:spcBef>
            </a:pPr>
            <a:r>
              <a:rPr lang="fr-FR" sz="2000" b="1" kern="1200" dirty="0" smtClean="0"/>
              <a:t>   </a:t>
            </a:r>
            <a:r>
              <a:rPr lang="fr-FR" b="1" kern="1200" dirty="0" smtClean="0"/>
              <a:t>Planification – Définition</a:t>
            </a:r>
          </a:p>
          <a:p>
            <a:pPr lvl="0" defTabSz="889000">
              <a:spcBef>
                <a:spcPct val="0"/>
              </a:spcBef>
            </a:pPr>
            <a:r>
              <a:rPr lang="fr-FR" b="1" dirty="0"/>
              <a:t> </a:t>
            </a:r>
            <a:r>
              <a:rPr lang="fr-FR" b="1" dirty="0" smtClean="0"/>
              <a:t>  Etapes de réalisation d’un P.E.R.T.</a:t>
            </a:r>
          </a:p>
          <a:p>
            <a:pPr lvl="0" defTabSz="889000">
              <a:spcBef>
                <a:spcPct val="0"/>
              </a:spcBef>
            </a:pPr>
            <a:r>
              <a:rPr lang="fr-FR" b="1" kern="1200" dirty="0"/>
              <a:t> </a:t>
            </a:r>
            <a:r>
              <a:rPr lang="fr-FR" b="1" dirty="0"/>
              <a:t> </a:t>
            </a:r>
            <a:r>
              <a:rPr lang="fr-FR" b="1" dirty="0" smtClean="0"/>
              <a:t> Mise à niveau d’un projet</a:t>
            </a:r>
            <a:endParaRPr lang="fr-FR" b="1" kern="1200" dirty="0"/>
          </a:p>
        </p:txBody>
      </p:sp>
      <p:sp>
        <p:nvSpPr>
          <p:cNvPr id="22" name="Forme libre 9"/>
          <p:cNvSpPr/>
          <p:nvPr/>
        </p:nvSpPr>
        <p:spPr>
          <a:xfrm>
            <a:off x="2893290" y="3226332"/>
            <a:ext cx="5949291" cy="687567"/>
          </a:xfrm>
          <a:custGeom>
            <a:avLst/>
            <a:gdLst>
              <a:gd name="connsiteX0" fmla="*/ 0 w 1379166"/>
              <a:gd name="connsiteY0" fmla="*/ 160928 h 965372"/>
              <a:gd name="connsiteX1" fmla="*/ 160928 w 1379166"/>
              <a:gd name="connsiteY1" fmla="*/ 0 h 965372"/>
              <a:gd name="connsiteX2" fmla="*/ 1218238 w 1379166"/>
              <a:gd name="connsiteY2" fmla="*/ 0 h 965372"/>
              <a:gd name="connsiteX3" fmla="*/ 1379166 w 1379166"/>
              <a:gd name="connsiteY3" fmla="*/ 160928 h 965372"/>
              <a:gd name="connsiteX4" fmla="*/ 1379166 w 1379166"/>
              <a:gd name="connsiteY4" fmla="*/ 804444 h 965372"/>
              <a:gd name="connsiteX5" fmla="*/ 1218238 w 1379166"/>
              <a:gd name="connsiteY5" fmla="*/ 965372 h 965372"/>
              <a:gd name="connsiteX6" fmla="*/ 160928 w 1379166"/>
              <a:gd name="connsiteY6" fmla="*/ 965372 h 965372"/>
              <a:gd name="connsiteX7" fmla="*/ 0 w 1379166"/>
              <a:gd name="connsiteY7" fmla="*/ 804444 h 965372"/>
              <a:gd name="connsiteX8" fmla="*/ 0 w 1379166"/>
              <a:gd name="connsiteY8" fmla="*/ 160928 h 965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9166" h="965372">
                <a:moveTo>
                  <a:pt x="0" y="160928"/>
                </a:moveTo>
                <a:cubicBezTo>
                  <a:pt x="0" y="72050"/>
                  <a:pt x="72050" y="0"/>
                  <a:pt x="160928" y="0"/>
                </a:cubicBezTo>
                <a:lnTo>
                  <a:pt x="1218238" y="0"/>
                </a:lnTo>
                <a:cubicBezTo>
                  <a:pt x="1307116" y="0"/>
                  <a:pt x="1379166" y="72050"/>
                  <a:pt x="1379166" y="160928"/>
                </a:cubicBezTo>
                <a:lnTo>
                  <a:pt x="1379166" y="804444"/>
                </a:lnTo>
                <a:cubicBezTo>
                  <a:pt x="1379166" y="893322"/>
                  <a:pt x="1307116" y="965372"/>
                  <a:pt x="1218238" y="965372"/>
                </a:cubicBezTo>
                <a:lnTo>
                  <a:pt x="160928" y="965372"/>
                </a:lnTo>
                <a:cubicBezTo>
                  <a:pt x="72050" y="965372"/>
                  <a:pt x="0" y="893322"/>
                  <a:pt x="0" y="804444"/>
                </a:cubicBezTo>
                <a:lnTo>
                  <a:pt x="0" y="160928"/>
                </a:ln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2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3334" tIns="123334" rIns="123334" bIns="123334" numCol="1" spcCol="1270" anchor="ctr" anchorCtr="0">
            <a:noAutofit/>
          </a:bodyPr>
          <a:lstStyle/>
          <a:p>
            <a:pPr marL="179388" indent="-179388" defTabSz="889000">
              <a:spcBef>
                <a:spcPct val="0"/>
              </a:spcBef>
            </a:pPr>
            <a:r>
              <a:rPr lang="fr-FR" sz="2000" b="1" dirty="0" smtClean="0"/>
              <a:t>   </a:t>
            </a:r>
            <a:r>
              <a:rPr lang="fr-FR" b="1" dirty="0" smtClean="0"/>
              <a:t>Calcul des indicateurs temporels : dates au + tôt et dates au + tard</a:t>
            </a:r>
            <a:endParaRPr lang="fr-FR" b="1" dirty="0"/>
          </a:p>
        </p:txBody>
      </p:sp>
      <p:sp>
        <p:nvSpPr>
          <p:cNvPr id="24" name="Forme libre 9"/>
          <p:cNvSpPr/>
          <p:nvPr/>
        </p:nvSpPr>
        <p:spPr>
          <a:xfrm>
            <a:off x="2901356" y="2300870"/>
            <a:ext cx="5949291" cy="540000"/>
          </a:xfrm>
          <a:custGeom>
            <a:avLst/>
            <a:gdLst>
              <a:gd name="connsiteX0" fmla="*/ 0 w 1379166"/>
              <a:gd name="connsiteY0" fmla="*/ 160928 h 965372"/>
              <a:gd name="connsiteX1" fmla="*/ 160928 w 1379166"/>
              <a:gd name="connsiteY1" fmla="*/ 0 h 965372"/>
              <a:gd name="connsiteX2" fmla="*/ 1218238 w 1379166"/>
              <a:gd name="connsiteY2" fmla="*/ 0 h 965372"/>
              <a:gd name="connsiteX3" fmla="*/ 1379166 w 1379166"/>
              <a:gd name="connsiteY3" fmla="*/ 160928 h 965372"/>
              <a:gd name="connsiteX4" fmla="*/ 1379166 w 1379166"/>
              <a:gd name="connsiteY4" fmla="*/ 804444 h 965372"/>
              <a:gd name="connsiteX5" fmla="*/ 1218238 w 1379166"/>
              <a:gd name="connsiteY5" fmla="*/ 965372 h 965372"/>
              <a:gd name="connsiteX6" fmla="*/ 160928 w 1379166"/>
              <a:gd name="connsiteY6" fmla="*/ 965372 h 965372"/>
              <a:gd name="connsiteX7" fmla="*/ 0 w 1379166"/>
              <a:gd name="connsiteY7" fmla="*/ 804444 h 965372"/>
              <a:gd name="connsiteX8" fmla="*/ 0 w 1379166"/>
              <a:gd name="connsiteY8" fmla="*/ 160928 h 965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9166" h="965372">
                <a:moveTo>
                  <a:pt x="0" y="160928"/>
                </a:moveTo>
                <a:cubicBezTo>
                  <a:pt x="0" y="72050"/>
                  <a:pt x="72050" y="0"/>
                  <a:pt x="160928" y="0"/>
                </a:cubicBezTo>
                <a:lnTo>
                  <a:pt x="1218238" y="0"/>
                </a:lnTo>
                <a:cubicBezTo>
                  <a:pt x="1307116" y="0"/>
                  <a:pt x="1379166" y="72050"/>
                  <a:pt x="1379166" y="160928"/>
                </a:cubicBezTo>
                <a:lnTo>
                  <a:pt x="1379166" y="804444"/>
                </a:lnTo>
                <a:cubicBezTo>
                  <a:pt x="1379166" y="893322"/>
                  <a:pt x="1307116" y="965372"/>
                  <a:pt x="1218238" y="965372"/>
                </a:cubicBezTo>
                <a:lnTo>
                  <a:pt x="160928" y="965372"/>
                </a:lnTo>
                <a:cubicBezTo>
                  <a:pt x="72050" y="965372"/>
                  <a:pt x="0" y="893322"/>
                  <a:pt x="0" y="804444"/>
                </a:cubicBezTo>
                <a:lnTo>
                  <a:pt x="0" y="160928"/>
                </a:ln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2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3334" tIns="123334" rIns="123334" bIns="123334" numCol="1" spcCol="1270" anchor="ctr" anchorCtr="0">
            <a:noAutofit/>
          </a:bodyPr>
          <a:lstStyle/>
          <a:p>
            <a:pPr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2000" b="1" dirty="0" smtClean="0"/>
              <a:t>   </a:t>
            </a:r>
            <a:r>
              <a:rPr lang="fr-FR" b="1" dirty="0" smtClean="0"/>
              <a:t>Construction </a:t>
            </a:r>
            <a:r>
              <a:rPr lang="fr-FR" b="1" dirty="0"/>
              <a:t>du diagramme de  P.E.R.T. d’un </a:t>
            </a:r>
            <a:r>
              <a:rPr lang="fr-FR" b="1" dirty="0" smtClean="0"/>
              <a:t>projet</a:t>
            </a:r>
            <a:r>
              <a:rPr lang="fr-FR" sz="2000" b="1" kern="1200" dirty="0" smtClean="0"/>
              <a:t>.</a:t>
            </a:r>
            <a:endParaRPr lang="fr-FR" sz="2000" b="1" kern="1200" dirty="0"/>
          </a:p>
        </p:txBody>
      </p:sp>
      <p:pic>
        <p:nvPicPr>
          <p:cNvPr id="1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0068" y="2125607"/>
            <a:ext cx="673223" cy="673223"/>
          </a:xfrm>
          <a:prstGeom prst="rect">
            <a:avLst/>
          </a:prstGeom>
        </p:spPr>
      </p:pic>
      <p:pic>
        <p:nvPicPr>
          <p:cNvPr id="13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8133" y="3093110"/>
            <a:ext cx="673223" cy="673223"/>
          </a:xfrm>
          <a:prstGeom prst="rect">
            <a:avLst/>
          </a:prstGeom>
        </p:spPr>
      </p:pic>
      <p:sp>
        <p:nvSpPr>
          <p:cNvPr id="14" name="Forme libre 9"/>
          <p:cNvSpPr/>
          <p:nvPr/>
        </p:nvSpPr>
        <p:spPr>
          <a:xfrm>
            <a:off x="2924094" y="4353331"/>
            <a:ext cx="5949291" cy="687567"/>
          </a:xfrm>
          <a:custGeom>
            <a:avLst/>
            <a:gdLst>
              <a:gd name="connsiteX0" fmla="*/ 0 w 1379166"/>
              <a:gd name="connsiteY0" fmla="*/ 160928 h 965372"/>
              <a:gd name="connsiteX1" fmla="*/ 160928 w 1379166"/>
              <a:gd name="connsiteY1" fmla="*/ 0 h 965372"/>
              <a:gd name="connsiteX2" fmla="*/ 1218238 w 1379166"/>
              <a:gd name="connsiteY2" fmla="*/ 0 h 965372"/>
              <a:gd name="connsiteX3" fmla="*/ 1379166 w 1379166"/>
              <a:gd name="connsiteY3" fmla="*/ 160928 h 965372"/>
              <a:gd name="connsiteX4" fmla="*/ 1379166 w 1379166"/>
              <a:gd name="connsiteY4" fmla="*/ 804444 h 965372"/>
              <a:gd name="connsiteX5" fmla="*/ 1218238 w 1379166"/>
              <a:gd name="connsiteY5" fmla="*/ 965372 h 965372"/>
              <a:gd name="connsiteX6" fmla="*/ 160928 w 1379166"/>
              <a:gd name="connsiteY6" fmla="*/ 965372 h 965372"/>
              <a:gd name="connsiteX7" fmla="*/ 0 w 1379166"/>
              <a:gd name="connsiteY7" fmla="*/ 804444 h 965372"/>
              <a:gd name="connsiteX8" fmla="*/ 0 w 1379166"/>
              <a:gd name="connsiteY8" fmla="*/ 160928 h 965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9166" h="965372">
                <a:moveTo>
                  <a:pt x="0" y="160928"/>
                </a:moveTo>
                <a:cubicBezTo>
                  <a:pt x="0" y="72050"/>
                  <a:pt x="72050" y="0"/>
                  <a:pt x="160928" y="0"/>
                </a:cubicBezTo>
                <a:lnTo>
                  <a:pt x="1218238" y="0"/>
                </a:lnTo>
                <a:cubicBezTo>
                  <a:pt x="1307116" y="0"/>
                  <a:pt x="1379166" y="72050"/>
                  <a:pt x="1379166" y="160928"/>
                </a:cubicBezTo>
                <a:lnTo>
                  <a:pt x="1379166" y="804444"/>
                </a:lnTo>
                <a:cubicBezTo>
                  <a:pt x="1379166" y="893322"/>
                  <a:pt x="1307116" y="965372"/>
                  <a:pt x="1218238" y="965372"/>
                </a:cubicBezTo>
                <a:lnTo>
                  <a:pt x="160928" y="965372"/>
                </a:lnTo>
                <a:cubicBezTo>
                  <a:pt x="72050" y="965372"/>
                  <a:pt x="0" y="893322"/>
                  <a:pt x="0" y="804444"/>
                </a:cubicBezTo>
                <a:lnTo>
                  <a:pt x="0" y="160928"/>
                </a:ln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2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3334" tIns="123334" rIns="123334" bIns="123334" numCol="1" spcCol="1270" anchor="ctr" anchorCtr="0">
            <a:noAutofit/>
          </a:bodyPr>
          <a:lstStyle/>
          <a:p>
            <a:pPr marL="179388" indent="-179388" defTabSz="889000">
              <a:spcBef>
                <a:spcPct val="0"/>
              </a:spcBef>
            </a:pPr>
            <a:r>
              <a:rPr lang="fr-FR" sz="2000" b="1" dirty="0" smtClean="0"/>
              <a:t>   Calcul des marges de temps : marges totales et marges libres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827876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 bwMode="auto">
          <a:xfrm>
            <a:off x="3419872" y="230084"/>
            <a:ext cx="4777724" cy="30958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89649" tIns="46617" rIns="89649" bIns="46617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DEFINITION – PLANIFICATION</a:t>
            </a:r>
          </a:p>
        </p:txBody>
      </p:sp>
      <p:sp>
        <p:nvSpPr>
          <p:cNvPr id="17" name="Rectangle 16"/>
          <p:cNvSpPr/>
          <p:nvPr/>
        </p:nvSpPr>
        <p:spPr bwMode="auto">
          <a:xfrm>
            <a:off x="2413517" y="973240"/>
            <a:ext cx="6090500" cy="371143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3500000" scaled="1"/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89649" tIns="46617" rIns="89649" bIns="46617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lvl="1"/>
            <a:r>
              <a:rPr lang="fr-FR" altLang="fr-FR" dirty="0"/>
              <a:t>Définir le calendrier de réalisation des tâches d’un projet</a:t>
            </a:r>
          </a:p>
        </p:txBody>
      </p:sp>
      <p:sp>
        <p:nvSpPr>
          <p:cNvPr id="18" name="Rectangle 17"/>
          <p:cNvSpPr/>
          <p:nvPr/>
        </p:nvSpPr>
        <p:spPr bwMode="auto">
          <a:xfrm>
            <a:off x="3113767" y="1678488"/>
            <a:ext cx="5076519" cy="371143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3500000" scaled="1"/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89649" tIns="46617" rIns="89649" bIns="46617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lvl="1"/>
            <a:r>
              <a:rPr lang="fr-FR" altLang="fr-FR" dirty="0" smtClean="0"/>
              <a:t>Dépendances logiques des tâches entres-elles</a:t>
            </a:r>
          </a:p>
        </p:txBody>
      </p:sp>
      <p:sp>
        <p:nvSpPr>
          <p:cNvPr id="20" name="Rectangle 19"/>
          <p:cNvSpPr/>
          <p:nvPr/>
        </p:nvSpPr>
        <p:spPr bwMode="auto">
          <a:xfrm>
            <a:off x="3113768" y="2267928"/>
            <a:ext cx="5076518" cy="371143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3500000" scaled="1"/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89649" tIns="46617" rIns="89649" bIns="46617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lvl="1"/>
            <a:r>
              <a:rPr lang="fr-FR" altLang="fr-FR" dirty="0"/>
              <a:t>Durée des tâches</a:t>
            </a:r>
          </a:p>
        </p:txBody>
      </p:sp>
      <p:cxnSp>
        <p:nvCxnSpPr>
          <p:cNvPr id="5" name="Connecteur droit 4"/>
          <p:cNvCxnSpPr/>
          <p:nvPr/>
        </p:nvCxnSpPr>
        <p:spPr>
          <a:xfrm>
            <a:off x="2644894" y="1304399"/>
            <a:ext cx="0" cy="1723152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50800" dist="38100" dir="10800000" algn="r" rotWithShape="0">
              <a:schemeClr val="accent1">
                <a:lumMod val="60000"/>
                <a:lumOff val="40000"/>
                <a:alpha val="4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/>
          <p:cNvCxnSpPr/>
          <p:nvPr/>
        </p:nvCxnSpPr>
        <p:spPr>
          <a:xfrm>
            <a:off x="2644894" y="1857271"/>
            <a:ext cx="458514" cy="6789"/>
          </a:xfrm>
          <a:prstGeom prst="straightConnector1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  <a:tailEnd type="arrow"/>
          </a:ln>
          <a:effectLst>
            <a:outerShdw blurRad="50800" dist="38100" dir="10800000" algn="r" rotWithShape="0">
              <a:schemeClr val="accent1">
                <a:lumMod val="60000"/>
                <a:lumOff val="40000"/>
                <a:alpha val="4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/>
          <p:cNvCxnSpPr/>
          <p:nvPr/>
        </p:nvCxnSpPr>
        <p:spPr>
          <a:xfrm>
            <a:off x="2644894" y="2439921"/>
            <a:ext cx="458514" cy="13578"/>
          </a:xfrm>
          <a:prstGeom prst="straightConnector1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  <a:tailEnd type="arrow"/>
          </a:ln>
          <a:effectLst>
            <a:outerShdw blurRad="50800" dist="38100" dir="10800000" algn="r" rotWithShape="0">
              <a:schemeClr val="accent1">
                <a:lumMod val="60000"/>
                <a:lumOff val="40000"/>
                <a:alpha val="4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 bwMode="auto">
          <a:xfrm>
            <a:off x="3113768" y="2857368"/>
            <a:ext cx="5076520" cy="340366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3500000" scaled="1"/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89649" tIns="46617" rIns="0" bIns="46617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lvl="1"/>
            <a:r>
              <a:rPr lang="fr-FR" altLang="fr-FR" sz="1600" dirty="0"/>
              <a:t>Disponibilité des ressources et des contraintes d’exécution</a:t>
            </a:r>
          </a:p>
        </p:txBody>
      </p:sp>
      <p:cxnSp>
        <p:nvCxnSpPr>
          <p:cNvPr id="25" name="Connecteur droit avec flèche 24"/>
          <p:cNvCxnSpPr/>
          <p:nvPr/>
        </p:nvCxnSpPr>
        <p:spPr>
          <a:xfrm>
            <a:off x="2644894" y="3027551"/>
            <a:ext cx="458514" cy="0"/>
          </a:xfrm>
          <a:prstGeom prst="straightConnector1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  <a:tailEnd type="arrow"/>
          </a:ln>
          <a:effectLst>
            <a:outerShdw blurRad="50800" dist="38100" dir="10800000" algn="r" rotWithShape="0">
              <a:schemeClr val="accent1">
                <a:lumMod val="60000"/>
                <a:lumOff val="40000"/>
                <a:alpha val="4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22" t="18115" r="23988" b="38963"/>
          <a:stretch>
            <a:fillRect/>
          </a:stretch>
        </p:blipFill>
        <p:spPr>
          <a:xfrm>
            <a:off x="2410257" y="4057634"/>
            <a:ext cx="2048456" cy="1296672"/>
          </a:xfrm>
          <a:prstGeom prst="rect">
            <a:avLst/>
          </a:prstGeom>
          <a:noFill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sp>
        <p:nvSpPr>
          <p:cNvPr id="33" name="Rectangle 32"/>
          <p:cNvSpPr/>
          <p:nvPr/>
        </p:nvSpPr>
        <p:spPr>
          <a:xfrm>
            <a:off x="2282888" y="3657589"/>
            <a:ext cx="1641041" cy="4000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rgbClr val="FF0000"/>
                </a:solidFill>
              </a:rPr>
              <a:t>P.E.R.T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6237020" y="3657589"/>
            <a:ext cx="1641041" cy="4000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rgbClr val="FF0000"/>
                </a:solidFill>
              </a:rPr>
              <a:t>GANTT</a:t>
            </a:r>
            <a:endParaRPr lang="fr-FR" b="1" dirty="0">
              <a:solidFill>
                <a:srgbClr val="FF0000"/>
              </a:solidFill>
            </a:endParaRPr>
          </a:p>
        </p:txBody>
      </p:sp>
      <p:pic>
        <p:nvPicPr>
          <p:cNvPr id="3074" name="Picture 2" descr="http://upload.wikimedia.org/wikipedia/commons/3/3a/Projet_Traduction_avancement.png?uselang=f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8604" y="4057634"/>
            <a:ext cx="2997875" cy="1272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Rectangle 36"/>
          <p:cNvSpPr/>
          <p:nvPr/>
        </p:nvSpPr>
        <p:spPr bwMode="auto">
          <a:xfrm>
            <a:off x="4958502" y="5369343"/>
            <a:ext cx="3861971" cy="21725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89649" tIns="46617" rIns="89649" bIns="46617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lvl="1"/>
            <a:r>
              <a:rPr lang="fr-FR" altLang="fr-FR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http://commons.wikimedia.org/wiki/File:Projet_Traduction_avancement.png?uselang=fr</a:t>
            </a:r>
          </a:p>
        </p:txBody>
      </p:sp>
      <p:cxnSp>
        <p:nvCxnSpPr>
          <p:cNvPr id="38" name="Connecteur droit avec flèche 37"/>
          <p:cNvCxnSpPr/>
          <p:nvPr/>
        </p:nvCxnSpPr>
        <p:spPr>
          <a:xfrm>
            <a:off x="4572000" y="4657700"/>
            <a:ext cx="864096" cy="2019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 rot="16200000">
            <a:off x="8073582" y="1969803"/>
            <a:ext cx="1040117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rgbClr val="FF0000"/>
                </a:solidFill>
              </a:rPr>
              <a:t>P.E.R.T</a:t>
            </a:r>
            <a:endParaRPr lang="fr-FR" b="1" dirty="0">
              <a:solidFill>
                <a:srgbClr val="FF0000"/>
              </a:solidFill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8437510" y="1611517"/>
            <a:ext cx="0" cy="108314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8106207" y="2933330"/>
            <a:ext cx="858281" cy="217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rgbClr val="FF0000"/>
                </a:solidFill>
              </a:rPr>
              <a:t>GANTT</a:t>
            </a:r>
            <a:endParaRPr lang="fr-FR" b="1" dirty="0">
              <a:solidFill>
                <a:srgbClr val="FF0000"/>
              </a:solidFill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8187086" y="1850482"/>
            <a:ext cx="250424" cy="1357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H="1">
            <a:off x="8197596" y="2439921"/>
            <a:ext cx="250424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1500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4434946"/>
              </p:ext>
            </p:extLst>
          </p:nvPr>
        </p:nvGraphicFramePr>
        <p:xfrm>
          <a:off x="2483768" y="932742"/>
          <a:ext cx="6425047" cy="41768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9650"/>
                <a:gridCol w="5915397"/>
              </a:tblGrid>
              <a:tr h="406400">
                <a:tc>
                  <a:txBody>
                    <a:bodyPr/>
                    <a:lstStyle/>
                    <a:p>
                      <a:r>
                        <a:rPr lang="fr-FR" sz="2000" dirty="0" smtClean="0"/>
                        <a:t>N°</a:t>
                      </a:r>
                      <a:endParaRPr lang="fr-FR" sz="2000" dirty="0"/>
                    </a:p>
                  </a:txBody>
                  <a:tcPr marT="50800" marB="508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/>
                        <a:t>EXÉCUTION</a:t>
                      </a:r>
                      <a:endParaRPr lang="fr-FR" sz="2000" dirty="0"/>
                    </a:p>
                  </a:txBody>
                  <a:tcPr marT="50800" marB="50800"/>
                </a:tc>
              </a:tr>
              <a:tr h="575733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1</a:t>
                      </a:r>
                      <a:endParaRPr lang="fr-FR" sz="1600" dirty="0"/>
                    </a:p>
                  </a:txBody>
                  <a:tcPr marT="50800" marB="508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sz="1600" b="0" dirty="0" smtClean="0"/>
                        <a:t>Déterminer la liste des tâches nécessaires à la réalisation du projet et estimer leur durée</a:t>
                      </a:r>
                    </a:p>
                  </a:txBody>
                  <a:tcPr marT="50800" marB="50800"/>
                </a:tc>
              </a:tr>
              <a:tr h="575733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2</a:t>
                      </a:r>
                      <a:endParaRPr lang="fr-FR" sz="1600" dirty="0"/>
                    </a:p>
                  </a:txBody>
                  <a:tcPr marT="50800" marB="508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sz="1600" b="0" dirty="0" smtClean="0"/>
                        <a:t>Déterminer les dépendances logiques entre les tâches (l’anesthésiste doit arriver avant l’opération !)</a:t>
                      </a:r>
                    </a:p>
                  </a:txBody>
                  <a:tcPr marT="50800" marB="50800"/>
                </a:tc>
              </a:tr>
              <a:tr h="412044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3</a:t>
                      </a:r>
                      <a:endParaRPr lang="fr-FR" sz="1600" dirty="0"/>
                    </a:p>
                  </a:txBody>
                  <a:tcPr marT="50800" marB="508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sz="1600" b="1" dirty="0" smtClean="0"/>
                        <a:t>Dessiner le diagramme PERT : Mise à niveau + Construction</a:t>
                      </a:r>
                      <a:r>
                        <a:rPr lang="fr-FR" altLang="fr-FR" sz="1600" b="1" baseline="0" dirty="0" smtClean="0"/>
                        <a:t> du graphes P.E.R.T.</a:t>
                      </a:r>
                      <a:endParaRPr lang="fr-FR" altLang="fr-FR" sz="1600" b="1" dirty="0" smtClean="0"/>
                    </a:p>
                  </a:txBody>
                  <a:tcPr marT="50800" marB="50800"/>
                </a:tc>
              </a:tr>
              <a:tr h="412044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4</a:t>
                      </a:r>
                      <a:endParaRPr lang="fr-FR" sz="1600" dirty="0"/>
                    </a:p>
                  </a:txBody>
                  <a:tcPr marT="50800" marB="508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sz="1600" b="1" dirty="0" smtClean="0"/>
                        <a:t>Calculer pour chaque nœud la date au plus tôt</a:t>
                      </a:r>
                    </a:p>
                  </a:txBody>
                  <a:tcPr marT="50800" marB="50800"/>
                </a:tc>
              </a:tr>
              <a:tr h="575733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5</a:t>
                      </a:r>
                      <a:endParaRPr lang="fr-FR" sz="1600" dirty="0"/>
                    </a:p>
                  </a:txBody>
                  <a:tcPr marT="50800" marB="508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sz="1600" b="1" dirty="0" smtClean="0"/>
                        <a:t>Repartir de la date finale et calculer pour chaque nœud la date au plus tard</a:t>
                      </a:r>
                    </a:p>
                  </a:txBody>
                  <a:tcPr marT="50800" marB="50800"/>
                </a:tc>
              </a:tr>
              <a:tr h="412044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6</a:t>
                      </a:r>
                      <a:endParaRPr lang="fr-FR" sz="1600" dirty="0"/>
                    </a:p>
                  </a:txBody>
                  <a:tcPr marT="50800" marB="508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sz="1600" b="1" dirty="0" smtClean="0"/>
                        <a:t>Définir le chemin critique (trajet date au plus tôt = date au plus tard)</a:t>
                      </a:r>
                    </a:p>
                  </a:txBody>
                  <a:tcPr marT="50800" marB="50800"/>
                </a:tc>
              </a:tr>
              <a:tr h="412044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7</a:t>
                      </a:r>
                      <a:endParaRPr lang="fr-FR" sz="1600" dirty="0"/>
                    </a:p>
                  </a:txBody>
                  <a:tcPr marT="50800" marB="508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sz="1600" b="1" dirty="0" smtClean="0"/>
                        <a:t>Définir pour les tâches non critiques les marges de temps </a:t>
                      </a:r>
                    </a:p>
                  </a:txBody>
                  <a:tcPr marT="50800" marB="50800"/>
                </a:tc>
              </a:tr>
            </a:tbl>
          </a:graphicData>
        </a:graphic>
      </p:graphicFrame>
      <p:sp>
        <p:nvSpPr>
          <p:cNvPr id="11" name="Rectangle 10"/>
          <p:cNvSpPr/>
          <p:nvPr/>
        </p:nvSpPr>
        <p:spPr bwMode="auto">
          <a:xfrm>
            <a:off x="3472422" y="230084"/>
            <a:ext cx="4699978" cy="30958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89649" tIns="46617" rIns="89649" bIns="46617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LES ÉTAPES DE </a:t>
            </a:r>
            <a:r>
              <a:rPr lang="fr-FR" sz="1400" b="1" dirty="0">
                <a:latin typeface="Arial" charset="0"/>
              </a:rPr>
              <a:t>RÉALISATION</a:t>
            </a:r>
            <a:r>
              <a:rPr kumimoji="0" lang="fr-FR" sz="1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D’UN P.E.R.T.</a:t>
            </a:r>
            <a:endParaRPr kumimoji="0" lang="fr-FR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3627442"/>
              </p:ext>
            </p:extLst>
          </p:nvPr>
        </p:nvGraphicFramePr>
        <p:xfrm>
          <a:off x="2489492" y="970849"/>
          <a:ext cx="6425047" cy="41768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9650"/>
                <a:gridCol w="5915397"/>
              </a:tblGrid>
              <a:tr h="406400">
                <a:tc>
                  <a:txBody>
                    <a:bodyPr/>
                    <a:lstStyle/>
                    <a:p>
                      <a:r>
                        <a:rPr lang="fr-FR" sz="2000" dirty="0" smtClean="0"/>
                        <a:t>N°</a:t>
                      </a:r>
                      <a:endParaRPr lang="fr-FR" sz="2000" dirty="0"/>
                    </a:p>
                  </a:txBody>
                  <a:tcPr marT="50800" marB="508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/>
                        <a:t>EXÉCUTION</a:t>
                      </a:r>
                      <a:endParaRPr lang="fr-FR" sz="2000" dirty="0"/>
                    </a:p>
                  </a:txBody>
                  <a:tcPr marT="50800" marB="50800"/>
                </a:tc>
              </a:tr>
              <a:tr h="575733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1</a:t>
                      </a:r>
                      <a:endParaRPr lang="fr-FR" sz="1600" dirty="0"/>
                    </a:p>
                  </a:txBody>
                  <a:tcPr marT="50800" marB="508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sz="1600" b="0" dirty="0" smtClean="0"/>
                        <a:t>Déterminer la liste des tâches nécessaires à la réalisation du projet et estimer leur durée</a:t>
                      </a:r>
                    </a:p>
                  </a:txBody>
                  <a:tcPr marT="50800" marB="50800"/>
                </a:tc>
              </a:tr>
              <a:tr h="575733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2</a:t>
                      </a:r>
                      <a:endParaRPr lang="fr-FR" sz="1600" dirty="0"/>
                    </a:p>
                  </a:txBody>
                  <a:tcPr marT="50800" marB="508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sz="1600" b="0" dirty="0" smtClean="0"/>
                        <a:t>Déterminer les dépendances logiques entre les tâches (l’anesthésiste doit arriver avant l’opération !)</a:t>
                      </a:r>
                    </a:p>
                  </a:txBody>
                  <a:tcPr marT="50800" marB="50800"/>
                </a:tc>
              </a:tr>
              <a:tr h="412044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3</a:t>
                      </a:r>
                      <a:endParaRPr lang="fr-FR" sz="1600" dirty="0"/>
                    </a:p>
                  </a:txBody>
                  <a:tcPr marT="50800" marB="508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sz="1600" b="1" dirty="0" smtClean="0"/>
                        <a:t>Dessiner le diagramme PERT : Mise à niveau + Construction</a:t>
                      </a:r>
                      <a:r>
                        <a:rPr lang="fr-FR" altLang="fr-FR" sz="1600" b="1" baseline="0" dirty="0" smtClean="0"/>
                        <a:t> du graphes P.E.R.T.</a:t>
                      </a:r>
                      <a:endParaRPr lang="fr-FR" altLang="fr-FR" sz="1600" b="1" dirty="0" smtClean="0"/>
                    </a:p>
                  </a:txBody>
                  <a:tcPr marT="50800" marB="50800"/>
                </a:tc>
              </a:tr>
              <a:tr h="412044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4</a:t>
                      </a:r>
                      <a:endParaRPr lang="fr-FR" sz="1600" dirty="0"/>
                    </a:p>
                  </a:txBody>
                  <a:tcPr marT="50800" marB="508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sz="1600" b="1" dirty="0" smtClean="0"/>
                        <a:t>Calculer pour chaque tâche la date au plus tôt</a:t>
                      </a:r>
                    </a:p>
                  </a:txBody>
                  <a:tcPr marT="50800" marB="50800"/>
                </a:tc>
              </a:tr>
              <a:tr h="575733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5</a:t>
                      </a:r>
                      <a:endParaRPr lang="fr-FR" sz="1600" dirty="0"/>
                    </a:p>
                  </a:txBody>
                  <a:tcPr marT="50800" marB="508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sz="1600" b="1" dirty="0" smtClean="0"/>
                        <a:t>Repartir de la date finale et calculer pour chaque tâche la date au plus tard</a:t>
                      </a:r>
                    </a:p>
                  </a:txBody>
                  <a:tcPr marT="50800" marB="50800"/>
                </a:tc>
              </a:tr>
              <a:tr h="412044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6</a:t>
                      </a:r>
                      <a:endParaRPr lang="fr-FR" sz="1600" dirty="0"/>
                    </a:p>
                  </a:txBody>
                  <a:tcPr marT="50800" marB="508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sz="1600" b="1" dirty="0" smtClean="0"/>
                        <a:t>Définir le chemin critique (trajet date au plus tôt = date au plus tard)</a:t>
                      </a:r>
                    </a:p>
                  </a:txBody>
                  <a:tcPr marT="50800" marB="50800"/>
                </a:tc>
              </a:tr>
              <a:tr h="412044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7</a:t>
                      </a:r>
                      <a:endParaRPr lang="fr-FR" sz="1600" dirty="0"/>
                    </a:p>
                  </a:txBody>
                  <a:tcPr marT="50800" marB="508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sz="1600" b="1" dirty="0" smtClean="0"/>
                        <a:t>Définir pour les tâches non critiques les marges de temps </a:t>
                      </a:r>
                    </a:p>
                  </a:txBody>
                  <a:tcPr marT="50800" marB="50800"/>
                </a:tc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4831804"/>
              </p:ext>
            </p:extLst>
          </p:nvPr>
        </p:nvGraphicFramePr>
        <p:xfrm>
          <a:off x="2978096" y="985292"/>
          <a:ext cx="5688630" cy="4175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6210"/>
                <a:gridCol w="1896210"/>
                <a:gridCol w="1896210"/>
              </a:tblGrid>
              <a:tr h="338256">
                <a:tc>
                  <a:txBody>
                    <a:bodyPr/>
                    <a:lstStyle/>
                    <a:p>
                      <a:r>
                        <a:rPr lang="fr-FR" dirty="0" smtClean="0"/>
                        <a:t>Tâche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Durée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Prédecesseurs</a:t>
                      </a:r>
                      <a:endParaRPr lang="fr-FR" dirty="0"/>
                    </a:p>
                  </a:txBody>
                  <a:tcPr/>
                </a:tc>
              </a:tr>
              <a:tr h="21093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A</a:t>
                      </a:r>
                      <a:endParaRPr lang="fr-FR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 smtClean="0"/>
                        <a:t>2</a:t>
                      </a:r>
                      <a:endParaRPr lang="fr-FR" sz="14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aucun</a:t>
                      </a:r>
                      <a:endParaRPr lang="fr-FR" sz="1400" dirty="0"/>
                    </a:p>
                  </a:txBody>
                  <a:tcPr marL="0" marR="0" marT="0" marB="0"/>
                </a:tc>
              </a:tr>
              <a:tr h="277080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B</a:t>
                      </a:r>
                      <a:endParaRPr lang="fr-FR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 smtClean="0"/>
                        <a:t>2</a:t>
                      </a:r>
                      <a:endParaRPr lang="fr-FR" sz="14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A</a:t>
                      </a:r>
                      <a:endParaRPr lang="fr-FR" sz="1400" dirty="0"/>
                    </a:p>
                  </a:txBody>
                  <a:tcPr marL="0" marR="0" marT="0" marB="0"/>
                </a:tc>
              </a:tr>
              <a:tr h="277080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C</a:t>
                      </a:r>
                      <a:endParaRPr lang="fr-FR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 smtClean="0"/>
                        <a:t>6</a:t>
                      </a:r>
                      <a:endParaRPr lang="fr-FR" sz="14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aucun</a:t>
                      </a:r>
                      <a:endParaRPr lang="fr-FR" sz="1400" dirty="0"/>
                    </a:p>
                  </a:txBody>
                  <a:tcPr marL="0" marR="0" marT="0" marB="0"/>
                </a:tc>
              </a:tr>
              <a:tr h="277080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D</a:t>
                      </a:r>
                      <a:endParaRPr lang="fr-FR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 smtClean="0"/>
                        <a:t>1</a:t>
                      </a:r>
                      <a:endParaRPr lang="fr-FR" sz="14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aucun</a:t>
                      </a:r>
                      <a:endParaRPr lang="fr-FR" sz="1400" dirty="0"/>
                    </a:p>
                  </a:txBody>
                  <a:tcPr marL="0" marR="0" marT="0" marB="0"/>
                </a:tc>
              </a:tr>
              <a:tr h="277080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E</a:t>
                      </a:r>
                      <a:endParaRPr lang="fr-FR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 smtClean="0"/>
                        <a:t>2</a:t>
                      </a:r>
                      <a:endParaRPr lang="fr-FR" sz="14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D</a:t>
                      </a:r>
                      <a:endParaRPr lang="fr-FR" sz="1400" dirty="0"/>
                    </a:p>
                  </a:txBody>
                  <a:tcPr marL="0" marR="0" marT="0" marB="0"/>
                </a:tc>
              </a:tr>
              <a:tr h="277080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F</a:t>
                      </a:r>
                      <a:endParaRPr lang="fr-FR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 smtClean="0"/>
                        <a:t>8</a:t>
                      </a:r>
                      <a:endParaRPr lang="fr-FR" sz="14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A</a:t>
                      </a:r>
                      <a:endParaRPr lang="fr-FR" sz="1400" dirty="0"/>
                    </a:p>
                  </a:txBody>
                  <a:tcPr marL="0" marR="0" marT="0" marB="0"/>
                </a:tc>
              </a:tr>
              <a:tr h="277080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G</a:t>
                      </a:r>
                      <a:endParaRPr lang="fr-FR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 smtClean="0"/>
                        <a:t>3</a:t>
                      </a:r>
                      <a:endParaRPr lang="fr-FR" sz="14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B, C, E</a:t>
                      </a:r>
                      <a:endParaRPr lang="fr-FR" sz="1400" dirty="0"/>
                    </a:p>
                  </a:txBody>
                  <a:tcPr marL="0" marR="0" marT="0" marB="0"/>
                </a:tc>
              </a:tr>
              <a:tr h="277080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H</a:t>
                      </a:r>
                      <a:endParaRPr lang="fr-FR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 smtClean="0"/>
                        <a:t>10</a:t>
                      </a:r>
                      <a:endParaRPr lang="fr-FR" sz="14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D</a:t>
                      </a:r>
                      <a:endParaRPr lang="fr-FR" sz="1400" dirty="0"/>
                    </a:p>
                  </a:txBody>
                  <a:tcPr marL="0" marR="0" marT="0" marB="0"/>
                </a:tc>
              </a:tr>
              <a:tr h="277080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I</a:t>
                      </a:r>
                      <a:endParaRPr lang="fr-FR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 smtClean="0"/>
                        <a:t>7</a:t>
                      </a:r>
                      <a:endParaRPr lang="fr-FR" sz="14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G</a:t>
                      </a:r>
                      <a:endParaRPr lang="fr-FR" sz="1400" dirty="0"/>
                    </a:p>
                  </a:txBody>
                  <a:tcPr marL="0" marR="0" marT="0" marB="0"/>
                </a:tc>
              </a:tr>
              <a:tr h="277080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J</a:t>
                      </a:r>
                      <a:endParaRPr lang="fr-FR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 smtClean="0"/>
                        <a:t>11</a:t>
                      </a:r>
                      <a:endParaRPr lang="fr-FR" sz="14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G</a:t>
                      </a:r>
                      <a:endParaRPr lang="fr-FR" sz="1400" dirty="0"/>
                    </a:p>
                  </a:txBody>
                  <a:tcPr marL="0" marR="0" marT="0" marB="0"/>
                </a:tc>
              </a:tr>
              <a:tr h="277080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K</a:t>
                      </a:r>
                      <a:endParaRPr lang="fr-FR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 smtClean="0"/>
                        <a:t>3</a:t>
                      </a:r>
                      <a:endParaRPr lang="fr-FR" sz="14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F,</a:t>
                      </a:r>
                      <a:r>
                        <a:rPr lang="fr-FR" sz="1400" baseline="0" dirty="0" smtClean="0"/>
                        <a:t> H, I</a:t>
                      </a:r>
                      <a:endParaRPr lang="fr-FR" sz="1400" dirty="0"/>
                    </a:p>
                  </a:txBody>
                  <a:tcPr marL="0" marR="0" marT="0" marB="0"/>
                </a:tc>
              </a:tr>
              <a:tr h="277080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L</a:t>
                      </a:r>
                      <a:endParaRPr lang="fr-FR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 smtClean="0"/>
                        <a:t>8</a:t>
                      </a:r>
                      <a:endParaRPr lang="fr-FR" sz="14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J, K</a:t>
                      </a:r>
                      <a:endParaRPr lang="fr-FR" sz="1400" dirty="0"/>
                    </a:p>
                  </a:txBody>
                  <a:tcPr marL="0" marR="0" marT="0" marB="0"/>
                </a:tc>
              </a:tr>
              <a:tr h="281880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M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 smtClean="0"/>
                        <a:t>10</a:t>
                      </a:r>
                      <a:endParaRPr lang="fr-FR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F, H, I</a:t>
                      </a:r>
                      <a:endParaRPr lang="fr-FR" sz="1400" dirty="0"/>
                    </a:p>
                  </a:txBody>
                  <a:tcPr/>
                </a:tc>
              </a:tr>
              <a:tr h="225504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i="1" dirty="0" smtClean="0"/>
                        <a:t>Enoncé  issu </a:t>
                      </a:r>
                      <a:r>
                        <a:rPr lang="fr-FR" sz="1000" i="1" baseline="0" dirty="0" smtClean="0"/>
                        <a:t> </a:t>
                      </a:r>
                      <a:r>
                        <a:rPr lang="fr-FR" sz="1000" i="1" dirty="0" smtClean="0"/>
                        <a:t>du site de Michel Emery :  http://m.emery.management.pagesperso-orange.fr/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000" b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0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8441001"/>
              </p:ext>
            </p:extLst>
          </p:nvPr>
        </p:nvGraphicFramePr>
        <p:xfrm>
          <a:off x="2483768" y="913284"/>
          <a:ext cx="6425047" cy="41768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9650"/>
                <a:gridCol w="5915397"/>
              </a:tblGrid>
              <a:tr h="406400">
                <a:tc>
                  <a:txBody>
                    <a:bodyPr/>
                    <a:lstStyle/>
                    <a:p>
                      <a:r>
                        <a:rPr lang="fr-FR" sz="2000" dirty="0" smtClean="0"/>
                        <a:t>N°</a:t>
                      </a:r>
                      <a:endParaRPr lang="fr-FR" sz="2000" dirty="0"/>
                    </a:p>
                  </a:txBody>
                  <a:tcPr marT="50800" marB="508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/>
                        <a:t>EXÉCUTION</a:t>
                      </a:r>
                      <a:endParaRPr lang="fr-FR" sz="2000" dirty="0"/>
                    </a:p>
                  </a:txBody>
                  <a:tcPr marT="50800" marB="50800"/>
                </a:tc>
              </a:tr>
              <a:tr h="575733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1</a:t>
                      </a:r>
                      <a:endParaRPr lang="fr-FR" sz="1600" dirty="0"/>
                    </a:p>
                  </a:txBody>
                  <a:tcPr marT="50800" marB="508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sz="1600" b="0" dirty="0" smtClean="0"/>
                        <a:t>Déterminer la liste des tâches nécessaires à la réalisation du projet et estimer leur durée</a:t>
                      </a:r>
                    </a:p>
                  </a:txBody>
                  <a:tcPr marT="50800" marB="50800"/>
                </a:tc>
              </a:tr>
              <a:tr h="575733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2</a:t>
                      </a:r>
                      <a:endParaRPr lang="fr-FR" sz="1600" dirty="0"/>
                    </a:p>
                  </a:txBody>
                  <a:tcPr marT="50800" marB="508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sz="1600" b="0" dirty="0" smtClean="0"/>
                        <a:t>Déterminer les dépendances logiques entre les tâches (l’anesthésiste doit arriver avant l’opération !)</a:t>
                      </a:r>
                    </a:p>
                  </a:txBody>
                  <a:tcPr marT="50800" marB="50800"/>
                </a:tc>
              </a:tr>
              <a:tr h="412044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3</a:t>
                      </a:r>
                      <a:endParaRPr lang="fr-FR" sz="1600" dirty="0"/>
                    </a:p>
                  </a:txBody>
                  <a:tcPr marT="50800" marB="508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sz="1600" b="1" dirty="0" smtClean="0"/>
                        <a:t>Dessiner le diagramme PERT : Mise à niveau + Construction</a:t>
                      </a:r>
                      <a:r>
                        <a:rPr lang="fr-FR" altLang="fr-FR" sz="1600" b="1" baseline="0" dirty="0" smtClean="0"/>
                        <a:t> du graphes P.E.R.T.</a:t>
                      </a:r>
                      <a:endParaRPr lang="fr-FR" altLang="fr-FR" sz="1600" b="1" dirty="0" smtClean="0"/>
                    </a:p>
                  </a:txBody>
                  <a:tcPr marT="50800" marB="50800"/>
                </a:tc>
              </a:tr>
              <a:tr h="412044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4</a:t>
                      </a:r>
                      <a:endParaRPr lang="fr-FR" sz="1600" dirty="0"/>
                    </a:p>
                  </a:txBody>
                  <a:tcPr marT="50800" marB="508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sz="1600" b="1" dirty="0" smtClean="0"/>
                        <a:t>Calculer pour chaque tâche la date au plus tôt</a:t>
                      </a:r>
                    </a:p>
                  </a:txBody>
                  <a:tcPr marT="50800" marB="50800"/>
                </a:tc>
              </a:tr>
              <a:tr h="575733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5</a:t>
                      </a:r>
                      <a:endParaRPr lang="fr-FR" sz="1600" dirty="0"/>
                    </a:p>
                  </a:txBody>
                  <a:tcPr marT="50800" marB="508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sz="1600" b="1" dirty="0" smtClean="0"/>
                        <a:t>Repartir de la date finale et calculer pour chaque tâche la date au plus tard</a:t>
                      </a:r>
                    </a:p>
                  </a:txBody>
                  <a:tcPr marT="50800" marB="50800"/>
                </a:tc>
              </a:tr>
              <a:tr h="412044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6</a:t>
                      </a:r>
                      <a:endParaRPr lang="fr-FR" sz="1600" dirty="0"/>
                    </a:p>
                  </a:txBody>
                  <a:tcPr marT="50800" marB="508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sz="1600" b="1" dirty="0" smtClean="0"/>
                        <a:t>Définir le chemin critique (trajet date au plus tôt = date au plus tard)</a:t>
                      </a:r>
                    </a:p>
                  </a:txBody>
                  <a:tcPr marT="50800" marB="50800"/>
                </a:tc>
              </a:tr>
              <a:tr h="412044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7</a:t>
                      </a:r>
                      <a:endParaRPr lang="fr-FR" sz="1600" dirty="0"/>
                    </a:p>
                  </a:txBody>
                  <a:tcPr marT="50800" marB="508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sz="1600" b="1" dirty="0" smtClean="0"/>
                        <a:t>Définir pour les tâches non critiques les marges de temps </a:t>
                      </a:r>
                    </a:p>
                  </a:txBody>
                  <a:tcPr marT="50800" marB="5080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1354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 bwMode="auto">
          <a:xfrm>
            <a:off x="3564000" y="180000"/>
            <a:ext cx="4604337" cy="30958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89649" tIns="46617" rIns="89649" bIns="46617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400" b="1" dirty="0" smtClean="0">
                <a:latin typeface="Arial" charset="0"/>
              </a:rPr>
              <a:t>ÉTAPE 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3 : DESSINER LE DIAGRAMME P.E.R.T.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55775" y="701929"/>
            <a:ext cx="61926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Mise à niveau pour préparer le dessin du graphe</a:t>
            </a:r>
            <a:endParaRPr lang="fr-FR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262471" y="1372058"/>
            <a:ext cx="36724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Il s’agit de classer l’ensemble des tâches dans des boîtes (niveau). </a:t>
            </a:r>
          </a:p>
          <a:p>
            <a:endParaRPr lang="fr-FR" sz="1600" dirty="0"/>
          </a:p>
          <a:p>
            <a:r>
              <a:rPr lang="fr-FR" sz="1600" dirty="0" smtClean="0"/>
              <a:t>Chaque tâche appartiendra à un et seul niveau.</a:t>
            </a:r>
            <a:endParaRPr lang="fr-FR" sz="1600" dirty="0"/>
          </a:p>
        </p:txBody>
      </p:sp>
      <p:sp>
        <p:nvSpPr>
          <p:cNvPr id="12" name="TextBox 11"/>
          <p:cNvSpPr txBox="1"/>
          <p:nvPr/>
        </p:nvSpPr>
        <p:spPr>
          <a:xfrm>
            <a:off x="2281275" y="3385032"/>
            <a:ext cx="3564396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600" b="1" dirty="0" smtClean="0"/>
              <a:t>Niveau 1 </a:t>
            </a:r>
            <a:r>
              <a:rPr lang="fr-FR" sz="1600" dirty="0" smtClean="0"/>
              <a:t>: </a:t>
            </a:r>
            <a:r>
              <a:rPr lang="fr-FR" sz="1500" dirty="0" smtClean="0"/>
              <a:t>l’ensemble des tâches que l’on peut démarrer de suite. C’est-à-dire l’ensemble des tâches qui ne possèdent pas de prédécesseurs</a:t>
            </a:r>
            <a:endParaRPr lang="fr-FR" sz="1500" dirty="0"/>
          </a:p>
        </p:txBody>
      </p:sp>
      <p:sp>
        <p:nvSpPr>
          <p:cNvPr id="13" name="TextBox 12"/>
          <p:cNvSpPr txBox="1"/>
          <p:nvPr/>
        </p:nvSpPr>
        <p:spPr>
          <a:xfrm>
            <a:off x="2290678" y="4703117"/>
            <a:ext cx="23750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600" b="1" dirty="0" smtClean="0"/>
              <a:t>Niveau 1 </a:t>
            </a:r>
            <a:r>
              <a:rPr lang="fr-FR" sz="1600" dirty="0" smtClean="0"/>
              <a:t>: { A, C, D  }</a:t>
            </a:r>
            <a:endParaRPr lang="fr-FR" sz="1600" dirty="0"/>
          </a:p>
        </p:txBody>
      </p:sp>
      <p:graphicFrame>
        <p:nvGraphicFramePr>
          <p:cNvPr id="14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6191114"/>
              </p:ext>
            </p:extLst>
          </p:nvPr>
        </p:nvGraphicFramePr>
        <p:xfrm>
          <a:off x="5746561" y="1281643"/>
          <a:ext cx="3384376" cy="37881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7292"/>
                <a:gridCol w="827292"/>
                <a:gridCol w="1729792"/>
              </a:tblGrid>
              <a:tr h="390398"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/>
                        <a:t>Tâche</a:t>
                      </a:r>
                      <a:endParaRPr lang="fr-FR" sz="2000" dirty="0"/>
                    </a:p>
                  </a:txBody>
                  <a:tcPr marT="50800" marB="508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/>
                        <a:t>Durée</a:t>
                      </a:r>
                      <a:endParaRPr lang="fr-FR" sz="2000" dirty="0"/>
                    </a:p>
                  </a:txBody>
                  <a:tcPr marT="50800" marB="508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/>
                        <a:t>Prédécesseurs</a:t>
                      </a:r>
                      <a:endParaRPr lang="fr-FR" sz="2000" dirty="0"/>
                    </a:p>
                  </a:txBody>
                  <a:tcPr marT="50800" marB="50800"/>
                </a:tc>
              </a:tr>
              <a:tr h="260133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rgbClr val="FF0000"/>
                          </a:solidFill>
                        </a:rPr>
                        <a:t>A</a:t>
                      </a:r>
                      <a:endParaRPr lang="fr-FR" sz="1400" b="1" dirty="0">
                        <a:solidFill>
                          <a:srgbClr val="FF0000"/>
                        </a:solidFill>
                      </a:endParaRPr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2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rgbClr val="FF0000"/>
                          </a:solidFill>
                        </a:rPr>
                        <a:t>aucun</a:t>
                      </a:r>
                      <a:endParaRPr lang="fr-FR" sz="1400" b="1" dirty="0">
                        <a:solidFill>
                          <a:srgbClr val="FF0000"/>
                        </a:solidFill>
                      </a:endParaRPr>
                    </a:p>
                  </a:txBody>
                  <a:tcPr marL="90000" marR="90000" marT="20000" marB="20000"/>
                </a:tc>
              </a:tr>
              <a:tr h="260133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B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2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A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</a:tr>
              <a:tr h="260133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rgbClr val="FF0000"/>
                          </a:solidFill>
                        </a:rPr>
                        <a:t>C</a:t>
                      </a:r>
                      <a:endParaRPr lang="fr-FR" sz="1400" b="1" dirty="0">
                        <a:solidFill>
                          <a:srgbClr val="FF0000"/>
                        </a:solidFill>
                      </a:endParaRPr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6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rgbClr val="FF0000"/>
                          </a:solidFill>
                        </a:rPr>
                        <a:t>aucun</a:t>
                      </a:r>
                      <a:endParaRPr lang="fr-FR" sz="1400" b="1" dirty="0">
                        <a:solidFill>
                          <a:srgbClr val="FF0000"/>
                        </a:solidFill>
                      </a:endParaRPr>
                    </a:p>
                  </a:txBody>
                  <a:tcPr marL="90000" marR="90000" marT="20000" marB="20000"/>
                </a:tc>
              </a:tr>
              <a:tr h="260133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rgbClr val="FF0000"/>
                          </a:solidFill>
                        </a:rPr>
                        <a:t>D</a:t>
                      </a:r>
                      <a:endParaRPr lang="fr-FR" sz="1400" b="1" dirty="0">
                        <a:solidFill>
                          <a:srgbClr val="FF0000"/>
                        </a:solidFill>
                      </a:endParaRPr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1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rgbClr val="FF0000"/>
                          </a:solidFill>
                        </a:rPr>
                        <a:t>aucun</a:t>
                      </a:r>
                      <a:endParaRPr lang="fr-FR" sz="1400" b="1" dirty="0">
                        <a:solidFill>
                          <a:srgbClr val="FF0000"/>
                        </a:solidFill>
                      </a:endParaRPr>
                    </a:p>
                  </a:txBody>
                  <a:tcPr marL="90000" marR="90000" marT="20000" marB="20000"/>
                </a:tc>
              </a:tr>
              <a:tr h="260133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E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2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D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</a:tr>
              <a:tr h="260133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F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8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A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</a:tr>
              <a:tr h="260133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G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3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B, C, E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</a:tr>
              <a:tr h="260133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H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10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D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</a:tr>
              <a:tr h="260133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I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7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G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</a:tr>
              <a:tr h="260133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J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11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G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</a:tr>
              <a:tr h="260133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K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3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F,</a:t>
                      </a:r>
                      <a:r>
                        <a:rPr lang="fr-FR" sz="1400" baseline="0" dirty="0" smtClean="0"/>
                        <a:t> H, I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</a:tr>
              <a:tr h="260133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L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8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J,</a:t>
                      </a:r>
                      <a:r>
                        <a:rPr lang="fr-FR" sz="1400" baseline="0" dirty="0" smtClean="0"/>
                        <a:t> K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</a:tr>
              <a:tr h="260133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M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10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F, H,</a:t>
                      </a:r>
                      <a:r>
                        <a:rPr lang="fr-FR" sz="1400" baseline="0" dirty="0" smtClean="0"/>
                        <a:t> I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9771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2325717" y="1180008"/>
            <a:ext cx="285248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600" b="1" dirty="0" smtClean="0"/>
              <a:t>Niveau 2 </a:t>
            </a:r>
            <a:r>
              <a:rPr lang="fr-FR" sz="1600" dirty="0" smtClean="0"/>
              <a:t>: parmi les tâches restantes, les tâches dont tous les prédécesseurs sont déjà classés dans le niveau 1</a:t>
            </a:r>
            <a:endParaRPr lang="fr-FR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2325717" y="3217540"/>
            <a:ext cx="23750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600" b="1" dirty="0" smtClean="0"/>
              <a:t>Niveau 2 </a:t>
            </a:r>
            <a:r>
              <a:rPr lang="fr-FR" sz="1600" dirty="0" smtClean="0"/>
              <a:t>: { B, E, F, H  }</a:t>
            </a:r>
            <a:endParaRPr lang="fr-FR" sz="1600" dirty="0"/>
          </a:p>
        </p:txBody>
      </p:sp>
      <p:graphicFrame>
        <p:nvGraphicFramePr>
          <p:cNvPr id="14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7143216"/>
              </p:ext>
            </p:extLst>
          </p:nvPr>
        </p:nvGraphicFramePr>
        <p:xfrm>
          <a:off x="5505793" y="1140004"/>
          <a:ext cx="3480557" cy="38698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0803"/>
                <a:gridCol w="850803"/>
                <a:gridCol w="1778951"/>
              </a:tblGrid>
              <a:tr h="406400"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/>
                        <a:t>Tâche</a:t>
                      </a:r>
                      <a:endParaRPr lang="fr-FR" sz="2000" dirty="0"/>
                    </a:p>
                  </a:txBody>
                  <a:tcPr marT="50800" marB="508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/>
                        <a:t>Durée</a:t>
                      </a:r>
                      <a:endParaRPr lang="fr-FR" sz="2000" dirty="0"/>
                    </a:p>
                  </a:txBody>
                  <a:tcPr marT="50800" marB="508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/>
                        <a:t>Prédécesseurs</a:t>
                      </a:r>
                      <a:endParaRPr lang="fr-FR" sz="2000" dirty="0"/>
                    </a:p>
                  </a:txBody>
                  <a:tcPr marT="50800" marB="50800"/>
                </a:tc>
              </a:tr>
              <a:tr h="313680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2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aucun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</a:tr>
              <a:tr h="260133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rgbClr val="FF0000"/>
                          </a:solidFill>
                        </a:rPr>
                        <a:t>B</a:t>
                      </a:r>
                      <a:endParaRPr lang="fr-FR" sz="1400" b="1" dirty="0">
                        <a:solidFill>
                          <a:srgbClr val="FF0000"/>
                        </a:solidFill>
                      </a:endParaRPr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fr-FR" sz="1400" b="1" dirty="0">
                        <a:solidFill>
                          <a:srgbClr val="FF0000"/>
                        </a:solidFill>
                      </a:endParaRPr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rgbClr val="FF0000"/>
                          </a:solidFill>
                        </a:rPr>
                        <a:t>A</a:t>
                      </a:r>
                      <a:endParaRPr lang="fr-FR" sz="1400" b="1" dirty="0">
                        <a:solidFill>
                          <a:srgbClr val="FF0000"/>
                        </a:solidFill>
                      </a:endParaRPr>
                    </a:p>
                  </a:txBody>
                  <a:tcPr marL="90000" marR="90000" marT="20000" marB="20000"/>
                </a:tc>
              </a:tr>
              <a:tr h="260133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C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6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aucun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</a:tr>
              <a:tr h="260133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D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1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aucun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</a:tr>
              <a:tr h="288258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rgbClr val="FF0000"/>
                          </a:solidFill>
                        </a:rPr>
                        <a:t>E</a:t>
                      </a:r>
                      <a:endParaRPr lang="fr-FR" sz="1400" b="1" dirty="0">
                        <a:solidFill>
                          <a:srgbClr val="FF0000"/>
                        </a:solidFill>
                      </a:endParaRPr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fr-FR" sz="1400" b="1" dirty="0">
                        <a:solidFill>
                          <a:srgbClr val="FF0000"/>
                        </a:solidFill>
                      </a:endParaRPr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rgbClr val="FF0000"/>
                          </a:solidFill>
                        </a:rPr>
                        <a:t>D</a:t>
                      </a:r>
                      <a:endParaRPr lang="fr-FR" sz="1400" b="1" dirty="0">
                        <a:solidFill>
                          <a:srgbClr val="FF0000"/>
                        </a:solidFill>
                      </a:endParaRPr>
                    </a:p>
                  </a:txBody>
                  <a:tcPr marL="90000" marR="90000" marT="20000" marB="20000"/>
                </a:tc>
              </a:tr>
              <a:tr h="260133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rgbClr val="FF0000"/>
                          </a:solidFill>
                        </a:rPr>
                        <a:t>F</a:t>
                      </a:r>
                      <a:endParaRPr lang="fr-FR" sz="1400" b="1" dirty="0">
                        <a:solidFill>
                          <a:srgbClr val="FF0000"/>
                        </a:solidFill>
                      </a:endParaRPr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rgbClr val="FF0000"/>
                          </a:solidFill>
                        </a:rPr>
                        <a:t>8</a:t>
                      </a:r>
                      <a:endParaRPr lang="fr-FR" sz="1400" b="1" dirty="0">
                        <a:solidFill>
                          <a:srgbClr val="FF0000"/>
                        </a:solidFill>
                      </a:endParaRPr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rgbClr val="FF0000"/>
                          </a:solidFill>
                        </a:rPr>
                        <a:t>A</a:t>
                      </a:r>
                      <a:endParaRPr lang="fr-FR" sz="1400" b="1" dirty="0">
                        <a:solidFill>
                          <a:srgbClr val="FF0000"/>
                        </a:solidFill>
                      </a:endParaRPr>
                    </a:p>
                  </a:txBody>
                  <a:tcPr marL="90000" marR="90000" marT="20000" marB="20000"/>
                </a:tc>
              </a:tr>
              <a:tr h="260133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G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3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B, C, E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</a:tr>
              <a:tr h="260133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rgbClr val="FF0000"/>
                          </a:solidFill>
                        </a:rPr>
                        <a:t>H</a:t>
                      </a:r>
                      <a:endParaRPr lang="fr-FR" sz="1400" b="1" dirty="0">
                        <a:solidFill>
                          <a:srgbClr val="FF0000"/>
                        </a:solidFill>
                      </a:endParaRPr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rgbClr val="FF0000"/>
                          </a:solidFill>
                        </a:rPr>
                        <a:t>10</a:t>
                      </a:r>
                      <a:endParaRPr lang="fr-FR" sz="1400" b="1" dirty="0">
                        <a:solidFill>
                          <a:srgbClr val="FF0000"/>
                        </a:solidFill>
                      </a:endParaRPr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rgbClr val="FF0000"/>
                          </a:solidFill>
                        </a:rPr>
                        <a:t>D</a:t>
                      </a:r>
                      <a:endParaRPr lang="fr-FR" sz="1400" b="1" dirty="0">
                        <a:solidFill>
                          <a:srgbClr val="FF0000"/>
                        </a:solidFill>
                      </a:endParaRPr>
                    </a:p>
                  </a:txBody>
                  <a:tcPr marL="90000" marR="90000" marT="20000" marB="20000"/>
                </a:tc>
              </a:tr>
              <a:tr h="260133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I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7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G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</a:tr>
              <a:tr h="260133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J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11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G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</a:tr>
              <a:tr h="260133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K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3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F,</a:t>
                      </a:r>
                      <a:r>
                        <a:rPr lang="fr-FR" sz="1400" baseline="0" dirty="0" smtClean="0"/>
                        <a:t> H, I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</a:tr>
              <a:tr h="260133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L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8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J,</a:t>
                      </a:r>
                      <a:r>
                        <a:rPr lang="fr-FR" sz="1400" baseline="0" dirty="0" smtClean="0"/>
                        <a:t> K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</a:tr>
              <a:tr h="260133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M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10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F, H,</a:t>
                      </a:r>
                      <a:r>
                        <a:rPr lang="fr-FR" sz="1400" baseline="0" dirty="0" smtClean="0"/>
                        <a:t> I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</a:tr>
            </a:tbl>
          </a:graphicData>
        </a:graphic>
      </p:graphicFrame>
      <p:grpSp>
        <p:nvGrpSpPr>
          <p:cNvPr id="2" name="Group 1"/>
          <p:cNvGrpSpPr/>
          <p:nvPr/>
        </p:nvGrpSpPr>
        <p:grpSpPr>
          <a:xfrm>
            <a:off x="5893699" y="1682771"/>
            <a:ext cx="2582788" cy="836202"/>
            <a:chOff x="5371186" y="1682771"/>
            <a:chExt cx="2582788" cy="836202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5371186" y="1682771"/>
              <a:ext cx="255628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5397690" y="2518973"/>
              <a:ext cx="255628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5397690" y="2267339"/>
              <a:ext cx="255628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/>
          <p:cNvSpPr txBox="1"/>
          <p:nvPr/>
        </p:nvSpPr>
        <p:spPr>
          <a:xfrm>
            <a:off x="2325717" y="2559025"/>
            <a:ext cx="23750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600" b="1" dirty="0" smtClean="0"/>
              <a:t>Niveau 1 </a:t>
            </a:r>
            <a:r>
              <a:rPr lang="fr-FR" sz="1600" dirty="0" smtClean="0"/>
              <a:t>: { A, C, D  }</a:t>
            </a:r>
            <a:endParaRPr lang="fr-FR" sz="1600" dirty="0"/>
          </a:p>
        </p:txBody>
      </p:sp>
      <p:sp>
        <p:nvSpPr>
          <p:cNvPr id="18" name="TextBox 17"/>
          <p:cNvSpPr txBox="1"/>
          <p:nvPr/>
        </p:nvSpPr>
        <p:spPr>
          <a:xfrm>
            <a:off x="2325717" y="3657589"/>
            <a:ext cx="285248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600" b="1" dirty="0" smtClean="0"/>
              <a:t>Niveau 3 </a:t>
            </a:r>
            <a:r>
              <a:rPr lang="fr-FR" sz="1600" dirty="0" smtClean="0"/>
              <a:t>: parmi les tâches restantes, les tâches dont tous les prédécesseurs sont déjà classés dans les niveaux 1 et/ou 2.</a:t>
            </a:r>
            <a:endParaRPr lang="fr-FR" sz="1600" dirty="0"/>
          </a:p>
        </p:txBody>
      </p:sp>
      <p:sp>
        <p:nvSpPr>
          <p:cNvPr id="19" name="Rectangle 18"/>
          <p:cNvSpPr/>
          <p:nvPr/>
        </p:nvSpPr>
        <p:spPr bwMode="auto">
          <a:xfrm>
            <a:off x="3564000" y="180000"/>
            <a:ext cx="4604337" cy="30958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89649" tIns="46617" rIns="89649" bIns="46617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400" b="1" dirty="0" smtClean="0">
                <a:latin typeface="Arial" charset="0"/>
              </a:rPr>
              <a:t>ÉTAPE 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3 : DESSINER LE DIAGRAMME P.E.R.T.</a:t>
            </a:r>
          </a:p>
        </p:txBody>
      </p:sp>
    </p:spTree>
    <p:extLst>
      <p:ext uri="{BB962C8B-B14F-4D97-AF65-F5344CB8AC3E}">
        <p14:creationId xmlns:p14="http://schemas.microsoft.com/office/powerpoint/2010/main" val="3164999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2292901" y="1140004"/>
            <a:ext cx="285248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600" b="1" dirty="0" smtClean="0"/>
              <a:t>Niveau n </a:t>
            </a:r>
            <a:r>
              <a:rPr lang="fr-FR" sz="1600" dirty="0" smtClean="0"/>
              <a:t>: parmi les tâches restantes, les tâches dont tous les prédécesseurs sont déjà classés dans un niveau de 1 à   n-1</a:t>
            </a:r>
            <a:endParaRPr lang="fr-FR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2447697" y="3188582"/>
            <a:ext cx="23750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600" b="1" dirty="0" smtClean="0"/>
              <a:t>Niveau 2 </a:t>
            </a:r>
            <a:r>
              <a:rPr lang="fr-FR" sz="1600" dirty="0" smtClean="0"/>
              <a:t>: { B, E, F, H  }</a:t>
            </a:r>
            <a:endParaRPr lang="fr-FR" sz="1600" dirty="0"/>
          </a:p>
        </p:txBody>
      </p:sp>
      <p:graphicFrame>
        <p:nvGraphicFramePr>
          <p:cNvPr id="14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3667009"/>
              </p:ext>
            </p:extLst>
          </p:nvPr>
        </p:nvGraphicFramePr>
        <p:xfrm>
          <a:off x="5588690" y="1140005"/>
          <a:ext cx="3480557" cy="38698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0803"/>
                <a:gridCol w="850803"/>
                <a:gridCol w="1778951"/>
              </a:tblGrid>
              <a:tr h="406400"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/>
                        <a:t>Tâche</a:t>
                      </a:r>
                      <a:endParaRPr lang="fr-FR" sz="2000" dirty="0"/>
                    </a:p>
                  </a:txBody>
                  <a:tcPr marT="50800" marB="508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/>
                        <a:t>Durée</a:t>
                      </a:r>
                      <a:endParaRPr lang="fr-FR" sz="2000" dirty="0"/>
                    </a:p>
                  </a:txBody>
                  <a:tcPr marT="50800" marB="508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/>
                        <a:t>Prédécesseurs</a:t>
                      </a:r>
                      <a:endParaRPr lang="fr-FR" sz="2000" dirty="0"/>
                    </a:p>
                  </a:txBody>
                  <a:tcPr marT="50800" marB="50800"/>
                </a:tc>
              </a:tr>
              <a:tr h="313680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2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aucun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</a:tr>
              <a:tr h="260133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fr-FR" sz="1400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fr-FR" sz="1400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fr-FR" sz="1400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/>
                </a:tc>
              </a:tr>
              <a:tr h="260133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C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6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aucun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</a:tr>
              <a:tr h="260133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D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1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aucun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</a:tr>
              <a:tr h="288258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solidFill>
                            <a:schemeClr val="tx1"/>
                          </a:solidFill>
                        </a:rPr>
                        <a:t>E</a:t>
                      </a:r>
                      <a:endParaRPr lang="fr-FR" sz="1400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fr-FR" sz="1400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solidFill>
                            <a:schemeClr val="tx1"/>
                          </a:solidFill>
                        </a:rPr>
                        <a:t>D</a:t>
                      </a:r>
                      <a:endParaRPr lang="fr-FR" sz="1400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/>
                </a:tc>
              </a:tr>
              <a:tr h="260133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solidFill>
                            <a:schemeClr val="tx1"/>
                          </a:solidFill>
                        </a:rPr>
                        <a:t>F</a:t>
                      </a:r>
                      <a:endParaRPr lang="fr-FR" sz="1400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fr-FR" sz="1400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fr-FR" sz="1400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/>
                </a:tc>
              </a:tr>
              <a:tr h="260133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G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3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B, C, E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</a:tr>
              <a:tr h="260133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solidFill>
                            <a:schemeClr val="tx1"/>
                          </a:solidFill>
                        </a:rPr>
                        <a:t>H</a:t>
                      </a:r>
                      <a:endParaRPr lang="fr-FR" sz="1400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fr-FR" sz="1400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solidFill>
                            <a:schemeClr val="tx1"/>
                          </a:solidFill>
                        </a:rPr>
                        <a:t>D</a:t>
                      </a:r>
                      <a:endParaRPr lang="fr-FR" sz="1400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/>
                </a:tc>
              </a:tr>
              <a:tr h="260133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I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7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G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</a:tr>
              <a:tr h="260133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J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11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G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</a:tr>
              <a:tr h="260133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K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3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F,</a:t>
                      </a:r>
                      <a:r>
                        <a:rPr lang="fr-FR" sz="1400" baseline="0" dirty="0" smtClean="0"/>
                        <a:t> H, I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</a:tr>
              <a:tr h="260133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L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J,</a:t>
                      </a:r>
                      <a:r>
                        <a:rPr lang="fr-FR" sz="1400" b="1" baseline="0" dirty="0" smtClean="0">
                          <a:solidFill>
                            <a:schemeClr val="tx1"/>
                          </a:solidFill>
                        </a:rPr>
                        <a:t> K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/>
                </a:tc>
              </a:tr>
              <a:tr h="260133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M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10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F, H,</a:t>
                      </a:r>
                      <a:r>
                        <a:rPr lang="fr-FR" sz="1400" baseline="0" dirty="0" smtClean="0"/>
                        <a:t> I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</a:tr>
            </a:tbl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2447697" y="2779121"/>
            <a:ext cx="23750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600" b="1" dirty="0" smtClean="0"/>
              <a:t>Niveau 1 </a:t>
            </a:r>
            <a:r>
              <a:rPr lang="fr-FR" sz="1600" dirty="0" smtClean="0"/>
              <a:t>: { A, C, D  }</a:t>
            </a:r>
            <a:endParaRPr lang="fr-FR" sz="1600" dirty="0"/>
          </a:p>
        </p:txBody>
      </p:sp>
      <p:sp>
        <p:nvSpPr>
          <p:cNvPr id="18" name="TextBox 17"/>
          <p:cNvSpPr txBox="1"/>
          <p:nvPr/>
        </p:nvSpPr>
        <p:spPr>
          <a:xfrm>
            <a:off x="2447697" y="3598043"/>
            <a:ext cx="23750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600" b="1" dirty="0" smtClean="0"/>
              <a:t>Niveau 3 </a:t>
            </a:r>
            <a:r>
              <a:rPr lang="fr-FR" sz="1600" dirty="0" smtClean="0"/>
              <a:t>: { G }</a:t>
            </a:r>
            <a:endParaRPr lang="fr-FR" sz="1600" dirty="0"/>
          </a:p>
        </p:txBody>
      </p:sp>
      <p:sp>
        <p:nvSpPr>
          <p:cNvPr id="19" name="TextBox 18"/>
          <p:cNvSpPr txBox="1"/>
          <p:nvPr/>
        </p:nvSpPr>
        <p:spPr>
          <a:xfrm>
            <a:off x="2447697" y="4007505"/>
            <a:ext cx="23750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600" b="1" dirty="0" smtClean="0"/>
              <a:t>Niveau 4 </a:t>
            </a:r>
            <a:r>
              <a:rPr lang="fr-FR" sz="1600" dirty="0" smtClean="0"/>
              <a:t>: { I, J  }</a:t>
            </a:r>
            <a:endParaRPr lang="fr-FR" sz="1600" dirty="0"/>
          </a:p>
        </p:txBody>
      </p:sp>
      <p:sp>
        <p:nvSpPr>
          <p:cNvPr id="20" name="TextBox 19"/>
          <p:cNvSpPr txBox="1"/>
          <p:nvPr/>
        </p:nvSpPr>
        <p:spPr>
          <a:xfrm>
            <a:off x="2447697" y="4416966"/>
            <a:ext cx="23750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600" b="1" dirty="0" smtClean="0"/>
              <a:t>Niveau 5 </a:t>
            </a:r>
            <a:r>
              <a:rPr lang="fr-FR" sz="1600" dirty="0" smtClean="0"/>
              <a:t>: { K, M }</a:t>
            </a:r>
            <a:endParaRPr lang="fr-FR" sz="1600" dirty="0"/>
          </a:p>
        </p:txBody>
      </p:sp>
      <p:sp>
        <p:nvSpPr>
          <p:cNvPr id="21" name="TextBox 20"/>
          <p:cNvSpPr txBox="1"/>
          <p:nvPr/>
        </p:nvSpPr>
        <p:spPr>
          <a:xfrm>
            <a:off x="2447697" y="4826429"/>
            <a:ext cx="23750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600" b="1" dirty="0" smtClean="0"/>
              <a:t>Niveau 6 </a:t>
            </a:r>
            <a:r>
              <a:rPr lang="fr-FR" sz="1600" dirty="0" smtClean="0"/>
              <a:t>: { L }</a:t>
            </a:r>
            <a:endParaRPr lang="fr-FR" sz="16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5814356" y="1669519"/>
            <a:ext cx="255628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814356" y="2245748"/>
            <a:ext cx="255628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5814356" y="2521472"/>
            <a:ext cx="255628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5814356" y="3850534"/>
            <a:ext cx="255628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5814356" y="3323865"/>
            <a:ext cx="255628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5814356" y="3587200"/>
            <a:ext cx="255628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5814356" y="3048141"/>
            <a:ext cx="255628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5814356" y="2772416"/>
            <a:ext cx="255628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5814356" y="1970023"/>
            <a:ext cx="255628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5814356" y="4101479"/>
            <a:ext cx="255628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5814356" y="4364813"/>
            <a:ext cx="255628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5814356" y="4863552"/>
            <a:ext cx="255628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 bwMode="auto">
          <a:xfrm>
            <a:off x="3564000" y="180000"/>
            <a:ext cx="4604337" cy="30958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89649" tIns="46617" rIns="89649" bIns="46617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400" b="1" dirty="0" smtClean="0">
                <a:latin typeface="Arial" charset="0"/>
              </a:rPr>
              <a:t>ÉTAPE 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3 : DESSINER LE DIAGRAMME P.E.R.T.</a:t>
            </a:r>
          </a:p>
        </p:txBody>
      </p:sp>
    </p:spTree>
    <p:extLst>
      <p:ext uri="{BB962C8B-B14F-4D97-AF65-F5344CB8AC3E}">
        <p14:creationId xmlns:p14="http://schemas.microsoft.com/office/powerpoint/2010/main" val="1016733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 txBox="1">
            <a:spLocks/>
          </p:cNvSpPr>
          <p:nvPr/>
        </p:nvSpPr>
        <p:spPr bwMode="auto">
          <a:xfrm>
            <a:off x="2051720" y="377224"/>
            <a:ext cx="6591904" cy="40004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8" tIns="45719" rIns="91438" bIns="45719" numCol="1" anchor="t" anchorCtr="0" compatLnSpc="1">
            <a:prstTxWarp prst="textNoShape">
              <a:avLst/>
            </a:prstTxWarp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2400" dirty="0" smtClean="0">
                <a:solidFill>
                  <a:prstClr val="black"/>
                </a:solidFill>
                <a:cs typeface="Arial" panose="020B0604020202020204" pitchFamily="34" charset="0"/>
              </a:rPr>
              <a:t>La planification P.E.R.T.</a:t>
            </a:r>
            <a:endParaRPr lang="fr-FR" sz="2400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079" y="86969"/>
            <a:ext cx="1558051" cy="2071962"/>
          </a:xfrm>
          <a:prstGeom prst="rect">
            <a:avLst/>
          </a:prstGeom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22" t="18115" r="23988" b="38963"/>
          <a:stretch>
            <a:fillRect/>
          </a:stretch>
        </p:blipFill>
        <p:spPr>
          <a:xfrm>
            <a:off x="2570805" y="1438923"/>
            <a:ext cx="5524725" cy="3497149"/>
          </a:xfrm>
          <a:prstGeom prst="rect">
            <a:avLst/>
          </a:prstGeom>
          <a:noFill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cxnSp>
        <p:nvCxnSpPr>
          <p:cNvPr id="10" name="Connecteur droit 9"/>
          <p:cNvCxnSpPr/>
          <p:nvPr/>
        </p:nvCxnSpPr>
        <p:spPr>
          <a:xfrm>
            <a:off x="2499649" y="913284"/>
            <a:ext cx="65690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2658628" y="4777049"/>
            <a:ext cx="56166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prstClr val="black"/>
                </a:solidFill>
              </a:rPr>
              <a:t>Program</a:t>
            </a:r>
            <a:r>
              <a:rPr lang="en-US" dirty="0">
                <a:solidFill>
                  <a:prstClr val="black"/>
                </a:solidFill>
              </a:rPr>
              <a:t> </a:t>
            </a:r>
            <a:r>
              <a:rPr lang="en-US" b="1" dirty="0" smtClean="0">
                <a:solidFill>
                  <a:prstClr val="black"/>
                </a:solidFill>
              </a:rPr>
              <a:t>Evaluation </a:t>
            </a:r>
            <a:r>
              <a:rPr lang="en-US" b="1" dirty="0">
                <a:solidFill>
                  <a:prstClr val="black"/>
                </a:solidFill>
              </a:rPr>
              <a:t>and </a:t>
            </a:r>
            <a:r>
              <a:rPr lang="en-US" b="1" dirty="0" smtClean="0">
                <a:solidFill>
                  <a:prstClr val="black"/>
                </a:solidFill>
              </a:rPr>
              <a:t>Review Technique</a:t>
            </a:r>
          </a:p>
          <a:p>
            <a:pPr algn="ctr"/>
            <a:r>
              <a:rPr lang="en-US" sz="1400" dirty="0" smtClean="0">
                <a:solidFill>
                  <a:prstClr val="black"/>
                </a:solidFill>
              </a:rPr>
              <a:t>- technique </a:t>
            </a:r>
            <a:r>
              <a:rPr lang="en-US" sz="1400" dirty="0" err="1" smtClean="0">
                <a:solidFill>
                  <a:prstClr val="black"/>
                </a:solidFill>
              </a:rPr>
              <a:t>d’examen</a:t>
            </a:r>
            <a:r>
              <a:rPr lang="en-US" sz="1400" dirty="0" smtClean="0">
                <a:solidFill>
                  <a:prstClr val="black"/>
                </a:solidFill>
              </a:rPr>
              <a:t> et </a:t>
            </a:r>
            <a:r>
              <a:rPr lang="en-US" sz="1400" dirty="0" err="1" smtClean="0">
                <a:solidFill>
                  <a:prstClr val="black"/>
                </a:solidFill>
              </a:rPr>
              <a:t>d’évaluation</a:t>
            </a:r>
            <a:r>
              <a:rPr lang="en-US" sz="1400" dirty="0" smtClean="0">
                <a:solidFill>
                  <a:prstClr val="black"/>
                </a:solidFill>
              </a:rPr>
              <a:t> de </a:t>
            </a:r>
            <a:r>
              <a:rPr lang="en-US" sz="1400" dirty="0" err="1" smtClean="0">
                <a:solidFill>
                  <a:prstClr val="black"/>
                </a:solidFill>
              </a:rPr>
              <a:t>programmes</a:t>
            </a:r>
            <a:r>
              <a:rPr lang="en-US" sz="1400" dirty="0" smtClean="0">
                <a:solidFill>
                  <a:prstClr val="black"/>
                </a:solidFill>
              </a:rPr>
              <a:t> (</a:t>
            </a:r>
            <a:r>
              <a:rPr lang="en-US" sz="1400" dirty="0" err="1" smtClean="0">
                <a:solidFill>
                  <a:prstClr val="black"/>
                </a:solidFill>
              </a:rPr>
              <a:t>projets</a:t>
            </a:r>
            <a:r>
              <a:rPr lang="en-US" sz="1400" dirty="0" smtClean="0">
                <a:solidFill>
                  <a:prstClr val="black"/>
                </a:solidFill>
              </a:rPr>
              <a:t>) -</a:t>
            </a:r>
            <a:endParaRPr lang="fr-FR" sz="1400" dirty="0">
              <a:solidFill>
                <a:prstClr val="black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125485" y="999168"/>
            <a:ext cx="626086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i="1" dirty="0" err="1" smtClean="0">
                <a:solidFill>
                  <a:srgbClr val="FF0000"/>
                </a:solidFill>
              </a:rPr>
              <a:t>Vidéo</a:t>
            </a:r>
            <a:r>
              <a:rPr lang="en-US" b="1" i="1" dirty="0" smtClean="0">
                <a:solidFill>
                  <a:srgbClr val="FF0000"/>
                </a:solidFill>
              </a:rPr>
              <a:t> 2</a:t>
            </a:r>
          </a:p>
          <a:p>
            <a:pPr algn="ctr"/>
            <a:r>
              <a:rPr lang="en-US" b="1" i="1" dirty="0" err="1" smtClean="0">
                <a:solidFill>
                  <a:srgbClr val="FF0000"/>
                </a:solidFill>
              </a:rPr>
              <a:t>Dessiner</a:t>
            </a:r>
            <a:r>
              <a:rPr lang="en-US" b="1" i="1" dirty="0" smtClean="0">
                <a:solidFill>
                  <a:srgbClr val="FF0000"/>
                </a:solidFill>
              </a:rPr>
              <a:t> le P.E.R.T d’un </a:t>
            </a:r>
            <a:r>
              <a:rPr lang="en-US" b="1" i="1" dirty="0" err="1" smtClean="0">
                <a:solidFill>
                  <a:srgbClr val="FF0000"/>
                </a:solidFill>
              </a:rPr>
              <a:t>projet</a:t>
            </a:r>
            <a:r>
              <a:rPr lang="en-US" b="1" i="1" dirty="0" smtClean="0">
                <a:solidFill>
                  <a:srgbClr val="FF0000"/>
                </a:solidFill>
              </a:rPr>
              <a:t> !</a:t>
            </a:r>
          </a:p>
        </p:txBody>
      </p:sp>
    </p:spTree>
    <p:extLst>
      <p:ext uri="{BB962C8B-B14F-4D97-AF65-F5344CB8AC3E}">
        <p14:creationId xmlns:p14="http://schemas.microsoft.com/office/powerpoint/2010/main" val="2350112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Connecteur droit 9"/>
          <p:cNvCxnSpPr/>
          <p:nvPr/>
        </p:nvCxnSpPr>
        <p:spPr>
          <a:xfrm>
            <a:off x="2463040" y="906348"/>
            <a:ext cx="65690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 bwMode="auto">
          <a:xfrm>
            <a:off x="3419872" y="377224"/>
            <a:ext cx="4248472" cy="309588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89649" tIns="46617" rIns="89649" bIns="46617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400" b="1" dirty="0" smtClean="0">
                <a:solidFill>
                  <a:prstClr val="black"/>
                </a:solidFill>
                <a:latin typeface="Arial" charset="0"/>
              </a:rPr>
              <a:t>LES ÉTAPES DE RÉALISATION D’UN P.E.R.T.</a:t>
            </a: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1327898"/>
              </p:ext>
            </p:extLst>
          </p:nvPr>
        </p:nvGraphicFramePr>
        <p:xfrm>
          <a:off x="2489492" y="1191559"/>
          <a:ext cx="6425047" cy="39996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9650"/>
                <a:gridCol w="5915397"/>
              </a:tblGrid>
              <a:tr h="406400">
                <a:tc>
                  <a:txBody>
                    <a:bodyPr/>
                    <a:lstStyle/>
                    <a:p>
                      <a:r>
                        <a:rPr lang="fr-FR" sz="2000" dirty="0" smtClean="0"/>
                        <a:t>N°</a:t>
                      </a:r>
                      <a:endParaRPr lang="fr-FR" sz="2000" dirty="0"/>
                    </a:p>
                  </a:txBody>
                  <a:tcPr marT="50800" marB="508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/>
                        <a:t>EXÉCUTION</a:t>
                      </a:r>
                      <a:endParaRPr lang="fr-FR" sz="2000" dirty="0"/>
                    </a:p>
                  </a:txBody>
                  <a:tcPr marT="50800" marB="50800"/>
                </a:tc>
              </a:tr>
              <a:tr h="575733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1</a:t>
                      </a:r>
                      <a:endParaRPr lang="fr-FR" sz="1600" dirty="0"/>
                    </a:p>
                  </a:txBody>
                  <a:tcPr marT="50800" marB="508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sz="1600" b="0" dirty="0" smtClean="0"/>
                        <a:t>Déterminer la liste des tâches nécessaires à la réalisation du projet et </a:t>
                      </a:r>
                      <a:r>
                        <a:rPr lang="fr-FR" altLang="fr-FR" sz="1600" b="0" smtClean="0"/>
                        <a:t>estimer leur durée</a:t>
                      </a:r>
                      <a:endParaRPr lang="fr-FR" altLang="fr-FR" sz="1600" b="0" dirty="0" smtClean="0"/>
                    </a:p>
                  </a:txBody>
                  <a:tcPr marT="50800" marB="50800"/>
                </a:tc>
              </a:tr>
              <a:tr h="575733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2</a:t>
                      </a:r>
                      <a:endParaRPr lang="fr-FR" sz="1600" dirty="0"/>
                    </a:p>
                  </a:txBody>
                  <a:tcPr marT="50800" marB="508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sz="1600" b="0" dirty="0" smtClean="0"/>
                        <a:t>Déterminer les dépendances logiques entre les tâches (l’anesthésiste doit arriver avant l’opération !)</a:t>
                      </a:r>
                    </a:p>
                  </a:txBody>
                  <a:tcPr marT="50800" marB="50800"/>
                </a:tc>
              </a:tr>
              <a:tr h="412044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3</a:t>
                      </a:r>
                      <a:endParaRPr lang="fr-FR" sz="1600" dirty="0"/>
                    </a:p>
                  </a:txBody>
                  <a:tcPr marT="50800" marB="508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sz="1600" b="1" dirty="0" smtClean="0"/>
                        <a:t>Dessiner le diagramme PERT </a:t>
                      </a:r>
                      <a:r>
                        <a:rPr lang="fr-FR" altLang="fr-FR" sz="1600" b="0" dirty="0" smtClean="0"/>
                        <a:t>: Mise à niveau + </a:t>
                      </a:r>
                      <a:r>
                        <a:rPr lang="fr-FR" altLang="fr-FR" sz="1600" b="1" dirty="0" smtClean="0"/>
                        <a:t>Construction</a:t>
                      </a:r>
                      <a:r>
                        <a:rPr lang="fr-FR" altLang="fr-FR" sz="1600" b="1" baseline="0" dirty="0" smtClean="0"/>
                        <a:t> du graphe P.E.R.T.</a:t>
                      </a:r>
                      <a:endParaRPr lang="fr-FR" altLang="fr-FR" sz="1600" b="1" dirty="0" smtClean="0"/>
                    </a:p>
                  </a:txBody>
                  <a:tcPr marT="50800" marB="50800"/>
                </a:tc>
              </a:tr>
              <a:tr h="412044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4</a:t>
                      </a:r>
                      <a:endParaRPr lang="fr-FR" sz="1600" dirty="0"/>
                    </a:p>
                  </a:txBody>
                  <a:tcPr marT="50800" marB="508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sz="1600" b="0" dirty="0" smtClean="0"/>
                        <a:t>Calculer pour chaque nœud la date au plus tôt</a:t>
                      </a:r>
                    </a:p>
                  </a:txBody>
                  <a:tcPr marT="50800" marB="50800"/>
                </a:tc>
              </a:tr>
              <a:tr h="575733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5</a:t>
                      </a:r>
                      <a:endParaRPr lang="fr-FR" sz="1600" dirty="0"/>
                    </a:p>
                  </a:txBody>
                  <a:tcPr marT="50800" marB="508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sz="1600" b="0" dirty="0" smtClean="0"/>
                        <a:t>Repartir de la date finale et calculer pour chaque nœud la date au plus tard</a:t>
                      </a:r>
                    </a:p>
                  </a:txBody>
                  <a:tcPr marT="50800" marB="50800"/>
                </a:tc>
              </a:tr>
              <a:tr h="412044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6</a:t>
                      </a:r>
                      <a:endParaRPr lang="fr-FR" sz="1600" dirty="0"/>
                    </a:p>
                  </a:txBody>
                  <a:tcPr marT="50800" marB="508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sz="1600" b="0" dirty="0" smtClean="0"/>
                        <a:t>Définir le chemin critique (trajet date au plus tôt = date au plus tard)</a:t>
                      </a:r>
                    </a:p>
                  </a:txBody>
                  <a:tcPr marT="50800" marB="50800"/>
                </a:tc>
              </a:tr>
              <a:tr h="412044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7</a:t>
                      </a:r>
                      <a:endParaRPr lang="fr-FR" sz="1600" dirty="0"/>
                    </a:p>
                  </a:txBody>
                  <a:tcPr marT="50800" marB="508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sz="1600" b="0" dirty="0" smtClean="0"/>
                        <a:t>Définir pour les tâches non critiques les marges de temps </a:t>
                      </a:r>
                    </a:p>
                  </a:txBody>
                  <a:tcPr marT="50800" marB="5080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1354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Connecteur droit 9"/>
          <p:cNvCxnSpPr/>
          <p:nvPr/>
        </p:nvCxnSpPr>
        <p:spPr>
          <a:xfrm>
            <a:off x="2476099" y="906348"/>
            <a:ext cx="65690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 bwMode="auto">
          <a:xfrm>
            <a:off x="3419872" y="377224"/>
            <a:ext cx="4248472" cy="309588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89649" tIns="46617" rIns="89649" bIns="46617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400" b="1" dirty="0" smtClean="0">
                <a:solidFill>
                  <a:prstClr val="black"/>
                </a:solidFill>
                <a:latin typeface="Arial" charset="0"/>
              </a:rPr>
              <a:t>CONSTRUCTION D’UN P.E.R.T. : étapes 3 à 7</a:t>
            </a: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8914594"/>
              </p:ext>
            </p:extLst>
          </p:nvPr>
        </p:nvGraphicFramePr>
        <p:xfrm>
          <a:off x="2699793" y="1097305"/>
          <a:ext cx="5452101" cy="370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3639"/>
                <a:gridCol w="1527308"/>
                <a:gridCol w="2701154"/>
              </a:tblGrid>
              <a:tr h="305847"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/>
                        <a:t>Tâche</a:t>
                      </a:r>
                      <a:endParaRPr lang="fr-FR" sz="2000" dirty="0"/>
                    </a:p>
                  </a:txBody>
                  <a:tcPr marT="50800" marB="508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/>
                        <a:t>Durée</a:t>
                      </a:r>
                      <a:endParaRPr lang="fr-FR" sz="2000" dirty="0"/>
                    </a:p>
                  </a:txBody>
                  <a:tcPr marT="50800" marB="508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/>
                        <a:t>Prédécesseurs</a:t>
                      </a:r>
                      <a:endParaRPr lang="fr-FR" sz="2000" dirty="0"/>
                    </a:p>
                  </a:txBody>
                  <a:tcPr marT="50800" marB="50800"/>
                </a:tc>
              </a:tr>
              <a:tr h="236068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A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2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aucun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</a:tr>
              <a:tr h="195770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B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2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A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</a:tr>
              <a:tr h="195770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C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6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aucun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</a:tr>
              <a:tr h="195770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D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1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aucun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</a:tr>
              <a:tr h="216936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E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2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D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</a:tr>
              <a:tr h="195770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F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8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A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</a:tr>
              <a:tr h="195770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G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3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B, C, E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</a:tr>
              <a:tr h="195770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H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10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D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</a:tr>
              <a:tr h="195770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I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7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G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</a:tr>
              <a:tr h="195770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J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11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G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</a:tr>
              <a:tr h="195770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K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3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F,</a:t>
                      </a:r>
                      <a:r>
                        <a:rPr lang="fr-FR" sz="1400" baseline="0" dirty="0" smtClean="0"/>
                        <a:t> H, I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</a:tr>
              <a:tr h="195770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L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8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J,</a:t>
                      </a:r>
                      <a:r>
                        <a:rPr lang="fr-FR" sz="1400" baseline="0" dirty="0" smtClean="0"/>
                        <a:t> K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</a:tr>
              <a:tr h="195770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M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10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F, H,</a:t>
                      </a:r>
                      <a:r>
                        <a:rPr lang="fr-FR" sz="1400" baseline="0" dirty="0" smtClean="0"/>
                        <a:t> I</a:t>
                      </a:r>
                      <a:endParaRPr lang="fr-FR" sz="1400" dirty="0"/>
                    </a:p>
                  </a:txBody>
                  <a:tcPr marL="90000" marR="90000" marT="20000" marB="20000"/>
                </a:tc>
              </a:tr>
            </a:tbl>
          </a:graphicData>
        </a:graphic>
      </p:graphicFrame>
      <p:sp>
        <p:nvSpPr>
          <p:cNvPr id="3" name="ZoneTexte 2"/>
          <p:cNvSpPr txBox="1"/>
          <p:nvPr/>
        </p:nvSpPr>
        <p:spPr>
          <a:xfrm>
            <a:off x="3095836" y="4801716"/>
            <a:ext cx="489654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 smtClean="0">
                <a:solidFill>
                  <a:prstClr val="black"/>
                </a:solidFill>
              </a:rPr>
              <a:t>Enoncé repris du site de Michel Emery :  http://m.emery.management.pagesperso-orange.fr/</a:t>
            </a:r>
            <a:endParaRPr lang="fr-FR" sz="800" dirty="0">
              <a:solidFill>
                <a:prstClr val="black"/>
              </a:solidFill>
            </a:endParaRPr>
          </a:p>
        </p:txBody>
      </p:sp>
      <p:sp>
        <p:nvSpPr>
          <p:cNvPr id="6" name="TextBox 12"/>
          <p:cNvSpPr txBox="1"/>
          <p:nvPr/>
        </p:nvSpPr>
        <p:spPr>
          <a:xfrm>
            <a:off x="4889829" y="4988443"/>
            <a:ext cx="23750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600" b="1" dirty="0" smtClean="0">
                <a:solidFill>
                  <a:prstClr val="black"/>
                </a:solidFill>
              </a:rPr>
              <a:t>Niveau 2 </a:t>
            </a:r>
            <a:r>
              <a:rPr lang="fr-FR" sz="1600" dirty="0" smtClean="0">
                <a:solidFill>
                  <a:prstClr val="black"/>
                </a:solidFill>
              </a:rPr>
              <a:t>: { B, E, F, H  }</a:t>
            </a:r>
            <a:endParaRPr lang="fr-FR" sz="1600" dirty="0">
              <a:solidFill>
                <a:prstClr val="black"/>
              </a:solidFill>
            </a:endParaRPr>
          </a:p>
        </p:txBody>
      </p:sp>
      <p:sp>
        <p:nvSpPr>
          <p:cNvPr id="7" name="TextBox 16"/>
          <p:cNvSpPr txBox="1"/>
          <p:nvPr/>
        </p:nvSpPr>
        <p:spPr>
          <a:xfrm>
            <a:off x="2676457" y="4988443"/>
            <a:ext cx="23750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600" b="1" dirty="0" smtClean="0">
                <a:solidFill>
                  <a:prstClr val="black"/>
                </a:solidFill>
              </a:rPr>
              <a:t>Niveau 1 </a:t>
            </a:r>
            <a:r>
              <a:rPr lang="fr-FR" sz="1600" dirty="0" smtClean="0">
                <a:solidFill>
                  <a:prstClr val="black"/>
                </a:solidFill>
              </a:rPr>
              <a:t>: { A, C, D  }</a:t>
            </a:r>
            <a:endParaRPr lang="fr-FR" sz="1600" dirty="0">
              <a:solidFill>
                <a:prstClr val="black"/>
              </a:solidFill>
            </a:endParaRPr>
          </a:p>
        </p:txBody>
      </p:sp>
      <p:sp>
        <p:nvSpPr>
          <p:cNvPr id="8" name="TextBox 17"/>
          <p:cNvSpPr txBox="1"/>
          <p:nvPr/>
        </p:nvSpPr>
        <p:spPr>
          <a:xfrm>
            <a:off x="7103200" y="4988443"/>
            <a:ext cx="16937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600" b="1" dirty="0" smtClean="0">
                <a:solidFill>
                  <a:prstClr val="black"/>
                </a:solidFill>
              </a:rPr>
              <a:t>Niveau 3 </a:t>
            </a:r>
            <a:r>
              <a:rPr lang="fr-FR" sz="1600" dirty="0" smtClean="0">
                <a:solidFill>
                  <a:prstClr val="black"/>
                </a:solidFill>
              </a:rPr>
              <a:t>: { G }</a:t>
            </a:r>
            <a:endParaRPr lang="fr-FR" sz="1600" dirty="0">
              <a:solidFill>
                <a:prstClr val="black"/>
              </a:solidFill>
            </a:endParaRPr>
          </a:p>
        </p:txBody>
      </p:sp>
      <p:sp>
        <p:nvSpPr>
          <p:cNvPr id="9" name="TextBox 18"/>
          <p:cNvSpPr txBox="1"/>
          <p:nvPr/>
        </p:nvSpPr>
        <p:spPr>
          <a:xfrm>
            <a:off x="2676457" y="5320912"/>
            <a:ext cx="19651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600" b="1" dirty="0" smtClean="0">
                <a:solidFill>
                  <a:prstClr val="black"/>
                </a:solidFill>
              </a:rPr>
              <a:t>Niveau 4 </a:t>
            </a:r>
            <a:r>
              <a:rPr lang="fr-FR" sz="1600" dirty="0" smtClean="0">
                <a:solidFill>
                  <a:prstClr val="black"/>
                </a:solidFill>
              </a:rPr>
              <a:t>: { I, J  }</a:t>
            </a:r>
            <a:endParaRPr lang="fr-FR" sz="1600" dirty="0">
              <a:solidFill>
                <a:prstClr val="black"/>
              </a:solidFill>
            </a:endParaRPr>
          </a:p>
        </p:txBody>
      </p:sp>
      <p:sp>
        <p:nvSpPr>
          <p:cNvPr id="12" name="TextBox 19"/>
          <p:cNvSpPr txBox="1"/>
          <p:nvPr/>
        </p:nvSpPr>
        <p:spPr>
          <a:xfrm>
            <a:off x="4889827" y="5320912"/>
            <a:ext cx="19557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600" b="1" dirty="0" smtClean="0">
                <a:solidFill>
                  <a:prstClr val="black"/>
                </a:solidFill>
              </a:rPr>
              <a:t>Niveau 5 </a:t>
            </a:r>
            <a:r>
              <a:rPr lang="fr-FR" sz="1600" dirty="0" smtClean="0">
                <a:solidFill>
                  <a:prstClr val="black"/>
                </a:solidFill>
              </a:rPr>
              <a:t>: { K, M }</a:t>
            </a:r>
            <a:endParaRPr lang="fr-FR" sz="1600" dirty="0">
              <a:solidFill>
                <a:prstClr val="black"/>
              </a:solidFill>
            </a:endParaRPr>
          </a:p>
        </p:txBody>
      </p:sp>
      <p:sp>
        <p:nvSpPr>
          <p:cNvPr id="13" name="TextBox 20"/>
          <p:cNvSpPr txBox="1"/>
          <p:nvPr/>
        </p:nvSpPr>
        <p:spPr>
          <a:xfrm>
            <a:off x="7103198" y="5320912"/>
            <a:ext cx="14455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600" b="1" dirty="0" smtClean="0">
                <a:solidFill>
                  <a:prstClr val="black"/>
                </a:solidFill>
              </a:rPr>
              <a:t>Niveau 6 </a:t>
            </a:r>
            <a:r>
              <a:rPr lang="fr-FR" sz="1600" dirty="0" smtClean="0">
                <a:solidFill>
                  <a:prstClr val="black"/>
                </a:solidFill>
              </a:rPr>
              <a:t>: { L }</a:t>
            </a:r>
            <a:endParaRPr lang="fr-FR" sz="1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349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Connecteur droit 9"/>
          <p:cNvCxnSpPr/>
          <p:nvPr/>
        </p:nvCxnSpPr>
        <p:spPr>
          <a:xfrm>
            <a:off x="2410791" y="906348"/>
            <a:ext cx="65690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 bwMode="auto">
          <a:xfrm>
            <a:off x="3333829" y="432302"/>
            <a:ext cx="4248472" cy="309588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89649" tIns="46617" rIns="89649" bIns="46617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400" b="1" dirty="0">
                <a:solidFill>
                  <a:prstClr val="black"/>
                </a:solidFill>
                <a:latin typeface="Arial" charset="0"/>
              </a:rPr>
              <a:t>ETAPE 3 : DESSINER </a:t>
            </a:r>
            <a:r>
              <a:rPr lang="fr-FR" sz="1400" b="1" dirty="0" smtClean="0">
                <a:solidFill>
                  <a:prstClr val="black"/>
                </a:solidFill>
                <a:latin typeface="Arial" charset="0"/>
              </a:rPr>
              <a:t>LE DIAGRAMME P.E.R.T.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34931" y="912129"/>
            <a:ext cx="6264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prstClr val="black"/>
                </a:solidFill>
              </a:rPr>
              <a:t>Dessiner le graphe de P.E.R.T. </a:t>
            </a:r>
            <a:r>
              <a:rPr lang="fr-FR" b="1" dirty="0" smtClean="0">
                <a:solidFill>
                  <a:prstClr val="black"/>
                </a:solidFill>
              </a:rPr>
              <a:t>niveau par niveau</a:t>
            </a:r>
            <a:endParaRPr lang="fr-FR" b="1" dirty="0">
              <a:solidFill>
                <a:prstClr val="black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2471406" y="4057634"/>
            <a:ext cx="676829" cy="400044"/>
          </a:xfrm>
          <a:prstGeom prst="ellipse">
            <a:avLst/>
          </a:prstGeom>
          <a:solidFill>
            <a:srgbClr val="FF000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tlCol="0" anchor="ctr"/>
          <a:lstStyle/>
          <a:p>
            <a:pPr algn="ctr"/>
            <a:r>
              <a:rPr lang="fr-FR" sz="1100" dirty="0" smtClean="0">
                <a:solidFill>
                  <a:prstClr val="black"/>
                </a:solidFill>
              </a:rPr>
              <a:t>Début</a:t>
            </a:r>
            <a:endParaRPr lang="fr-FR" sz="1100" dirty="0">
              <a:solidFill>
                <a:prstClr val="black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533890" y="1392532"/>
            <a:ext cx="34422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solidFill>
                  <a:prstClr val="black"/>
                </a:solidFill>
              </a:rPr>
              <a:t>- </a:t>
            </a:r>
            <a:r>
              <a:rPr lang="fr-FR" sz="1600" b="1" dirty="0" smtClean="0">
                <a:solidFill>
                  <a:prstClr val="black"/>
                </a:solidFill>
              </a:rPr>
              <a:t>Une tâche donne lieu à la création d’un sommet et d’une flèche</a:t>
            </a:r>
            <a:endParaRPr lang="fr-FR" sz="1600" b="1" dirty="0">
              <a:solidFill>
                <a:prstClr val="black"/>
              </a:solidFill>
            </a:endParaRPr>
          </a:p>
        </p:txBody>
      </p:sp>
      <p:sp>
        <p:nvSpPr>
          <p:cNvPr id="16" name="Text Box 1519"/>
          <p:cNvSpPr txBox="1">
            <a:spLocks noChangeArrowheads="1"/>
          </p:cNvSpPr>
          <p:nvPr/>
        </p:nvSpPr>
        <p:spPr bwMode="auto">
          <a:xfrm>
            <a:off x="6736391" y="1392532"/>
            <a:ext cx="459105" cy="271639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r>
              <a:rPr lang="fr-FR" sz="1200" dirty="0">
                <a:solidFill>
                  <a:prstClr val="black"/>
                </a:solidFill>
                <a:latin typeface="Times New Roman"/>
                <a:ea typeface="Batang"/>
              </a:rPr>
              <a:t>A=2</a:t>
            </a:r>
          </a:p>
        </p:txBody>
      </p:sp>
      <p:cxnSp>
        <p:nvCxnSpPr>
          <p:cNvPr id="17" name="Line 1521"/>
          <p:cNvCxnSpPr>
            <a:endCxn id="18" idx="2"/>
          </p:cNvCxnSpPr>
          <p:nvPr/>
        </p:nvCxnSpPr>
        <p:spPr bwMode="auto">
          <a:xfrm flipV="1">
            <a:off x="6350822" y="1639209"/>
            <a:ext cx="1146299" cy="1375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" name="Oval 17"/>
          <p:cNvSpPr>
            <a:spLocks noChangeArrowheads="1"/>
          </p:cNvSpPr>
          <p:nvPr/>
        </p:nvSpPr>
        <p:spPr bwMode="auto">
          <a:xfrm>
            <a:off x="7497120" y="1499862"/>
            <a:ext cx="228600" cy="278694"/>
          </a:xfrm>
          <a:prstGeom prst="ellipse">
            <a:avLst/>
          </a:prstGeom>
          <a:solidFill>
            <a:srgbClr val="FFFFFF"/>
          </a:solidFill>
          <a:ln w="9525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588245" y="2085756"/>
            <a:ext cx="66866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solidFill>
                  <a:prstClr val="black"/>
                </a:solidFill>
              </a:rPr>
              <a:t>La précédence est traduite en accrochant la flèche au prédécesseur </a:t>
            </a:r>
            <a:r>
              <a:rPr lang="fr-FR" sz="1600" b="1" dirty="0" smtClean="0">
                <a:solidFill>
                  <a:prstClr val="black"/>
                </a:solidFill>
              </a:rPr>
              <a:t>(cas simple : un seul prédécesseur</a:t>
            </a:r>
            <a:r>
              <a:rPr lang="fr-FR" sz="1600" dirty="0" smtClean="0">
                <a:solidFill>
                  <a:prstClr val="black"/>
                </a:solidFill>
              </a:rPr>
              <a:t>)</a:t>
            </a:r>
            <a:endParaRPr lang="fr-FR" sz="1600" b="1" dirty="0">
              <a:solidFill>
                <a:prstClr val="black"/>
              </a:solidFill>
            </a:endParaRPr>
          </a:p>
        </p:txBody>
      </p:sp>
      <p:sp>
        <p:nvSpPr>
          <p:cNvPr id="22" name="Text Box 1517"/>
          <p:cNvSpPr txBox="1">
            <a:spLocks noChangeArrowheads="1"/>
          </p:cNvSpPr>
          <p:nvPr/>
        </p:nvSpPr>
        <p:spPr bwMode="auto">
          <a:xfrm>
            <a:off x="3181995" y="4303466"/>
            <a:ext cx="458470" cy="24822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r>
              <a:rPr lang="fr-FR" sz="1200" dirty="0">
                <a:solidFill>
                  <a:prstClr val="black"/>
                </a:solidFill>
                <a:latin typeface="Times New Roman"/>
                <a:ea typeface="Batang"/>
              </a:rPr>
              <a:t>D=1</a:t>
            </a:r>
          </a:p>
        </p:txBody>
      </p:sp>
      <p:sp>
        <p:nvSpPr>
          <p:cNvPr id="23" name="Text Box 1518"/>
          <p:cNvSpPr txBox="1">
            <a:spLocks noChangeArrowheads="1"/>
          </p:cNvSpPr>
          <p:nvPr/>
        </p:nvSpPr>
        <p:spPr bwMode="auto">
          <a:xfrm>
            <a:off x="3186892" y="4008908"/>
            <a:ext cx="458470" cy="2730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r>
              <a:rPr lang="fr-FR" sz="1200" dirty="0">
                <a:solidFill>
                  <a:prstClr val="black"/>
                </a:solidFill>
                <a:latin typeface="Times New Roman"/>
                <a:ea typeface="Batang"/>
              </a:rPr>
              <a:t>C=6</a:t>
            </a:r>
          </a:p>
        </p:txBody>
      </p:sp>
      <p:sp>
        <p:nvSpPr>
          <p:cNvPr id="24" name="Text Box 1519"/>
          <p:cNvSpPr txBox="1">
            <a:spLocks noChangeArrowheads="1"/>
          </p:cNvSpPr>
          <p:nvPr/>
        </p:nvSpPr>
        <p:spPr bwMode="auto">
          <a:xfrm>
            <a:off x="3153325" y="3620094"/>
            <a:ext cx="459105" cy="271639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r>
              <a:rPr lang="fr-FR" sz="1200" dirty="0">
                <a:solidFill>
                  <a:prstClr val="black"/>
                </a:solidFill>
                <a:latin typeface="Times New Roman"/>
                <a:ea typeface="Batang"/>
              </a:rPr>
              <a:t>A=2</a:t>
            </a:r>
          </a:p>
        </p:txBody>
      </p:sp>
      <p:cxnSp>
        <p:nvCxnSpPr>
          <p:cNvPr id="25" name="Line 1521"/>
          <p:cNvCxnSpPr>
            <a:endCxn id="28" idx="2"/>
          </p:cNvCxnSpPr>
          <p:nvPr/>
        </p:nvCxnSpPr>
        <p:spPr bwMode="auto">
          <a:xfrm flipV="1">
            <a:off x="3039535" y="3712757"/>
            <a:ext cx="571563" cy="40887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6" name="Line 1522"/>
          <p:cNvCxnSpPr>
            <a:stCxn id="5" idx="6"/>
          </p:cNvCxnSpPr>
          <p:nvPr/>
        </p:nvCxnSpPr>
        <p:spPr bwMode="auto">
          <a:xfrm>
            <a:off x="3148235" y="4257656"/>
            <a:ext cx="474865" cy="119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7" name="Line 1523"/>
          <p:cNvCxnSpPr>
            <a:endCxn id="30" idx="2"/>
          </p:cNvCxnSpPr>
          <p:nvPr/>
        </p:nvCxnSpPr>
        <p:spPr bwMode="auto">
          <a:xfrm>
            <a:off x="3039535" y="4405260"/>
            <a:ext cx="571563" cy="476421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8" name="Oval 27"/>
          <p:cNvSpPr>
            <a:spLocks noChangeArrowheads="1"/>
          </p:cNvSpPr>
          <p:nvPr/>
        </p:nvSpPr>
        <p:spPr bwMode="auto">
          <a:xfrm>
            <a:off x="3611097" y="3573410"/>
            <a:ext cx="228600" cy="278694"/>
          </a:xfrm>
          <a:prstGeom prst="ellipse">
            <a:avLst/>
          </a:prstGeom>
          <a:solidFill>
            <a:srgbClr val="FFFFFF"/>
          </a:solidFill>
          <a:ln w="9525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29" name="Oval 28"/>
          <p:cNvSpPr>
            <a:spLocks noChangeArrowheads="1"/>
          </p:cNvSpPr>
          <p:nvPr/>
        </p:nvSpPr>
        <p:spPr bwMode="auto">
          <a:xfrm>
            <a:off x="3611097" y="4125544"/>
            <a:ext cx="228600" cy="278694"/>
          </a:xfrm>
          <a:prstGeom prst="ellipse">
            <a:avLst/>
          </a:prstGeom>
          <a:solidFill>
            <a:srgbClr val="FFFFFF"/>
          </a:solidFill>
          <a:ln w="9525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30" name="Oval 29"/>
          <p:cNvSpPr>
            <a:spLocks noChangeArrowheads="1"/>
          </p:cNvSpPr>
          <p:nvPr/>
        </p:nvSpPr>
        <p:spPr bwMode="auto">
          <a:xfrm>
            <a:off x="3611097" y="4742333"/>
            <a:ext cx="228600" cy="278694"/>
          </a:xfrm>
          <a:prstGeom prst="ellipse">
            <a:avLst/>
          </a:prstGeom>
          <a:solidFill>
            <a:srgbClr val="FFFFFF"/>
          </a:solidFill>
          <a:ln w="9525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612681" y="2867751"/>
            <a:ext cx="28740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600" b="1" dirty="0" smtClean="0">
                <a:solidFill>
                  <a:prstClr val="black"/>
                </a:solidFill>
              </a:rPr>
              <a:t>Niveau 1 </a:t>
            </a:r>
            <a:r>
              <a:rPr lang="fr-FR" sz="1600" dirty="0" smtClean="0">
                <a:solidFill>
                  <a:prstClr val="black"/>
                </a:solidFill>
              </a:rPr>
              <a:t>: { A = 2, C = 6, D = 1 }</a:t>
            </a:r>
            <a:endParaRPr lang="fr-FR" sz="1600" dirty="0">
              <a:solidFill>
                <a:prstClr val="black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088260" y="4111850"/>
            <a:ext cx="35830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600" b="1" dirty="0" smtClean="0">
                <a:solidFill>
                  <a:srgbClr val="FF0000"/>
                </a:solidFill>
              </a:rPr>
              <a:t>Continuer le graphe pour </a:t>
            </a:r>
            <a:r>
              <a:rPr lang="fr-FR" sz="1600" dirty="0" smtClean="0">
                <a:solidFill>
                  <a:srgbClr val="FF0000"/>
                </a:solidFill>
              </a:rPr>
              <a:t>:</a:t>
            </a:r>
          </a:p>
          <a:p>
            <a:pPr algn="just"/>
            <a:r>
              <a:rPr lang="fr-FR" sz="1600" dirty="0" smtClean="0">
                <a:solidFill>
                  <a:srgbClr val="FF0000"/>
                </a:solidFill>
              </a:rPr>
              <a:t>Niveau 2 =  { B= 2 , E = 2 , F = 8, H = 10 }</a:t>
            </a:r>
          </a:p>
        </p:txBody>
      </p:sp>
    </p:spTree>
    <p:extLst>
      <p:ext uri="{BB962C8B-B14F-4D97-AF65-F5344CB8AC3E}">
        <p14:creationId xmlns:p14="http://schemas.microsoft.com/office/powerpoint/2010/main" val="1897243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 Box 1491"/>
          <p:cNvSpPr txBox="1">
            <a:spLocks noChangeArrowheads="1"/>
          </p:cNvSpPr>
          <p:nvPr/>
        </p:nvSpPr>
        <p:spPr bwMode="auto">
          <a:xfrm>
            <a:off x="4141973" y="4437791"/>
            <a:ext cx="458470" cy="271639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r>
              <a:rPr lang="fr-FR" sz="1200" dirty="0">
                <a:solidFill>
                  <a:prstClr val="black"/>
                </a:solidFill>
                <a:latin typeface="Times New Roman"/>
                <a:ea typeface="Batang"/>
              </a:rPr>
              <a:t>E=2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2431839" y="906348"/>
            <a:ext cx="65690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 bwMode="auto">
          <a:xfrm>
            <a:off x="3660399" y="432302"/>
            <a:ext cx="4248472" cy="309588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89649" tIns="46617" rIns="89649" bIns="46617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400" b="1" dirty="0">
                <a:solidFill>
                  <a:prstClr val="black"/>
                </a:solidFill>
                <a:latin typeface="Arial" charset="0"/>
              </a:rPr>
              <a:t>ETAPE 3 : DESSINER </a:t>
            </a:r>
            <a:r>
              <a:rPr lang="fr-FR" sz="1400" b="1" dirty="0" smtClean="0">
                <a:solidFill>
                  <a:prstClr val="black"/>
                </a:solidFill>
                <a:latin typeface="Arial" charset="0"/>
              </a:rPr>
              <a:t>LE DIAGRAMME P.E.R.T.</a:t>
            </a:r>
          </a:p>
        </p:txBody>
      </p:sp>
      <p:sp>
        <p:nvSpPr>
          <p:cNvPr id="5" name="Oval 4"/>
          <p:cNvSpPr/>
          <p:nvPr/>
        </p:nvSpPr>
        <p:spPr>
          <a:xfrm>
            <a:off x="2420459" y="3142035"/>
            <a:ext cx="676829" cy="400044"/>
          </a:xfrm>
          <a:prstGeom prst="ellipse">
            <a:avLst/>
          </a:prstGeom>
          <a:solidFill>
            <a:srgbClr val="FF000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tlCol="0" anchor="ctr"/>
          <a:lstStyle/>
          <a:p>
            <a:pPr algn="ctr"/>
            <a:r>
              <a:rPr lang="fr-FR" sz="1100" dirty="0" smtClean="0">
                <a:solidFill>
                  <a:prstClr val="black"/>
                </a:solidFill>
              </a:rPr>
              <a:t>Début</a:t>
            </a:r>
            <a:endParaRPr lang="fr-FR" sz="1100" dirty="0">
              <a:solidFill>
                <a:prstClr val="black"/>
              </a:solidFill>
            </a:endParaRPr>
          </a:p>
        </p:txBody>
      </p:sp>
      <p:sp>
        <p:nvSpPr>
          <p:cNvPr id="22" name="Text Box 1517"/>
          <p:cNvSpPr txBox="1">
            <a:spLocks noChangeArrowheads="1"/>
          </p:cNvSpPr>
          <p:nvPr/>
        </p:nvSpPr>
        <p:spPr bwMode="auto">
          <a:xfrm>
            <a:off x="3187443" y="3950437"/>
            <a:ext cx="458470" cy="24822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r>
              <a:rPr lang="fr-FR" sz="1200" dirty="0">
                <a:solidFill>
                  <a:prstClr val="black"/>
                </a:solidFill>
                <a:latin typeface="Times New Roman"/>
                <a:ea typeface="Batang"/>
              </a:rPr>
              <a:t>D=1</a:t>
            </a:r>
          </a:p>
        </p:txBody>
      </p:sp>
      <p:sp>
        <p:nvSpPr>
          <p:cNvPr id="23" name="Text Box 1518"/>
          <p:cNvSpPr txBox="1">
            <a:spLocks noChangeArrowheads="1"/>
          </p:cNvSpPr>
          <p:nvPr/>
        </p:nvSpPr>
        <p:spPr bwMode="auto">
          <a:xfrm>
            <a:off x="3258606" y="3093309"/>
            <a:ext cx="458470" cy="2730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r>
              <a:rPr lang="fr-FR" sz="1200" dirty="0">
                <a:solidFill>
                  <a:prstClr val="black"/>
                </a:solidFill>
                <a:latin typeface="Times New Roman"/>
                <a:ea typeface="Batang"/>
              </a:rPr>
              <a:t>C=6</a:t>
            </a:r>
          </a:p>
        </p:txBody>
      </p:sp>
      <p:sp>
        <p:nvSpPr>
          <p:cNvPr id="24" name="Text Box 1519"/>
          <p:cNvSpPr txBox="1">
            <a:spLocks noChangeArrowheads="1"/>
          </p:cNvSpPr>
          <p:nvPr/>
        </p:nvSpPr>
        <p:spPr bwMode="auto">
          <a:xfrm>
            <a:off x="3102378" y="2085375"/>
            <a:ext cx="459105" cy="271639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r>
              <a:rPr lang="fr-FR" sz="1200" dirty="0">
                <a:solidFill>
                  <a:prstClr val="black"/>
                </a:solidFill>
                <a:latin typeface="Times New Roman"/>
                <a:ea typeface="Batang"/>
              </a:rPr>
              <a:t>A=2</a:t>
            </a:r>
          </a:p>
        </p:txBody>
      </p:sp>
      <p:cxnSp>
        <p:nvCxnSpPr>
          <p:cNvPr id="25" name="Line 1521"/>
          <p:cNvCxnSpPr>
            <a:stCxn id="5" idx="0"/>
            <a:endCxn id="28" idx="3"/>
          </p:cNvCxnSpPr>
          <p:nvPr/>
        </p:nvCxnSpPr>
        <p:spPr bwMode="auto">
          <a:xfrm flipV="1">
            <a:off x="2758873" y="2237599"/>
            <a:ext cx="995410" cy="904436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6" name="Line 1522"/>
          <p:cNvCxnSpPr>
            <a:stCxn id="5" idx="6"/>
            <a:endCxn id="29" idx="2"/>
          </p:cNvCxnSpPr>
          <p:nvPr/>
        </p:nvCxnSpPr>
        <p:spPr bwMode="auto">
          <a:xfrm flipV="1">
            <a:off x="3097287" y="3328392"/>
            <a:ext cx="643950" cy="13664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7" name="Line 1523"/>
          <p:cNvCxnSpPr>
            <a:stCxn id="5" idx="4"/>
            <a:endCxn id="30" idx="2"/>
          </p:cNvCxnSpPr>
          <p:nvPr/>
        </p:nvCxnSpPr>
        <p:spPr bwMode="auto">
          <a:xfrm>
            <a:off x="2758874" y="3542080"/>
            <a:ext cx="1002509" cy="1226441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8" name="Oval 27"/>
          <p:cNvSpPr>
            <a:spLocks noChangeArrowheads="1"/>
          </p:cNvSpPr>
          <p:nvPr/>
        </p:nvSpPr>
        <p:spPr bwMode="auto">
          <a:xfrm>
            <a:off x="3720805" y="1999719"/>
            <a:ext cx="228600" cy="278694"/>
          </a:xfrm>
          <a:prstGeom prst="ellipse">
            <a:avLst/>
          </a:prstGeom>
          <a:solidFill>
            <a:srgbClr val="FFFFFF"/>
          </a:solidFill>
          <a:ln w="9525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29" name="Oval 28"/>
          <p:cNvSpPr>
            <a:spLocks noChangeArrowheads="1"/>
          </p:cNvSpPr>
          <p:nvPr/>
        </p:nvSpPr>
        <p:spPr bwMode="auto">
          <a:xfrm>
            <a:off x="3741237" y="3189045"/>
            <a:ext cx="228600" cy="278694"/>
          </a:xfrm>
          <a:prstGeom prst="ellipse">
            <a:avLst/>
          </a:prstGeom>
          <a:solidFill>
            <a:srgbClr val="FFFFFF"/>
          </a:solidFill>
          <a:ln w="9525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30" name="Oval 29"/>
          <p:cNvSpPr>
            <a:spLocks noChangeArrowheads="1"/>
          </p:cNvSpPr>
          <p:nvPr/>
        </p:nvSpPr>
        <p:spPr bwMode="auto">
          <a:xfrm>
            <a:off x="3761382" y="4629173"/>
            <a:ext cx="228600" cy="278694"/>
          </a:xfrm>
          <a:prstGeom prst="ellipse">
            <a:avLst/>
          </a:prstGeom>
          <a:solidFill>
            <a:srgbClr val="FFFFFF"/>
          </a:solidFill>
          <a:ln w="9525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731442" y="1013200"/>
            <a:ext cx="35830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600" b="1" dirty="0" smtClean="0">
                <a:solidFill>
                  <a:prstClr val="black"/>
                </a:solidFill>
              </a:rPr>
              <a:t>Niveau 2</a:t>
            </a:r>
            <a:r>
              <a:rPr lang="fr-FR" sz="1600" dirty="0" smtClean="0">
                <a:solidFill>
                  <a:prstClr val="black"/>
                </a:solidFill>
              </a:rPr>
              <a:t> =  </a:t>
            </a:r>
            <a:r>
              <a:rPr lang="fr-FR" sz="1600" b="1" dirty="0" smtClean="0">
                <a:solidFill>
                  <a:prstClr val="black"/>
                </a:solidFill>
              </a:rPr>
              <a:t>{ B= 2 , E = 2 , F = 8, H = 10 }</a:t>
            </a:r>
          </a:p>
        </p:txBody>
      </p:sp>
      <p:sp>
        <p:nvSpPr>
          <p:cNvPr id="31" name="Text Box 1476"/>
          <p:cNvSpPr txBox="1">
            <a:spLocks noChangeArrowheads="1"/>
          </p:cNvSpPr>
          <p:nvPr/>
        </p:nvSpPr>
        <p:spPr bwMode="auto">
          <a:xfrm>
            <a:off x="4110672" y="2069371"/>
            <a:ext cx="457835" cy="27093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r>
              <a:rPr lang="fr-FR" sz="1200" dirty="0">
                <a:solidFill>
                  <a:prstClr val="black"/>
                </a:solidFill>
                <a:latin typeface="Times New Roman"/>
                <a:ea typeface="Batang"/>
              </a:rPr>
              <a:t>B=2</a:t>
            </a:r>
          </a:p>
        </p:txBody>
      </p:sp>
      <p:sp>
        <p:nvSpPr>
          <p:cNvPr id="32" name="Text Box 1477"/>
          <p:cNvSpPr txBox="1">
            <a:spLocks noChangeArrowheads="1"/>
          </p:cNvSpPr>
          <p:nvPr/>
        </p:nvSpPr>
        <p:spPr bwMode="auto">
          <a:xfrm>
            <a:off x="4016133" y="1608644"/>
            <a:ext cx="458470" cy="27093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r>
              <a:rPr lang="fr-FR" sz="1200" dirty="0">
                <a:solidFill>
                  <a:prstClr val="black"/>
                </a:solidFill>
                <a:latin typeface="Times New Roman"/>
                <a:ea typeface="Batang"/>
              </a:rPr>
              <a:t>F=8</a:t>
            </a:r>
          </a:p>
        </p:txBody>
      </p:sp>
      <p:cxnSp>
        <p:nvCxnSpPr>
          <p:cNvPr id="34" name="Line 1487"/>
          <p:cNvCxnSpPr/>
          <p:nvPr/>
        </p:nvCxnSpPr>
        <p:spPr bwMode="auto">
          <a:xfrm flipV="1">
            <a:off x="3904219" y="1714253"/>
            <a:ext cx="574040" cy="30691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" name="Line 1488"/>
          <p:cNvCxnSpPr/>
          <p:nvPr/>
        </p:nvCxnSpPr>
        <p:spPr bwMode="auto">
          <a:xfrm>
            <a:off x="3924819" y="2233146"/>
            <a:ext cx="535459" cy="250826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6" name="Oval 35"/>
          <p:cNvSpPr>
            <a:spLocks noChangeArrowheads="1"/>
          </p:cNvSpPr>
          <p:nvPr/>
        </p:nvSpPr>
        <p:spPr bwMode="auto">
          <a:xfrm>
            <a:off x="4476354" y="1563969"/>
            <a:ext cx="228600" cy="277989"/>
          </a:xfrm>
          <a:prstGeom prst="ellipse">
            <a:avLst/>
          </a:prstGeom>
          <a:solidFill>
            <a:srgbClr val="FFFFFF"/>
          </a:solidFill>
          <a:ln w="9525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37" name="Oval 36"/>
          <p:cNvSpPr>
            <a:spLocks noChangeArrowheads="1"/>
          </p:cNvSpPr>
          <p:nvPr/>
        </p:nvSpPr>
        <p:spPr bwMode="auto">
          <a:xfrm>
            <a:off x="4471428" y="2357014"/>
            <a:ext cx="228600" cy="278694"/>
          </a:xfrm>
          <a:prstGeom prst="ellipse">
            <a:avLst/>
          </a:prstGeom>
          <a:solidFill>
            <a:srgbClr val="FFFFFF"/>
          </a:solidFill>
          <a:ln w="9525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38" name="Text Box 1475"/>
          <p:cNvSpPr txBox="1">
            <a:spLocks noChangeArrowheads="1"/>
          </p:cNvSpPr>
          <p:nvPr/>
        </p:nvSpPr>
        <p:spPr bwMode="auto">
          <a:xfrm>
            <a:off x="4101220" y="4845917"/>
            <a:ext cx="458470" cy="27234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r>
              <a:rPr lang="fr-FR" sz="1200" dirty="0">
                <a:solidFill>
                  <a:prstClr val="black"/>
                </a:solidFill>
                <a:latin typeface="Times New Roman"/>
                <a:ea typeface="Batang"/>
              </a:rPr>
              <a:t>H=10</a:t>
            </a:r>
          </a:p>
        </p:txBody>
      </p:sp>
      <p:cxnSp>
        <p:nvCxnSpPr>
          <p:cNvPr id="41" name="Line 1489"/>
          <p:cNvCxnSpPr>
            <a:stCxn id="30" idx="6"/>
          </p:cNvCxnSpPr>
          <p:nvPr/>
        </p:nvCxnSpPr>
        <p:spPr bwMode="auto">
          <a:xfrm flipV="1">
            <a:off x="3989982" y="4650340"/>
            <a:ext cx="573631" cy="118181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2" name="Line 1490"/>
          <p:cNvCxnSpPr>
            <a:stCxn id="30" idx="4"/>
          </p:cNvCxnSpPr>
          <p:nvPr/>
        </p:nvCxnSpPr>
        <p:spPr bwMode="auto">
          <a:xfrm>
            <a:off x="3875682" y="4907867"/>
            <a:ext cx="708886" cy="462139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4" name="Oval 43"/>
          <p:cNvSpPr>
            <a:spLocks noChangeArrowheads="1"/>
          </p:cNvSpPr>
          <p:nvPr/>
        </p:nvSpPr>
        <p:spPr bwMode="auto">
          <a:xfrm>
            <a:off x="4571868" y="4509229"/>
            <a:ext cx="228600" cy="278694"/>
          </a:xfrm>
          <a:prstGeom prst="ellipse">
            <a:avLst/>
          </a:prstGeom>
          <a:solidFill>
            <a:srgbClr val="FFFFFF"/>
          </a:solidFill>
          <a:ln w="9525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5" name="Oval 44"/>
          <p:cNvSpPr>
            <a:spLocks noChangeArrowheads="1"/>
          </p:cNvSpPr>
          <p:nvPr/>
        </p:nvSpPr>
        <p:spPr bwMode="auto">
          <a:xfrm>
            <a:off x="4582663" y="5223251"/>
            <a:ext cx="228600" cy="278694"/>
          </a:xfrm>
          <a:prstGeom prst="ellipse">
            <a:avLst/>
          </a:prstGeom>
          <a:solidFill>
            <a:srgbClr val="FFFFFF"/>
          </a:solidFill>
          <a:ln w="9525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976300" y="1457772"/>
            <a:ext cx="252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prstClr val="black"/>
                </a:solidFill>
              </a:rPr>
              <a:t>F a été dessiné au dessus de B par souci esthétique (voir la suite)</a:t>
            </a:r>
            <a:endParaRPr lang="fr-FR" sz="1200" dirty="0">
              <a:solidFill>
                <a:prstClr val="black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346086" y="3005590"/>
            <a:ext cx="3636404" cy="58477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sz="1600" dirty="0" smtClean="0">
                <a:solidFill>
                  <a:srgbClr val="FF0000"/>
                </a:solidFill>
              </a:rPr>
              <a:t>Qu’en est-il du niveau 3 { G = 3) avec </a:t>
            </a:r>
            <a:r>
              <a:rPr lang="fr-FR" sz="1600" b="1" dirty="0" smtClean="0">
                <a:solidFill>
                  <a:srgbClr val="FF0000"/>
                </a:solidFill>
              </a:rPr>
              <a:t>3 prédécesseurs = {B, C, E} ?</a:t>
            </a:r>
            <a:endParaRPr lang="fr-FR" sz="1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6504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 Box 1491"/>
          <p:cNvSpPr txBox="1">
            <a:spLocks noChangeArrowheads="1"/>
          </p:cNvSpPr>
          <p:nvPr/>
        </p:nvSpPr>
        <p:spPr bwMode="auto">
          <a:xfrm>
            <a:off x="4011346" y="4437791"/>
            <a:ext cx="458470" cy="271639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r>
              <a:rPr lang="fr-FR" sz="1200" dirty="0">
                <a:solidFill>
                  <a:prstClr val="black"/>
                </a:solidFill>
                <a:latin typeface="Times New Roman"/>
                <a:ea typeface="Batang"/>
              </a:rPr>
              <a:t>E=2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2449978" y="906348"/>
            <a:ext cx="65690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 bwMode="auto">
          <a:xfrm>
            <a:off x="3386081" y="432302"/>
            <a:ext cx="4248472" cy="309588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89649" tIns="46617" rIns="89649" bIns="46617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400" b="1" dirty="0">
                <a:solidFill>
                  <a:prstClr val="black"/>
                </a:solidFill>
                <a:latin typeface="Arial" charset="0"/>
              </a:rPr>
              <a:t>ETAPE 3 : DESSINER </a:t>
            </a:r>
            <a:r>
              <a:rPr lang="fr-FR" sz="1400" b="1" dirty="0" smtClean="0">
                <a:solidFill>
                  <a:prstClr val="black"/>
                </a:solidFill>
                <a:latin typeface="Arial" charset="0"/>
              </a:rPr>
              <a:t>LE DIAGRAMME P.E.R.T.</a:t>
            </a:r>
          </a:p>
        </p:txBody>
      </p:sp>
      <p:sp>
        <p:nvSpPr>
          <p:cNvPr id="5" name="Oval 4"/>
          <p:cNvSpPr/>
          <p:nvPr/>
        </p:nvSpPr>
        <p:spPr>
          <a:xfrm>
            <a:off x="2289832" y="3142035"/>
            <a:ext cx="676829" cy="400044"/>
          </a:xfrm>
          <a:prstGeom prst="ellipse">
            <a:avLst/>
          </a:prstGeom>
          <a:solidFill>
            <a:srgbClr val="FF000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tlCol="0" anchor="ctr"/>
          <a:lstStyle/>
          <a:p>
            <a:pPr algn="ctr"/>
            <a:r>
              <a:rPr lang="fr-FR" sz="1100" dirty="0" smtClean="0">
                <a:solidFill>
                  <a:prstClr val="black"/>
                </a:solidFill>
              </a:rPr>
              <a:t>Début</a:t>
            </a:r>
            <a:endParaRPr lang="fr-FR" sz="1100" dirty="0">
              <a:solidFill>
                <a:prstClr val="black"/>
              </a:solidFill>
            </a:endParaRPr>
          </a:p>
        </p:txBody>
      </p:sp>
      <p:sp>
        <p:nvSpPr>
          <p:cNvPr id="22" name="Text Box 1517"/>
          <p:cNvSpPr txBox="1">
            <a:spLocks noChangeArrowheads="1"/>
          </p:cNvSpPr>
          <p:nvPr/>
        </p:nvSpPr>
        <p:spPr bwMode="auto">
          <a:xfrm>
            <a:off x="3056816" y="3950437"/>
            <a:ext cx="458470" cy="24822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r>
              <a:rPr lang="fr-FR" sz="1200" dirty="0">
                <a:solidFill>
                  <a:prstClr val="black"/>
                </a:solidFill>
                <a:latin typeface="Times New Roman"/>
                <a:ea typeface="Batang"/>
              </a:rPr>
              <a:t>D=1</a:t>
            </a:r>
          </a:p>
        </p:txBody>
      </p:sp>
      <p:sp>
        <p:nvSpPr>
          <p:cNvPr id="23" name="Text Box 1518"/>
          <p:cNvSpPr txBox="1">
            <a:spLocks noChangeArrowheads="1"/>
          </p:cNvSpPr>
          <p:nvPr/>
        </p:nvSpPr>
        <p:spPr bwMode="auto">
          <a:xfrm>
            <a:off x="3127979" y="3093309"/>
            <a:ext cx="458470" cy="2730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r>
              <a:rPr lang="fr-FR" sz="1200" dirty="0">
                <a:solidFill>
                  <a:prstClr val="black"/>
                </a:solidFill>
                <a:latin typeface="Times New Roman"/>
                <a:ea typeface="Batang"/>
              </a:rPr>
              <a:t>C=6</a:t>
            </a:r>
          </a:p>
        </p:txBody>
      </p:sp>
      <p:sp>
        <p:nvSpPr>
          <p:cNvPr id="24" name="Text Box 1519"/>
          <p:cNvSpPr txBox="1">
            <a:spLocks noChangeArrowheads="1"/>
          </p:cNvSpPr>
          <p:nvPr/>
        </p:nvSpPr>
        <p:spPr bwMode="auto">
          <a:xfrm>
            <a:off x="2971751" y="2085375"/>
            <a:ext cx="459105" cy="271639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r>
              <a:rPr lang="fr-FR" sz="1200" dirty="0">
                <a:solidFill>
                  <a:prstClr val="black"/>
                </a:solidFill>
                <a:latin typeface="Times New Roman"/>
                <a:ea typeface="Batang"/>
              </a:rPr>
              <a:t>A=2</a:t>
            </a:r>
          </a:p>
        </p:txBody>
      </p:sp>
      <p:cxnSp>
        <p:nvCxnSpPr>
          <p:cNvPr id="25" name="Line 1521"/>
          <p:cNvCxnSpPr>
            <a:stCxn id="5" idx="0"/>
            <a:endCxn id="28" idx="3"/>
          </p:cNvCxnSpPr>
          <p:nvPr/>
        </p:nvCxnSpPr>
        <p:spPr bwMode="auto">
          <a:xfrm flipV="1">
            <a:off x="2628246" y="2237599"/>
            <a:ext cx="995410" cy="904436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6" name="Line 1522"/>
          <p:cNvCxnSpPr>
            <a:stCxn id="5" idx="6"/>
            <a:endCxn id="29" idx="2"/>
          </p:cNvCxnSpPr>
          <p:nvPr/>
        </p:nvCxnSpPr>
        <p:spPr bwMode="auto">
          <a:xfrm flipV="1">
            <a:off x="2966660" y="3328392"/>
            <a:ext cx="643950" cy="13664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7" name="Line 1523"/>
          <p:cNvCxnSpPr>
            <a:stCxn id="5" idx="4"/>
            <a:endCxn id="30" idx="2"/>
          </p:cNvCxnSpPr>
          <p:nvPr/>
        </p:nvCxnSpPr>
        <p:spPr bwMode="auto">
          <a:xfrm>
            <a:off x="2628247" y="3542080"/>
            <a:ext cx="1002509" cy="1226441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8" name="Oval 27"/>
          <p:cNvSpPr>
            <a:spLocks noChangeArrowheads="1"/>
          </p:cNvSpPr>
          <p:nvPr/>
        </p:nvSpPr>
        <p:spPr bwMode="auto">
          <a:xfrm>
            <a:off x="3590178" y="1999719"/>
            <a:ext cx="228600" cy="278694"/>
          </a:xfrm>
          <a:prstGeom prst="ellipse">
            <a:avLst/>
          </a:prstGeom>
          <a:solidFill>
            <a:srgbClr val="FFFFFF"/>
          </a:solidFill>
          <a:ln w="9525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29" name="Oval 28"/>
          <p:cNvSpPr>
            <a:spLocks noChangeArrowheads="1"/>
          </p:cNvSpPr>
          <p:nvPr/>
        </p:nvSpPr>
        <p:spPr bwMode="auto">
          <a:xfrm>
            <a:off x="3610610" y="3189045"/>
            <a:ext cx="228600" cy="278694"/>
          </a:xfrm>
          <a:prstGeom prst="ellipse">
            <a:avLst/>
          </a:prstGeom>
          <a:solidFill>
            <a:srgbClr val="FFFFFF"/>
          </a:solidFill>
          <a:ln w="9525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30" name="Oval 29"/>
          <p:cNvSpPr>
            <a:spLocks noChangeArrowheads="1"/>
          </p:cNvSpPr>
          <p:nvPr/>
        </p:nvSpPr>
        <p:spPr bwMode="auto">
          <a:xfrm>
            <a:off x="3630755" y="4629173"/>
            <a:ext cx="228600" cy="278694"/>
          </a:xfrm>
          <a:prstGeom prst="ellipse">
            <a:avLst/>
          </a:prstGeom>
          <a:solidFill>
            <a:srgbClr val="FFFFFF"/>
          </a:solidFill>
          <a:ln w="9525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600815" y="1013200"/>
            <a:ext cx="6421322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>
                <a:solidFill>
                  <a:prstClr val="black"/>
                </a:solidFill>
              </a:rPr>
              <a:t>Niveau 3</a:t>
            </a:r>
            <a:r>
              <a:rPr lang="fr-FR" sz="1600" dirty="0" smtClean="0">
                <a:solidFill>
                  <a:prstClr val="black"/>
                </a:solidFill>
              </a:rPr>
              <a:t> =  </a:t>
            </a:r>
            <a:r>
              <a:rPr lang="fr-FR" sz="1600" b="1" dirty="0" smtClean="0">
                <a:solidFill>
                  <a:prstClr val="black"/>
                </a:solidFill>
              </a:rPr>
              <a:t>{ G =3 } </a:t>
            </a:r>
            <a:r>
              <a:rPr lang="fr-FR" sz="1600" b="1" dirty="0" smtClean="0">
                <a:solidFill>
                  <a:srgbClr val="1F497D"/>
                </a:solidFill>
              </a:rPr>
              <a:t>mais il possède 3 prédécesseurs : B, C et E</a:t>
            </a:r>
          </a:p>
        </p:txBody>
      </p:sp>
      <p:sp>
        <p:nvSpPr>
          <p:cNvPr id="31" name="Text Box 1476"/>
          <p:cNvSpPr txBox="1">
            <a:spLocks noChangeArrowheads="1"/>
          </p:cNvSpPr>
          <p:nvPr/>
        </p:nvSpPr>
        <p:spPr bwMode="auto">
          <a:xfrm>
            <a:off x="3980045" y="2069371"/>
            <a:ext cx="457835" cy="27093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r>
              <a:rPr lang="fr-FR" sz="1200" dirty="0">
                <a:solidFill>
                  <a:prstClr val="black"/>
                </a:solidFill>
                <a:latin typeface="Times New Roman"/>
                <a:ea typeface="Batang"/>
              </a:rPr>
              <a:t>B=2</a:t>
            </a:r>
          </a:p>
        </p:txBody>
      </p:sp>
      <p:sp>
        <p:nvSpPr>
          <p:cNvPr id="32" name="Text Box 1477"/>
          <p:cNvSpPr txBox="1">
            <a:spLocks noChangeArrowheads="1"/>
          </p:cNvSpPr>
          <p:nvPr/>
        </p:nvSpPr>
        <p:spPr bwMode="auto">
          <a:xfrm>
            <a:off x="3885506" y="1608644"/>
            <a:ext cx="458470" cy="27093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r>
              <a:rPr lang="fr-FR" sz="1200" dirty="0">
                <a:solidFill>
                  <a:prstClr val="black"/>
                </a:solidFill>
                <a:latin typeface="Times New Roman"/>
                <a:ea typeface="Batang"/>
              </a:rPr>
              <a:t>F=8</a:t>
            </a:r>
          </a:p>
        </p:txBody>
      </p:sp>
      <p:cxnSp>
        <p:nvCxnSpPr>
          <p:cNvPr id="34" name="Line 1487"/>
          <p:cNvCxnSpPr/>
          <p:nvPr/>
        </p:nvCxnSpPr>
        <p:spPr bwMode="auto">
          <a:xfrm flipV="1">
            <a:off x="3773592" y="1714253"/>
            <a:ext cx="574040" cy="30691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" name="Line 1488"/>
          <p:cNvCxnSpPr/>
          <p:nvPr/>
        </p:nvCxnSpPr>
        <p:spPr bwMode="auto">
          <a:xfrm>
            <a:off x="3794192" y="2233146"/>
            <a:ext cx="535459" cy="250826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6" name="Oval 35"/>
          <p:cNvSpPr>
            <a:spLocks noChangeArrowheads="1"/>
          </p:cNvSpPr>
          <p:nvPr/>
        </p:nvSpPr>
        <p:spPr bwMode="auto">
          <a:xfrm>
            <a:off x="4345727" y="1563969"/>
            <a:ext cx="228600" cy="277989"/>
          </a:xfrm>
          <a:prstGeom prst="ellipse">
            <a:avLst/>
          </a:prstGeom>
          <a:solidFill>
            <a:srgbClr val="FFFFFF"/>
          </a:solidFill>
          <a:ln w="9525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37" name="Oval 36"/>
          <p:cNvSpPr>
            <a:spLocks noChangeArrowheads="1"/>
          </p:cNvSpPr>
          <p:nvPr/>
        </p:nvSpPr>
        <p:spPr bwMode="auto">
          <a:xfrm>
            <a:off x="4340801" y="2357015"/>
            <a:ext cx="233526" cy="254593"/>
          </a:xfrm>
          <a:prstGeom prst="ellipse">
            <a:avLst/>
          </a:prstGeom>
          <a:solidFill>
            <a:srgbClr val="FFFFFF"/>
          </a:solidFill>
          <a:ln w="9525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38" name="Text Box 1475"/>
          <p:cNvSpPr txBox="1">
            <a:spLocks noChangeArrowheads="1"/>
          </p:cNvSpPr>
          <p:nvPr/>
        </p:nvSpPr>
        <p:spPr bwMode="auto">
          <a:xfrm>
            <a:off x="3970593" y="4845917"/>
            <a:ext cx="458470" cy="27234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r>
              <a:rPr lang="fr-FR" sz="1200" dirty="0">
                <a:solidFill>
                  <a:prstClr val="black"/>
                </a:solidFill>
                <a:latin typeface="Times New Roman"/>
                <a:ea typeface="Batang"/>
              </a:rPr>
              <a:t>H=10</a:t>
            </a:r>
          </a:p>
        </p:txBody>
      </p:sp>
      <p:cxnSp>
        <p:nvCxnSpPr>
          <p:cNvPr id="41" name="Line 1489"/>
          <p:cNvCxnSpPr>
            <a:stCxn id="30" idx="6"/>
          </p:cNvCxnSpPr>
          <p:nvPr/>
        </p:nvCxnSpPr>
        <p:spPr bwMode="auto">
          <a:xfrm flipV="1">
            <a:off x="3859355" y="4650340"/>
            <a:ext cx="573631" cy="118181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2" name="Line 1490"/>
          <p:cNvCxnSpPr>
            <a:stCxn id="30" idx="4"/>
          </p:cNvCxnSpPr>
          <p:nvPr/>
        </p:nvCxnSpPr>
        <p:spPr bwMode="auto">
          <a:xfrm>
            <a:off x="3745055" y="4907867"/>
            <a:ext cx="708886" cy="462139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4" name="Oval 43"/>
          <p:cNvSpPr>
            <a:spLocks noChangeArrowheads="1"/>
          </p:cNvSpPr>
          <p:nvPr/>
        </p:nvSpPr>
        <p:spPr bwMode="auto">
          <a:xfrm>
            <a:off x="4441241" y="4509229"/>
            <a:ext cx="228600" cy="278694"/>
          </a:xfrm>
          <a:prstGeom prst="ellipse">
            <a:avLst/>
          </a:prstGeom>
          <a:solidFill>
            <a:srgbClr val="FFFFFF"/>
          </a:solidFill>
          <a:ln w="9525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5" name="Oval 44"/>
          <p:cNvSpPr>
            <a:spLocks noChangeArrowheads="1"/>
          </p:cNvSpPr>
          <p:nvPr/>
        </p:nvSpPr>
        <p:spPr bwMode="auto">
          <a:xfrm>
            <a:off x="4452036" y="5223251"/>
            <a:ext cx="228600" cy="278694"/>
          </a:xfrm>
          <a:prstGeom prst="ellipse">
            <a:avLst/>
          </a:prstGeom>
          <a:solidFill>
            <a:srgbClr val="FFFFFF"/>
          </a:solidFill>
          <a:ln w="9525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33" name="Text Box 1444"/>
          <p:cNvSpPr txBox="1">
            <a:spLocks noChangeArrowheads="1"/>
          </p:cNvSpPr>
          <p:nvPr/>
        </p:nvSpPr>
        <p:spPr bwMode="auto">
          <a:xfrm>
            <a:off x="5424539" y="3101461"/>
            <a:ext cx="458470" cy="27093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r>
              <a:rPr lang="fr-FR" sz="1200">
                <a:solidFill>
                  <a:prstClr val="black"/>
                </a:solidFill>
                <a:latin typeface="Times New Roman"/>
                <a:ea typeface="Batang"/>
              </a:rPr>
              <a:t>G=3</a:t>
            </a:r>
          </a:p>
        </p:txBody>
      </p:sp>
      <p:sp>
        <p:nvSpPr>
          <p:cNvPr id="39" name="Oval 38"/>
          <p:cNvSpPr>
            <a:spLocks noChangeArrowheads="1"/>
          </p:cNvSpPr>
          <p:nvPr/>
        </p:nvSpPr>
        <p:spPr bwMode="auto">
          <a:xfrm>
            <a:off x="5025095" y="3247030"/>
            <a:ext cx="324634" cy="245489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  <p:cxnSp>
        <p:nvCxnSpPr>
          <p:cNvPr id="47" name="Line 1466"/>
          <p:cNvCxnSpPr/>
          <p:nvPr/>
        </p:nvCxnSpPr>
        <p:spPr bwMode="auto">
          <a:xfrm>
            <a:off x="5341912" y="3370984"/>
            <a:ext cx="467360" cy="706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" name="Line 1467"/>
          <p:cNvCxnSpPr>
            <a:stCxn id="37" idx="5"/>
            <a:endCxn id="39" idx="1"/>
          </p:cNvCxnSpPr>
          <p:nvPr/>
        </p:nvCxnSpPr>
        <p:spPr bwMode="auto">
          <a:xfrm>
            <a:off x="4540129" y="2574323"/>
            <a:ext cx="532509" cy="708658"/>
          </a:xfrm>
          <a:prstGeom prst="line">
            <a:avLst/>
          </a:prstGeom>
          <a:noFill/>
          <a:ln w="19050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" name="Line 1468"/>
          <p:cNvCxnSpPr/>
          <p:nvPr/>
        </p:nvCxnSpPr>
        <p:spPr bwMode="auto">
          <a:xfrm>
            <a:off x="3865028" y="3338219"/>
            <a:ext cx="1180465" cy="11994"/>
          </a:xfrm>
          <a:prstGeom prst="line">
            <a:avLst/>
          </a:prstGeom>
          <a:noFill/>
          <a:ln w="19050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0" name="Line 1469"/>
          <p:cNvCxnSpPr>
            <a:stCxn id="44" idx="0"/>
          </p:cNvCxnSpPr>
          <p:nvPr/>
        </p:nvCxnSpPr>
        <p:spPr bwMode="auto">
          <a:xfrm flipV="1">
            <a:off x="4555542" y="3468041"/>
            <a:ext cx="553451" cy="1041187"/>
          </a:xfrm>
          <a:prstGeom prst="line">
            <a:avLst/>
          </a:prstGeom>
          <a:noFill/>
          <a:ln w="19050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1" name="Oval 50"/>
          <p:cNvSpPr>
            <a:spLocks noChangeArrowheads="1"/>
          </p:cNvSpPr>
          <p:nvPr/>
        </p:nvSpPr>
        <p:spPr bwMode="auto">
          <a:xfrm>
            <a:off x="5814987" y="3222112"/>
            <a:ext cx="228600" cy="278694"/>
          </a:xfrm>
          <a:prstGeom prst="ellipse">
            <a:avLst/>
          </a:prstGeom>
          <a:solidFill>
            <a:srgbClr val="FFFFFF"/>
          </a:solidFill>
          <a:ln w="9525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929287" y="2434411"/>
            <a:ext cx="27363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rgbClr val="1F497D"/>
                </a:solidFill>
              </a:rPr>
              <a:t>Création d’un sommet fictif</a:t>
            </a:r>
            <a:endParaRPr lang="fr-FR" sz="1600" b="1" dirty="0">
              <a:solidFill>
                <a:srgbClr val="1F497D"/>
              </a:solidFill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5279885" y="2702207"/>
            <a:ext cx="741400" cy="568384"/>
          </a:xfrm>
          <a:prstGeom prst="straightConnector1">
            <a:avLst/>
          </a:prstGeom>
          <a:ln w="1905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6278938" y="3372513"/>
            <a:ext cx="27524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prstClr val="black"/>
                </a:solidFill>
              </a:rPr>
              <a:t>Les flèches pleines : les tâches</a:t>
            </a:r>
            <a:endParaRPr lang="fr-FR" sz="1600" b="1" dirty="0">
              <a:solidFill>
                <a:prstClr val="black"/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6851399" y="3702804"/>
            <a:ext cx="26027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prstClr val="black"/>
                </a:solidFill>
              </a:rPr>
              <a:t>Les sommets : les étapes</a:t>
            </a:r>
            <a:endParaRPr lang="fr-FR" sz="1600" b="1" dirty="0">
              <a:solidFill>
                <a:prstClr val="black"/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6501857" y="4140777"/>
            <a:ext cx="27524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prstClr val="black"/>
                </a:solidFill>
              </a:rPr>
              <a:t>Les flèches pointillés : les contraintes d’attente</a:t>
            </a:r>
            <a:endParaRPr lang="fr-FR" sz="1600" b="1" dirty="0">
              <a:solidFill>
                <a:prstClr val="black"/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4782417" y="4747551"/>
            <a:ext cx="4345193" cy="83099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rgbClr val="FF0000"/>
                </a:solidFill>
              </a:rPr>
              <a:t>A VOUS DE JOUER AVEC LE RESTE DES NIVEAUX !</a:t>
            </a:r>
          </a:p>
          <a:p>
            <a:r>
              <a:rPr lang="fr-FR" sz="1600" b="1" dirty="0" smtClean="0">
                <a:solidFill>
                  <a:srgbClr val="FF0000"/>
                </a:solidFill>
              </a:rPr>
              <a:t>Saurez-vous bien finir le graphe ? Pensez au sommet FIN</a:t>
            </a:r>
            <a:endParaRPr lang="fr-FR" sz="1600" b="1" dirty="0">
              <a:solidFill>
                <a:srgbClr val="FF0000"/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 rot="3246110">
            <a:off x="4437634" y="2894213"/>
            <a:ext cx="11599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Durée = 0</a:t>
            </a:r>
            <a:endParaRPr lang="fr-FR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ZoneTexte 55"/>
          <p:cNvSpPr txBox="1"/>
          <p:nvPr/>
        </p:nvSpPr>
        <p:spPr>
          <a:xfrm rot="17873425">
            <a:off x="4248710" y="3690559"/>
            <a:ext cx="11599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Durée = 0</a:t>
            </a:r>
            <a:endParaRPr lang="fr-FR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ZoneTexte 56"/>
          <p:cNvSpPr txBox="1"/>
          <p:nvPr/>
        </p:nvSpPr>
        <p:spPr>
          <a:xfrm>
            <a:off x="3893280" y="3096535"/>
            <a:ext cx="8378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Durée = 0</a:t>
            </a:r>
            <a:endParaRPr lang="fr-FR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845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 Box 1491"/>
          <p:cNvSpPr txBox="1">
            <a:spLocks noChangeArrowheads="1"/>
          </p:cNvSpPr>
          <p:nvPr/>
        </p:nvSpPr>
        <p:spPr bwMode="auto">
          <a:xfrm>
            <a:off x="4076658" y="3992939"/>
            <a:ext cx="458470" cy="271639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r>
              <a:rPr lang="fr-FR" sz="1200" dirty="0">
                <a:solidFill>
                  <a:prstClr val="black"/>
                </a:solidFill>
                <a:latin typeface="Times New Roman"/>
                <a:ea typeface="Batang"/>
              </a:rPr>
              <a:t>E=2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2449981" y="906348"/>
            <a:ext cx="65690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 bwMode="auto">
          <a:xfrm>
            <a:off x="3516708" y="432302"/>
            <a:ext cx="4248472" cy="309588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89649" tIns="46617" rIns="89649" bIns="46617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400" b="1" dirty="0">
                <a:solidFill>
                  <a:prstClr val="black"/>
                </a:solidFill>
                <a:latin typeface="Arial" charset="0"/>
              </a:rPr>
              <a:t>ETAPE 3 : DESSINER </a:t>
            </a:r>
            <a:r>
              <a:rPr lang="fr-FR" sz="1400" b="1" dirty="0" smtClean="0">
                <a:solidFill>
                  <a:prstClr val="black"/>
                </a:solidFill>
                <a:latin typeface="Arial" charset="0"/>
              </a:rPr>
              <a:t>LE DIAGRAMME P.E.R.T.</a:t>
            </a:r>
          </a:p>
        </p:txBody>
      </p:sp>
      <p:sp>
        <p:nvSpPr>
          <p:cNvPr id="5" name="Oval 4"/>
          <p:cNvSpPr/>
          <p:nvPr/>
        </p:nvSpPr>
        <p:spPr>
          <a:xfrm>
            <a:off x="2355144" y="2684826"/>
            <a:ext cx="681919" cy="400044"/>
          </a:xfrm>
          <a:prstGeom prst="ellipse">
            <a:avLst/>
          </a:prstGeom>
          <a:solidFill>
            <a:srgbClr val="FF000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tlCol="0" anchor="ctr"/>
          <a:lstStyle/>
          <a:p>
            <a:pPr algn="ctr"/>
            <a:r>
              <a:rPr lang="fr-FR" sz="1100" dirty="0" smtClean="0">
                <a:solidFill>
                  <a:prstClr val="black"/>
                </a:solidFill>
              </a:rPr>
              <a:t>DÉBUT</a:t>
            </a:r>
            <a:endParaRPr lang="fr-FR" sz="1100" dirty="0">
              <a:solidFill>
                <a:prstClr val="black"/>
              </a:solidFill>
            </a:endParaRPr>
          </a:p>
        </p:txBody>
      </p:sp>
      <p:sp>
        <p:nvSpPr>
          <p:cNvPr id="22" name="Text Box 1517"/>
          <p:cNvSpPr txBox="1">
            <a:spLocks noChangeArrowheads="1"/>
          </p:cNvSpPr>
          <p:nvPr/>
        </p:nvSpPr>
        <p:spPr bwMode="auto">
          <a:xfrm>
            <a:off x="3122128" y="3406729"/>
            <a:ext cx="458470" cy="24822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r>
              <a:rPr lang="fr-FR" sz="1200" dirty="0">
                <a:solidFill>
                  <a:prstClr val="black"/>
                </a:solidFill>
                <a:latin typeface="Times New Roman"/>
                <a:ea typeface="Batang"/>
              </a:rPr>
              <a:t>D=1</a:t>
            </a:r>
          </a:p>
        </p:txBody>
      </p:sp>
      <p:sp>
        <p:nvSpPr>
          <p:cNvPr id="23" name="Text Box 1518"/>
          <p:cNvSpPr txBox="1">
            <a:spLocks noChangeArrowheads="1"/>
          </p:cNvSpPr>
          <p:nvPr/>
        </p:nvSpPr>
        <p:spPr bwMode="auto">
          <a:xfrm>
            <a:off x="3094435" y="2648457"/>
            <a:ext cx="458470" cy="2730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r>
              <a:rPr lang="fr-FR" sz="1200" dirty="0">
                <a:solidFill>
                  <a:prstClr val="black"/>
                </a:solidFill>
                <a:latin typeface="Times New Roman"/>
                <a:ea typeface="Batang"/>
              </a:rPr>
              <a:t>C=6</a:t>
            </a:r>
          </a:p>
        </p:txBody>
      </p:sp>
      <p:sp>
        <p:nvSpPr>
          <p:cNvPr id="24" name="Text Box 1519"/>
          <p:cNvSpPr txBox="1">
            <a:spLocks noChangeArrowheads="1"/>
          </p:cNvSpPr>
          <p:nvPr/>
        </p:nvSpPr>
        <p:spPr bwMode="auto">
          <a:xfrm>
            <a:off x="3140826" y="1839076"/>
            <a:ext cx="459105" cy="271639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r>
              <a:rPr lang="fr-FR" sz="1200" dirty="0">
                <a:solidFill>
                  <a:prstClr val="black"/>
                </a:solidFill>
                <a:latin typeface="Times New Roman"/>
                <a:ea typeface="Batang"/>
              </a:rPr>
              <a:t>A=2</a:t>
            </a:r>
          </a:p>
        </p:txBody>
      </p:sp>
      <p:cxnSp>
        <p:nvCxnSpPr>
          <p:cNvPr id="25" name="Line 1521"/>
          <p:cNvCxnSpPr>
            <a:endCxn id="28" idx="3"/>
          </p:cNvCxnSpPr>
          <p:nvPr/>
        </p:nvCxnSpPr>
        <p:spPr bwMode="auto">
          <a:xfrm flipV="1">
            <a:off x="2696104" y="1792747"/>
            <a:ext cx="992864" cy="904436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6" name="Line 1522"/>
          <p:cNvCxnSpPr>
            <a:endCxn id="29" idx="2"/>
          </p:cNvCxnSpPr>
          <p:nvPr/>
        </p:nvCxnSpPr>
        <p:spPr bwMode="auto">
          <a:xfrm flipV="1">
            <a:off x="3037063" y="2883540"/>
            <a:ext cx="638859" cy="1366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7" name="Line 1523"/>
          <p:cNvCxnSpPr>
            <a:endCxn id="30" idx="2"/>
          </p:cNvCxnSpPr>
          <p:nvPr/>
        </p:nvCxnSpPr>
        <p:spPr bwMode="auto">
          <a:xfrm>
            <a:off x="2696104" y="3097227"/>
            <a:ext cx="999963" cy="1226441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8" name="Oval 27"/>
          <p:cNvSpPr>
            <a:spLocks noChangeArrowheads="1"/>
          </p:cNvSpPr>
          <p:nvPr/>
        </p:nvSpPr>
        <p:spPr bwMode="auto">
          <a:xfrm>
            <a:off x="3655490" y="1554867"/>
            <a:ext cx="228600" cy="278694"/>
          </a:xfrm>
          <a:prstGeom prst="ellipse">
            <a:avLst/>
          </a:prstGeom>
          <a:solidFill>
            <a:srgbClr val="FFFFFF"/>
          </a:solidFill>
          <a:ln w="9525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29" name="Oval 28"/>
          <p:cNvSpPr>
            <a:spLocks noChangeArrowheads="1"/>
          </p:cNvSpPr>
          <p:nvPr/>
        </p:nvSpPr>
        <p:spPr bwMode="auto">
          <a:xfrm>
            <a:off x="3675922" y="2744193"/>
            <a:ext cx="228600" cy="278694"/>
          </a:xfrm>
          <a:prstGeom prst="ellipse">
            <a:avLst/>
          </a:prstGeom>
          <a:solidFill>
            <a:srgbClr val="FFFFFF"/>
          </a:solidFill>
          <a:ln w="9525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30" name="Oval 29"/>
          <p:cNvSpPr>
            <a:spLocks noChangeArrowheads="1"/>
          </p:cNvSpPr>
          <p:nvPr/>
        </p:nvSpPr>
        <p:spPr bwMode="auto">
          <a:xfrm>
            <a:off x="3696067" y="4184321"/>
            <a:ext cx="228600" cy="278694"/>
          </a:xfrm>
          <a:prstGeom prst="ellipse">
            <a:avLst/>
          </a:prstGeom>
          <a:solidFill>
            <a:srgbClr val="FFFFFF"/>
          </a:solidFill>
          <a:ln w="9525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31" name="Text Box 1476"/>
          <p:cNvSpPr txBox="1">
            <a:spLocks noChangeArrowheads="1"/>
          </p:cNvSpPr>
          <p:nvPr/>
        </p:nvSpPr>
        <p:spPr bwMode="auto">
          <a:xfrm>
            <a:off x="4045357" y="1624519"/>
            <a:ext cx="457835" cy="27093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r>
              <a:rPr lang="fr-FR" sz="1200" dirty="0">
                <a:solidFill>
                  <a:prstClr val="black"/>
                </a:solidFill>
                <a:latin typeface="Times New Roman"/>
                <a:ea typeface="Batang"/>
              </a:rPr>
              <a:t>B=2</a:t>
            </a:r>
          </a:p>
        </p:txBody>
      </p:sp>
      <p:sp>
        <p:nvSpPr>
          <p:cNvPr id="32" name="Text Box 1477"/>
          <p:cNvSpPr txBox="1">
            <a:spLocks noChangeArrowheads="1"/>
          </p:cNvSpPr>
          <p:nvPr/>
        </p:nvSpPr>
        <p:spPr bwMode="auto">
          <a:xfrm>
            <a:off x="3950818" y="1163792"/>
            <a:ext cx="458470" cy="27093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r>
              <a:rPr lang="fr-FR" sz="1200" dirty="0">
                <a:solidFill>
                  <a:prstClr val="black"/>
                </a:solidFill>
                <a:latin typeface="Times New Roman"/>
                <a:ea typeface="Batang"/>
              </a:rPr>
              <a:t>F=8</a:t>
            </a:r>
          </a:p>
        </p:txBody>
      </p:sp>
      <p:cxnSp>
        <p:nvCxnSpPr>
          <p:cNvPr id="34" name="Line 1487"/>
          <p:cNvCxnSpPr/>
          <p:nvPr/>
        </p:nvCxnSpPr>
        <p:spPr bwMode="auto">
          <a:xfrm flipV="1">
            <a:off x="3838904" y="1269401"/>
            <a:ext cx="574040" cy="30691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" name="Line 1488"/>
          <p:cNvCxnSpPr/>
          <p:nvPr/>
        </p:nvCxnSpPr>
        <p:spPr bwMode="auto">
          <a:xfrm>
            <a:off x="3859504" y="1788294"/>
            <a:ext cx="535459" cy="250826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6" name="Oval 35"/>
          <p:cNvSpPr>
            <a:spLocks noChangeArrowheads="1"/>
          </p:cNvSpPr>
          <p:nvPr/>
        </p:nvSpPr>
        <p:spPr bwMode="auto">
          <a:xfrm>
            <a:off x="4411039" y="1119117"/>
            <a:ext cx="228600" cy="277989"/>
          </a:xfrm>
          <a:prstGeom prst="ellipse">
            <a:avLst/>
          </a:prstGeom>
          <a:solidFill>
            <a:srgbClr val="FFFFFF"/>
          </a:solidFill>
          <a:ln w="9525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37" name="Oval 36"/>
          <p:cNvSpPr>
            <a:spLocks noChangeArrowheads="1"/>
          </p:cNvSpPr>
          <p:nvPr/>
        </p:nvSpPr>
        <p:spPr bwMode="auto">
          <a:xfrm>
            <a:off x="4406113" y="1912163"/>
            <a:ext cx="233526" cy="254593"/>
          </a:xfrm>
          <a:prstGeom prst="ellipse">
            <a:avLst/>
          </a:prstGeom>
          <a:solidFill>
            <a:srgbClr val="FFFFFF"/>
          </a:solidFill>
          <a:ln w="9525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38" name="Text Box 1475"/>
          <p:cNvSpPr txBox="1">
            <a:spLocks noChangeArrowheads="1"/>
          </p:cNvSpPr>
          <p:nvPr/>
        </p:nvSpPr>
        <p:spPr bwMode="auto">
          <a:xfrm>
            <a:off x="4035905" y="4401065"/>
            <a:ext cx="458470" cy="27234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r>
              <a:rPr lang="fr-FR" sz="1200" dirty="0">
                <a:solidFill>
                  <a:prstClr val="black"/>
                </a:solidFill>
                <a:latin typeface="Times New Roman"/>
                <a:ea typeface="Batang"/>
              </a:rPr>
              <a:t>H=10</a:t>
            </a:r>
          </a:p>
        </p:txBody>
      </p:sp>
      <p:cxnSp>
        <p:nvCxnSpPr>
          <p:cNvPr id="41" name="Line 1489"/>
          <p:cNvCxnSpPr>
            <a:stCxn id="30" idx="6"/>
          </p:cNvCxnSpPr>
          <p:nvPr/>
        </p:nvCxnSpPr>
        <p:spPr bwMode="auto">
          <a:xfrm flipV="1">
            <a:off x="3924667" y="4205488"/>
            <a:ext cx="573631" cy="118181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2" name="Line 1490"/>
          <p:cNvCxnSpPr>
            <a:stCxn id="30" idx="4"/>
          </p:cNvCxnSpPr>
          <p:nvPr/>
        </p:nvCxnSpPr>
        <p:spPr bwMode="auto">
          <a:xfrm>
            <a:off x="3810367" y="4463015"/>
            <a:ext cx="708886" cy="462139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4" name="Oval 43"/>
          <p:cNvSpPr>
            <a:spLocks noChangeArrowheads="1"/>
          </p:cNvSpPr>
          <p:nvPr/>
        </p:nvSpPr>
        <p:spPr bwMode="auto">
          <a:xfrm>
            <a:off x="4506553" y="4064377"/>
            <a:ext cx="228600" cy="278694"/>
          </a:xfrm>
          <a:prstGeom prst="ellipse">
            <a:avLst/>
          </a:prstGeom>
          <a:solidFill>
            <a:srgbClr val="FFFFFF"/>
          </a:solidFill>
          <a:ln w="9525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5" name="Oval 44"/>
          <p:cNvSpPr>
            <a:spLocks noChangeArrowheads="1"/>
          </p:cNvSpPr>
          <p:nvPr/>
        </p:nvSpPr>
        <p:spPr bwMode="auto">
          <a:xfrm>
            <a:off x="4517348" y="4778399"/>
            <a:ext cx="228600" cy="278694"/>
          </a:xfrm>
          <a:prstGeom prst="ellipse">
            <a:avLst/>
          </a:prstGeom>
          <a:solidFill>
            <a:srgbClr val="FFFFFF"/>
          </a:solidFill>
          <a:ln w="9525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33" name="Text Box 1444"/>
          <p:cNvSpPr txBox="1">
            <a:spLocks noChangeArrowheads="1"/>
          </p:cNvSpPr>
          <p:nvPr/>
        </p:nvSpPr>
        <p:spPr bwMode="auto">
          <a:xfrm>
            <a:off x="5255068" y="2656609"/>
            <a:ext cx="458470" cy="27093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r>
              <a:rPr lang="fr-FR" sz="1200">
                <a:solidFill>
                  <a:prstClr val="black"/>
                </a:solidFill>
                <a:latin typeface="Times New Roman"/>
                <a:ea typeface="Batang"/>
              </a:rPr>
              <a:t>G=3</a:t>
            </a:r>
          </a:p>
        </p:txBody>
      </p:sp>
      <p:sp>
        <p:nvSpPr>
          <p:cNvPr id="39" name="Oval 38"/>
          <p:cNvSpPr>
            <a:spLocks noChangeArrowheads="1"/>
          </p:cNvSpPr>
          <p:nvPr/>
        </p:nvSpPr>
        <p:spPr bwMode="auto">
          <a:xfrm>
            <a:off x="4855624" y="2802178"/>
            <a:ext cx="324634" cy="245489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  <p:cxnSp>
        <p:nvCxnSpPr>
          <p:cNvPr id="47" name="Line 1466"/>
          <p:cNvCxnSpPr/>
          <p:nvPr/>
        </p:nvCxnSpPr>
        <p:spPr bwMode="auto">
          <a:xfrm>
            <a:off x="5172441" y="2926132"/>
            <a:ext cx="467360" cy="706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" name="Line 1467"/>
          <p:cNvCxnSpPr>
            <a:stCxn id="37" idx="5"/>
            <a:endCxn id="39" idx="0"/>
          </p:cNvCxnSpPr>
          <p:nvPr/>
        </p:nvCxnSpPr>
        <p:spPr bwMode="auto">
          <a:xfrm>
            <a:off x="4605440" y="2129472"/>
            <a:ext cx="412501" cy="672706"/>
          </a:xfrm>
          <a:prstGeom prst="line">
            <a:avLst/>
          </a:prstGeom>
          <a:noFill/>
          <a:ln w="19050">
            <a:solidFill>
              <a:srgbClr val="000000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" name="Line 1468"/>
          <p:cNvCxnSpPr/>
          <p:nvPr/>
        </p:nvCxnSpPr>
        <p:spPr bwMode="auto">
          <a:xfrm>
            <a:off x="3930340" y="2893367"/>
            <a:ext cx="941355" cy="23240"/>
          </a:xfrm>
          <a:prstGeom prst="line">
            <a:avLst/>
          </a:prstGeom>
          <a:noFill/>
          <a:ln w="19050">
            <a:solidFill>
              <a:srgbClr val="000000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0" name="Line 1469"/>
          <p:cNvCxnSpPr>
            <a:stCxn id="44" idx="0"/>
            <a:endCxn id="39" idx="4"/>
          </p:cNvCxnSpPr>
          <p:nvPr/>
        </p:nvCxnSpPr>
        <p:spPr bwMode="auto">
          <a:xfrm flipV="1">
            <a:off x="4620853" y="3047667"/>
            <a:ext cx="397088" cy="1016710"/>
          </a:xfrm>
          <a:prstGeom prst="line">
            <a:avLst/>
          </a:prstGeom>
          <a:noFill/>
          <a:ln w="19050">
            <a:solidFill>
              <a:srgbClr val="000000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1" name="Oval 50"/>
          <p:cNvSpPr>
            <a:spLocks noChangeArrowheads="1"/>
          </p:cNvSpPr>
          <p:nvPr/>
        </p:nvSpPr>
        <p:spPr bwMode="auto">
          <a:xfrm>
            <a:off x="5645516" y="2777260"/>
            <a:ext cx="228600" cy="278694"/>
          </a:xfrm>
          <a:prstGeom prst="ellipse">
            <a:avLst/>
          </a:prstGeom>
          <a:solidFill>
            <a:srgbClr val="FFFFFF"/>
          </a:solidFill>
          <a:ln w="9525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014238" y="4778399"/>
            <a:ext cx="399674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prstClr val="black"/>
                </a:solidFill>
              </a:rPr>
              <a:t>Création d’un sommet fictif FIN. Les étapes finales (voir tâches L et M) lui sont reliées par des tâches fictives d’une durée de zéro (flèches en pointillé) </a:t>
            </a:r>
            <a:endParaRPr lang="fr-FR" sz="1400" dirty="0">
              <a:solidFill>
                <a:prstClr val="black"/>
              </a:solidFill>
            </a:endParaRPr>
          </a:p>
        </p:txBody>
      </p:sp>
      <p:sp>
        <p:nvSpPr>
          <p:cNvPr id="46" name="Text Box 1330"/>
          <p:cNvSpPr txBox="1">
            <a:spLocks noChangeArrowheads="1"/>
          </p:cNvSpPr>
          <p:nvPr/>
        </p:nvSpPr>
        <p:spPr bwMode="auto">
          <a:xfrm>
            <a:off x="7963665" y="2328134"/>
            <a:ext cx="459105" cy="244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r>
              <a:rPr lang="fr-FR" sz="1200" dirty="0">
                <a:solidFill>
                  <a:prstClr val="black"/>
                </a:solidFill>
                <a:latin typeface="Times New Roman"/>
                <a:ea typeface="Batang"/>
              </a:rPr>
              <a:t>L=8</a:t>
            </a:r>
          </a:p>
        </p:txBody>
      </p:sp>
      <p:sp>
        <p:nvSpPr>
          <p:cNvPr id="56" name="Text Box 1331"/>
          <p:cNvSpPr txBox="1">
            <a:spLocks noChangeArrowheads="1"/>
          </p:cNvSpPr>
          <p:nvPr/>
        </p:nvSpPr>
        <p:spPr bwMode="auto">
          <a:xfrm>
            <a:off x="7332200" y="3992939"/>
            <a:ext cx="459105" cy="244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r>
              <a:rPr lang="fr-FR" sz="1200" dirty="0">
                <a:solidFill>
                  <a:prstClr val="black"/>
                </a:solidFill>
                <a:latin typeface="Times New Roman"/>
                <a:ea typeface="Batang"/>
              </a:rPr>
              <a:t>M=10</a:t>
            </a:r>
          </a:p>
        </p:txBody>
      </p:sp>
      <p:sp>
        <p:nvSpPr>
          <p:cNvPr id="57" name="Text Box 1332"/>
          <p:cNvSpPr txBox="1">
            <a:spLocks noChangeArrowheads="1"/>
          </p:cNvSpPr>
          <p:nvPr/>
        </p:nvSpPr>
        <p:spPr bwMode="auto">
          <a:xfrm>
            <a:off x="6892038" y="3686039"/>
            <a:ext cx="459105" cy="244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r>
              <a:rPr lang="fr-FR" sz="1200" dirty="0">
                <a:solidFill>
                  <a:prstClr val="black"/>
                </a:solidFill>
                <a:latin typeface="Times New Roman"/>
                <a:ea typeface="Batang"/>
              </a:rPr>
              <a:t>K=3</a:t>
            </a:r>
          </a:p>
        </p:txBody>
      </p:sp>
      <p:sp>
        <p:nvSpPr>
          <p:cNvPr id="58" name="Text Box 1333"/>
          <p:cNvSpPr txBox="1">
            <a:spLocks noChangeArrowheads="1"/>
          </p:cNvSpPr>
          <p:nvPr/>
        </p:nvSpPr>
        <p:spPr bwMode="auto">
          <a:xfrm>
            <a:off x="5770535" y="3476940"/>
            <a:ext cx="459105" cy="244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r>
              <a:rPr lang="fr-FR" sz="1200" dirty="0">
                <a:solidFill>
                  <a:prstClr val="black"/>
                </a:solidFill>
                <a:latin typeface="Times New Roman"/>
                <a:ea typeface="Batang"/>
              </a:rPr>
              <a:t>I=7</a:t>
            </a:r>
          </a:p>
        </p:txBody>
      </p:sp>
      <p:sp>
        <p:nvSpPr>
          <p:cNvPr id="59" name="Text Box 1334"/>
          <p:cNvSpPr txBox="1">
            <a:spLocks noChangeArrowheads="1"/>
          </p:cNvSpPr>
          <p:nvPr/>
        </p:nvSpPr>
        <p:spPr bwMode="auto">
          <a:xfrm>
            <a:off x="5753411" y="2061395"/>
            <a:ext cx="459105" cy="244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r>
              <a:rPr lang="fr-FR" sz="1200" dirty="0">
                <a:solidFill>
                  <a:prstClr val="black"/>
                </a:solidFill>
                <a:latin typeface="Times New Roman"/>
                <a:ea typeface="Batang"/>
              </a:rPr>
              <a:t>J=11</a:t>
            </a:r>
          </a:p>
        </p:txBody>
      </p:sp>
      <p:cxnSp>
        <p:nvCxnSpPr>
          <p:cNvPr id="66" name="Line 1362"/>
          <p:cNvCxnSpPr>
            <a:stCxn id="51" idx="7"/>
            <a:endCxn id="75" idx="3"/>
          </p:cNvCxnSpPr>
          <p:nvPr/>
        </p:nvCxnSpPr>
        <p:spPr bwMode="auto">
          <a:xfrm flipV="1">
            <a:off x="5840638" y="2228035"/>
            <a:ext cx="502900" cy="59003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7" name="Line 1363"/>
          <p:cNvCxnSpPr>
            <a:stCxn id="51" idx="5"/>
            <a:endCxn id="58" idx="3"/>
          </p:cNvCxnSpPr>
          <p:nvPr/>
        </p:nvCxnSpPr>
        <p:spPr bwMode="auto">
          <a:xfrm>
            <a:off x="5840638" y="3015140"/>
            <a:ext cx="389002" cy="584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0" name="Oval 69"/>
          <p:cNvSpPr>
            <a:spLocks noChangeArrowheads="1"/>
          </p:cNvSpPr>
          <p:nvPr/>
        </p:nvSpPr>
        <p:spPr bwMode="auto">
          <a:xfrm>
            <a:off x="6187802" y="3580271"/>
            <a:ext cx="233680" cy="147955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71" name="Oval 70"/>
          <p:cNvSpPr>
            <a:spLocks noChangeArrowheads="1"/>
          </p:cNvSpPr>
          <p:nvPr/>
        </p:nvSpPr>
        <p:spPr bwMode="auto">
          <a:xfrm>
            <a:off x="6734692" y="4025877"/>
            <a:ext cx="233680" cy="147955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  <p:cxnSp>
        <p:nvCxnSpPr>
          <p:cNvPr id="72" name="Line 1370"/>
          <p:cNvCxnSpPr>
            <a:stCxn id="45" idx="6"/>
            <a:endCxn id="71" idx="3"/>
          </p:cNvCxnSpPr>
          <p:nvPr/>
        </p:nvCxnSpPr>
        <p:spPr bwMode="auto">
          <a:xfrm flipV="1">
            <a:off x="4745948" y="4152164"/>
            <a:ext cx="2022966" cy="765582"/>
          </a:xfrm>
          <a:prstGeom prst="line">
            <a:avLst/>
          </a:prstGeom>
          <a:noFill/>
          <a:ln w="19050">
            <a:solidFill>
              <a:srgbClr val="000000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4" name="Line 1372"/>
          <p:cNvCxnSpPr>
            <a:stCxn id="71" idx="5"/>
            <a:endCxn id="76" idx="3"/>
          </p:cNvCxnSpPr>
          <p:nvPr/>
        </p:nvCxnSpPr>
        <p:spPr bwMode="auto">
          <a:xfrm>
            <a:off x="6934150" y="4152164"/>
            <a:ext cx="995572" cy="11397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5" name="Oval 74"/>
          <p:cNvSpPr>
            <a:spLocks noChangeArrowheads="1"/>
          </p:cNvSpPr>
          <p:nvPr/>
        </p:nvSpPr>
        <p:spPr bwMode="auto">
          <a:xfrm>
            <a:off x="6309409" y="2101748"/>
            <a:ext cx="233045" cy="147955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76" name="Oval 75"/>
          <p:cNvSpPr>
            <a:spLocks noChangeArrowheads="1"/>
          </p:cNvSpPr>
          <p:nvPr/>
        </p:nvSpPr>
        <p:spPr bwMode="auto">
          <a:xfrm>
            <a:off x="7895593" y="4139851"/>
            <a:ext cx="233045" cy="147955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77" name="Oval 76"/>
          <p:cNvSpPr>
            <a:spLocks noChangeArrowheads="1"/>
          </p:cNvSpPr>
          <p:nvPr/>
        </p:nvSpPr>
        <p:spPr bwMode="auto">
          <a:xfrm>
            <a:off x="7674782" y="2508654"/>
            <a:ext cx="233045" cy="147955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  <p:cxnSp>
        <p:nvCxnSpPr>
          <p:cNvPr id="78" name="Line 1376"/>
          <p:cNvCxnSpPr>
            <a:stCxn id="75" idx="6"/>
            <a:endCxn id="77" idx="1"/>
          </p:cNvCxnSpPr>
          <p:nvPr/>
        </p:nvCxnSpPr>
        <p:spPr bwMode="auto">
          <a:xfrm>
            <a:off x="6542454" y="2175726"/>
            <a:ext cx="1166457" cy="354596"/>
          </a:xfrm>
          <a:prstGeom prst="line">
            <a:avLst/>
          </a:prstGeom>
          <a:noFill/>
          <a:ln w="19050">
            <a:solidFill>
              <a:srgbClr val="000000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9" name="Line 1377"/>
          <p:cNvCxnSpPr>
            <a:endCxn id="71" idx="1"/>
          </p:cNvCxnSpPr>
          <p:nvPr/>
        </p:nvCxnSpPr>
        <p:spPr bwMode="auto">
          <a:xfrm>
            <a:off x="6390889" y="3712478"/>
            <a:ext cx="378025" cy="335067"/>
          </a:xfrm>
          <a:prstGeom prst="line">
            <a:avLst/>
          </a:prstGeom>
          <a:noFill/>
          <a:ln w="9525">
            <a:solidFill>
              <a:srgbClr val="000000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80" name="Line 1378"/>
          <p:cNvCxnSpPr/>
          <p:nvPr/>
        </p:nvCxnSpPr>
        <p:spPr bwMode="auto">
          <a:xfrm>
            <a:off x="7905318" y="2582631"/>
            <a:ext cx="37211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83" name="Oval 82"/>
          <p:cNvSpPr>
            <a:spLocks noChangeArrowheads="1"/>
          </p:cNvSpPr>
          <p:nvPr/>
        </p:nvSpPr>
        <p:spPr bwMode="auto">
          <a:xfrm>
            <a:off x="7326516" y="3636635"/>
            <a:ext cx="233680" cy="147955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  <p:cxnSp>
        <p:nvCxnSpPr>
          <p:cNvPr id="84" name="Line 1382"/>
          <p:cNvCxnSpPr>
            <a:stCxn id="83" idx="0"/>
            <a:endCxn id="77" idx="4"/>
          </p:cNvCxnSpPr>
          <p:nvPr/>
        </p:nvCxnSpPr>
        <p:spPr bwMode="auto">
          <a:xfrm flipV="1">
            <a:off x="7443356" y="2656609"/>
            <a:ext cx="347949" cy="980026"/>
          </a:xfrm>
          <a:prstGeom prst="line">
            <a:avLst/>
          </a:prstGeom>
          <a:noFill/>
          <a:ln w="19050">
            <a:solidFill>
              <a:srgbClr val="000000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85" name="Line 1383"/>
          <p:cNvCxnSpPr>
            <a:stCxn id="71" idx="7"/>
          </p:cNvCxnSpPr>
          <p:nvPr/>
        </p:nvCxnSpPr>
        <p:spPr bwMode="auto">
          <a:xfrm flipV="1">
            <a:off x="6934150" y="3753813"/>
            <a:ext cx="416678" cy="293732"/>
          </a:xfrm>
          <a:prstGeom prst="line">
            <a:avLst/>
          </a:prstGeom>
          <a:noFill/>
          <a:ln w="9525">
            <a:solidFill>
              <a:srgbClr val="000000"/>
            </a:solidFill>
            <a:prstDash val="solid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97" name="Oval 96"/>
          <p:cNvSpPr/>
          <p:nvPr/>
        </p:nvSpPr>
        <p:spPr>
          <a:xfrm>
            <a:off x="8480742" y="3099272"/>
            <a:ext cx="676829" cy="400044"/>
          </a:xfrm>
          <a:prstGeom prst="ellipse">
            <a:avLst/>
          </a:prstGeom>
          <a:solidFill>
            <a:srgbClr val="18EE18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tlCol="0" anchor="ctr"/>
          <a:lstStyle/>
          <a:p>
            <a:pPr algn="ctr"/>
            <a:r>
              <a:rPr lang="fr-FR" sz="1100" dirty="0" smtClean="0">
                <a:solidFill>
                  <a:prstClr val="black"/>
                </a:solidFill>
              </a:rPr>
              <a:t>FIN</a:t>
            </a:r>
            <a:endParaRPr lang="fr-FR" sz="1100" dirty="0">
              <a:solidFill>
                <a:prstClr val="black"/>
              </a:solidFill>
            </a:endParaRPr>
          </a:p>
        </p:txBody>
      </p:sp>
      <p:sp>
        <p:nvSpPr>
          <p:cNvPr id="123" name="Oval 122"/>
          <p:cNvSpPr>
            <a:spLocks noChangeArrowheads="1"/>
          </p:cNvSpPr>
          <p:nvPr/>
        </p:nvSpPr>
        <p:spPr bwMode="auto">
          <a:xfrm>
            <a:off x="8282544" y="2499800"/>
            <a:ext cx="233045" cy="147955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  <p:cxnSp>
        <p:nvCxnSpPr>
          <p:cNvPr id="126" name="Line 1467"/>
          <p:cNvCxnSpPr>
            <a:stCxn id="36" idx="6"/>
            <a:endCxn id="71" idx="0"/>
          </p:cNvCxnSpPr>
          <p:nvPr/>
        </p:nvCxnSpPr>
        <p:spPr bwMode="auto">
          <a:xfrm>
            <a:off x="4639639" y="1258112"/>
            <a:ext cx="2211893" cy="2767765"/>
          </a:xfrm>
          <a:prstGeom prst="bentConnector2">
            <a:avLst/>
          </a:prstGeom>
          <a:noFill/>
          <a:ln w="19050">
            <a:solidFill>
              <a:srgbClr val="000000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3" name="Line 1376"/>
          <p:cNvCxnSpPr>
            <a:stCxn id="123" idx="5"/>
            <a:endCxn id="97" idx="1"/>
          </p:cNvCxnSpPr>
          <p:nvPr/>
        </p:nvCxnSpPr>
        <p:spPr bwMode="auto">
          <a:xfrm>
            <a:off x="8481460" y="2626087"/>
            <a:ext cx="98401" cy="531770"/>
          </a:xfrm>
          <a:prstGeom prst="line">
            <a:avLst/>
          </a:prstGeom>
          <a:noFill/>
          <a:ln w="19050">
            <a:solidFill>
              <a:srgbClr val="000000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7" name="Line 1376"/>
          <p:cNvCxnSpPr>
            <a:stCxn id="76" idx="7"/>
            <a:endCxn id="97" idx="3"/>
          </p:cNvCxnSpPr>
          <p:nvPr/>
        </p:nvCxnSpPr>
        <p:spPr bwMode="auto">
          <a:xfrm flipV="1">
            <a:off x="8094509" y="3440731"/>
            <a:ext cx="485352" cy="720788"/>
          </a:xfrm>
          <a:prstGeom prst="line">
            <a:avLst/>
          </a:prstGeom>
          <a:noFill/>
          <a:ln w="19050">
            <a:solidFill>
              <a:srgbClr val="000000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471788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364" y="291278"/>
            <a:ext cx="1379783" cy="1834894"/>
          </a:xfrm>
          <a:prstGeom prst="rect">
            <a:avLst/>
          </a:prstGeom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22" t="18115" r="23988" b="38963"/>
          <a:stretch>
            <a:fillRect/>
          </a:stretch>
        </p:blipFill>
        <p:spPr>
          <a:xfrm>
            <a:off x="2570805" y="1438923"/>
            <a:ext cx="5524725" cy="3497149"/>
          </a:xfrm>
          <a:prstGeom prst="rect">
            <a:avLst/>
          </a:prstGeom>
          <a:noFill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2658628" y="4777049"/>
            <a:ext cx="56166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/>
              <a:t>Program</a:t>
            </a:r>
            <a:r>
              <a:rPr lang="en-US" dirty="0"/>
              <a:t> </a:t>
            </a:r>
            <a:r>
              <a:rPr lang="en-US" b="1" dirty="0" smtClean="0"/>
              <a:t>Evaluation </a:t>
            </a:r>
            <a:r>
              <a:rPr lang="en-US" b="1" dirty="0"/>
              <a:t>and </a:t>
            </a:r>
            <a:r>
              <a:rPr lang="en-US" b="1" dirty="0" smtClean="0"/>
              <a:t>Review Technique</a:t>
            </a:r>
          </a:p>
          <a:p>
            <a:pPr algn="ctr"/>
            <a:r>
              <a:rPr lang="en-US" sz="1400" dirty="0" smtClean="0"/>
              <a:t>- technique </a:t>
            </a:r>
            <a:r>
              <a:rPr lang="en-US" sz="1400" dirty="0" err="1" smtClean="0"/>
              <a:t>d’examen</a:t>
            </a:r>
            <a:r>
              <a:rPr lang="en-US" sz="1400" dirty="0" smtClean="0"/>
              <a:t> et </a:t>
            </a:r>
            <a:r>
              <a:rPr lang="en-US" sz="1400" dirty="0" err="1" smtClean="0"/>
              <a:t>d’évaluation</a:t>
            </a:r>
            <a:r>
              <a:rPr lang="en-US" sz="1400" dirty="0" smtClean="0"/>
              <a:t> de </a:t>
            </a:r>
            <a:r>
              <a:rPr lang="en-US" sz="1400" dirty="0" err="1" smtClean="0"/>
              <a:t>programmes</a:t>
            </a:r>
            <a:r>
              <a:rPr lang="en-US" sz="1400" dirty="0" smtClean="0"/>
              <a:t> (</a:t>
            </a:r>
            <a:r>
              <a:rPr lang="en-US" sz="1400" dirty="0" err="1" smtClean="0"/>
              <a:t>projets</a:t>
            </a:r>
            <a:r>
              <a:rPr lang="en-US" sz="1400" dirty="0" smtClean="0"/>
              <a:t>) -</a:t>
            </a:r>
            <a:endParaRPr lang="fr-FR" sz="1400" dirty="0"/>
          </a:p>
        </p:txBody>
      </p:sp>
      <p:sp>
        <p:nvSpPr>
          <p:cNvPr id="9" name="Rectangle 8"/>
          <p:cNvSpPr/>
          <p:nvPr/>
        </p:nvSpPr>
        <p:spPr>
          <a:xfrm>
            <a:off x="2267744" y="724846"/>
            <a:ext cx="68762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i="1" dirty="0" err="1" smtClean="0">
                <a:solidFill>
                  <a:srgbClr val="FF0000"/>
                </a:solidFill>
              </a:rPr>
              <a:t>Vidéo</a:t>
            </a:r>
            <a:r>
              <a:rPr lang="en-US" b="1" i="1" dirty="0" smtClean="0">
                <a:solidFill>
                  <a:srgbClr val="FF0000"/>
                </a:solidFill>
              </a:rPr>
              <a:t> 3</a:t>
            </a:r>
          </a:p>
          <a:p>
            <a:pPr algn="ctr"/>
            <a:r>
              <a:rPr lang="en-US" b="1" i="1" dirty="0" err="1" smtClean="0">
                <a:solidFill>
                  <a:srgbClr val="FF0000"/>
                </a:solidFill>
              </a:rPr>
              <a:t>Calcul</a:t>
            </a:r>
            <a:r>
              <a:rPr lang="en-US" b="1" i="1" dirty="0" smtClean="0">
                <a:solidFill>
                  <a:srgbClr val="FF0000"/>
                </a:solidFill>
              </a:rPr>
              <a:t> des dates au + </a:t>
            </a:r>
            <a:r>
              <a:rPr lang="en-US" b="1" i="1" dirty="0" err="1" smtClean="0">
                <a:solidFill>
                  <a:srgbClr val="FF0000"/>
                </a:solidFill>
              </a:rPr>
              <a:t>tôt</a:t>
            </a:r>
            <a:r>
              <a:rPr lang="en-US" b="1" i="1" dirty="0" smtClean="0">
                <a:solidFill>
                  <a:srgbClr val="FF0000"/>
                </a:solidFill>
              </a:rPr>
              <a:t> et au + </a:t>
            </a:r>
            <a:r>
              <a:rPr lang="en-US" b="1" i="1" dirty="0" err="1" smtClean="0">
                <a:solidFill>
                  <a:srgbClr val="FF0000"/>
                </a:solidFill>
              </a:rPr>
              <a:t>tard</a:t>
            </a:r>
            <a:endParaRPr lang="en-US" b="1" i="1" dirty="0" smtClean="0">
              <a:solidFill>
                <a:srgbClr val="FF0000"/>
              </a:solidFill>
            </a:endParaRPr>
          </a:p>
        </p:txBody>
      </p:sp>
      <p:sp>
        <p:nvSpPr>
          <p:cNvPr id="12" name="Titre 3"/>
          <p:cNvSpPr txBox="1">
            <a:spLocks/>
          </p:cNvSpPr>
          <p:nvPr/>
        </p:nvSpPr>
        <p:spPr bwMode="auto">
          <a:xfrm>
            <a:off x="2267743" y="156514"/>
            <a:ext cx="6876255" cy="40004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8" tIns="45719" rIns="91438" bIns="45719" numCol="1" anchor="t" anchorCtr="0" compatLnSpc="1">
            <a:prstTxWarp prst="textNoShape">
              <a:avLst/>
            </a:prstTxWarp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2400" dirty="0" smtClean="0">
                <a:latin typeface="+mn-lt"/>
                <a:cs typeface="Arial" panose="020B0604020202020204" pitchFamily="34" charset="0"/>
              </a:rPr>
              <a:t>La planification P.E.R.T.</a:t>
            </a:r>
            <a:endParaRPr lang="fr-FR" sz="2400" dirty="0"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0112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7213846"/>
              </p:ext>
            </p:extLst>
          </p:nvPr>
        </p:nvGraphicFramePr>
        <p:xfrm>
          <a:off x="2516264" y="1097135"/>
          <a:ext cx="6425047" cy="39996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9650"/>
                <a:gridCol w="5915397"/>
              </a:tblGrid>
              <a:tr h="406400">
                <a:tc>
                  <a:txBody>
                    <a:bodyPr/>
                    <a:lstStyle/>
                    <a:p>
                      <a:r>
                        <a:rPr lang="fr-FR" sz="2000" dirty="0" smtClean="0"/>
                        <a:t>N°</a:t>
                      </a:r>
                      <a:endParaRPr lang="fr-FR" sz="2000" dirty="0"/>
                    </a:p>
                  </a:txBody>
                  <a:tcPr marT="50800" marB="508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/>
                        <a:t>EXÉCUTION</a:t>
                      </a:r>
                      <a:endParaRPr lang="fr-FR" sz="2000" dirty="0"/>
                    </a:p>
                  </a:txBody>
                  <a:tcPr marT="50800" marB="50800"/>
                </a:tc>
              </a:tr>
              <a:tr h="575733">
                <a:tc>
                  <a:txBody>
                    <a:bodyPr/>
                    <a:lstStyle/>
                    <a:p>
                      <a:r>
                        <a:rPr lang="fr-FR" sz="160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1</a:t>
                      </a:r>
                      <a:endParaRPr lang="fr-FR" sz="1600" i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marT="50800" marB="508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sz="1600" b="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Déterminer la liste des tâches nécessaires à la réalisation du projet et estimer leurs durées</a:t>
                      </a:r>
                    </a:p>
                  </a:txBody>
                  <a:tcPr marT="50800" marB="50800"/>
                </a:tc>
              </a:tr>
              <a:tr h="575733">
                <a:tc>
                  <a:txBody>
                    <a:bodyPr/>
                    <a:lstStyle/>
                    <a:p>
                      <a:r>
                        <a:rPr lang="fr-FR" sz="160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2</a:t>
                      </a:r>
                      <a:endParaRPr lang="fr-FR" sz="1600" i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marT="50800" marB="508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sz="1600" b="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Déterminer les dépendances logiques entre les tâches (l’anesthésiste doit arriver avant l’opération !)</a:t>
                      </a:r>
                    </a:p>
                  </a:txBody>
                  <a:tcPr marT="50800" marB="50800"/>
                </a:tc>
              </a:tr>
              <a:tr h="412044">
                <a:tc>
                  <a:txBody>
                    <a:bodyPr/>
                    <a:lstStyle/>
                    <a:p>
                      <a:r>
                        <a:rPr lang="fr-FR" sz="160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3</a:t>
                      </a:r>
                      <a:endParaRPr lang="fr-FR" sz="1600" i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marT="50800" marB="508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sz="1600" b="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Dessiner le diagramme PERT : Mise à niveau + Construction</a:t>
                      </a:r>
                      <a:r>
                        <a:rPr lang="fr-FR" altLang="fr-FR" sz="1600" b="0" i="1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 de graphes</a:t>
                      </a:r>
                      <a:endParaRPr lang="fr-FR" altLang="fr-FR" sz="1600" b="0" i="1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marT="50800" marB="50800"/>
                </a:tc>
              </a:tr>
              <a:tr h="412044">
                <a:tc>
                  <a:txBody>
                    <a:bodyPr/>
                    <a:lstStyle/>
                    <a:p>
                      <a:r>
                        <a:rPr lang="fr-FR" sz="1600" b="1" dirty="0" smtClean="0">
                          <a:solidFill>
                            <a:srgbClr val="FF0000"/>
                          </a:solidFill>
                        </a:rPr>
                        <a:t>4</a:t>
                      </a:r>
                      <a:endParaRPr lang="fr-FR" sz="1600" b="1" dirty="0">
                        <a:solidFill>
                          <a:srgbClr val="FF0000"/>
                        </a:solidFill>
                      </a:endParaRPr>
                    </a:p>
                  </a:txBody>
                  <a:tcPr marT="50800" marB="508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sz="1600" b="1" dirty="0" smtClean="0">
                          <a:solidFill>
                            <a:srgbClr val="FF0000"/>
                          </a:solidFill>
                        </a:rPr>
                        <a:t>Calculer pour chaque nœud la date au plus tôt</a:t>
                      </a:r>
                    </a:p>
                  </a:txBody>
                  <a:tcPr marT="50800" marB="50800"/>
                </a:tc>
              </a:tr>
              <a:tr h="575733">
                <a:tc>
                  <a:txBody>
                    <a:bodyPr/>
                    <a:lstStyle/>
                    <a:p>
                      <a:r>
                        <a:rPr lang="fr-FR" sz="1600" b="1" dirty="0" smtClean="0">
                          <a:solidFill>
                            <a:srgbClr val="FF0000"/>
                          </a:solidFill>
                        </a:rPr>
                        <a:t>5</a:t>
                      </a:r>
                      <a:endParaRPr lang="fr-FR" sz="1600" b="1" dirty="0">
                        <a:solidFill>
                          <a:srgbClr val="FF0000"/>
                        </a:solidFill>
                      </a:endParaRPr>
                    </a:p>
                  </a:txBody>
                  <a:tcPr marT="50800" marB="508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sz="1600" b="1" dirty="0" smtClean="0">
                          <a:solidFill>
                            <a:srgbClr val="FF0000"/>
                          </a:solidFill>
                        </a:rPr>
                        <a:t>Repartir de la date finale et calculer pour chaque nœud la date au plus tard</a:t>
                      </a:r>
                    </a:p>
                  </a:txBody>
                  <a:tcPr marT="50800" marB="50800"/>
                </a:tc>
              </a:tr>
              <a:tr h="412044">
                <a:tc>
                  <a:txBody>
                    <a:bodyPr/>
                    <a:lstStyle/>
                    <a:p>
                      <a:r>
                        <a:rPr lang="fr-FR" sz="1600" b="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fr-FR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T="50800" marB="508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sz="1600" b="0" dirty="0" smtClean="0">
                          <a:solidFill>
                            <a:schemeClr val="tx1"/>
                          </a:solidFill>
                        </a:rPr>
                        <a:t>Définir le chemin critique (trajet date au plus tôt = date au plus tard)</a:t>
                      </a:r>
                    </a:p>
                  </a:txBody>
                  <a:tcPr marT="50800" marB="50800"/>
                </a:tc>
              </a:tr>
              <a:tr h="412044">
                <a:tc>
                  <a:txBody>
                    <a:bodyPr/>
                    <a:lstStyle/>
                    <a:p>
                      <a:r>
                        <a:rPr lang="fr-FR" sz="16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fr-FR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T="50800" marB="508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sz="1600" b="0" i="1" dirty="0" smtClean="0">
                          <a:solidFill>
                            <a:schemeClr val="tx1"/>
                          </a:solidFill>
                        </a:rPr>
                        <a:t>Définir pour les tâches non critiques les marges de temps </a:t>
                      </a:r>
                    </a:p>
                  </a:txBody>
                  <a:tcPr marT="50800" marB="50800"/>
                </a:tc>
              </a:tr>
            </a:tbl>
          </a:graphicData>
        </a:graphic>
      </p:graphicFrame>
      <p:sp>
        <p:nvSpPr>
          <p:cNvPr id="5" name="Titre 3"/>
          <p:cNvSpPr txBox="1">
            <a:spLocks/>
          </p:cNvSpPr>
          <p:nvPr/>
        </p:nvSpPr>
        <p:spPr bwMode="auto">
          <a:xfrm>
            <a:off x="2267743" y="156514"/>
            <a:ext cx="6876255" cy="40004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8" tIns="45719" rIns="91438" bIns="45719" numCol="1" anchor="t" anchorCtr="0" compatLnSpc="1">
            <a:prstTxWarp prst="textNoShape">
              <a:avLst/>
            </a:prstTxWarp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2400" dirty="0" smtClean="0">
                <a:latin typeface="+mn-lt"/>
                <a:cs typeface="Arial" panose="020B0604020202020204" pitchFamily="34" charset="0"/>
              </a:rPr>
              <a:t>Les étapes de réalisation d’un P.E.R.T.</a:t>
            </a:r>
            <a:endParaRPr lang="fr-FR" sz="2400" dirty="0"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1354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ext Box 1491"/>
          <p:cNvSpPr txBox="1">
            <a:spLocks noChangeArrowheads="1"/>
          </p:cNvSpPr>
          <p:nvPr/>
        </p:nvSpPr>
        <p:spPr bwMode="auto">
          <a:xfrm>
            <a:off x="4076658" y="3992939"/>
            <a:ext cx="449277" cy="271639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E=2</a:t>
            </a:r>
          </a:p>
        </p:txBody>
      </p:sp>
      <p:sp>
        <p:nvSpPr>
          <p:cNvPr id="76" name="Oval 4"/>
          <p:cNvSpPr/>
          <p:nvPr/>
        </p:nvSpPr>
        <p:spPr>
          <a:xfrm>
            <a:off x="2324893" y="2684826"/>
            <a:ext cx="755648" cy="400044"/>
          </a:xfrm>
          <a:prstGeom prst="ellipse">
            <a:avLst/>
          </a:prstGeom>
          <a:solidFill>
            <a:srgbClr val="FF000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tlCol="0" anchor="ctr"/>
          <a:lstStyle/>
          <a:p>
            <a:pPr algn="ctr"/>
            <a:r>
              <a:rPr lang="fr-FR" sz="1100" dirty="0" smtClean="0">
                <a:solidFill>
                  <a:schemeClr val="tx1"/>
                </a:solidFill>
              </a:rPr>
              <a:t>DÉBUT</a:t>
            </a:r>
            <a:endParaRPr lang="fr-FR" sz="1100" dirty="0">
              <a:solidFill>
                <a:schemeClr val="tx1"/>
              </a:solidFill>
            </a:endParaRPr>
          </a:p>
        </p:txBody>
      </p:sp>
      <p:sp>
        <p:nvSpPr>
          <p:cNvPr id="77" name="Text Box 1517"/>
          <p:cNvSpPr txBox="1">
            <a:spLocks noChangeArrowheads="1"/>
          </p:cNvSpPr>
          <p:nvPr/>
        </p:nvSpPr>
        <p:spPr bwMode="auto">
          <a:xfrm>
            <a:off x="3122128" y="3406729"/>
            <a:ext cx="449277" cy="24822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D=1</a:t>
            </a:r>
          </a:p>
        </p:txBody>
      </p:sp>
      <p:sp>
        <p:nvSpPr>
          <p:cNvPr id="78" name="Text Box 1518"/>
          <p:cNvSpPr txBox="1">
            <a:spLocks noChangeArrowheads="1"/>
          </p:cNvSpPr>
          <p:nvPr/>
        </p:nvSpPr>
        <p:spPr bwMode="auto">
          <a:xfrm>
            <a:off x="3220165" y="2648457"/>
            <a:ext cx="449277" cy="2730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C=6</a:t>
            </a:r>
          </a:p>
        </p:txBody>
      </p:sp>
      <p:sp>
        <p:nvSpPr>
          <p:cNvPr id="79" name="Text Box 1519"/>
          <p:cNvSpPr txBox="1">
            <a:spLocks noChangeArrowheads="1"/>
          </p:cNvSpPr>
          <p:nvPr/>
        </p:nvSpPr>
        <p:spPr bwMode="auto">
          <a:xfrm>
            <a:off x="3140827" y="1839076"/>
            <a:ext cx="449900" cy="271639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A=2</a:t>
            </a:r>
          </a:p>
        </p:txBody>
      </p:sp>
      <p:cxnSp>
        <p:nvCxnSpPr>
          <p:cNvPr id="80" name="Line 1521"/>
          <p:cNvCxnSpPr>
            <a:endCxn id="83" idx="3"/>
          </p:cNvCxnSpPr>
          <p:nvPr/>
        </p:nvCxnSpPr>
        <p:spPr bwMode="auto">
          <a:xfrm flipV="1">
            <a:off x="2696104" y="1792747"/>
            <a:ext cx="992192" cy="904436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1" name="Line 1522"/>
          <p:cNvCxnSpPr>
            <a:endCxn id="84" idx="2"/>
          </p:cNvCxnSpPr>
          <p:nvPr/>
        </p:nvCxnSpPr>
        <p:spPr bwMode="auto">
          <a:xfrm flipV="1">
            <a:off x="3037063" y="2883540"/>
            <a:ext cx="638859" cy="13666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2" name="Line 1523"/>
          <p:cNvCxnSpPr>
            <a:endCxn id="85" idx="2"/>
          </p:cNvCxnSpPr>
          <p:nvPr/>
        </p:nvCxnSpPr>
        <p:spPr bwMode="auto">
          <a:xfrm>
            <a:off x="2696104" y="3097227"/>
            <a:ext cx="999963" cy="1226441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3" name="Oval 27"/>
          <p:cNvSpPr>
            <a:spLocks noChangeArrowheads="1"/>
          </p:cNvSpPr>
          <p:nvPr/>
        </p:nvSpPr>
        <p:spPr bwMode="auto">
          <a:xfrm>
            <a:off x="3655490" y="1554867"/>
            <a:ext cx="224016" cy="278694"/>
          </a:xfrm>
          <a:prstGeom prst="ellipse">
            <a:avLst/>
          </a:prstGeom>
          <a:solidFill>
            <a:srgbClr val="FFFFFF"/>
          </a:solidFill>
          <a:ln w="9525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fr-FR"/>
          </a:p>
        </p:txBody>
      </p:sp>
      <p:sp>
        <p:nvSpPr>
          <p:cNvPr id="84" name="Oval 28"/>
          <p:cNvSpPr>
            <a:spLocks noChangeArrowheads="1"/>
          </p:cNvSpPr>
          <p:nvPr/>
        </p:nvSpPr>
        <p:spPr bwMode="auto">
          <a:xfrm>
            <a:off x="3675922" y="2744193"/>
            <a:ext cx="224016" cy="278694"/>
          </a:xfrm>
          <a:prstGeom prst="ellipse">
            <a:avLst/>
          </a:prstGeom>
          <a:solidFill>
            <a:srgbClr val="FFFFFF"/>
          </a:solidFill>
          <a:ln w="9525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fr-FR"/>
          </a:p>
        </p:txBody>
      </p:sp>
      <p:sp>
        <p:nvSpPr>
          <p:cNvPr id="85" name="Oval 29"/>
          <p:cNvSpPr>
            <a:spLocks noChangeArrowheads="1"/>
          </p:cNvSpPr>
          <p:nvPr/>
        </p:nvSpPr>
        <p:spPr bwMode="auto">
          <a:xfrm>
            <a:off x="3696067" y="4184321"/>
            <a:ext cx="224016" cy="278694"/>
          </a:xfrm>
          <a:prstGeom prst="ellipse">
            <a:avLst/>
          </a:prstGeom>
          <a:solidFill>
            <a:srgbClr val="FFFFFF"/>
          </a:solidFill>
          <a:ln w="9525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fr-FR"/>
          </a:p>
        </p:txBody>
      </p:sp>
      <p:sp>
        <p:nvSpPr>
          <p:cNvPr id="86" name="Text Box 1476"/>
          <p:cNvSpPr txBox="1">
            <a:spLocks noChangeArrowheads="1"/>
          </p:cNvSpPr>
          <p:nvPr/>
        </p:nvSpPr>
        <p:spPr bwMode="auto">
          <a:xfrm>
            <a:off x="4045357" y="1624519"/>
            <a:ext cx="448655" cy="27093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B=2</a:t>
            </a:r>
          </a:p>
        </p:txBody>
      </p:sp>
      <p:sp>
        <p:nvSpPr>
          <p:cNvPr id="87" name="Text Box 1477"/>
          <p:cNvSpPr txBox="1">
            <a:spLocks noChangeArrowheads="1"/>
          </p:cNvSpPr>
          <p:nvPr/>
        </p:nvSpPr>
        <p:spPr bwMode="auto">
          <a:xfrm>
            <a:off x="3950818" y="1163792"/>
            <a:ext cx="449277" cy="27093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F=8</a:t>
            </a:r>
          </a:p>
        </p:txBody>
      </p:sp>
      <p:cxnSp>
        <p:nvCxnSpPr>
          <p:cNvPr id="88" name="Line 1487"/>
          <p:cNvCxnSpPr/>
          <p:nvPr/>
        </p:nvCxnSpPr>
        <p:spPr bwMode="auto">
          <a:xfrm flipV="1">
            <a:off x="3838904" y="1269402"/>
            <a:ext cx="574040" cy="30691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9" name="Line 1488"/>
          <p:cNvCxnSpPr/>
          <p:nvPr/>
        </p:nvCxnSpPr>
        <p:spPr bwMode="auto">
          <a:xfrm>
            <a:off x="3859504" y="1788294"/>
            <a:ext cx="535459" cy="250826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0" name="Oval 35"/>
          <p:cNvSpPr>
            <a:spLocks noChangeArrowheads="1"/>
          </p:cNvSpPr>
          <p:nvPr/>
        </p:nvSpPr>
        <p:spPr bwMode="auto">
          <a:xfrm>
            <a:off x="4411039" y="1119117"/>
            <a:ext cx="224016" cy="277989"/>
          </a:xfrm>
          <a:prstGeom prst="ellipse">
            <a:avLst/>
          </a:prstGeom>
          <a:solidFill>
            <a:srgbClr val="FFFFFF"/>
          </a:solidFill>
          <a:ln w="9525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fr-FR"/>
          </a:p>
        </p:txBody>
      </p:sp>
      <p:sp>
        <p:nvSpPr>
          <p:cNvPr id="91" name="Oval 36"/>
          <p:cNvSpPr>
            <a:spLocks noChangeArrowheads="1"/>
          </p:cNvSpPr>
          <p:nvPr/>
        </p:nvSpPr>
        <p:spPr bwMode="auto">
          <a:xfrm>
            <a:off x="4406113" y="1912163"/>
            <a:ext cx="228844" cy="254593"/>
          </a:xfrm>
          <a:prstGeom prst="ellipse">
            <a:avLst/>
          </a:prstGeom>
          <a:solidFill>
            <a:srgbClr val="FFFFFF"/>
          </a:solidFill>
          <a:ln w="9525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fr-FR"/>
          </a:p>
        </p:txBody>
      </p:sp>
      <p:sp>
        <p:nvSpPr>
          <p:cNvPr id="92" name="Text Box 1475"/>
          <p:cNvSpPr txBox="1">
            <a:spLocks noChangeArrowheads="1"/>
          </p:cNvSpPr>
          <p:nvPr/>
        </p:nvSpPr>
        <p:spPr bwMode="auto">
          <a:xfrm>
            <a:off x="4035905" y="4401065"/>
            <a:ext cx="449277" cy="27234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H=10</a:t>
            </a:r>
          </a:p>
        </p:txBody>
      </p:sp>
      <p:cxnSp>
        <p:nvCxnSpPr>
          <p:cNvPr id="93" name="Line 1489"/>
          <p:cNvCxnSpPr>
            <a:stCxn id="85" idx="6"/>
          </p:cNvCxnSpPr>
          <p:nvPr/>
        </p:nvCxnSpPr>
        <p:spPr bwMode="auto">
          <a:xfrm flipV="1">
            <a:off x="3920083" y="4205489"/>
            <a:ext cx="578215" cy="118179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4" name="Line 1490"/>
          <p:cNvCxnSpPr>
            <a:stCxn id="85" idx="4"/>
          </p:cNvCxnSpPr>
          <p:nvPr/>
        </p:nvCxnSpPr>
        <p:spPr bwMode="auto">
          <a:xfrm>
            <a:off x="3808075" y="4463015"/>
            <a:ext cx="711178" cy="462139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5" name="Oval 43"/>
          <p:cNvSpPr>
            <a:spLocks noChangeArrowheads="1"/>
          </p:cNvSpPr>
          <p:nvPr/>
        </p:nvSpPr>
        <p:spPr bwMode="auto">
          <a:xfrm>
            <a:off x="4506553" y="4064377"/>
            <a:ext cx="224016" cy="278694"/>
          </a:xfrm>
          <a:prstGeom prst="ellipse">
            <a:avLst/>
          </a:prstGeom>
          <a:solidFill>
            <a:srgbClr val="FFFFFF"/>
          </a:solidFill>
          <a:ln w="9525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fr-FR"/>
          </a:p>
        </p:txBody>
      </p:sp>
      <p:sp>
        <p:nvSpPr>
          <p:cNvPr id="96" name="Oval 44"/>
          <p:cNvSpPr>
            <a:spLocks noChangeArrowheads="1"/>
          </p:cNvSpPr>
          <p:nvPr/>
        </p:nvSpPr>
        <p:spPr bwMode="auto">
          <a:xfrm>
            <a:off x="4517348" y="4778399"/>
            <a:ext cx="224016" cy="278694"/>
          </a:xfrm>
          <a:prstGeom prst="ellipse">
            <a:avLst/>
          </a:prstGeom>
          <a:solidFill>
            <a:srgbClr val="FFFFFF"/>
          </a:solidFill>
          <a:ln w="9525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fr-FR"/>
          </a:p>
        </p:txBody>
      </p:sp>
      <p:sp>
        <p:nvSpPr>
          <p:cNvPr id="97" name="Text Box 1444"/>
          <p:cNvSpPr txBox="1">
            <a:spLocks noChangeArrowheads="1"/>
          </p:cNvSpPr>
          <p:nvPr/>
        </p:nvSpPr>
        <p:spPr bwMode="auto">
          <a:xfrm>
            <a:off x="5255068" y="2656609"/>
            <a:ext cx="449277" cy="27093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>
                <a:effectLst/>
                <a:latin typeface="Times New Roman"/>
                <a:ea typeface="Batang"/>
              </a:rPr>
              <a:t>G=3</a:t>
            </a:r>
          </a:p>
        </p:txBody>
      </p:sp>
      <p:sp>
        <p:nvSpPr>
          <p:cNvPr id="98" name="Oval 38"/>
          <p:cNvSpPr>
            <a:spLocks noChangeArrowheads="1"/>
          </p:cNvSpPr>
          <p:nvPr/>
        </p:nvSpPr>
        <p:spPr bwMode="auto">
          <a:xfrm>
            <a:off x="4855624" y="2802178"/>
            <a:ext cx="318125" cy="245489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fr-FR"/>
          </a:p>
        </p:txBody>
      </p:sp>
      <p:cxnSp>
        <p:nvCxnSpPr>
          <p:cNvPr id="99" name="Line 1466"/>
          <p:cNvCxnSpPr/>
          <p:nvPr/>
        </p:nvCxnSpPr>
        <p:spPr bwMode="auto">
          <a:xfrm>
            <a:off x="5172441" y="2926132"/>
            <a:ext cx="457989" cy="104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0" name="Line 1467"/>
          <p:cNvCxnSpPr>
            <a:stCxn id="91" idx="5"/>
            <a:endCxn id="98" idx="0"/>
          </p:cNvCxnSpPr>
          <p:nvPr/>
        </p:nvCxnSpPr>
        <p:spPr bwMode="auto">
          <a:xfrm>
            <a:off x="4601444" y="2129472"/>
            <a:ext cx="413243" cy="672706"/>
          </a:xfrm>
          <a:prstGeom prst="line">
            <a:avLst/>
          </a:prstGeom>
          <a:noFill/>
          <a:ln w="19050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1" name="Line 1468"/>
          <p:cNvCxnSpPr/>
          <p:nvPr/>
        </p:nvCxnSpPr>
        <p:spPr bwMode="auto">
          <a:xfrm>
            <a:off x="3930340" y="2893367"/>
            <a:ext cx="922480" cy="34234"/>
          </a:xfrm>
          <a:prstGeom prst="line">
            <a:avLst/>
          </a:prstGeom>
          <a:noFill/>
          <a:ln w="19050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2" name="Line 1469"/>
          <p:cNvCxnSpPr>
            <a:stCxn id="95" idx="0"/>
            <a:endCxn id="98" idx="4"/>
          </p:cNvCxnSpPr>
          <p:nvPr/>
        </p:nvCxnSpPr>
        <p:spPr bwMode="auto">
          <a:xfrm flipV="1">
            <a:off x="4618561" y="3047667"/>
            <a:ext cx="396126" cy="1016710"/>
          </a:xfrm>
          <a:prstGeom prst="line">
            <a:avLst/>
          </a:prstGeom>
          <a:noFill/>
          <a:ln w="19050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3" name="Oval 50"/>
          <p:cNvSpPr>
            <a:spLocks noChangeArrowheads="1"/>
          </p:cNvSpPr>
          <p:nvPr/>
        </p:nvSpPr>
        <p:spPr bwMode="auto">
          <a:xfrm>
            <a:off x="5645516" y="2777260"/>
            <a:ext cx="224016" cy="278694"/>
          </a:xfrm>
          <a:prstGeom prst="ellipse">
            <a:avLst/>
          </a:prstGeom>
          <a:solidFill>
            <a:srgbClr val="FFFFFF"/>
          </a:solidFill>
          <a:ln w="9525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fr-FR"/>
          </a:p>
        </p:txBody>
      </p:sp>
      <p:sp>
        <p:nvSpPr>
          <p:cNvPr id="104" name="Text Box 1330"/>
          <p:cNvSpPr txBox="1">
            <a:spLocks noChangeArrowheads="1"/>
          </p:cNvSpPr>
          <p:nvPr/>
        </p:nvSpPr>
        <p:spPr bwMode="auto">
          <a:xfrm>
            <a:off x="7963666" y="2328134"/>
            <a:ext cx="449900" cy="244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L=8</a:t>
            </a:r>
          </a:p>
        </p:txBody>
      </p:sp>
      <p:sp>
        <p:nvSpPr>
          <p:cNvPr id="105" name="Text Box 1331"/>
          <p:cNvSpPr txBox="1">
            <a:spLocks noChangeArrowheads="1"/>
          </p:cNvSpPr>
          <p:nvPr/>
        </p:nvSpPr>
        <p:spPr bwMode="auto">
          <a:xfrm>
            <a:off x="7332201" y="3992939"/>
            <a:ext cx="449900" cy="244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M=10</a:t>
            </a:r>
          </a:p>
        </p:txBody>
      </p:sp>
      <p:sp>
        <p:nvSpPr>
          <p:cNvPr id="106" name="Text Box 1332"/>
          <p:cNvSpPr txBox="1">
            <a:spLocks noChangeArrowheads="1"/>
          </p:cNvSpPr>
          <p:nvPr/>
        </p:nvSpPr>
        <p:spPr bwMode="auto">
          <a:xfrm>
            <a:off x="6892039" y="3686039"/>
            <a:ext cx="449900" cy="244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K=3</a:t>
            </a:r>
          </a:p>
        </p:txBody>
      </p:sp>
      <p:sp>
        <p:nvSpPr>
          <p:cNvPr id="107" name="Text Box 1333"/>
          <p:cNvSpPr txBox="1">
            <a:spLocks noChangeArrowheads="1"/>
          </p:cNvSpPr>
          <p:nvPr/>
        </p:nvSpPr>
        <p:spPr bwMode="auto">
          <a:xfrm>
            <a:off x="5770536" y="3476940"/>
            <a:ext cx="449900" cy="244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I=7</a:t>
            </a:r>
          </a:p>
        </p:txBody>
      </p:sp>
      <p:sp>
        <p:nvSpPr>
          <p:cNvPr id="108" name="Text Box 1334"/>
          <p:cNvSpPr txBox="1">
            <a:spLocks noChangeArrowheads="1"/>
          </p:cNvSpPr>
          <p:nvPr/>
        </p:nvSpPr>
        <p:spPr bwMode="auto">
          <a:xfrm>
            <a:off x="5753412" y="2061395"/>
            <a:ext cx="449900" cy="244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J=11</a:t>
            </a:r>
          </a:p>
        </p:txBody>
      </p:sp>
      <p:cxnSp>
        <p:nvCxnSpPr>
          <p:cNvPr id="109" name="Line 1362"/>
          <p:cNvCxnSpPr>
            <a:stCxn id="103" idx="7"/>
            <a:endCxn id="115" idx="3"/>
          </p:cNvCxnSpPr>
          <p:nvPr/>
        </p:nvCxnSpPr>
        <p:spPr bwMode="auto">
          <a:xfrm flipV="1">
            <a:off x="5836726" y="2228035"/>
            <a:ext cx="506128" cy="59003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0" name="Line 1363"/>
          <p:cNvCxnSpPr>
            <a:stCxn id="103" idx="5"/>
            <a:endCxn id="107" idx="3"/>
          </p:cNvCxnSpPr>
          <p:nvPr/>
        </p:nvCxnSpPr>
        <p:spPr bwMode="auto">
          <a:xfrm>
            <a:off x="5836726" y="3015140"/>
            <a:ext cx="383710" cy="584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1" name="Oval 69"/>
          <p:cNvSpPr>
            <a:spLocks noChangeArrowheads="1"/>
          </p:cNvSpPr>
          <p:nvPr/>
        </p:nvSpPr>
        <p:spPr bwMode="auto">
          <a:xfrm>
            <a:off x="6187802" y="3580271"/>
            <a:ext cx="228995" cy="147955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fr-FR"/>
          </a:p>
        </p:txBody>
      </p:sp>
      <p:sp>
        <p:nvSpPr>
          <p:cNvPr id="112" name="Oval 70"/>
          <p:cNvSpPr>
            <a:spLocks noChangeArrowheads="1"/>
          </p:cNvSpPr>
          <p:nvPr/>
        </p:nvSpPr>
        <p:spPr bwMode="auto">
          <a:xfrm>
            <a:off x="6734692" y="4025877"/>
            <a:ext cx="228995" cy="147955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fr-FR"/>
          </a:p>
        </p:txBody>
      </p:sp>
      <p:cxnSp>
        <p:nvCxnSpPr>
          <p:cNvPr id="113" name="Line 1370"/>
          <p:cNvCxnSpPr>
            <a:stCxn id="96" idx="6"/>
            <a:endCxn id="112" idx="3"/>
          </p:cNvCxnSpPr>
          <p:nvPr/>
        </p:nvCxnSpPr>
        <p:spPr bwMode="auto">
          <a:xfrm flipV="1">
            <a:off x="4741364" y="4152164"/>
            <a:ext cx="2026864" cy="765582"/>
          </a:xfrm>
          <a:prstGeom prst="line">
            <a:avLst/>
          </a:prstGeom>
          <a:noFill/>
          <a:ln w="19050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4" name="Line 1372"/>
          <p:cNvCxnSpPr>
            <a:stCxn id="112" idx="5"/>
            <a:endCxn id="116" idx="3"/>
          </p:cNvCxnSpPr>
          <p:nvPr/>
        </p:nvCxnSpPr>
        <p:spPr bwMode="auto">
          <a:xfrm>
            <a:off x="6930151" y="4152164"/>
            <a:ext cx="998887" cy="11397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5" name="Oval 74"/>
          <p:cNvSpPr>
            <a:spLocks noChangeArrowheads="1"/>
          </p:cNvSpPr>
          <p:nvPr/>
        </p:nvSpPr>
        <p:spPr bwMode="auto">
          <a:xfrm>
            <a:off x="6309410" y="2101748"/>
            <a:ext cx="228372" cy="147955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fr-FR"/>
          </a:p>
        </p:txBody>
      </p:sp>
      <p:sp>
        <p:nvSpPr>
          <p:cNvPr id="116" name="Oval 75"/>
          <p:cNvSpPr>
            <a:spLocks noChangeArrowheads="1"/>
          </p:cNvSpPr>
          <p:nvPr/>
        </p:nvSpPr>
        <p:spPr bwMode="auto">
          <a:xfrm>
            <a:off x="7895594" y="4139851"/>
            <a:ext cx="228372" cy="147955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fr-FR"/>
          </a:p>
        </p:txBody>
      </p:sp>
      <p:sp>
        <p:nvSpPr>
          <p:cNvPr id="117" name="Oval 76"/>
          <p:cNvSpPr>
            <a:spLocks noChangeArrowheads="1"/>
          </p:cNvSpPr>
          <p:nvPr/>
        </p:nvSpPr>
        <p:spPr bwMode="auto">
          <a:xfrm>
            <a:off x="7674783" y="2508654"/>
            <a:ext cx="228372" cy="147955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fr-FR"/>
          </a:p>
        </p:txBody>
      </p:sp>
      <p:cxnSp>
        <p:nvCxnSpPr>
          <p:cNvPr id="118" name="Line 1376"/>
          <p:cNvCxnSpPr>
            <a:stCxn id="115" idx="6"/>
            <a:endCxn id="117" idx="1"/>
          </p:cNvCxnSpPr>
          <p:nvPr/>
        </p:nvCxnSpPr>
        <p:spPr bwMode="auto">
          <a:xfrm>
            <a:off x="6537782" y="2175726"/>
            <a:ext cx="1170445" cy="354596"/>
          </a:xfrm>
          <a:prstGeom prst="line">
            <a:avLst/>
          </a:prstGeom>
          <a:noFill/>
          <a:ln w="19050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9" name="Line 1377"/>
          <p:cNvCxnSpPr>
            <a:endCxn id="112" idx="1"/>
          </p:cNvCxnSpPr>
          <p:nvPr/>
        </p:nvCxnSpPr>
        <p:spPr bwMode="auto">
          <a:xfrm>
            <a:off x="6390889" y="3712478"/>
            <a:ext cx="377339" cy="335067"/>
          </a:xfrm>
          <a:prstGeom prst="line">
            <a:avLst/>
          </a:prstGeom>
          <a:noFill/>
          <a:ln w="19050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0" name="Line 1378"/>
          <p:cNvCxnSpPr/>
          <p:nvPr/>
        </p:nvCxnSpPr>
        <p:spPr bwMode="auto">
          <a:xfrm>
            <a:off x="7905318" y="2582631"/>
            <a:ext cx="364649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121" name="Oval 82"/>
          <p:cNvSpPr>
            <a:spLocks noChangeArrowheads="1"/>
          </p:cNvSpPr>
          <p:nvPr/>
        </p:nvSpPr>
        <p:spPr bwMode="auto">
          <a:xfrm>
            <a:off x="7326516" y="3636635"/>
            <a:ext cx="228995" cy="147955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fr-FR"/>
          </a:p>
        </p:txBody>
      </p:sp>
      <p:cxnSp>
        <p:nvCxnSpPr>
          <p:cNvPr id="122" name="Line 1382"/>
          <p:cNvCxnSpPr>
            <a:stCxn id="121" idx="0"/>
            <a:endCxn id="117" idx="4"/>
          </p:cNvCxnSpPr>
          <p:nvPr/>
        </p:nvCxnSpPr>
        <p:spPr bwMode="auto">
          <a:xfrm flipV="1">
            <a:off x="7441014" y="2656609"/>
            <a:ext cx="347955" cy="980026"/>
          </a:xfrm>
          <a:prstGeom prst="line">
            <a:avLst/>
          </a:prstGeom>
          <a:noFill/>
          <a:ln w="19050">
            <a:solidFill>
              <a:srgbClr val="000000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23" name="Line 1383"/>
          <p:cNvCxnSpPr>
            <a:stCxn id="112" idx="7"/>
          </p:cNvCxnSpPr>
          <p:nvPr/>
        </p:nvCxnSpPr>
        <p:spPr bwMode="auto">
          <a:xfrm flipV="1">
            <a:off x="6930151" y="3753813"/>
            <a:ext cx="420677" cy="293732"/>
          </a:xfrm>
          <a:prstGeom prst="line">
            <a:avLst/>
          </a:prstGeom>
          <a:noFill/>
          <a:ln w="9525">
            <a:solidFill>
              <a:srgbClr val="000000"/>
            </a:solidFill>
            <a:prstDash val="solid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124" name="Oval 96"/>
          <p:cNvSpPr/>
          <p:nvPr/>
        </p:nvSpPr>
        <p:spPr>
          <a:xfrm>
            <a:off x="8480743" y="3099272"/>
            <a:ext cx="555753" cy="400044"/>
          </a:xfrm>
          <a:prstGeom prst="ellipse">
            <a:avLst/>
          </a:prstGeom>
          <a:solidFill>
            <a:srgbClr val="18EE18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tlCol="0" anchor="ctr"/>
          <a:lstStyle/>
          <a:p>
            <a:pPr algn="ctr"/>
            <a:r>
              <a:rPr lang="fr-FR" sz="1100" dirty="0" smtClean="0">
                <a:solidFill>
                  <a:schemeClr val="tx1"/>
                </a:solidFill>
              </a:rPr>
              <a:t>FIN</a:t>
            </a:r>
            <a:endParaRPr lang="fr-FR" sz="1100" dirty="0">
              <a:solidFill>
                <a:schemeClr val="tx1"/>
              </a:solidFill>
            </a:endParaRPr>
          </a:p>
        </p:txBody>
      </p:sp>
      <p:sp>
        <p:nvSpPr>
          <p:cNvPr id="125" name="Oval 122"/>
          <p:cNvSpPr>
            <a:spLocks noChangeArrowheads="1"/>
          </p:cNvSpPr>
          <p:nvPr/>
        </p:nvSpPr>
        <p:spPr bwMode="auto">
          <a:xfrm>
            <a:off x="8282545" y="2499800"/>
            <a:ext cx="228372" cy="147955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fr-FR"/>
          </a:p>
        </p:txBody>
      </p:sp>
      <p:cxnSp>
        <p:nvCxnSpPr>
          <p:cNvPr id="126" name="Line 1467"/>
          <p:cNvCxnSpPr>
            <a:stCxn id="90" idx="6"/>
            <a:endCxn id="112" idx="0"/>
          </p:cNvCxnSpPr>
          <p:nvPr/>
        </p:nvCxnSpPr>
        <p:spPr bwMode="auto">
          <a:xfrm>
            <a:off x="4635055" y="1258112"/>
            <a:ext cx="2214135" cy="2767765"/>
          </a:xfrm>
          <a:prstGeom prst="bentConnector2">
            <a:avLst/>
          </a:prstGeom>
          <a:noFill/>
          <a:ln w="19050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7" name="Line 1376"/>
          <p:cNvCxnSpPr>
            <a:stCxn id="125" idx="5"/>
            <a:endCxn id="124" idx="1"/>
          </p:cNvCxnSpPr>
          <p:nvPr/>
        </p:nvCxnSpPr>
        <p:spPr bwMode="auto">
          <a:xfrm>
            <a:off x="8477473" y="2626087"/>
            <a:ext cx="84658" cy="531770"/>
          </a:xfrm>
          <a:prstGeom prst="line">
            <a:avLst/>
          </a:prstGeom>
          <a:noFill/>
          <a:ln w="19050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8" name="Line 1376"/>
          <p:cNvCxnSpPr>
            <a:stCxn id="116" idx="7"/>
            <a:endCxn id="124" idx="3"/>
          </p:cNvCxnSpPr>
          <p:nvPr/>
        </p:nvCxnSpPr>
        <p:spPr bwMode="auto">
          <a:xfrm flipV="1">
            <a:off x="8090522" y="3440731"/>
            <a:ext cx="471609" cy="720788"/>
          </a:xfrm>
          <a:prstGeom prst="line">
            <a:avLst/>
          </a:prstGeom>
          <a:noFill/>
          <a:ln w="19050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9" name="Titre 3"/>
          <p:cNvSpPr txBox="1">
            <a:spLocks/>
          </p:cNvSpPr>
          <p:nvPr/>
        </p:nvSpPr>
        <p:spPr bwMode="auto">
          <a:xfrm>
            <a:off x="2267743" y="156514"/>
            <a:ext cx="6876255" cy="40004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8" tIns="45719" rIns="91438" bIns="45719" numCol="1" anchor="t" anchorCtr="0" compatLnSpc="1">
            <a:prstTxWarp prst="textNoShape">
              <a:avLst/>
            </a:prstTxWarp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cs typeface="Arial" panose="020B0604020202020204" pitchFamily="34" charset="0"/>
              </a:rPr>
              <a:t>Étape 4 : calculer les dates au + tôt</a:t>
            </a:r>
            <a:endParaRPr lang="fr-FR" sz="2400" b="1" dirty="0">
              <a:solidFill>
                <a:schemeClr val="tx2">
                  <a:lumMod val="60000"/>
                  <a:lumOff val="40000"/>
                </a:schemeClr>
              </a:solidFill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1008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3427318"/>
              </p:ext>
            </p:extLst>
          </p:nvPr>
        </p:nvGraphicFramePr>
        <p:xfrm>
          <a:off x="5395884" y="3931830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2"/>
                <a:gridCol w="252028"/>
              </a:tblGrid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498304" y="1524367"/>
            <a:ext cx="61206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/>
              <a:t>Convention</a:t>
            </a:r>
          </a:p>
          <a:p>
            <a:pPr algn="ctr"/>
            <a:endParaRPr lang="fr-FR" sz="1600" b="1" dirty="0" smtClean="0"/>
          </a:p>
          <a:p>
            <a:r>
              <a:rPr lang="fr-FR" sz="1600" dirty="0" smtClean="0"/>
              <a:t>Dans la suite de cette formation,  nous allons apprendre à calculer 4 dates très importantes. Par souci  pratique, nos sommets seront des mini-tableaux comme suit 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48809" y="3458141"/>
            <a:ext cx="14403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400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Date au plus tôt</a:t>
            </a:r>
            <a:endParaRPr lang="fr-FR" sz="1400" b="1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650422" y="3481001"/>
            <a:ext cx="20246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cs typeface="Times New Roman" panose="02020603050405020304" pitchFamily="18" charset="0"/>
              </a:rPr>
              <a:t>Date au plus tard</a:t>
            </a:r>
            <a:endParaRPr lang="fr-FR" sz="1400" b="1" dirty="0"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82880" y="4543478"/>
            <a:ext cx="18722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400" b="1" dirty="0" smtClean="0">
                <a:cs typeface="Times New Roman" panose="02020603050405020304" pitchFamily="18" charset="0"/>
              </a:rPr>
              <a:t>Marge totale</a:t>
            </a:r>
            <a:endParaRPr lang="fr-FR" sz="1400" b="1" dirty="0"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71402" y="4452038"/>
            <a:ext cx="18722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cs typeface="Times New Roman" panose="02020603050405020304" pitchFamily="18" charset="0"/>
              </a:rPr>
              <a:t>Marge libre</a:t>
            </a:r>
            <a:endParaRPr lang="fr-FR" sz="1400" b="1" dirty="0">
              <a:cs typeface="Times New Roman" panose="02020603050405020304" pitchFamily="18" charset="0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4733612" y="3700137"/>
            <a:ext cx="662272" cy="30370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4747812" y="4363878"/>
            <a:ext cx="648072" cy="35238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H="1">
            <a:off x="5935944" y="3723286"/>
            <a:ext cx="776938" cy="28055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 flipV="1">
            <a:off x="5935944" y="4363879"/>
            <a:ext cx="899196" cy="24241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re 3"/>
          <p:cNvSpPr txBox="1">
            <a:spLocks/>
          </p:cNvSpPr>
          <p:nvPr/>
        </p:nvSpPr>
        <p:spPr bwMode="auto">
          <a:xfrm>
            <a:off x="2267743" y="156514"/>
            <a:ext cx="6876255" cy="40004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8" tIns="45719" rIns="91438" bIns="45719" numCol="1" anchor="t" anchorCtr="0" compatLnSpc="1">
            <a:prstTxWarp prst="textNoShape">
              <a:avLst/>
            </a:prstTxWarp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2400" dirty="0" smtClean="0">
                <a:latin typeface="+mn-lt"/>
                <a:cs typeface="Arial" panose="020B0604020202020204" pitchFamily="34" charset="0"/>
              </a:rPr>
              <a:t>Étape 4 : calculer les dates au + tôt </a:t>
            </a:r>
            <a:r>
              <a:rPr lang="fr-FR" sz="1200" dirty="0" smtClean="0">
                <a:latin typeface="+mn-lt"/>
                <a:cs typeface="Arial" panose="020B0604020202020204" pitchFamily="34" charset="0"/>
              </a:rPr>
              <a:t>(2)</a:t>
            </a:r>
            <a:endParaRPr lang="fr-FR" sz="1200" dirty="0"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8200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3" name="Table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6772754"/>
              </p:ext>
            </p:extLst>
          </p:nvPr>
        </p:nvGraphicFramePr>
        <p:xfrm>
          <a:off x="2871272" y="1631098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335"/>
                <a:gridCol w="284725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43" name="Text Box 1491"/>
          <p:cNvSpPr txBox="1">
            <a:spLocks noChangeArrowheads="1"/>
          </p:cNvSpPr>
          <p:nvPr/>
        </p:nvSpPr>
        <p:spPr bwMode="auto">
          <a:xfrm>
            <a:off x="3552581" y="3746491"/>
            <a:ext cx="458470" cy="271639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E=2</a:t>
            </a:r>
          </a:p>
        </p:txBody>
      </p:sp>
      <p:sp>
        <p:nvSpPr>
          <p:cNvPr id="22" name="Text Box 1517"/>
          <p:cNvSpPr txBox="1">
            <a:spLocks noChangeArrowheads="1"/>
          </p:cNvSpPr>
          <p:nvPr/>
        </p:nvSpPr>
        <p:spPr bwMode="auto">
          <a:xfrm>
            <a:off x="2756371" y="3328351"/>
            <a:ext cx="458470" cy="24822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D=1</a:t>
            </a:r>
          </a:p>
        </p:txBody>
      </p:sp>
      <p:sp>
        <p:nvSpPr>
          <p:cNvPr id="23" name="Text Box 1518"/>
          <p:cNvSpPr txBox="1">
            <a:spLocks noChangeArrowheads="1"/>
          </p:cNvSpPr>
          <p:nvPr/>
        </p:nvSpPr>
        <p:spPr bwMode="auto">
          <a:xfrm>
            <a:off x="2976875" y="2674583"/>
            <a:ext cx="458470" cy="2730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C=6</a:t>
            </a:r>
          </a:p>
        </p:txBody>
      </p:sp>
      <p:sp>
        <p:nvSpPr>
          <p:cNvPr id="24" name="Text Box 1519"/>
          <p:cNvSpPr txBox="1">
            <a:spLocks noChangeArrowheads="1"/>
          </p:cNvSpPr>
          <p:nvPr/>
        </p:nvSpPr>
        <p:spPr bwMode="auto">
          <a:xfrm>
            <a:off x="2444476" y="2161143"/>
            <a:ext cx="459105" cy="271639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A=2</a:t>
            </a:r>
          </a:p>
        </p:txBody>
      </p:sp>
      <p:cxnSp>
        <p:nvCxnSpPr>
          <p:cNvPr id="25" name="Line 1521"/>
          <p:cNvCxnSpPr>
            <a:stCxn id="61" idx="0"/>
          </p:cNvCxnSpPr>
          <p:nvPr/>
        </p:nvCxnSpPr>
        <p:spPr bwMode="auto">
          <a:xfrm flipV="1">
            <a:off x="2614771" y="2061395"/>
            <a:ext cx="258397" cy="57574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6" name="Line 1522"/>
          <p:cNvCxnSpPr>
            <a:stCxn id="61" idx="3"/>
          </p:cNvCxnSpPr>
          <p:nvPr/>
        </p:nvCxnSpPr>
        <p:spPr bwMode="auto">
          <a:xfrm flipV="1">
            <a:off x="2884801" y="2913017"/>
            <a:ext cx="511544" cy="1215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7" name="Line 1523"/>
          <p:cNvCxnSpPr>
            <a:stCxn id="61" idx="2"/>
          </p:cNvCxnSpPr>
          <p:nvPr/>
        </p:nvCxnSpPr>
        <p:spPr bwMode="auto">
          <a:xfrm>
            <a:off x="2614771" y="3213204"/>
            <a:ext cx="259061" cy="77973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" name="Text Box 1476"/>
          <p:cNvSpPr txBox="1">
            <a:spLocks noChangeArrowheads="1"/>
          </p:cNvSpPr>
          <p:nvPr/>
        </p:nvSpPr>
        <p:spPr bwMode="auto">
          <a:xfrm>
            <a:off x="3487891" y="1700073"/>
            <a:ext cx="457835" cy="27093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B=2</a:t>
            </a:r>
          </a:p>
        </p:txBody>
      </p:sp>
      <p:sp>
        <p:nvSpPr>
          <p:cNvPr id="32" name="Text Box 1477"/>
          <p:cNvSpPr txBox="1">
            <a:spLocks noChangeArrowheads="1"/>
          </p:cNvSpPr>
          <p:nvPr/>
        </p:nvSpPr>
        <p:spPr bwMode="auto">
          <a:xfrm>
            <a:off x="3428305" y="1229107"/>
            <a:ext cx="458470" cy="27093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F=8</a:t>
            </a:r>
          </a:p>
        </p:txBody>
      </p:sp>
      <p:cxnSp>
        <p:nvCxnSpPr>
          <p:cNvPr id="34" name="Line 1487"/>
          <p:cNvCxnSpPr/>
          <p:nvPr/>
        </p:nvCxnSpPr>
        <p:spPr bwMode="auto">
          <a:xfrm flipV="1">
            <a:off x="3392651" y="1434725"/>
            <a:ext cx="398299" cy="17866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" name="Line 1488"/>
          <p:cNvCxnSpPr>
            <a:stCxn id="63" idx="3"/>
          </p:cNvCxnSpPr>
          <p:nvPr/>
        </p:nvCxnSpPr>
        <p:spPr bwMode="auto">
          <a:xfrm>
            <a:off x="3411332" y="1919130"/>
            <a:ext cx="369697" cy="11999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8" name="Text Box 1475"/>
          <p:cNvSpPr txBox="1">
            <a:spLocks noChangeArrowheads="1"/>
          </p:cNvSpPr>
          <p:nvPr/>
        </p:nvSpPr>
        <p:spPr bwMode="auto">
          <a:xfrm>
            <a:off x="3539518" y="4309624"/>
            <a:ext cx="458470" cy="27234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H=10</a:t>
            </a:r>
          </a:p>
        </p:txBody>
      </p:sp>
      <p:cxnSp>
        <p:nvCxnSpPr>
          <p:cNvPr id="41" name="Line 1489"/>
          <p:cNvCxnSpPr>
            <a:stCxn id="68" idx="3"/>
          </p:cNvCxnSpPr>
          <p:nvPr/>
        </p:nvCxnSpPr>
        <p:spPr bwMode="auto">
          <a:xfrm>
            <a:off x="3403022" y="4002592"/>
            <a:ext cx="608322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2" name="Line 1490"/>
          <p:cNvCxnSpPr>
            <a:stCxn id="68" idx="2"/>
            <a:endCxn id="82" idx="1"/>
          </p:cNvCxnSpPr>
          <p:nvPr/>
        </p:nvCxnSpPr>
        <p:spPr bwMode="auto">
          <a:xfrm>
            <a:off x="3132992" y="4290624"/>
            <a:ext cx="898027" cy="56258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3" name="Text Box 1444"/>
          <p:cNvSpPr txBox="1">
            <a:spLocks noChangeArrowheads="1"/>
          </p:cNvSpPr>
          <p:nvPr/>
        </p:nvSpPr>
        <p:spPr bwMode="auto">
          <a:xfrm>
            <a:off x="4944742" y="2656609"/>
            <a:ext cx="458470" cy="27093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>
                <a:effectLst/>
                <a:latin typeface="Times New Roman"/>
                <a:ea typeface="Batang"/>
              </a:rPr>
              <a:t>G=3</a:t>
            </a:r>
          </a:p>
        </p:txBody>
      </p:sp>
      <p:cxnSp>
        <p:nvCxnSpPr>
          <p:cNvPr id="47" name="Line 1466"/>
          <p:cNvCxnSpPr/>
          <p:nvPr/>
        </p:nvCxnSpPr>
        <p:spPr bwMode="auto">
          <a:xfrm>
            <a:off x="4874472" y="2889572"/>
            <a:ext cx="467360" cy="706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" name="Line 1467"/>
          <p:cNvCxnSpPr>
            <a:stCxn id="73" idx="2"/>
            <a:endCxn id="86" idx="1"/>
          </p:cNvCxnSpPr>
          <p:nvPr/>
        </p:nvCxnSpPr>
        <p:spPr bwMode="auto">
          <a:xfrm>
            <a:off x="4071170" y="2324713"/>
            <a:ext cx="274350" cy="562476"/>
          </a:xfrm>
          <a:prstGeom prst="line">
            <a:avLst/>
          </a:prstGeom>
          <a:noFill/>
          <a:ln w="19050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" name="Line 1468"/>
          <p:cNvCxnSpPr>
            <a:endCxn id="86" idx="1"/>
          </p:cNvCxnSpPr>
          <p:nvPr/>
        </p:nvCxnSpPr>
        <p:spPr bwMode="auto">
          <a:xfrm flipV="1">
            <a:off x="3925964" y="2887189"/>
            <a:ext cx="419556" cy="3089"/>
          </a:xfrm>
          <a:prstGeom prst="line">
            <a:avLst/>
          </a:prstGeom>
          <a:noFill/>
          <a:ln w="19050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0" name="Line 1469"/>
          <p:cNvCxnSpPr>
            <a:endCxn id="86" idx="1"/>
          </p:cNvCxnSpPr>
          <p:nvPr/>
        </p:nvCxnSpPr>
        <p:spPr bwMode="auto">
          <a:xfrm flipV="1">
            <a:off x="4072380" y="2887189"/>
            <a:ext cx="273140" cy="798850"/>
          </a:xfrm>
          <a:prstGeom prst="line">
            <a:avLst/>
          </a:prstGeom>
          <a:noFill/>
          <a:ln w="19050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6" name="Text Box 1330"/>
          <p:cNvSpPr txBox="1">
            <a:spLocks noChangeArrowheads="1"/>
          </p:cNvSpPr>
          <p:nvPr/>
        </p:nvSpPr>
        <p:spPr bwMode="auto">
          <a:xfrm>
            <a:off x="7655629" y="2075083"/>
            <a:ext cx="459105" cy="244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L=8</a:t>
            </a:r>
          </a:p>
        </p:txBody>
      </p:sp>
      <p:sp>
        <p:nvSpPr>
          <p:cNvPr id="56" name="Text Box 1331"/>
          <p:cNvSpPr txBox="1">
            <a:spLocks noChangeArrowheads="1"/>
          </p:cNvSpPr>
          <p:nvPr/>
        </p:nvSpPr>
        <p:spPr bwMode="auto">
          <a:xfrm>
            <a:off x="6864946" y="4168386"/>
            <a:ext cx="459105" cy="244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M=10</a:t>
            </a:r>
          </a:p>
        </p:txBody>
      </p:sp>
      <p:sp>
        <p:nvSpPr>
          <p:cNvPr id="57" name="Text Box 1332"/>
          <p:cNvSpPr txBox="1">
            <a:spLocks noChangeArrowheads="1"/>
          </p:cNvSpPr>
          <p:nvPr/>
        </p:nvSpPr>
        <p:spPr bwMode="auto">
          <a:xfrm>
            <a:off x="6333970" y="3995622"/>
            <a:ext cx="459105" cy="244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K=3</a:t>
            </a:r>
          </a:p>
        </p:txBody>
      </p:sp>
      <p:sp>
        <p:nvSpPr>
          <p:cNvPr id="58" name="Text Box 1333"/>
          <p:cNvSpPr txBox="1">
            <a:spLocks noChangeArrowheads="1"/>
          </p:cNvSpPr>
          <p:nvPr/>
        </p:nvSpPr>
        <p:spPr bwMode="auto">
          <a:xfrm>
            <a:off x="5376600" y="3213204"/>
            <a:ext cx="459105" cy="244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I=7</a:t>
            </a:r>
          </a:p>
        </p:txBody>
      </p:sp>
      <p:sp>
        <p:nvSpPr>
          <p:cNvPr id="59" name="Text Box 1334"/>
          <p:cNvSpPr txBox="1">
            <a:spLocks noChangeArrowheads="1"/>
          </p:cNvSpPr>
          <p:nvPr/>
        </p:nvSpPr>
        <p:spPr bwMode="auto">
          <a:xfrm>
            <a:off x="5270087" y="2061395"/>
            <a:ext cx="459105" cy="244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J=11</a:t>
            </a:r>
          </a:p>
        </p:txBody>
      </p:sp>
      <p:cxnSp>
        <p:nvCxnSpPr>
          <p:cNvPr id="66" name="Line 1362"/>
          <p:cNvCxnSpPr>
            <a:stCxn id="91" idx="0"/>
          </p:cNvCxnSpPr>
          <p:nvPr/>
        </p:nvCxnSpPr>
        <p:spPr bwMode="auto">
          <a:xfrm flipV="1">
            <a:off x="5587785" y="2228035"/>
            <a:ext cx="271195" cy="39805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7" name="Line 1363"/>
          <p:cNvCxnSpPr>
            <a:stCxn id="91" idx="2"/>
            <a:endCxn id="83" idx="0"/>
          </p:cNvCxnSpPr>
          <p:nvPr/>
        </p:nvCxnSpPr>
        <p:spPr bwMode="auto">
          <a:xfrm flipH="1">
            <a:off x="5576675" y="3202151"/>
            <a:ext cx="11110" cy="39682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2" name="Line 1370"/>
          <p:cNvCxnSpPr>
            <a:stCxn id="82" idx="3"/>
            <a:endCxn id="95" idx="1"/>
          </p:cNvCxnSpPr>
          <p:nvPr/>
        </p:nvCxnSpPr>
        <p:spPr bwMode="auto">
          <a:xfrm flipV="1">
            <a:off x="4571079" y="4835326"/>
            <a:ext cx="1362474" cy="17881"/>
          </a:xfrm>
          <a:prstGeom prst="line">
            <a:avLst/>
          </a:prstGeom>
          <a:noFill/>
          <a:ln w="19050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4" name="Line 1372"/>
          <p:cNvCxnSpPr>
            <a:stCxn id="95" idx="3"/>
          </p:cNvCxnSpPr>
          <p:nvPr/>
        </p:nvCxnSpPr>
        <p:spPr bwMode="auto">
          <a:xfrm flipV="1">
            <a:off x="6473613" y="4266138"/>
            <a:ext cx="972785" cy="569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8" name="Line 1376"/>
          <p:cNvCxnSpPr>
            <a:stCxn id="106" idx="3"/>
            <a:endCxn id="135" idx="1"/>
          </p:cNvCxnSpPr>
          <p:nvPr/>
        </p:nvCxnSpPr>
        <p:spPr bwMode="auto">
          <a:xfrm>
            <a:off x="6403804" y="1973151"/>
            <a:ext cx="615449" cy="276561"/>
          </a:xfrm>
          <a:prstGeom prst="line">
            <a:avLst/>
          </a:prstGeom>
          <a:noFill/>
          <a:ln w="19050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" name="Line 1378"/>
          <p:cNvCxnSpPr>
            <a:stCxn id="135" idx="3"/>
          </p:cNvCxnSpPr>
          <p:nvPr/>
        </p:nvCxnSpPr>
        <p:spPr bwMode="auto">
          <a:xfrm>
            <a:off x="7565314" y="2249712"/>
            <a:ext cx="390157" cy="34534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84" name="Line 1382"/>
          <p:cNvCxnSpPr/>
          <p:nvPr/>
        </p:nvCxnSpPr>
        <p:spPr bwMode="auto">
          <a:xfrm flipV="1">
            <a:off x="7121417" y="2555406"/>
            <a:ext cx="130500" cy="670569"/>
          </a:xfrm>
          <a:prstGeom prst="line">
            <a:avLst/>
          </a:prstGeom>
          <a:noFill/>
          <a:ln w="19050">
            <a:solidFill>
              <a:srgbClr val="000000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85" name="Line 1383"/>
          <p:cNvCxnSpPr>
            <a:endCxn id="112" idx="1"/>
          </p:cNvCxnSpPr>
          <p:nvPr/>
        </p:nvCxnSpPr>
        <p:spPr bwMode="auto">
          <a:xfrm flipV="1">
            <a:off x="6473613" y="3509069"/>
            <a:ext cx="403139" cy="1072899"/>
          </a:xfrm>
          <a:prstGeom prst="line">
            <a:avLst/>
          </a:prstGeom>
          <a:noFill/>
          <a:ln w="9525">
            <a:solidFill>
              <a:srgbClr val="000000"/>
            </a:solidFill>
            <a:prstDash val="solid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26" name="Line 1467"/>
          <p:cNvCxnSpPr>
            <a:stCxn id="69" idx="3"/>
            <a:endCxn id="95" idx="0"/>
          </p:cNvCxnSpPr>
          <p:nvPr/>
        </p:nvCxnSpPr>
        <p:spPr bwMode="auto">
          <a:xfrm>
            <a:off x="4343951" y="1373400"/>
            <a:ext cx="1859632" cy="3173894"/>
          </a:xfrm>
          <a:prstGeom prst="bentConnector2">
            <a:avLst/>
          </a:prstGeom>
          <a:noFill/>
          <a:ln w="19050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3" name="Line 1376"/>
          <p:cNvCxnSpPr>
            <a:stCxn id="118" idx="3"/>
            <a:endCxn id="119" idx="0"/>
          </p:cNvCxnSpPr>
          <p:nvPr/>
        </p:nvCxnSpPr>
        <p:spPr bwMode="auto">
          <a:xfrm>
            <a:off x="8451766" y="2592752"/>
            <a:ext cx="355922" cy="405830"/>
          </a:xfrm>
          <a:prstGeom prst="line">
            <a:avLst/>
          </a:prstGeom>
          <a:noFill/>
          <a:ln w="19050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7" name="Line 1376"/>
          <p:cNvCxnSpPr>
            <a:stCxn id="110" idx="3"/>
            <a:endCxn id="119" idx="2"/>
          </p:cNvCxnSpPr>
          <p:nvPr/>
        </p:nvCxnSpPr>
        <p:spPr bwMode="auto">
          <a:xfrm flipV="1">
            <a:off x="7981548" y="3574646"/>
            <a:ext cx="826140" cy="691492"/>
          </a:xfrm>
          <a:prstGeom prst="line">
            <a:avLst/>
          </a:prstGeom>
          <a:noFill/>
          <a:ln w="19050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61" name="Table 60"/>
          <p:cNvGraphicFramePr>
            <a:graphicFrameLocks noGrp="1"/>
          </p:cNvGraphicFramePr>
          <p:nvPr>
            <p:extLst/>
          </p:nvPr>
        </p:nvGraphicFramePr>
        <p:xfrm>
          <a:off x="2344741" y="2637140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2"/>
                <a:gridCol w="252028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65" name="Table 64"/>
          <p:cNvGraphicFramePr>
            <a:graphicFrameLocks noGrp="1"/>
          </p:cNvGraphicFramePr>
          <p:nvPr>
            <p:extLst/>
          </p:nvPr>
        </p:nvGraphicFramePr>
        <p:xfrm>
          <a:off x="3379571" y="2610173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68" name="Table 67"/>
          <p:cNvGraphicFramePr>
            <a:graphicFrameLocks noGrp="1"/>
          </p:cNvGraphicFramePr>
          <p:nvPr>
            <p:extLst/>
          </p:nvPr>
        </p:nvGraphicFramePr>
        <p:xfrm>
          <a:off x="2862962" y="3714560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69" name="Table 68"/>
          <p:cNvGraphicFramePr>
            <a:graphicFrameLocks noGrp="1"/>
          </p:cNvGraphicFramePr>
          <p:nvPr>
            <p:extLst/>
          </p:nvPr>
        </p:nvGraphicFramePr>
        <p:xfrm>
          <a:off x="3803891" y="1085368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73" name="Table 72"/>
          <p:cNvGraphicFramePr>
            <a:graphicFrameLocks noGrp="1"/>
          </p:cNvGraphicFramePr>
          <p:nvPr>
            <p:extLst/>
          </p:nvPr>
        </p:nvGraphicFramePr>
        <p:xfrm>
          <a:off x="3801140" y="1748649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81" name="Table 80"/>
          <p:cNvGraphicFramePr>
            <a:graphicFrameLocks noGrp="1"/>
          </p:cNvGraphicFramePr>
          <p:nvPr>
            <p:extLst/>
          </p:nvPr>
        </p:nvGraphicFramePr>
        <p:xfrm>
          <a:off x="4024493" y="3715892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82" name="Table 81"/>
          <p:cNvGraphicFramePr>
            <a:graphicFrameLocks noGrp="1"/>
          </p:cNvGraphicFramePr>
          <p:nvPr>
            <p:extLst/>
          </p:nvPr>
        </p:nvGraphicFramePr>
        <p:xfrm>
          <a:off x="4031019" y="4565175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86" name="Table 85"/>
          <p:cNvGraphicFramePr>
            <a:graphicFrameLocks noGrp="1"/>
          </p:cNvGraphicFramePr>
          <p:nvPr>
            <p:extLst/>
          </p:nvPr>
        </p:nvGraphicFramePr>
        <p:xfrm>
          <a:off x="4345520" y="2599157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91" name="Table 90"/>
          <p:cNvGraphicFramePr>
            <a:graphicFrameLocks noGrp="1"/>
          </p:cNvGraphicFramePr>
          <p:nvPr>
            <p:extLst/>
          </p:nvPr>
        </p:nvGraphicFramePr>
        <p:xfrm>
          <a:off x="5317755" y="2626087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95" name="Table 94"/>
          <p:cNvGraphicFramePr>
            <a:graphicFrameLocks noGrp="1"/>
          </p:cNvGraphicFramePr>
          <p:nvPr>
            <p:extLst/>
          </p:nvPr>
        </p:nvGraphicFramePr>
        <p:xfrm>
          <a:off x="5933553" y="4547294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06" name="Table 105"/>
          <p:cNvGraphicFramePr>
            <a:graphicFrameLocks noGrp="1"/>
          </p:cNvGraphicFramePr>
          <p:nvPr>
            <p:extLst/>
          </p:nvPr>
        </p:nvGraphicFramePr>
        <p:xfrm>
          <a:off x="5863744" y="1685119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10" name="Table 109"/>
          <p:cNvGraphicFramePr>
            <a:graphicFrameLocks noGrp="1"/>
          </p:cNvGraphicFramePr>
          <p:nvPr>
            <p:extLst/>
          </p:nvPr>
        </p:nvGraphicFramePr>
        <p:xfrm>
          <a:off x="7441488" y="3978106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12" name="Table 111"/>
          <p:cNvGraphicFramePr>
            <a:graphicFrameLocks noGrp="1"/>
          </p:cNvGraphicFramePr>
          <p:nvPr>
            <p:extLst/>
          </p:nvPr>
        </p:nvGraphicFramePr>
        <p:xfrm>
          <a:off x="6876752" y="3221037"/>
          <a:ext cx="570063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306554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18" name="Table 117"/>
          <p:cNvGraphicFramePr>
            <a:graphicFrameLocks noGrp="1"/>
          </p:cNvGraphicFramePr>
          <p:nvPr>
            <p:extLst/>
          </p:nvPr>
        </p:nvGraphicFramePr>
        <p:xfrm>
          <a:off x="7911706" y="2304720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19" name="Table 118"/>
          <p:cNvGraphicFramePr>
            <a:graphicFrameLocks noGrp="1"/>
          </p:cNvGraphicFramePr>
          <p:nvPr>
            <p:extLst/>
          </p:nvPr>
        </p:nvGraphicFramePr>
        <p:xfrm>
          <a:off x="8537658" y="2998582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32" name="TextBox 131"/>
          <p:cNvSpPr txBox="1"/>
          <p:nvPr/>
        </p:nvSpPr>
        <p:spPr>
          <a:xfrm>
            <a:off x="3813558" y="1768745"/>
            <a:ext cx="256079" cy="267184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r>
              <a:rPr lang="fr-F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graphicFrame>
        <p:nvGraphicFramePr>
          <p:cNvPr id="135" name="Table 134"/>
          <p:cNvGraphicFramePr>
            <a:graphicFrameLocks noGrp="1"/>
          </p:cNvGraphicFramePr>
          <p:nvPr>
            <p:extLst/>
          </p:nvPr>
        </p:nvGraphicFramePr>
        <p:xfrm>
          <a:off x="7019253" y="1948956"/>
          <a:ext cx="546061" cy="601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855"/>
                <a:gridCol w="289206"/>
              </a:tblGrid>
              <a:tr h="300756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0756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0" name="Titre 3"/>
          <p:cNvSpPr txBox="1">
            <a:spLocks/>
          </p:cNvSpPr>
          <p:nvPr/>
        </p:nvSpPr>
        <p:spPr bwMode="auto">
          <a:xfrm>
            <a:off x="2267743" y="156514"/>
            <a:ext cx="6876255" cy="40004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8" tIns="45719" rIns="91438" bIns="45719" numCol="1" anchor="t" anchorCtr="0" compatLnSpc="1">
            <a:prstTxWarp prst="textNoShape">
              <a:avLst/>
            </a:prstTxWarp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2400" dirty="0" smtClean="0">
                <a:latin typeface="+mn-lt"/>
                <a:cs typeface="Arial" panose="020B0604020202020204" pitchFamily="34" charset="0"/>
              </a:rPr>
              <a:t>Étape 4 : calculer les dates au + tôt</a:t>
            </a:r>
            <a:r>
              <a:rPr lang="fr-FR" sz="1200" dirty="0" smtClean="0">
                <a:latin typeface="+mn-lt"/>
                <a:cs typeface="Arial" panose="020B0604020202020204" pitchFamily="34" charset="0"/>
              </a:rPr>
              <a:t> </a:t>
            </a:r>
            <a:r>
              <a:rPr lang="fr-FR" sz="1200" dirty="0" smtClean="0">
                <a:cs typeface="Arial" panose="020B0604020202020204" pitchFamily="34" charset="0"/>
              </a:rPr>
              <a:t>(3)</a:t>
            </a:r>
            <a:endParaRPr lang="fr-FR" sz="1200" dirty="0">
              <a:latin typeface="+mn-lt"/>
              <a:cs typeface="Arial" panose="020B0604020202020204" pitchFamily="34" charset="0"/>
            </a:endParaRPr>
          </a:p>
        </p:txBody>
      </p:sp>
      <p:graphicFrame>
        <p:nvGraphicFramePr>
          <p:cNvPr id="83" name="Table 109"/>
          <p:cNvGraphicFramePr>
            <a:graphicFrameLocks noGrp="1"/>
          </p:cNvGraphicFramePr>
          <p:nvPr>
            <p:extLst/>
          </p:nvPr>
        </p:nvGraphicFramePr>
        <p:xfrm>
          <a:off x="5306645" y="3598980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87" name="Line 1376"/>
          <p:cNvCxnSpPr>
            <a:stCxn id="83" idx="2"/>
          </p:cNvCxnSpPr>
          <p:nvPr/>
        </p:nvCxnSpPr>
        <p:spPr bwMode="auto">
          <a:xfrm>
            <a:off x="5576675" y="4175044"/>
            <a:ext cx="356878" cy="387378"/>
          </a:xfrm>
          <a:prstGeom prst="line">
            <a:avLst/>
          </a:prstGeom>
          <a:noFill/>
          <a:ln w="19050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4116681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612075" y="1351052"/>
            <a:ext cx="61206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600" b="1" dirty="0" smtClean="0"/>
              <a:t>Objectif </a:t>
            </a:r>
            <a:r>
              <a:rPr lang="fr-FR" sz="1600" dirty="0" smtClean="0"/>
              <a:t>: Calculer pour chacune des tâches du projet, la </a:t>
            </a:r>
            <a:r>
              <a:rPr lang="fr-FR" sz="1600" b="1" dirty="0" smtClean="0">
                <a:solidFill>
                  <a:srgbClr val="FF0000"/>
                </a:solidFill>
              </a:rPr>
              <a:t>date à laquelle la tâche peut commencer si tout se passe bien</a:t>
            </a:r>
            <a:r>
              <a:rPr lang="fr-FR" sz="1600" dirty="0" smtClean="0"/>
              <a:t>. C’est-à-dire si les tâches qui la précèdent se terminent en temps et en heure (en d’autres termes ne prennent pas de retard dans leur exécution !)</a:t>
            </a:r>
            <a:endParaRPr lang="fr-FR" sz="1600" dirty="0"/>
          </a:p>
        </p:txBody>
      </p:sp>
      <p:sp>
        <p:nvSpPr>
          <p:cNvPr id="17" name="Titre 3"/>
          <p:cNvSpPr txBox="1">
            <a:spLocks/>
          </p:cNvSpPr>
          <p:nvPr/>
        </p:nvSpPr>
        <p:spPr bwMode="auto">
          <a:xfrm>
            <a:off x="2267743" y="156514"/>
            <a:ext cx="6876255" cy="40004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8" tIns="45719" rIns="91438" bIns="45719" numCol="1" anchor="t" anchorCtr="0" compatLnSpc="1">
            <a:prstTxWarp prst="textNoShape">
              <a:avLst/>
            </a:prstTxWarp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2400" dirty="0" smtClean="0">
                <a:latin typeface="+mn-lt"/>
                <a:cs typeface="Arial" panose="020B0604020202020204" pitchFamily="34" charset="0"/>
              </a:rPr>
              <a:t>Étape 4 : calculer les dates au + tôt</a:t>
            </a:r>
            <a:r>
              <a:rPr lang="fr-FR" sz="1200" dirty="0">
                <a:cs typeface="Arial" panose="020B0604020202020204" pitchFamily="34" charset="0"/>
              </a:rPr>
              <a:t> </a:t>
            </a:r>
            <a:r>
              <a:rPr lang="fr-FR" sz="1200" dirty="0" smtClean="0">
                <a:cs typeface="Arial" panose="020B0604020202020204" pitchFamily="34" charset="0"/>
              </a:rPr>
              <a:t>(4)</a:t>
            </a:r>
            <a:endParaRPr lang="fr-FR" sz="12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5" name="TextBox 35"/>
          <p:cNvSpPr txBox="1"/>
          <p:nvPr/>
        </p:nvSpPr>
        <p:spPr>
          <a:xfrm>
            <a:off x="2665081" y="3128744"/>
            <a:ext cx="62147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Algorithme </a:t>
            </a:r>
            <a:r>
              <a:rPr lang="fr-FR" sz="1600" dirty="0" smtClean="0"/>
              <a:t>:</a:t>
            </a:r>
          </a:p>
          <a:p>
            <a:pPr marL="285750" indent="-285750">
              <a:buFontTx/>
              <a:buChar char="-"/>
            </a:pPr>
            <a:r>
              <a:rPr lang="fr-FR" sz="1600" dirty="0" smtClean="0"/>
              <a:t>La date de début de projet est la date 0. Ainsi on place </a:t>
            </a:r>
            <a:r>
              <a:rPr lang="fr-FR" sz="1600" b="1" dirty="0" smtClean="0">
                <a:solidFill>
                  <a:srgbClr val="FF0000"/>
                </a:solidFill>
              </a:rPr>
              <a:t>0 dans le mini-tableau associé au sommet Débu</a:t>
            </a:r>
            <a:r>
              <a:rPr lang="fr-FR" sz="1600" b="1" dirty="0">
                <a:solidFill>
                  <a:srgbClr val="FF0000"/>
                </a:solidFill>
              </a:rPr>
              <a:t>t</a:t>
            </a:r>
            <a:r>
              <a:rPr lang="fr-FR" sz="1600" dirty="0" smtClean="0"/>
              <a:t>.</a:t>
            </a:r>
          </a:p>
          <a:p>
            <a:pPr marL="285750" indent="-285750">
              <a:buFontTx/>
              <a:buChar char="-"/>
            </a:pPr>
            <a:r>
              <a:rPr lang="fr-FR" sz="1600" b="1" dirty="0" smtClean="0">
                <a:solidFill>
                  <a:srgbClr val="FF0000"/>
                </a:solidFill>
              </a:rPr>
              <a:t>On parcours, sommet par sommet, le graphe du sommet Début jusqu’au sommet Fin</a:t>
            </a:r>
            <a:r>
              <a:rPr lang="fr-FR" sz="1600" dirty="0" smtClean="0"/>
              <a:t>. On calcule ainsi de proche en proche la date de début au plus tôt de chaque sommet</a:t>
            </a:r>
          </a:p>
        </p:txBody>
      </p:sp>
    </p:spTree>
    <p:extLst>
      <p:ext uri="{BB962C8B-B14F-4D97-AF65-F5344CB8AC3E}">
        <p14:creationId xmlns:p14="http://schemas.microsoft.com/office/powerpoint/2010/main" val="2454815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3" name="Table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975224"/>
              </p:ext>
            </p:extLst>
          </p:nvPr>
        </p:nvGraphicFramePr>
        <p:xfrm>
          <a:off x="2871272" y="1631098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335"/>
                <a:gridCol w="284725"/>
              </a:tblGrid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43" name="Text Box 1491"/>
          <p:cNvSpPr txBox="1">
            <a:spLocks noChangeArrowheads="1"/>
          </p:cNvSpPr>
          <p:nvPr/>
        </p:nvSpPr>
        <p:spPr bwMode="auto">
          <a:xfrm>
            <a:off x="3552581" y="3746491"/>
            <a:ext cx="458470" cy="271639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E=2</a:t>
            </a:r>
          </a:p>
        </p:txBody>
      </p:sp>
      <p:sp>
        <p:nvSpPr>
          <p:cNvPr id="22" name="Text Box 1517"/>
          <p:cNvSpPr txBox="1">
            <a:spLocks noChangeArrowheads="1"/>
          </p:cNvSpPr>
          <p:nvPr/>
        </p:nvSpPr>
        <p:spPr bwMode="auto">
          <a:xfrm>
            <a:off x="2756371" y="3328351"/>
            <a:ext cx="458470" cy="24822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D=1</a:t>
            </a:r>
          </a:p>
        </p:txBody>
      </p:sp>
      <p:sp>
        <p:nvSpPr>
          <p:cNvPr id="23" name="Text Box 1518"/>
          <p:cNvSpPr txBox="1">
            <a:spLocks noChangeArrowheads="1"/>
          </p:cNvSpPr>
          <p:nvPr/>
        </p:nvSpPr>
        <p:spPr bwMode="auto">
          <a:xfrm>
            <a:off x="2976875" y="2674583"/>
            <a:ext cx="458470" cy="2730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C=6</a:t>
            </a:r>
          </a:p>
        </p:txBody>
      </p:sp>
      <p:sp>
        <p:nvSpPr>
          <p:cNvPr id="24" name="Text Box 1519"/>
          <p:cNvSpPr txBox="1">
            <a:spLocks noChangeArrowheads="1"/>
          </p:cNvSpPr>
          <p:nvPr/>
        </p:nvSpPr>
        <p:spPr bwMode="auto">
          <a:xfrm>
            <a:off x="2444476" y="2161143"/>
            <a:ext cx="459105" cy="271639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A=2</a:t>
            </a:r>
          </a:p>
        </p:txBody>
      </p:sp>
      <p:cxnSp>
        <p:nvCxnSpPr>
          <p:cNvPr id="25" name="Line 1521"/>
          <p:cNvCxnSpPr>
            <a:stCxn id="61" idx="0"/>
          </p:cNvCxnSpPr>
          <p:nvPr/>
        </p:nvCxnSpPr>
        <p:spPr bwMode="auto">
          <a:xfrm flipV="1">
            <a:off x="2614771" y="2061395"/>
            <a:ext cx="258397" cy="57574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6" name="Line 1522"/>
          <p:cNvCxnSpPr>
            <a:stCxn id="61" idx="3"/>
          </p:cNvCxnSpPr>
          <p:nvPr/>
        </p:nvCxnSpPr>
        <p:spPr bwMode="auto">
          <a:xfrm flipV="1">
            <a:off x="2884801" y="2913017"/>
            <a:ext cx="511544" cy="1215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7" name="Line 1523"/>
          <p:cNvCxnSpPr>
            <a:stCxn id="61" idx="2"/>
          </p:cNvCxnSpPr>
          <p:nvPr/>
        </p:nvCxnSpPr>
        <p:spPr bwMode="auto">
          <a:xfrm>
            <a:off x="2614771" y="3213204"/>
            <a:ext cx="259061" cy="77973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" name="Text Box 1476"/>
          <p:cNvSpPr txBox="1">
            <a:spLocks noChangeArrowheads="1"/>
          </p:cNvSpPr>
          <p:nvPr/>
        </p:nvSpPr>
        <p:spPr bwMode="auto">
          <a:xfrm>
            <a:off x="3487891" y="1700073"/>
            <a:ext cx="457835" cy="27093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B=2</a:t>
            </a:r>
          </a:p>
        </p:txBody>
      </p:sp>
      <p:sp>
        <p:nvSpPr>
          <p:cNvPr id="32" name="Text Box 1477"/>
          <p:cNvSpPr txBox="1">
            <a:spLocks noChangeArrowheads="1"/>
          </p:cNvSpPr>
          <p:nvPr/>
        </p:nvSpPr>
        <p:spPr bwMode="auto">
          <a:xfrm>
            <a:off x="3428305" y="1229107"/>
            <a:ext cx="458470" cy="27093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F=8</a:t>
            </a:r>
          </a:p>
        </p:txBody>
      </p:sp>
      <p:cxnSp>
        <p:nvCxnSpPr>
          <p:cNvPr id="34" name="Line 1487"/>
          <p:cNvCxnSpPr/>
          <p:nvPr/>
        </p:nvCxnSpPr>
        <p:spPr bwMode="auto">
          <a:xfrm flipV="1">
            <a:off x="3392651" y="1434725"/>
            <a:ext cx="398299" cy="17866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" name="Line 1488"/>
          <p:cNvCxnSpPr>
            <a:stCxn id="63" idx="3"/>
          </p:cNvCxnSpPr>
          <p:nvPr/>
        </p:nvCxnSpPr>
        <p:spPr bwMode="auto">
          <a:xfrm>
            <a:off x="3411332" y="1919130"/>
            <a:ext cx="369697" cy="11999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8" name="Text Box 1475"/>
          <p:cNvSpPr txBox="1">
            <a:spLocks noChangeArrowheads="1"/>
          </p:cNvSpPr>
          <p:nvPr/>
        </p:nvSpPr>
        <p:spPr bwMode="auto">
          <a:xfrm>
            <a:off x="3539518" y="4309624"/>
            <a:ext cx="458470" cy="27234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H=10</a:t>
            </a:r>
          </a:p>
        </p:txBody>
      </p:sp>
      <p:cxnSp>
        <p:nvCxnSpPr>
          <p:cNvPr id="41" name="Line 1489"/>
          <p:cNvCxnSpPr>
            <a:stCxn id="68" idx="3"/>
          </p:cNvCxnSpPr>
          <p:nvPr/>
        </p:nvCxnSpPr>
        <p:spPr bwMode="auto">
          <a:xfrm>
            <a:off x="3403022" y="4002592"/>
            <a:ext cx="608322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2" name="Line 1490"/>
          <p:cNvCxnSpPr>
            <a:stCxn id="68" idx="2"/>
            <a:endCxn id="82" idx="1"/>
          </p:cNvCxnSpPr>
          <p:nvPr/>
        </p:nvCxnSpPr>
        <p:spPr bwMode="auto">
          <a:xfrm>
            <a:off x="3132992" y="4290624"/>
            <a:ext cx="898027" cy="56258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3" name="Text Box 1444"/>
          <p:cNvSpPr txBox="1">
            <a:spLocks noChangeArrowheads="1"/>
          </p:cNvSpPr>
          <p:nvPr/>
        </p:nvSpPr>
        <p:spPr bwMode="auto">
          <a:xfrm>
            <a:off x="4944742" y="2656609"/>
            <a:ext cx="458470" cy="27093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>
                <a:effectLst/>
                <a:latin typeface="Times New Roman"/>
                <a:ea typeface="Batang"/>
              </a:rPr>
              <a:t>G=3</a:t>
            </a:r>
          </a:p>
        </p:txBody>
      </p:sp>
      <p:cxnSp>
        <p:nvCxnSpPr>
          <p:cNvPr id="47" name="Line 1466"/>
          <p:cNvCxnSpPr/>
          <p:nvPr/>
        </p:nvCxnSpPr>
        <p:spPr bwMode="auto">
          <a:xfrm>
            <a:off x="4874472" y="2889572"/>
            <a:ext cx="467360" cy="706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" name="Line 1467"/>
          <p:cNvCxnSpPr>
            <a:stCxn id="73" idx="2"/>
            <a:endCxn id="86" idx="1"/>
          </p:cNvCxnSpPr>
          <p:nvPr/>
        </p:nvCxnSpPr>
        <p:spPr bwMode="auto">
          <a:xfrm>
            <a:off x="4071170" y="2324713"/>
            <a:ext cx="274350" cy="562476"/>
          </a:xfrm>
          <a:prstGeom prst="line">
            <a:avLst/>
          </a:prstGeom>
          <a:noFill/>
          <a:ln w="19050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" name="Line 1468"/>
          <p:cNvCxnSpPr>
            <a:endCxn id="86" idx="1"/>
          </p:cNvCxnSpPr>
          <p:nvPr/>
        </p:nvCxnSpPr>
        <p:spPr bwMode="auto">
          <a:xfrm flipV="1">
            <a:off x="3925964" y="2887189"/>
            <a:ext cx="419556" cy="3089"/>
          </a:xfrm>
          <a:prstGeom prst="line">
            <a:avLst/>
          </a:prstGeom>
          <a:noFill/>
          <a:ln w="19050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0" name="Line 1469"/>
          <p:cNvCxnSpPr>
            <a:endCxn id="86" idx="1"/>
          </p:cNvCxnSpPr>
          <p:nvPr/>
        </p:nvCxnSpPr>
        <p:spPr bwMode="auto">
          <a:xfrm flipV="1">
            <a:off x="4072380" y="2887189"/>
            <a:ext cx="273140" cy="798850"/>
          </a:xfrm>
          <a:prstGeom prst="line">
            <a:avLst/>
          </a:prstGeom>
          <a:noFill/>
          <a:ln w="19050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6" name="Text Box 1330"/>
          <p:cNvSpPr txBox="1">
            <a:spLocks noChangeArrowheads="1"/>
          </p:cNvSpPr>
          <p:nvPr/>
        </p:nvSpPr>
        <p:spPr bwMode="auto">
          <a:xfrm>
            <a:off x="7655629" y="2075083"/>
            <a:ext cx="459105" cy="244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L=8</a:t>
            </a:r>
          </a:p>
        </p:txBody>
      </p:sp>
      <p:sp>
        <p:nvSpPr>
          <p:cNvPr id="56" name="Text Box 1331"/>
          <p:cNvSpPr txBox="1">
            <a:spLocks noChangeArrowheads="1"/>
          </p:cNvSpPr>
          <p:nvPr/>
        </p:nvSpPr>
        <p:spPr bwMode="auto">
          <a:xfrm>
            <a:off x="6864946" y="4168386"/>
            <a:ext cx="459105" cy="244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M=10</a:t>
            </a:r>
          </a:p>
        </p:txBody>
      </p:sp>
      <p:sp>
        <p:nvSpPr>
          <p:cNvPr id="57" name="Text Box 1332"/>
          <p:cNvSpPr txBox="1">
            <a:spLocks noChangeArrowheads="1"/>
          </p:cNvSpPr>
          <p:nvPr/>
        </p:nvSpPr>
        <p:spPr bwMode="auto">
          <a:xfrm>
            <a:off x="6333970" y="3995622"/>
            <a:ext cx="459105" cy="244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K=3</a:t>
            </a:r>
          </a:p>
        </p:txBody>
      </p:sp>
      <p:sp>
        <p:nvSpPr>
          <p:cNvPr id="58" name="Text Box 1333"/>
          <p:cNvSpPr txBox="1">
            <a:spLocks noChangeArrowheads="1"/>
          </p:cNvSpPr>
          <p:nvPr/>
        </p:nvSpPr>
        <p:spPr bwMode="auto">
          <a:xfrm>
            <a:off x="5376600" y="3213204"/>
            <a:ext cx="459105" cy="244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I=7</a:t>
            </a:r>
          </a:p>
        </p:txBody>
      </p:sp>
      <p:sp>
        <p:nvSpPr>
          <p:cNvPr id="59" name="Text Box 1334"/>
          <p:cNvSpPr txBox="1">
            <a:spLocks noChangeArrowheads="1"/>
          </p:cNvSpPr>
          <p:nvPr/>
        </p:nvSpPr>
        <p:spPr bwMode="auto">
          <a:xfrm>
            <a:off x="5270087" y="2061395"/>
            <a:ext cx="459105" cy="244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J=11</a:t>
            </a:r>
          </a:p>
        </p:txBody>
      </p:sp>
      <p:cxnSp>
        <p:nvCxnSpPr>
          <p:cNvPr id="66" name="Line 1362"/>
          <p:cNvCxnSpPr>
            <a:stCxn id="91" idx="0"/>
          </p:cNvCxnSpPr>
          <p:nvPr/>
        </p:nvCxnSpPr>
        <p:spPr bwMode="auto">
          <a:xfrm flipV="1">
            <a:off x="5587785" y="2228035"/>
            <a:ext cx="271195" cy="39805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7" name="Line 1363"/>
          <p:cNvCxnSpPr>
            <a:stCxn id="91" idx="2"/>
            <a:endCxn id="83" idx="0"/>
          </p:cNvCxnSpPr>
          <p:nvPr/>
        </p:nvCxnSpPr>
        <p:spPr bwMode="auto">
          <a:xfrm flipH="1">
            <a:off x="5576675" y="3202151"/>
            <a:ext cx="11110" cy="39682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2" name="Line 1370"/>
          <p:cNvCxnSpPr>
            <a:stCxn id="82" idx="3"/>
            <a:endCxn id="95" idx="1"/>
          </p:cNvCxnSpPr>
          <p:nvPr/>
        </p:nvCxnSpPr>
        <p:spPr bwMode="auto">
          <a:xfrm flipV="1">
            <a:off x="4571079" y="4835326"/>
            <a:ext cx="1362474" cy="17881"/>
          </a:xfrm>
          <a:prstGeom prst="line">
            <a:avLst/>
          </a:prstGeom>
          <a:noFill/>
          <a:ln w="19050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4" name="Line 1372"/>
          <p:cNvCxnSpPr>
            <a:stCxn id="95" idx="3"/>
          </p:cNvCxnSpPr>
          <p:nvPr/>
        </p:nvCxnSpPr>
        <p:spPr bwMode="auto">
          <a:xfrm flipV="1">
            <a:off x="6473613" y="4266138"/>
            <a:ext cx="972785" cy="569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8" name="Line 1376"/>
          <p:cNvCxnSpPr>
            <a:stCxn id="106" idx="3"/>
            <a:endCxn id="135" idx="1"/>
          </p:cNvCxnSpPr>
          <p:nvPr/>
        </p:nvCxnSpPr>
        <p:spPr bwMode="auto">
          <a:xfrm>
            <a:off x="6403804" y="1973151"/>
            <a:ext cx="615449" cy="276561"/>
          </a:xfrm>
          <a:prstGeom prst="line">
            <a:avLst/>
          </a:prstGeom>
          <a:noFill/>
          <a:ln w="19050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" name="Line 1378"/>
          <p:cNvCxnSpPr>
            <a:stCxn id="135" idx="3"/>
          </p:cNvCxnSpPr>
          <p:nvPr/>
        </p:nvCxnSpPr>
        <p:spPr bwMode="auto">
          <a:xfrm>
            <a:off x="7565314" y="2249712"/>
            <a:ext cx="390157" cy="34534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84" name="Line 1382"/>
          <p:cNvCxnSpPr/>
          <p:nvPr/>
        </p:nvCxnSpPr>
        <p:spPr bwMode="auto">
          <a:xfrm flipV="1">
            <a:off x="7121417" y="2555406"/>
            <a:ext cx="130500" cy="670569"/>
          </a:xfrm>
          <a:prstGeom prst="line">
            <a:avLst/>
          </a:prstGeom>
          <a:noFill/>
          <a:ln w="19050">
            <a:solidFill>
              <a:srgbClr val="000000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85" name="Line 1383"/>
          <p:cNvCxnSpPr>
            <a:endCxn id="112" idx="1"/>
          </p:cNvCxnSpPr>
          <p:nvPr/>
        </p:nvCxnSpPr>
        <p:spPr bwMode="auto">
          <a:xfrm flipV="1">
            <a:off x="6473613" y="3509069"/>
            <a:ext cx="403139" cy="1072899"/>
          </a:xfrm>
          <a:prstGeom prst="line">
            <a:avLst/>
          </a:prstGeom>
          <a:noFill/>
          <a:ln w="9525">
            <a:solidFill>
              <a:srgbClr val="000000"/>
            </a:solidFill>
            <a:prstDash val="solid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26" name="Line 1467"/>
          <p:cNvCxnSpPr>
            <a:stCxn id="69" idx="3"/>
            <a:endCxn id="95" idx="0"/>
          </p:cNvCxnSpPr>
          <p:nvPr/>
        </p:nvCxnSpPr>
        <p:spPr bwMode="auto">
          <a:xfrm>
            <a:off x="4343951" y="1373400"/>
            <a:ext cx="1859632" cy="3173894"/>
          </a:xfrm>
          <a:prstGeom prst="bentConnector2">
            <a:avLst/>
          </a:prstGeom>
          <a:noFill/>
          <a:ln w="19050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3" name="Line 1376"/>
          <p:cNvCxnSpPr>
            <a:stCxn id="118" idx="3"/>
            <a:endCxn id="119" idx="0"/>
          </p:cNvCxnSpPr>
          <p:nvPr/>
        </p:nvCxnSpPr>
        <p:spPr bwMode="auto">
          <a:xfrm>
            <a:off x="8451766" y="2592752"/>
            <a:ext cx="355922" cy="405830"/>
          </a:xfrm>
          <a:prstGeom prst="line">
            <a:avLst/>
          </a:prstGeom>
          <a:noFill/>
          <a:ln w="19050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7" name="Line 1376"/>
          <p:cNvCxnSpPr>
            <a:stCxn id="110" idx="3"/>
            <a:endCxn id="119" idx="2"/>
          </p:cNvCxnSpPr>
          <p:nvPr/>
        </p:nvCxnSpPr>
        <p:spPr bwMode="auto">
          <a:xfrm flipV="1">
            <a:off x="7981548" y="3574646"/>
            <a:ext cx="826140" cy="691492"/>
          </a:xfrm>
          <a:prstGeom prst="line">
            <a:avLst/>
          </a:prstGeom>
          <a:noFill/>
          <a:ln w="19050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61" name="Table 6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8306740"/>
              </p:ext>
            </p:extLst>
          </p:nvPr>
        </p:nvGraphicFramePr>
        <p:xfrm>
          <a:off x="2344741" y="2637140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2"/>
                <a:gridCol w="252028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65" name="Table 6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7631406"/>
              </p:ext>
            </p:extLst>
          </p:nvPr>
        </p:nvGraphicFramePr>
        <p:xfrm>
          <a:off x="3379571" y="2610173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68" name="Table 6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0356679"/>
              </p:ext>
            </p:extLst>
          </p:nvPr>
        </p:nvGraphicFramePr>
        <p:xfrm>
          <a:off x="2862962" y="3714560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69" name="Table 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345646"/>
              </p:ext>
            </p:extLst>
          </p:nvPr>
        </p:nvGraphicFramePr>
        <p:xfrm>
          <a:off x="3803891" y="1085368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73" name="Table 7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9741408"/>
              </p:ext>
            </p:extLst>
          </p:nvPr>
        </p:nvGraphicFramePr>
        <p:xfrm>
          <a:off x="3801140" y="1748649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81" name="Table 8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3828880"/>
              </p:ext>
            </p:extLst>
          </p:nvPr>
        </p:nvGraphicFramePr>
        <p:xfrm>
          <a:off x="4024493" y="3715892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82" name="Table 8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6770723"/>
              </p:ext>
            </p:extLst>
          </p:nvPr>
        </p:nvGraphicFramePr>
        <p:xfrm>
          <a:off x="4031019" y="4565175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86" name="Table 8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5693452"/>
              </p:ext>
            </p:extLst>
          </p:nvPr>
        </p:nvGraphicFramePr>
        <p:xfrm>
          <a:off x="4345520" y="2599157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91" name="Table 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0052929"/>
              </p:ext>
            </p:extLst>
          </p:nvPr>
        </p:nvGraphicFramePr>
        <p:xfrm>
          <a:off x="5317755" y="2626087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95" name="Table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0680976"/>
              </p:ext>
            </p:extLst>
          </p:nvPr>
        </p:nvGraphicFramePr>
        <p:xfrm>
          <a:off x="5933553" y="4547294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06" name="Table 10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7252903"/>
              </p:ext>
            </p:extLst>
          </p:nvPr>
        </p:nvGraphicFramePr>
        <p:xfrm>
          <a:off x="5863744" y="1685119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10" name="Table 10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7207771"/>
              </p:ext>
            </p:extLst>
          </p:nvPr>
        </p:nvGraphicFramePr>
        <p:xfrm>
          <a:off x="7441488" y="3978106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12" name="Table 1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9924050"/>
              </p:ext>
            </p:extLst>
          </p:nvPr>
        </p:nvGraphicFramePr>
        <p:xfrm>
          <a:off x="6876752" y="3221037"/>
          <a:ext cx="570063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306554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18" name="Table 1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7599148"/>
              </p:ext>
            </p:extLst>
          </p:nvPr>
        </p:nvGraphicFramePr>
        <p:xfrm>
          <a:off x="7911706" y="2304720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19" name="Table 1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1293614"/>
              </p:ext>
            </p:extLst>
          </p:nvPr>
        </p:nvGraphicFramePr>
        <p:xfrm>
          <a:off x="8537658" y="2998582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22" name="TextBox 121"/>
          <p:cNvSpPr txBox="1"/>
          <p:nvPr/>
        </p:nvSpPr>
        <p:spPr>
          <a:xfrm>
            <a:off x="2221409" y="600787"/>
            <a:ext cx="119616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FF0000"/>
                </a:solidFill>
              </a:rPr>
              <a:t>La date de début au tôt de A est 0, celle de F est 0+2 = 2</a:t>
            </a:r>
            <a:endParaRPr lang="fr-FR" sz="1400" b="1" dirty="0">
              <a:solidFill>
                <a:srgbClr val="FF0000"/>
              </a:solidFill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3359957" y="2620397"/>
            <a:ext cx="2560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fr-FR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2862052" y="3703030"/>
            <a:ext cx="2560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4023408" y="3718710"/>
            <a:ext cx="2560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4035929" y="4582731"/>
            <a:ext cx="256079" cy="276999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r>
              <a:rPr lang="fr-FR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endParaRPr lang="fr-FR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3815664" y="1096401"/>
            <a:ext cx="256079" cy="267184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r>
              <a:rPr lang="fr-FR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fr-FR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2" name="TextBox 131"/>
          <p:cNvSpPr txBox="1"/>
          <p:nvPr/>
        </p:nvSpPr>
        <p:spPr>
          <a:xfrm>
            <a:off x="3813558" y="1768745"/>
            <a:ext cx="256079" cy="267184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r>
              <a:rPr lang="fr-F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4383996" y="2546329"/>
            <a:ext cx="256079" cy="390295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fr-FR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5" name="TextBox 124"/>
          <p:cNvSpPr txBox="1"/>
          <p:nvPr/>
        </p:nvSpPr>
        <p:spPr>
          <a:xfrm>
            <a:off x="7078428" y="1434725"/>
            <a:ext cx="1734170" cy="37468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Et celle de G ???</a:t>
            </a:r>
            <a:endParaRPr lang="fr-FR" b="1" dirty="0">
              <a:solidFill>
                <a:srgbClr val="FF0000"/>
              </a:solidFill>
            </a:endParaRPr>
          </a:p>
        </p:txBody>
      </p:sp>
      <p:graphicFrame>
        <p:nvGraphicFramePr>
          <p:cNvPr id="135" name="Table 1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4083093"/>
              </p:ext>
            </p:extLst>
          </p:nvPr>
        </p:nvGraphicFramePr>
        <p:xfrm>
          <a:off x="7019253" y="1948956"/>
          <a:ext cx="546061" cy="601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855"/>
                <a:gridCol w="289206"/>
              </a:tblGrid>
              <a:tr h="300756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0756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46" name="TextBox 145"/>
          <p:cNvSpPr txBox="1"/>
          <p:nvPr/>
        </p:nvSpPr>
        <p:spPr>
          <a:xfrm>
            <a:off x="2343233" y="2637221"/>
            <a:ext cx="2560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fr-FR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Titre 3"/>
          <p:cNvSpPr txBox="1">
            <a:spLocks/>
          </p:cNvSpPr>
          <p:nvPr/>
        </p:nvSpPr>
        <p:spPr bwMode="auto">
          <a:xfrm>
            <a:off x="2267743" y="156514"/>
            <a:ext cx="6876255" cy="40004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8" tIns="45719" rIns="91438" bIns="45719" numCol="1" anchor="t" anchorCtr="0" compatLnSpc="1">
            <a:prstTxWarp prst="textNoShape">
              <a:avLst/>
            </a:prstTxWarp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2400" dirty="0" smtClean="0">
                <a:latin typeface="+mn-lt"/>
                <a:cs typeface="Arial" panose="020B0604020202020204" pitchFamily="34" charset="0"/>
              </a:rPr>
              <a:t>Étape 4 : calculer les dates au + tôt </a:t>
            </a:r>
            <a:r>
              <a:rPr lang="fr-FR" sz="1200" dirty="0">
                <a:cs typeface="Arial" panose="020B0604020202020204" pitchFamily="34" charset="0"/>
              </a:rPr>
              <a:t> </a:t>
            </a:r>
            <a:r>
              <a:rPr lang="fr-FR" sz="1200" dirty="0" smtClean="0">
                <a:cs typeface="Arial" panose="020B0604020202020204" pitchFamily="34" charset="0"/>
              </a:rPr>
              <a:t>(5)</a:t>
            </a:r>
            <a:endParaRPr lang="fr-FR" sz="1200" dirty="0">
              <a:latin typeface="+mn-lt"/>
              <a:cs typeface="Arial" panose="020B0604020202020204" pitchFamily="34" charset="0"/>
            </a:endParaRPr>
          </a:p>
        </p:txBody>
      </p:sp>
      <p:graphicFrame>
        <p:nvGraphicFramePr>
          <p:cNvPr id="83" name="Table 10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4265834"/>
              </p:ext>
            </p:extLst>
          </p:nvPr>
        </p:nvGraphicFramePr>
        <p:xfrm>
          <a:off x="5306645" y="3598980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87" name="Line 1376"/>
          <p:cNvCxnSpPr>
            <a:stCxn id="83" idx="2"/>
          </p:cNvCxnSpPr>
          <p:nvPr/>
        </p:nvCxnSpPr>
        <p:spPr bwMode="auto">
          <a:xfrm>
            <a:off x="5576675" y="4175044"/>
            <a:ext cx="356878" cy="387378"/>
          </a:xfrm>
          <a:prstGeom prst="line">
            <a:avLst/>
          </a:prstGeom>
          <a:noFill/>
          <a:ln w="19050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346671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255798" y="3914261"/>
            <a:ext cx="39660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600" b="1" dirty="0" smtClean="0">
                <a:solidFill>
                  <a:srgbClr val="FF0000"/>
                </a:solidFill>
              </a:rPr>
              <a:t>La tâche G ne peut commencer au + tôt que lorsque les 3 étapes (fin tâche B, fin tâche C et fin tâche D) sont terminées. </a:t>
            </a:r>
            <a:endParaRPr lang="fr-FR" sz="16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55798" y="1941156"/>
            <a:ext cx="27363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Passager B : arrive à 4 heures</a:t>
            </a:r>
          </a:p>
          <a:p>
            <a:r>
              <a:rPr lang="fr-FR" sz="1600" dirty="0" smtClean="0"/>
              <a:t>Passager C : arrive à 6 heures</a:t>
            </a:r>
            <a:endParaRPr lang="fr-FR" sz="1600" dirty="0"/>
          </a:p>
          <a:p>
            <a:r>
              <a:rPr lang="fr-FR" sz="1600" dirty="0" smtClean="0"/>
              <a:t>Passager D : arrive à 3 heures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2255798" y="947766"/>
            <a:ext cx="35283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600" b="1" dirty="0" smtClean="0"/>
              <a:t>Solution</a:t>
            </a:r>
            <a:r>
              <a:rPr lang="fr-FR" sz="1600" dirty="0" smtClean="0"/>
              <a:t> : on applique </a:t>
            </a:r>
            <a:r>
              <a:rPr lang="fr-FR" sz="1600" b="1" dirty="0" smtClean="0">
                <a:solidFill>
                  <a:srgbClr val="FF0000"/>
                </a:solidFill>
              </a:rPr>
              <a:t>le principe de l’autobus</a:t>
            </a:r>
            <a:r>
              <a:rPr lang="fr-FR" sz="1600" dirty="0" smtClean="0"/>
              <a:t>. L’autobus ne part que lorsque tous les passagers sont là.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2255798" y="2968886"/>
            <a:ext cx="34486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La date de début au plus tôt pour la tâche G est : Max (4, 6, 3) = 6</a:t>
            </a:r>
          </a:p>
        </p:txBody>
      </p:sp>
      <p:sp>
        <p:nvSpPr>
          <p:cNvPr id="54" name="Text Box 1491"/>
          <p:cNvSpPr txBox="1">
            <a:spLocks noChangeArrowheads="1"/>
          </p:cNvSpPr>
          <p:nvPr/>
        </p:nvSpPr>
        <p:spPr bwMode="auto">
          <a:xfrm>
            <a:off x="7303355" y="3886753"/>
            <a:ext cx="458470" cy="271639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E=2</a:t>
            </a:r>
          </a:p>
        </p:txBody>
      </p:sp>
      <p:sp>
        <p:nvSpPr>
          <p:cNvPr id="55" name="Text Box 1517"/>
          <p:cNvSpPr txBox="1">
            <a:spLocks noChangeArrowheads="1"/>
          </p:cNvSpPr>
          <p:nvPr/>
        </p:nvSpPr>
        <p:spPr bwMode="auto">
          <a:xfrm>
            <a:off x="6389578" y="3546991"/>
            <a:ext cx="458470" cy="24822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D=1</a:t>
            </a:r>
          </a:p>
        </p:txBody>
      </p:sp>
      <p:sp>
        <p:nvSpPr>
          <p:cNvPr id="56" name="Text Box 1518"/>
          <p:cNvSpPr txBox="1">
            <a:spLocks noChangeArrowheads="1"/>
          </p:cNvSpPr>
          <p:nvPr/>
        </p:nvSpPr>
        <p:spPr bwMode="auto">
          <a:xfrm>
            <a:off x="6361885" y="2788719"/>
            <a:ext cx="458470" cy="2730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C=6</a:t>
            </a:r>
          </a:p>
        </p:txBody>
      </p:sp>
      <p:sp>
        <p:nvSpPr>
          <p:cNvPr id="57" name="Text Box 1519"/>
          <p:cNvSpPr txBox="1">
            <a:spLocks noChangeArrowheads="1"/>
          </p:cNvSpPr>
          <p:nvPr/>
        </p:nvSpPr>
        <p:spPr bwMode="auto">
          <a:xfrm>
            <a:off x="5986242" y="2262216"/>
            <a:ext cx="459105" cy="271639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A=2</a:t>
            </a:r>
          </a:p>
        </p:txBody>
      </p:sp>
      <p:cxnSp>
        <p:nvCxnSpPr>
          <p:cNvPr id="58" name="Line 1521"/>
          <p:cNvCxnSpPr/>
          <p:nvPr/>
        </p:nvCxnSpPr>
        <p:spPr bwMode="auto">
          <a:xfrm flipV="1">
            <a:off x="5963554" y="2201657"/>
            <a:ext cx="660388" cy="6357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9" name="Line 1522"/>
          <p:cNvCxnSpPr/>
          <p:nvPr/>
        </p:nvCxnSpPr>
        <p:spPr bwMode="auto">
          <a:xfrm flipV="1">
            <a:off x="6205657" y="3023802"/>
            <a:ext cx="638859" cy="1366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0" name="Line 1523"/>
          <p:cNvCxnSpPr>
            <a:stCxn id="72" idx="2"/>
          </p:cNvCxnSpPr>
          <p:nvPr/>
        </p:nvCxnSpPr>
        <p:spPr bwMode="auto">
          <a:xfrm>
            <a:off x="5939376" y="3418781"/>
            <a:ext cx="684566" cy="71442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1" name="Text Box 1476"/>
          <p:cNvSpPr txBox="1">
            <a:spLocks noChangeArrowheads="1"/>
          </p:cNvSpPr>
          <p:nvPr/>
        </p:nvSpPr>
        <p:spPr bwMode="auto">
          <a:xfrm>
            <a:off x="7238665" y="1814209"/>
            <a:ext cx="457835" cy="27093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B=2</a:t>
            </a:r>
          </a:p>
        </p:txBody>
      </p:sp>
      <p:sp>
        <p:nvSpPr>
          <p:cNvPr id="62" name="Text Box 1477"/>
          <p:cNvSpPr txBox="1">
            <a:spLocks noChangeArrowheads="1"/>
          </p:cNvSpPr>
          <p:nvPr/>
        </p:nvSpPr>
        <p:spPr bwMode="auto">
          <a:xfrm>
            <a:off x="7218268" y="1304054"/>
            <a:ext cx="458470" cy="27093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F=8</a:t>
            </a:r>
          </a:p>
        </p:txBody>
      </p:sp>
      <p:cxnSp>
        <p:nvCxnSpPr>
          <p:cNvPr id="63" name="Line 1487"/>
          <p:cNvCxnSpPr/>
          <p:nvPr/>
        </p:nvCxnSpPr>
        <p:spPr bwMode="auto">
          <a:xfrm flipV="1">
            <a:off x="7143425" y="1574987"/>
            <a:ext cx="398299" cy="17866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4" name="Line 1488"/>
          <p:cNvCxnSpPr>
            <a:stCxn id="73" idx="3"/>
          </p:cNvCxnSpPr>
          <p:nvPr/>
        </p:nvCxnSpPr>
        <p:spPr bwMode="auto">
          <a:xfrm>
            <a:off x="7167016" y="2059392"/>
            <a:ext cx="365574" cy="11999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5" name="Text Box 1475"/>
          <p:cNvSpPr txBox="1">
            <a:spLocks noChangeArrowheads="1"/>
          </p:cNvSpPr>
          <p:nvPr/>
        </p:nvSpPr>
        <p:spPr bwMode="auto">
          <a:xfrm>
            <a:off x="7303355" y="4484177"/>
            <a:ext cx="458470" cy="27234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H=10</a:t>
            </a:r>
          </a:p>
        </p:txBody>
      </p:sp>
      <p:cxnSp>
        <p:nvCxnSpPr>
          <p:cNvPr id="66" name="Line 1489"/>
          <p:cNvCxnSpPr>
            <a:stCxn id="75" idx="3"/>
          </p:cNvCxnSpPr>
          <p:nvPr/>
        </p:nvCxnSpPr>
        <p:spPr bwMode="auto">
          <a:xfrm>
            <a:off x="7158706" y="4142854"/>
            <a:ext cx="603119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7" name="Line 1490"/>
          <p:cNvCxnSpPr>
            <a:stCxn id="75" idx="2"/>
            <a:endCxn id="79" idx="1"/>
          </p:cNvCxnSpPr>
          <p:nvPr/>
        </p:nvCxnSpPr>
        <p:spPr bwMode="auto">
          <a:xfrm>
            <a:off x="6888676" y="4430886"/>
            <a:ext cx="898027" cy="56258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" name="Line 1466"/>
          <p:cNvCxnSpPr/>
          <p:nvPr/>
        </p:nvCxnSpPr>
        <p:spPr bwMode="auto">
          <a:xfrm>
            <a:off x="8625246" y="3029834"/>
            <a:ext cx="467360" cy="706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9" name="Line 1467"/>
          <p:cNvCxnSpPr>
            <a:stCxn id="77" idx="2"/>
            <a:endCxn id="80" idx="1"/>
          </p:cNvCxnSpPr>
          <p:nvPr/>
        </p:nvCxnSpPr>
        <p:spPr bwMode="auto">
          <a:xfrm>
            <a:off x="7826854" y="2464975"/>
            <a:ext cx="274350" cy="562476"/>
          </a:xfrm>
          <a:prstGeom prst="line">
            <a:avLst/>
          </a:prstGeom>
          <a:noFill/>
          <a:ln w="19050">
            <a:solidFill>
              <a:srgbClr val="000000"/>
            </a:solidFill>
            <a:prstDash val="sys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0" name="Line 1468"/>
          <p:cNvCxnSpPr>
            <a:stCxn id="74" idx="3"/>
            <a:endCxn id="80" idx="1"/>
          </p:cNvCxnSpPr>
          <p:nvPr/>
        </p:nvCxnSpPr>
        <p:spPr bwMode="auto">
          <a:xfrm>
            <a:off x="7374866" y="3012341"/>
            <a:ext cx="726338" cy="15110"/>
          </a:xfrm>
          <a:prstGeom prst="line">
            <a:avLst/>
          </a:prstGeom>
          <a:noFill/>
          <a:ln w="19050">
            <a:solidFill>
              <a:srgbClr val="000000"/>
            </a:solidFill>
            <a:prstDash val="sys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" name="Line 1469"/>
          <p:cNvCxnSpPr>
            <a:endCxn id="80" idx="1"/>
          </p:cNvCxnSpPr>
          <p:nvPr/>
        </p:nvCxnSpPr>
        <p:spPr bwMode="auto">
          <a:xfrm flipV="1">
            <a:off x="7826854" y="3027451"/>
            <a:ext cx="274350" cy="798850"/>
          </a:xfrm>
          <a:prstGeom prst="line">
            <a:avLst/>
          </a:prstGeom>
          <a:noFill/>
          <a:ln w="19050">
            <a:solidFill>
              <a:srgbClr val="000000"/>
            </a:solidFill>
            <a:prstDash val="sys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72" name="Table 7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469597"/>
              </p:ext>
            </p:extLst>
          </p:nvPr>
        </p:nvGraphicFramePr>
        <p:xfrm>
          <a:off x="5669346" y="2842717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2"/>
                <a:gridCol w="252028"/>
              </a:tblGrid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73" name="Table 7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9019571"/>
              </p:ext>
            </p:extLst>
          </p:nvPr>
        </p:nvGraphicFramePr>
        <p:xfrm>
          <a:off x="6626956" y="1771360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335"/>
                <a:gridCol w="284725"/>
              </a:tblGrid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74" name="Table 7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0200431"/>
              </p:ext>
            </p:extLst>
          </p:nvPr>
        </p:nvGraphicFramePr>
        <p:xfrm>
          <a:off x="6834806" y="2724309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75" name="Table 7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7371412"/>
              </p:ext>
            </p:extLst>
          </p:nvPr>
        </p:nvGraphicFramePr>
        <p:xfrm>
          <a:off x="6618646" y="3854822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76" name="Table 7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4804398"/>
              </p:ext>
            </p:extLst>
          </p:nvPr>
        </p:nvGraphicFramePr>
        <p:xfrm>
          <a:off x="7559575" y="1225630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77" name="Table 7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756065"/>
              </p:ext>
            </p:extLst>
          </p:nvPr>
        </p:nvGraphicFramePr>
        <p:xfrm>
          <a:off x="7556824" y="1888911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78" name="Table 7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4604172"/>
              </p:ext>
            </p:extLst>
          </p:nvPr>
        </p:nvGraphicFramePr>
        <p:xfrm>
          <a:off x="7780177" y="3856154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79" name="Table 7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7065894"/>
              </p:ext>
            </p:extLst>
          </p:nvPr>
        </p:nvGraphicFramePr>
        <p:xfrm>
          <a:off x="7786703" y="4705437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80" name="Table 7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0271506"/>
              </p:ext>
            </p:extLst>
          </p:nvPr>
        </p:nvGraphicFramePr>
        <p:xfrm>
          <a:off x="8101204" y="2739419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81" name="TextBox 80"/>
          <p:cNvSpPr txBox="1"/>
          <p:nvPr/>
        </p:nvSpPr>
        <p:spPr>
          <a:xfrm>
            <a:off x="6810283" y="2712871"/>
            <a:ext cx="2560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fr-FR" sz="1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6627377" y="3842627"/>
            <a:ext cx="2560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7774182" y="3863436"/>
            <a:ext cx="2560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7786703" y="4722993"/>
            <a:ext cx="256079" cy="276999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r>
              <a:rPr lang="fr-FR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endParaRPr lang="fr-FR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7566438" y="1236663"/>
            <a:ext cx="256079" cy="267184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r>
              <a:rPr lang="fr-FR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fr-FR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7564332" y="1909007"/>
            <a:ext cx="256079" cy="267184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r>
              <a:rPr lang="fr-FR" sz="1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8146200" y="2732311"/>
            <a:ext cx="256079" cy="267184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r>
              <a:rPr lang="fr-FR" sz="1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42" name="Text Box 1518"/>
          <p:cNvSpPr txBox="1">
            <a:spLocks noChangeArrowheads="1"/>
          </p:cNvSpPr>
          <p:nvPr/>
        </p:nvSpPr>
        <p:spPr bwMode="auto">
          <a:xfrm>
            <a:off x="8685530" y="2745213"/>
            <a:ext cx="458470" cy="2730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 smtClean="0">
                <a:latin typeface="Times New Roman"/>
                <a:ea typeface="Batang"/>
              </a:rPr>
              <a:t>G</a:t>
            </a:r>
            <a:r>
              <a:rPr lang="fr-FR" sz="1200" dirty="0" smtClean="0">
                <a:effectLst/>
                <a:latin typeface="Times New Roman"/>
                <a:ea typeface="Batang"/>
              </a:rPr>
              <a:t>=3</a:t>
            </a:r>
            <a:endParaRPr lang="fr-FR" sz="1200" dirty="0">
              <a:effectLst/>
              <a:latin typeface="Times New Roman"/>
              <a:ea typeface="Batang"/>
            </a:endParaRPr>
          </a:p>
        </p:txBody>
      </p:sp>
      <p:sp>
        <p:nvSpPr>
          <p:cNvPr id="43" name="Titre 3"/>
          <p:cNvSpPr txBox="1">
            <a:spLocks/>
          </p:cNvSpPr>
          <p:nvPr/>
        </p:nvSpPr>
        <p:spPr bwMode="auto">
          <a:xfrm>
            <a:off x="2267743" y="156514"/>
            <a:ext cx="6876255" cy="40004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8" tIns="45719" rIns="91438" bIns="45719" numCol="1" anchor="t" anchorCtr="0" compatLnSpc="1">
            <a:prstTxWarp prst="textNoShape">
              <a:avLst/>
            </a:prstTxWarp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2400" dirty="0" smtClean="0">
                <a:latin typeface="+mn-lt"/>
                <a:cs typeface="Arial" panose="020B0604020202020204" pitchFamily="34" charset="0"/>
              </a:rPr>
              <a:t>Étape 4 : calculer les dates au + tôt </a:t>
            </a:r>
            <a:r>
              <a:rPr lang="fr-FR" sz="1200" dirty="0">
                <a:cs typeface="Arial" panose="020B0604020202020204" pitchFamily="34" charset="0"/>
              </a:rPr>
              <a:t> </a:t>
            </a:r>
            <a:r>
              <a:rPr lang="fr-FR" sz="1200" dirty="0" smtClean="0">
                <a:cs typeface="Arial" panose="020B0604020202020204" pitchFamily="34" charset="0"/>
              </a:rPr>
              <a:t>(6)</a:t>
            </a:r>
            <a:endParaRPr lang="fr-FR" sz="1200" dirty="0"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4254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0" name="Table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9563136"/>
              </p:ext>
            </p:extLst>
          </p:nvPr>
        </p:nvGraphicFramePr>
        <p:xfrm>
          <a:off x="5933553" y="4547294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83" name="Table 10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6703744"/>
              </p:ext>
            </p:extLst>
          </p:nvPr>
        </p:nvGraphicFramePr>
        <p:xfrm>
          <a:off x="7441488" y="3978106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88" name="TextBox 87"/>
          <p:cNvSpPr txBox="1"/>
          <p:nvPr/>
        </p:nvSpPr>
        <p:spPr>
          <a:xfrm>
            <a:off x="7390506" y="3981731"/>
            <a:ext cx="390267" cy="297962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pPr algn="ctr"/>
            <a:r>
              <a:rPr lang="fr-FR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26</a:t>
            </a:r>
            <a:endParaRPr lang="fr-FR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8" name="Table 10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9923463"/>
              </p:ext>
            </p:extLst>
          </p:nvPr>
        </p:nvGraphicFramePr>
        <p:xfrm>
          <a:off x="7198655" y="3248539"/>
          <a:ext cx="570063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306554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43" name="Text Box 1491"/>
          <p:cNvSpPr txBox="1">
            <a:spLocks noChangeArrowheads="1"/>
          </p:cNvSpPr>
          <p:nvPr/>
        </p:nvSpPr>
        <p:spPr bwMode="auto">
          <a:xfrm>
            <a:off x="3743240" y="3746491"/>
            <a:ext cx="416791" cy="271639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E=2</a:t>
            </a:r>
          </a:p>
        </p:txBody>
      </p:sp>
      <p:sp>
        <p:nvSpPr>
          <p:cNvPr id="22" name="Text Box 1517"/>
          <p:cNvSpPr txBox="1">
            <a:spLocks noChangeArrowheads="1"/>
          </p:cNvSpPr>
          <p:nvPr/>
        </p:nvSpPr>
        <p:spPr bwMode="auto">
          <a:xfrm>
            <a:off x="2790274" y="3341414"/>
            <a:ext cx="416791" cy="24822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D=1</a:t>
            </a:r>
          </a:p>
        </p:txBody>
      </p:sp>
      <p:sp>
        <p:nvSpPr>
          <p:cNvPr id="23" name="Text Box 1518"/>
          <p:cNvSpPr txBox="1">
            <a:spLocks noChangeArrowheads="1"/>
          </p:cNvSpPr>
          <p:nvPr/>
        </p:nvSpPr>
        <p:spPr bwMode="auto">
          <a:xfrm>
            <a:off x="2880148" y="2648457"/>
            <a:ext cx="416791" cy="2730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C=6</a:t>
            </a:r>
          </a:p>
        </p:txBody>
      </p:sp>
      <p:sp>
        <p:nvSpPr>
          <p:cNvPr id="24" name="Text Box 1519"/>
          <p:cNvSpPr txBox="1">
            <a:spLocks noChangeArrowheads="1"/>
          </p:cNvSpPr>
          <p:nvPr/>
        </p:nvSpPr>
        <p:spPr bwMode="auto">
          <a:xfrm>
            <a:off x="2465344" y="2121954"/>
            <a:ext cx="417368" cy="271639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A=2</a:t>
            </a:r>
          </a:p>
        </p:txBody>
      </p:sp>
      <p:cxnSp>
        <p:nvCxnSpPr>
          <p:cNvPr id="25" name="Line 1521"/>
          <p:cNvCxnSpPr>
            <a:stCxn id="61" idx="0"/>
          </p:cNvCxnSpPr>
          <p:nvPr/>
        </p:nvCxnSpPr>
        <p:spPr bwMode="auto">
          <a:xfrm flipV="1">
            <a:off x="2569094" y="2061395"/>
            <a:ext cx="470002" cy="549619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6" name="Line 1522"/>
          <p:cNvCxnSpPr/>
          <p:nvPr/>
        </p:nvCxnSpPr>
        <p:spPr bwMode="auto">
          <a:xfrm>
            <a:off x="2824961" y="2859016"/>
            <a:ext cx="435687" cy="1146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7" name="Line 1523"/>
          <p:cNvCxnSpPr>
            <a:stCxn id="61" idx="2"/>
          </p:cNvCxnSpPr>
          <p:nvPr/>
        </p:nvCxnSpPr>
        <p:spPr bwMode="auto">
          <a:xfrm>
            <a:off x="2569094" y="3187078"/>
            <a:ext cx="469745" cy="805861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" name="Text Box 1476"/>
          <p:cNvSpPr txBox="1">
            <a:spLocks noChangeArrowheads="1"/>
          </p:cNvSpPr>
          <p:nvPr/>
        </p:nvSpPr>
        <p:spPr bwMode="auto">
          <a:xfrm>
            <a:off x="3678520" y="1673947"/>
            <a:ext cx="416214" cy="27093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B=2</a:t>
            </a:r>
          </a:p>
        </p:txBody>
      </p:sp>
      <p:sp>
        <p:nvSpPr>
          <p:cNvPr id="32" name="Text Box 1477"/>
          <p:cNvSpPr txBox="1">
            <a:spLocks noChangeArrowheads="1"/>
          </p:cNvSpPr>
          <p:nvPr/>
        </p:nvSpPr>
        <p:spPr bwMode="auto">
          <a:xfrm>
            <a:off x="3658153" y="1163792"/>
            <a:ext cx="416791" cy="27093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F=8</a:t>
            </a:r>
          </a:p>
        </p:txBody>
      </p:sp>
      <p:cxnSp>
        <p:nvCxnSpPr>
          <p:cNvPr id="34" name="Line 1487"/>
          <p:cNvCxnSpPr>
            <a:endCxn id="69" idx="1"/>
          </p:cNvCxnSpPr>
          <p:nvPr/>
        </p:nvCxnSpPr>
        <p:spPr bwMode="auto">
          <a:xfrm flipV="1">
            <a:off x="3580574" y="1381181"/>
            <a:ext cx="412774" cy="232211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" name="Line 1488"/>
          <p:cNvCxnSpPr>
            <a:stCxn id="63" idx="3"/>
          </p:cNvCxnSpPr>
          <p:nvPr/>
        </p:nvCxnSpPr>
        <p:spPr bwMode="auto">
          <a:xfrm>
            <a:off x="3600789" y="1919130"/>
            <a:ext cx="396334" cy="202824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8" name="Text Box 1475"/>
          <p:cNvSpPr txBox="1">
            <a:spLocks noChangeArrowheads="1"/>
          </p:cNvSpPr>
          <p:nvPr/>
        </p:nvSpPr>
        <p:spPr bwMode="auto">
          <a:xfrm>
            <a:off x="3743240" y="4401065"/>
            <a:ext cx="416791" cy="27234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H=10</a:t>
            </a:r>
          </a:p>
        </p:txBody>
      </p:sp>
      <p:cxnSp>
        <p:nvCxnSpPr>
          <p:cNvPr id="41" name="Line 1489"/>
          <p:cNvCxnSpPr>
            <a:stCxn id="68" idx="3"/>
          </p:cNvCxnSpPr>
          <p:nvPr/>
        </p:nvCxnSpPr>
        <p:spPr bwMode="auto">
          <a:xfrm>
            <a:off x="3592479" y="4002592"/>
            <a:ext cx="62207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2" name="Line 1490"/>
          <p:cNvCxnSpPr>
            <a:stCxn id="68" idx="2"/>
            <a:endCxn id="82" idx="1"/>
          </p:cNvCxnSpPr>
          <p:nvPr/>
        </p:nvCxnSpPr>
        <p:spPr bwMode="auto">
          <a:xfrm>
            <a:off x="3322449" y="4290624"/>
            <a:ext cx="898027" cy="56258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3" name="Text Box 1444"/>
          <p:cNvSpPr txBox="1">
            <a:spLocks noChangeArrowheads="1"/>
          </p:cNvSpPr>
          <p:nvPr/>
        </p:nvSpPr>
        <p:spPr bwMode="auto">
          <a:xfrm>
            <a:off x="5135401" y="2656609"/>
            <a:ext cx="416791" cy="27093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>
                <a:effectLst/>
                <a:latin typeface="Times New Roman"/>
                <a:ea typeface="Batang"/>
              </a:rPr>
              <a:t>G=3</a:t>
            </a:r>
          </a:p>
        </p:txBody>
      </p:sp>
      <p:cxnSp>
        <p:nvCxnSpPr>
          <p:cNvPr id="47" name="Line 1466"/>
          <p:cNvCxnSpPr/>
          <p:nvPr/>
        </p:nvCxnSpPr>
        <p:spPr bwMode="auto">
          <a:xfrm>
            <a:off x="5065535" y="2889572"/>
            <a:ext cx="424873" cy="706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" name="Line 1467"/>
          <p:cNvCxnSpPr>
            <a:stCxn id="73" idx="2"/>
            <a:endCxn id="86" idx="1"/>
          </p:cNvCxnSpPr>
          <p:nvPr/>
        </p:nvCxnSpPr>
        <p:spPr bwMode="auto">
          <a:xfrm>
            <a:off x="4260627" y="2324713"/>
            <a:ext cx="274350" cy="562476"/>
          </a:xfrm>
          <a:prstGeom prst="line">
            <a:avLst/>
          </a:prstGeom>
          <a:noFill/>
          <a:ln w="19050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" name="Line 1468"/>
          <p:cNvCxnSpPr>
            <a:stCxn id="65" idx="3"/>
            <a:endCxn id="86" idx="1"/>
          </p:cNvCxnSpPr>
          <p:nvPr/>
        </p:nvCxnSpPr>
        <p:spPr bwMode="auto">
          <a:xfrm>
            <a:off x="3808639" y="2872079"/>
            <a:ext cx="726338" cy="15110"/>
          </a:xfrm>
          <a:prstGeom prst="line">
            <a:avLst/>
          </a:prstGeom>
          <a:noFill/>
          <a:ln w="19050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0" name="Line 1469"/>
          <p:cNvCxnSpPr>
            <a:endCxn id="86" idx="1"/>
          </p:cNvCxnSpPr>
          <p:nvPr/>
        </p:nvCxnSpPr>
        <p:spPr bwMode="auto">
          <a:xfrm flipV="1">
            <a:off x="4250866" y="2887189"/>
            <a:ext cx="284111" cy="798850"/>
          </a:xfrm>
          <a:prstGeom prst="line">
            <a:avLst/>
          </a:prstGeom>
          <a:noFill/>
          <a:ln w="19050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8" name="Text Box 1333"/>
          <p:cNvSpPr txBox="1">
            <a:spLocks noChangeArrowheads="1"/>
          </p:cNvSpPr>
          <p:nvPr/>
        </p:nvSpPr>
        <p:spPr bwMode="auto">
          <a:xfrm>
            <a:off x="5539405" y="3296438"/>
            <a:ext cx="417368" cy="244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I=7</a:t>
            </a:r>
          </a:p>
        </p:txBody>
      </p:sp>
      <p:sp>
        <p:nvSpPr>
          <p:cNvPr id="59" name="Text Box 1334"/>
          <p:cNvSpPr txBox="1">
            <a:spLocks noChangeArrowheads="1"/>
          </p:cNvSpPr>
          <p:nvPr/>
        </p:nvSpPr>
        <p:spPr bwMode="auto">
          <a:xfrm>
            <a:off x="5575074" y="2221415"/>
            <a:ext cx="417368" cy="244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J=11</a:t>
            </a:r>
          </a:p>
        </p:txBody>
      </p:sp>
      <p:cxnSp>
        <p:nvCxnSpPr>
          <p:cNvPr id="66" name="Line 1362"/>
          <p:cNvCxnSpPr>
            <a:stCxn id="91" idx="0"/>
          </p:cNvCxnSpPr>
          <p:nvPr/>
        </p:nvCxnSpPr>
        <p:spPr bwMode="auto">
          <a:xfrm flipV="1">
            <a:off x="5777242" y="2214589"/>
            <a:ext cx="264431" cy="41149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7" name="Line 1363"/>
          <p:cNvCxnSpPr>
            <a:stCxn id="91" idx="2"/>
            <a:endCxn id="84" idx="0"/>
          </p:cNvCxnSpPr>
          <p:nvPr/>
        </p:nvCxnSpPr>
        <p:spPr bwMode="auto">
          <a:xfrm>
            <a:off x="5777242" y="3202151"/>
            <a:ext cx="16603" cy="39682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2" name="Line 1370"/>
          <p:cNvCxnSpPr>
            <a:stCxn id="82" idx="3"/>
            <a:endCxn id="80" idx="1"/>
          </p:cNvCxnSpPr>
          <p:nvPr/>
        </p:nvCxnSpPr>
        <p:spPr bwMode="auto">
          <a:xfrm flipV="1">
            <a:off x="4760536" y="4835326"/>
            <a:ext cx="1173017" cy="17881"/>
          </a:xfrm>
          <a:prstGeom prst="line">
            <a:avLst/>
          </a:prstGeom>
          <a:noFill/>
          <a:ln w="19050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6" name="Line 1467"/>
          <p:cNvCxnSpPr/>
          <p:nvPr/>
        </p:nvCxnSpPr>
        <p:spPr bwMode="auto">
          <a:xfrm>
            <a:off x="4602856" y="1373400"/>
            <a:ext cx="1670175" cy="3173894"/>
          </a:xfrm>
          <a:prstGeom prst="bentConnector2">
            <a:avLst/>
          </a:prstGeom>
          <a:noFill/>
          <a:ln w="19050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3" name="Line 1376"/>
          <p:cNvCxnSpPr>
            <a:stCxn id="109" idx="3"/>
            <a:endCxn id="119" idx="0"/>
          </p:cNvCxnSpPr>
          <p:nvPr/>
        </p:nvCxnSpPr>
        <p:spPr bwMode="auto">
          <a:xfrm>
            <a:off x="8641223" y="2592752"/>
            <a:ext cx="215752" cy="405830"/>
          </a:xfrm>
          <a:prstGeom prst="line">
            <a:avLst/>
          </a:prstGeom>
          <a:noFill/>
          <a:ln w="19050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7" name="Line 1376"/>
          <p:cNvCxnSpPr>
            <a:stCxn id="83" idx="3"/>
            <a:endCxn id="119" idx="2"/>
          </p:cNvCxnSpPr>
          <p:nvPr/>
        </p:nvCxnSpPr>
        <p:spPr bwMode="auto">
          <a:xfrm flipV="1">
            <a:off x="7981548" y="3574646"/>
            <a:ext cx="875427" cy="691492"/>
          </a:xfrm>
          <a:prstGeom prst="line">
            <a:avLst/>
          </a:prstGeom>
          <a:noFill/>
          <a:ln w="19050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61" name="Table 6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9611783"/>
              </p:ext>
            </p:extLst>
          </p:nvPr>
        </p:nvGraphicFramePr>
        <p:xfrm>
          <a:off x="2299064" y="2611014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2838"/>
                <a:gridCol w="257222"/>
              </a:tblGrid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63" name="Table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8772896"/>
              </p:ext>
            </p:extLst>
          </p:nvPr>
        </p:nvGraphicFramePr>
        <p:xfrm>
          <a:off x="3060729" y="1631098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335"/>
                <a:gridCol w="284725"/>
              </a:tblGrid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65" name="Table 6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8903890"/>
              </p:ext>
            </p:extLst>
          </p:nvPr>
        </p:nvGraphicFramePr>
        <p:xfrm>
          <a:off x="3268579" y="2584047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68" name="Table 6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5908003"/>
              </p:ext>
            </p:extLst>
          </p:nvPr>
        </p:nvGraphicFramePr>
        <p:xfrm>
          <a:off x="3052419" y="3714560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69" name="Table 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5715257"/>
              </p:ext>
            </p:extLst>
          </p:nvPr>
        </p:nvGraphicFramePr>
        <p:xfrm>
          <a:off x="3993348" y="1085368"/>
          <a:ext cx="540060" cy="5916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303594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73" name="Table 7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7305461"/>
              </p:ext>
            </p:extLst>
          </p:nvPr>
        </p:nvGraphicFramePr>
        <p:xfrm>
          <a:off x="3990597" y="1748649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81" name="Table 8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7642477"/>
              </p:ext>
            </p:extLst>
          </p:nvPr>
        </p:nvGraphicFramePr>
        <p:xfrm>
          <a:off x="4213950" y="3715892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82" name="Table 8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0646358"/>
              </p:ext>
            </p:extLst>
          </p:nvPr>
        </p:nvGraphicFramePr>
        <p:xfrm>
          <a:off x="4220476" y="4565175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86" name="Table 8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2121125"/>
              </p:ext>
            </p:extLst>
          </p:nvPr>
        </p:nvGraphicFramePr>
        <p:xfrm>
          <a:off x="4534977" y="2599157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91" name="Table 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010281"/>
              </p:ext>
            </p:extLst>
          </p:nvPr>
        </p:nvGraphicFramePr>
        <p:xfrm>
          <a:off x="5507212" y="2626087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06" name="Table 10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6792278"/>
              </p:ext>
            </p:extLst>
          </p:nvPr>
        </p:nvGraphicFramePr>
        <p:xfrm>
          <a:off x="6053201" y="1685119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19" name="Table 1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4666016"/>
              </p:ext>
            </p:extLst>
          </p:nvPr>
        </p:nvGraphicFramePr>
        <p:xfrm>
          <a:off x="8569951" y="2998582"/>
          <a:ext cx="574049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094"/>
                <a:gridCol w="293955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24" name="TextBox 123"/>
          <p:cNvSpPr txBox="1"/>
          <p:nvPr/>
        </p:nvSpPr>
        <p:spPr>
          <a:xfrm>
            <a:off x="3240968" y="2572609"/>
            <a:ext cx="2327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fr-FR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3058062" y="3702365"/>
            <a:ext cx="2327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4204867" y="3686103"/>
            <a:ext cx="2327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4217388" y="4558017"/>
            <a:ext cx="265513" cy="307777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r>
              <a:rPr lang="fr-FR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endParaRPr lang="fr-FR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3997123" y="1096401"/>
            <a:ext cx="232799" cy="267184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r>
              <a:rPr lang="fr-FR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fr-FR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2" name="TextBox 131"/>
          <p:cNvSpPr txBox="1"/>
          <p:nvPr/>
        </p:nvSpPr>
        <p:spPr>
          <a:xfrm>
            <a:off x="4007374" y="1719317"/>
            <a:ext cx="232799" cy="267184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r>
              <a:rPr lang="fr-F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4588605" y="2629938"/>
            <a:ext cx="232799" cy="267184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r>
              <a:rPr lang="fr-FR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fr-FR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5542789" y="2632854"/>
            <a:ext cx="232799" cy="297962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r>
              <a:rPr lang="fr-FR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fr-FR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6041673" y="1681375"/>
            <a:ext cx="232799" cy="267184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pPr algn="ctr"/>
            <a:r>
              <a:rPr lang="fr-FR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fr-FR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5938446" y="4549434"/>
            <a:ext cx="232799" cy="267184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r>
              <a:rPr lang="fr-FR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endParaRPr lang="fr-FR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7179614" y="3229551"/>
            <a:ext cx="232799" cy="267184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pPr algn="ctr"/>
            <a:r>
              <a:rPr lang="fr-FR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</a:t>
            </a:r>
            <a:endParaRPr lang="fr-FR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1" name="Text Box 1330"/>
          <p:cNvSpPr txBox="1">
            <a:spLocks noChangeArrowheads="1"/>
          </p:cNvSpPr>
          <p:nvPr/>
        </p:nvSpPr>
        <p:spPr bwMode="auto">
          <a:xfrm>
            <a:off x="7846316" y="2075083"/>
            <a:ext cx="417368" cy="244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L=8</a:t>
            </a:r>
          </a:p>
        </p:txBody>
      </p:sp>
      <p:cxnSp>
        <p:nvCxnSpPr>
          <p:cNvPr id="103" name="Line 1376"/>
          <p:cNvCxnSpPr>
            <a:endCxn id="111" idx="1"/>
          </p:cNvCxnSpPr>
          <p:nvPr/>
        </p:nvCxnSpPr>
        <p:spPr bwMode="auto">
          <a:xfrm>
            <a:off x="6595977" y="1973151"/>
            <a:ext cx="612952" cy="276561"/>
          </a:xfrm>
          <a:prstGeom prst="line">
            <a:avLst/>
          </a:prstGeom>
          <a:noFill/>
          <a:ln w="19050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4" name="Line 1378"/>
          <p:cNvCxnSpPr>
            <a:stCxn id="111" idx="3"/>
          </p:cNvCxnSpPr>
          <p:nvPr/>
        </p:nvCxnSpPr>
        <p:spPr bwMode="auto">
          <a:xfrm>
            <a:off x="7754990" y="2249712"/>
            <a:ext cx="351667" cy="34534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05" name="Line 1382"/>
          <p:cNvCxnSpPr>
            <a:stCxn id="108" idx="0"/>
            <a:endCxn id="111" idx="2"/>
          </p:cNvCxnSpPr>
          <p:nvPr/>
        </p:nvCxnSpPr>
        <p:spPr bwMode="auto">
          <a:xfrm flipH="1" flipV="1">
            <a:off x="7481959" y="2550468"/>
            <a:ext cx="1727" cy="698071"/>
          </a:xfrm>
          <a:prstGeom prst="straightConnector1">
            <a:avLst/>
          </a:prstGeom>
          <a:noFill/>
          <a:ln w="19050">
            <a:solidFill>
              <a:srgbClr val="000000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graphicFrame>
        <p:nvGraphicFramePr>
          <p:cNvPr id="109" name="Table 10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6424826"/>
              </p:ext>
            </p:extLst>
          </p:nvPr>
        </p:nvGraphicFramePr>
        <p:xfrm>
          <a:off x="8101163" y="2304720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11" name="Table 1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2155386"/>
              </p:ext>
            </p:extLst>
          </p:nvPr>
        </p:nvGraphicFramePr>
        <p:xfrm>
          <a:off x="7208929" y="1948956"/>
          <a:ext cx="546061" cy="601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855"/>
                <a:gridCol w="289206"/>
              </a:tblGrid>
              <a:tr h="300756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0756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13" name="TextBox 112"/>
          <p:cNvSpPr txBox="1"/>
          <p:nvPr/>
        </p:nvSpPr>
        <p:spPr>
          <a:xfrm>
            <a:off x="7205676" y="1947405"/>
            <a:ext cx="232799" cy="267184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pPr algn="ctr"/>
            <a:r>
              <a:rPr lang="fr-FR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fr-FR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8112939" y="2315438"/>
            <a:ext cx="232799" cy="267184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pPr algn="ctr"/>
            <a:r>
              <a:rPr lang="fr-FR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endParaRPr lang="fr-FR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8549783" y="3000138"/>
            <a:ext cx="329554" cy="297962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pPr algn="ctr"/>
            <a:r>
              <a:rPr lang="fr-FR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endParaRPr lang="fr-FR" sz="1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992567" y="980653"/>
            <a:ext cx="182790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FF0000"/>
                </a:solidFill>
              </a:rPr>
              <a:t>Le projet finira au + tôt 28 jours après son lancement</a:t>
            </a:r>
            <a:endParaRPr lang="fr-FR" sz="1400" b="1" dirty="0">
              <a:solidFill>
                <a:srgbClr val="FF0000"/>
              </a:solidFill>
            </a:endParaRPr>
          </a:p>
        </p:txBody>
      </p:sp>
      <p:sp>
        <p:nvSpPr>
          <p:cNvPr id="89" name="Titre 3"/>
          <p:cNvSpPr txBox="1">
            <a:spLocks/>
          </p:cNvSpPr>
          <p:nvPr/>
        </p:nvSpPr>
        <p:spPr bwMode="auto">
          <a:xfrm>
            <a:off x="2267743" y="156514"/>
            <a:ext cx="6876255" cy="40004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8" tIns="45719" rIns="91438" bIns="45719" numCol="1" anchor="t" anchorCtr="0" compatLnSpc="1">
            <a:prstTxWarp prst="textNoShape">
              <a:avLst/>
            </a:prstTxWarp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2400" dirty="0" smtClean="0">
                <a:latin typeface="+mn-lt"/>
                <a:cs typeface="Arial" panose="020B0604020202020204" pitchFamily="34" charset="0"/>
              </a:rPr>
              <a:t>Étape 4 : calculer les dates au + tôt </a:t>
            </a:r>
            <a:r>
              <a:rPr lang="fr-FR" sz="1200" dirty="0">
                <a:cs typeface="Arial" panose="020B0604020202020204" pitchFamily="34" charset="0"/>
              </a:rPr>
              <a:t> </a:t>
            </a:r>
            <a:r>
              <a:rPr lang="fr-FR" sz="1200" dirty="0" smtClean="0">
                <a:cs typeface="Arial" panose="020B0604020202020204" pitchFamily="34" charset="0"/>
              </a:rPr>
              <a:t>(7)</a:t>
            </a:r>
            <a:endParaRPr lang="fr-FR" sz="12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76" name="Text Box 1331"/>
          <p:cNvSpPr txBox="1">
            <a:spLocks noChangeArrowheads="1"/>
          </p:cNvSpPr>
          <p:nvPr/>
        </p:nvSpPr>
        <p:spPr bwMode="auto">
          <a:xfrm>
            <a:off x="6602056" y="4339836"/>
            <a:ext cx="459105" cy="244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M=10</a:t>
            </a:r>
          </a:p>
        </p:txBody>
      </p:sp>
      <p:sp>
        <p:nvSpPr>
          <p:cNvPr id="77" name="Text Box 1332"/>
          <p:cNvSpPr txBox="1">
            <a:spLocks noChangeArrowheads="1"/>
          </p:cNvSpPr>
          <p:nvPr/>
        </p:nvSpPr>
        <p:spPr bwMode="auto">
          <a:xfrm>
            <a:off x="6402550" y="4075632"/>
            <a:ext cx="459105" cy="244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K=3</a:t>
            </a:r>
          </a:p>
        </p:txBody>
      </p:sp>
      <p:cxnSp>
        <p:nvCxnSpPr>
          <p:cNvPr id="78" name="Line 1372"/>
          <p:cNvCxnSpPr>
            <a:stCxn id="80" idx="3"/>
          </p:cNvCxnSpPr>
          <p:nvPr/>
        </p:nvCxnSpPr>
        <p:spPr bwMode="auto">
          <a:xfrm flipV="1">
            <a:off x="6473613" y="4266138"/>
            <a:ext cx="972785" cy="569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9" name="Line 1383"/>
          <p:cNvCxnSpPr>
            <a:endCxn id="108" idx="1"/>
          </p:cNvCxnSpPr>
          <p:nvPr/>
        </p:nvCxnSpPr>
        <p:spPr bwMode="auto">
          <a:xfrm flipV="1">
            <a:off x="6473613" y="3536571"/>
            <a:ext cx="725042" cy="1045398"/>
          </a:xfrm>
          <a:prstGeom prst="line">
            <a:avLst/>
          </a:prstGeom>
          <a:noFill/>
          <a:ln w="9525">
            <a:solidFill>
              <a:srgbClr val="000000"/>
            </a:solidFill>
            <a:prstDash val="solid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graphicFrame>
        <p:nvGraphicFramePr>
          <p:cNvPr id="84" name="Table 10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5245244"/>
              </p:ext>
            </p:extLst>
          </p:nvPr>
        </p:nvGraphicFramePr>
        <p:xfrm>
          <a:off x="5523815" y="3598980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90" name="Line 1376"/>
          <p:cNvCxnSpPr>
            <a:stCxn id="84" idx="2"/>
          </p:cNvCxnSpPr>
          <p:nvPr/>
        </p:nvCxnSpPr>
        <p:spPr bwMode="auto">
          <a:xfrm>
            <a:off x="5793845" y="4175044"/>
            <a:ext cx="157228" cy="390958"/>
          </a:xfrm>
          <a:prstGeom prst="line">
            <a:avLst/>
          </a:prstGeom>
          <a:noFill/>
          <a:ln w="19050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485095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0817587"/>
              </p:ext>
            </p:extLst>
          </p:nvPr>
        </p:nvGraphicFramePr>
        <p:xfrm>
          <a:off x="5102515" y="1681599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2"/>
                <a:gridCol w="252028"/>
              </a:tblGrid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566034" y="688112"/>
            <a:ext cx="61206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600" b="1" dirty="0" smtClean="0"/>
              <a:t>Objectif </a:t>
            </a:r>
            <a:r>
              <a:rPr lang="fr-FR" sz="1600" dirty="0" smtClean="0"/>
              <a:t>: Calculer pour chacune des tâches du projet, la </a:t>
            </a:r>
            <a:r>
              <a:rPr lang="fr-FR" sz="1600" b="1" dirty="0" smtClean="0">
                <a:solidFill>
                  <a:srgbClr val="FF0000"/>
                </a:solidFill>
              </a:rPr>
              <a:t>date à laquelle la tâche doit finir au plus tard si on veut empêcher que le projet prenne du retard</a:t>
            </a:r>
            <a:endParaRPr lang="fr-FR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3169740" y="1597968"/>
            <a:ext cx="13908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400" b="1" dirty="0" smtClean="0">
                <a:cs typeface="Times New Roman" panose="02020603050405020304" pitchFamily="18" charset="0"/>
              </a:rPr>
              <a:t>Date au plus tôt</a:t>
            </a:r>
            <a:endParaRPr lang="fr-FR" sz="1400" b="1" dirty="0"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299903" y="1573670"/>
            <a:ext cx="14953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Date au plus tard</a:t>
            </a:r>
            <a:endParaRPr lang="fr-FR" sz="1400" b="1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20389" y="1973207"/>
            <a:ext cx="12270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400" b="1" dirty="0" smtClean="0">
                <a:cs typeface="Times New Roman" panose="02020603050405020304" pitchFamily="18" charset="0"/>
              </a:rPr>
              <a:t>Marge totale</a:t>
            </a:r>
            <a:endParaRPr lang="fr-FR" sz="1400" b="1" dirty="0"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360863" y="1976205"/>
            <a:ext cx="11829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cs typeface="Times New Roman" panose="02020603050405020304" pitchFamily="18" charset="0"/>
              </a:rPr>
              <a:t>Marge libre</a:t>
            </a:r>
            <a:endParaRPr lang="fr-FR" sz="1400" b="1" dirty="0">
              <a:cs typeface="Times New Roman" panose="02020603050405020304" pitchFamily="18" charset="0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4560570" y="1753607"/>
            <a:ext cx="541945" cy="661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4526280" y="2456548"/>
            <a:ext cx="541945" cy="1233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H="1" flipV="1">
            <a:off x="5631145" y="1753607"/>
            <a:ext cx="655355" cy="661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 flipV="1">
            <a:off x="5608285" y="2456548"/>
            <a:ext cx="643925" cy="90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re 3"/>
          <p:cNvSpPr txBox="1">
            <a:spLocks/>
          </p:cNvSpPr>
          <p:nvPr/>
        </p:nvSpPr>
        <p:spPr bwMode="auto">
          <a:xfrm>
            <a:off x="2267743" y="156514"/>
            <a:ext cx="6876255" cy="40004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8" tIns="45719" rIns="91438" bIns="45719" numCol="1" anchor="t" anchorCtr="0" compatLnSpc="1">
            <a:prstTxWarp prst="textNoShape">
              <a:avLst/>
            </a:prstTxWarp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cs typeface="Arial" panose="020B0604020202020204" pitchFamily="34" charset="0"/>
              </a:rPr>
              <a:t>Étape 5 : calculer les dates au + tard</a:t>
            </a:r>
            <a:endParaRPr lang="fr-FR" sz="2400" b="1" dirty="0">
              <a:solidFill>
                <a:schemeClr val="tx2">
                  <a:lumMod val="60000"/>
                  <a:lumOff val="40000"/>
                </a:schemeClr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594610" y="2730699"/>
            <a:ext cx="62865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/>
              <a:t>Algorithme </a:t>
            </a:r>
            <a:r>
              <a:rPr lang="fr-FR" dirty="0"/>
              <a:t>:</a:t>
            </a:r>
          </a:p>
          <a:p>
            <a:pPr marL="285750" indent="-285750">
              <a:buFontTx/>
              <a:buChar char="-"/>
            </a:pPr>
            <a:r>
              <a:rPr lang="fr-FR" dirty="0"/>
              <a:t>La date de </a:t>
            </a:r>
            <a:r>
              <a:rPr lang="fr-FR" dirty="0" smtClean="0"/>
              <a:t>fin au plus tard de la </a:t>
            </a:r>
            <a:r>
              <a:rPr lang="fr-FR" i="1" dirty="0" smtClean="0"/>
              <a:t>Fin</a:t>
            </a:r>
            <a:r>
              <a:rPr lang="fr-FR" dirty="0" smtClean="0"/>
              <a:t> du projet est égale à la durée de </a:t>
            </a:r>
            <a:r>
              <a:rPr lang="fr-FR" i="1" dirty="0" smtClean="0"/>
              <a:t>Fin</a:t>
            </a:r>
            <a:r>
              <a:rPr lang="fr-FR" dirty="0" smtClean="0"/>
              <a:t> au plus tôt du projet !!! Nous allons donc placer 28 dans la case ‘fin au plus tard’ associée au sommet </a:t>
            </a:r>
            <a:r>
              <a:rPr lang="fr-FR" i="1" dirty="0" smtClean="0"/>
              <a:t>Fin</a:t>
            </a:r>
            <a:r>
              <a:rPr lang="fr-FR" dirty="0" smtClean="0"/>
              <a:t>.</a:t>
            </a:r>
          </a:p>
          <a:p>
            <a:pPr marL="285750" indent="-285750">
              <a:buFontTx/>
              <a:buChar char="-"/>
            </a:pPr>
            <a:endParaRPr lang="fr-FR" dirty="0"/>
          </a:p>
          <a:p>
            <a:pPr marL="285750" indent="-285750">
              <a:buFontTx/>
              <a:buChar char="-"/>
            </a:pPr>
            <a:r>
              <a:rPr lang="fr-FR" dirty="0" smtClean="0"/>
              <a:t>Ensuite, </a:t>
            </a:r>
            <a:r>
              <a:rPr lang="fr-FR" b="1" dirty="0" smtClean="0">
                <a:solidFill>
                  <a:srgbClr val="FF0000"/>
                </a:solidFill>
              </a:rPr>
              <a:t>on </a:t>
            </a:r>
            <a:r>
              <a:rPr lang="fr-FR" b="1" dirty="0">
                <a:solidFill>
                  <a:srgbClr val="FF0000"/>
                </a:solidFill>
              </a:rPr>
              <a:t>parcours, sommet par sommet, </a:t>
            </a:r>
            <a:r>
              <a:rPr lang="fr-FR" b="1" dirty="0" smtClean="0">
                <a:solidFill>
                  <a:srgbClr val="FF0000"/>
                </a:solidFill>
              </a:rPr>
              <a:t>dans le sens inverse : du </a:t>
            </a:r>
            <a:r>
              <a:rPr lang="fr-FR" b="1" dirty="0">
                <a:solidFill>
                  <a:srgbClr val="FF0000"/>
                </a:solidFill>
              </a:rPr>
              <a:t>sommet </a:t>
            </a:r>
            <a:r>
              <a:rPr lang="fr-FR" b="1" i="1" dirty="0" smtClean="0">
                <a:solidFill>
                  <a:srgbClr val="FF0000"/>
                </a:solidFill>
              </a:rPr>
              <a:t>Fin</a:t>
            </a:r>
            <a:r>
              <a:rPr lang="fr-FR" b="1" dirty="0" smtClean="0">
                <a:solidFill>
                  <a:srgbClr val="FF0000"/>
                </a:solidFill>
              </a:rPr>
              <a:t> en remontant jusqu’au sommet </a:t>
            </a:r>
            <a:r>
              <a:rPr lang="fr-FR" b="1" i="1" dirty="0" smtClean="0">
                <a:solidFill>
                  <a:srgbClr val="FF0000"/>
                </a:solidFill>
              </a:rPr>
              <a:t>Début</a:t>
            </a:r>
            <a:r>
              <a:rPr lang="fr-FR" b="1" dirty="0" smtClean="0">
                <a:solidFill>
                  <a:srgbClr val="FF0000"/>
                </a:solidFill>
              </a:rPr>
              <a:t>, le graphe P.E.R.T</a:t>
            </a:r>
            <a:r>
              <a:rPr lang="fr-FR" dirty="0" smtClean="0"/>
              <a:t>. </a:t>
            </a:r>
            <a:r>
              <a:rPr lang="fr-FR" dirty="0"/>
              <a:t>On calcule ainsi de proche en proche la date de </a:t>
            </a:r>
            <a:r>
              <a:rPr lang="fr-FR" dirty="0" smtClean="0"/>
              <a:t>fin au plus tard de </a:t>
            </a:r>
            <a:r>
              <a:rPr lang="fr-FR" dirty="0"/>
              <a:t>chaque sommet</a:t>
            </a:r>
          </a:p>
        </p:txBody>
      </p:sp>
    </p:spTree>
    <p:extLst>
      <p:ext uri="{BB962C8B-B14F-4D97-AF65-F5344CB8AC3E}">
        <p14:creationId xmlns:p14="http://schemas.microsoft.com/office/powerpoint/2010/main" val="479172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Box 1332"/>
          <p:cNvSpPr txBox="1">
            <a:spLocks noChangeArrowheads="1"/>
          </p:cNvSpPr>
          <p:nvPr/>
        </p:nvSpPr>
        <p:spPr bwMode="auto">
          <a:xfrm>
            <a:off x="3795301" y="3783361"/>
            <a:ext cx="459105" cy="244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K=3</a:t>
            </a:r>
          </a:p>
        </p:txBody>
      </p:sp>
      <p:sp>
        <p:nvSpPr>
          <p:cNvPr id="17" name="Text Box 1331"/>
          <p:cNvSpPr txBox="1">
            <a:spLocks noChangeArrowheads="1"/>
          </p:cNvSpPr>
          <p:nvPr/>
        </p:nvSpPr>
        <p:spPr bwMode="auto">
          <a:xfrm>
            <a:off x="4310207" y="4159101"/>
            <a:ext cx="459105" cy="244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M=10</a:t>
            </a:r>
          </a:p>
        </p:txBody>
      </p:sp>
      <p:sp>
        <p:nvSpPr>
          <p:cNvPr id="18" name="Text Box 1332"/>
          <p:cNvSpPr txBox="1">
            <a:spLocks noChangeArrowheads="1"/>
          </p:cNvSpPr>
          <p:nvPr/>
        </p:nvSpPr>
        <p:spPr bwMode="auto">
          <a:xfrm>
            <a:off x="3795301" y="3808075"/>
            <a:ext cx="459105" cy="244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K=3</a:t>
            </a:r>
          </a:p>
        </p:txBody>
      </p:sp>
      <p:sp>
        <p:nvSpPr>
          <p:cNvPr id="19" name="Text Box 1333"/>
          <p:cNvSpPr txBox="1">
            <a:spLocks noChangeArrowheads="1"/>
          </p:cNvSpPr>
          <p:nvPr/>
        </p:nvSpPr>
        <p:spPr bwMode="auto">
          <a:xfrm>
            <a:off x="2935779" y="3594819"/>
            <a:ext cx="459105" cy="244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I=7</a:t>
            </a:r>
          </a:p>
        </p:txBody>
      </p:sp>
      <p:sp>
        <p:nvSpPr>
          <p:cNvPr id="21" name="Text Box 1334"/>
          <p:cNvSpPr txBox="1">
            <a:spLocks noChangeArrowheads="1"/>
          </p:cNvSpPr>
          <p:nvPr/>
        </p:nvSpPr>
        <p:spPr bwMode="auto">
          <a:xfrm>
            <a:off x="2731418" y="2314056"/>
            <a:ext cx="459105" cy="244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J=11</a:t>
            </a:r>
          </a:p>
        </p:txBody>
      </p:sp>
      <p:cxnSp>
        <p:nvCxnSpPr>
          <p:cNvPr id="22" name="Line 1362"/>
          <p:cNvCxnSpPr>
            <a:stCxn id="29" idx="0"/>
          </p:cNvCxnSpPr>
          <p:nvPr/>
        </p:nvCxnSpPr>
        <p:spPr bwMode="auto">
          <a:xfrm flipV="1">
            <a:off x="3054026" y="2480696"/>
            <a:ext cx="267519" cy="39805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3" name="Line 1363"/>
          <p:cNvCxnSpPr>
            <a:stCxn id="29" idx="2"/>
          </p:cNvCxnSpPr>
          <p:nvPr/>
        </p:nvCxnSpPr>
        <p:spPr bwMode="auto">
          <a:xfrm>
            <a:off x="3054026" y="3454812"/>
            <a:ext cx="198409" cy="41049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6" name="Line 1372"/>
          <p:cNvCxnSpPr/>
          <p:nvPr/>
        </p:nvCxnSpPr>
        <p:spPr bwMode="auto">
          <a:xfrm>
            <a:off x="3720874" y="4270791"/>
            <a:ext cx="1186855" cy="24800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7" name="Line 1376"/>
          <p:cNvCxnSpPr>
            <a:stCxn id="44" idx="3"/>
            <a:endCxn id="32" idx="0"/>
          </p:cNvCxnSpPr>
          <p:nvPr/>
        </p:nvCxnSpPr>
        <p:spPr bwMode="auto">
          <a:xfrm>
            <a:off x="5918007" y="2845413"/>
            <a:ext cx="355922" cy="405830"/>
          </a:xfrm>
          <a:prstGeom prst="line">
            <a:avLst/>
          </a:prstGeom>
          <a:noFill/>
          <a:ln w="19050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8" name="Line 1376"/>
          <p:cNvCxnSpPr>
            <a:stCxn id="31" idx="3"/>
            <a:endCxn id="32" idx="2"/>
          </p:cNvCxnSpPr>
          <p:nvPr/>
        </p:nvCxnSpPr>
        <p:spPr bwMode="auto">
          <a:xfrm flipV="1">
            <a:off x="5447789" y="3827307"/>
            <a:ext cx="826140" cy="691492"/>
          </a:xfrm>
          <a:prstGeom prst="line">
            <a:avLst/>
          </a:prstGeom>
          <a:noFill/>
          <a:ln w="19050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29" name="Table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0075795"/>
              </p:ext>
            </p:extLst>
          </p:nvPr>
        </p:nvGraphicFramePr>
        <p:xfrm>
          <a:off x="2783996" y="2878748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30" name="Table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7496217"/>
              </p:ext>
            </p:extLst>
          </p:nvPr>
        </p:nvGraphicFramePr>
        <p:xfrm>
          <a:off x="3180814" y="3865308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31" name="Table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2179771"/>
              </p:ext>
            </p:extLst>
          </p:nvPr>
        </p:nvGraphicFramePr>
        <p:xfrm>
          <a:off x="4907729" y="4230767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32" name="Table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2260788"/>
              </p:ext>
            </p:extLst>
          </p:nvPr>
        </p:nvGraphicFramePr>
        <p:xfrm>
          <a:off x="6003899" y="3251243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3" name="TextBox 32"/>
          <p:cNvSpPr txBox="1"/>
          <p:nvPr/>
        </p:nvSpPr>
        <p:spPr>
          <a:xfrm>
            <a:off x="2822661" y="2885515"/>
            <a:ext cx="256079" cy="297962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r>
              <a:rPr lang="fr-FR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fr-FR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321545" y="1934036"/>
            <a:ext cx="256079" cy="297962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pPr algn="ctr"/>
            <a:r>
              <a:rPr lang="fr-FR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fr-FR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193505" y="3865308"/>
            <a:ext cx="256079" cy="297962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r>
              <a:rPr lang="fr-FR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endParaRPr lang="fr-FR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459486" y="3482212"/>
            <a:ext cx="256079" cy="297962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pPr algn="ctr"/>
            <a:r>
              <a:rPr lang="fr-FR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</a:t>
            </a:r>
            <a:endParaRPr lang="fr-FR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902788" y="4221109"/>
            <a:ext cx="256079" cy="297962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pPr algn="ctr"/>
            <a:r>
              <a:rPr lang="fr-FR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26</a:t>
            </a:r>
            <a:endParaRPr lang="fr-FR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Text Box 1330"/>
          <p:cNvSpPr txBox="1">
            <a:spLocks noChangeArrowheads="1"/>
          </p:cNvSpPr>
          <p:nvPr/>
        </p:nvSpPr>
        <p:spPr bwMode="auto">
          <a:xfrm>
            <a:off x="5116960" y="2327744"/>
            <a:ext cx="459105" cy="244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L=8</a:t>
            </a:r>
          </a:p>
        </p:txBody>
      </p:sp>
      <p:cxnSp>
        <p:nvCxnSpPr>
          <p:cNvPr id="40" name="Line 1376"/>
          <p:cNvCxnSpPr>
            <a:endCxn id="45" idx="1"/>
          </p:cNvCxnSpPr>
          <p:nvPr/>
        </p:nvCxnSpPr>
        <p:spPr bwMode="auto">
          <a:xfrm>
            <a:off x="3870045" y="2225812"/>
            <a:ext cx="615503" cy="276561"/>
          </a:xfrm>
          <a:prstGeom prst="line">
            <a:avLst/>
          </a:prstGeom>
          <a:noFill/>
          <a:ln w="19050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1" name="Line 1378"/>
          <p:cNvCxnSpPr>
            <a:stCxn id="45" idx="3"/>
          </p:cNvCxnSpPr>
          <p:nvPr/>
        </p:nvCxnSpPr>
        <p:spPr bwMode="auto">
          <a:xfrm>
            <a:off x="5031609" y="2502373"/>
            <a:ext cx="339044" cy="18295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42" name="Line 1382"/>
          <p:cNvCxnSpPr>
            <a:stCxn id="43" idx="0"/>
            <a:endCxn id="45" idx="2"/>
          </p:cNvCxnSpPr>
          <p:nvPr/>
        </p:nvCxnSpPr>
        <p:spPr bwMode="auto">
          <a:xfrm flipH="1" flipV="1">
            <a:off x="4758578" y="2803129"/>
            <a:ext cx="1072" cy="698071"/>
          </a:xfrm>
          <a:prstGeom prst="straightConnector1">
            <a:avLst/>
          </a:prstGeom>
          <a:noFill/>
          <a:ln w="19050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43" name="Table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1493126"/>
              </p:ext>
            </p:extLst>
          </p:nvPr>
        </p:nvGraphicFramePr>
        <p:xfrm>
          <a:off x="4474619" y="3501200"/>
          <a:ext cx="570063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306554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44" name="Table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7153321"/>
              </p:ext>
            </p:extLst>
          </p:nvPr>
        </p:nvGraphicFramePr>
        <p:xfrm>
          <a:off x="5377947" y="2557381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45" name="Table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3150998"/>
              </p:ext>
            </p:extLst>
          </p:nvPr>
        </p:nvGraphicFramePr>
        <p:xfrm>
          <a:off x="4485548" y="2201617"/>
          <a:ext cx="546061" cy="601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855"/>
                <a:gridCol w="289206"/>
              </a:tblGrid>
              <a:tr h="300756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0756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46" name="Line 1383"/>
          <p:cNvCxnSpPr>
            <a:stCxn id="30" idx="3"/>
          </p:cNvCxnSpPr>
          <p:nvPr/>
        </p:nvCxnSpPr>
        <p:spPr bwMode="auto">
          <a:xfrm flipV="1">
            <a:off x="3720874" y="3839294"/>
            <a:ext cx="709865" cy="314046"/>
          </a:xfrm>
          <a:prstGeom prst="line">
            <a:avLst/>
          </a:prstGeom>
          <a:noFill/>
          <a:ln w="9525">
            <a:solidFill>
              <a:srgbClr val="000000"/>
            </a:solidFill>
            <a:prstDash val="solid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47" name="TextBox 46"/>
          <p:cNvSpPr txBox="1"/>
          <p:nvPr/>
        </p:nvSpPr>
        <p:spPr>
          <a:xfrm>
            <a:off x="4485548" y="2200066"/>
            <a:ext cx="256079" cy="297962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pPr algn="ctr"/>
            <a:r>
              <a:rPr lang="fr-FR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fr-FR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392811" y="2543715"/>
            <a:ext cx="256079" cy="297962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pPr algn="ctr"/>
            <a:r>
              <a:rPr lang="fr-FR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endParaRPr lang="fr-FR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017850" y="3252799"/>
            <a:ext cx="256079" cy="297962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pPr algn="ctr"/>
            <a:r>
              <a:rPr lang="fr-FR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endParaRPr lang="fr-FR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098000" y="1561895"/>
            <a:ext cx="199475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400" b="1" dirty="0" smtClean="0">
                <a:solidFill>
                  <a:srgbClr val="FF0000"/>
                </a:solidFill>
              </a:rPr>
              <a:t>La date au + tôt de la fin est reportée sur le sommet FIN</a:t>
            </a:r>
            <a:endParaRPr lang="fr-FR" sz="1400" b="1" dirty="0">
              <a:solidFill>
                <a:srgbClr val="FF0000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6273929" y="3256218"/>
            <a:ext cx="256079" cy="297962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pPr algn="ctr"/>
            <a:r>
              <a:rPr lang="fr-FR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endParaRPr lang="fr-FR" sz="1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635797" y="2538187"/>
            <a:ext cx="256079" cy="297962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pPr algn="ctr"/>
            <a:r>
              <a:rPr lang="fr-FR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endParaRPr lang="fr-FR" sz="1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5172038" y="4214998"/>
            <a:ext cx="256079" cy="297962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pPr algn="ctr"/>
            <a:r>
              <a:rPr lang="fr-FR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endParaRPr lang="fr-FR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741627" y="2189071"/>
            <a:ext cx="256079" cy="297962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pPr algn="ctr"/>
            <a:r>
              <a:rPr lang="fr-FR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fr-FR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753248" y="3473302"/>
            <a:ext cx="256079" cy="297962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pPr algn="ctr"/>
            <a:r>
              <a:rPr lang="fr-FR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fr-FR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3613966" y="1934036"/>
            <a:ext cx="256079" cy="297962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pPr algn="ctr"/>
            <a:r>
              <a:rPr lang="fr-FR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fr-FR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3449584" y="3866498"/>
            <a:ext cx="256079" cy="297962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pPr algn="ctr"/>
            <a:r>
              <a:rPr lang="fr-FR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endParaRPr lang="fr-FR" sz="1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8" name="Table 5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558352"/>
              </p:ext>
            </p:extLst>
          </p:nvPr>
        </p:nvGraphicFramePr>
        <p:xfrm>
          <a:off x="3329985" y="1937780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59" name="Straight Arrow Connector 13"/>
          <p:cNvCxnSpPr>
            <a:stCxn id="50" idx="2"/>
            <a:endCxn id="51" idx="0"/>
          </p:cNvCxnSpPr>
          <p:nvPr/>
        </p:nvCxnSpPr>
        <p:spPr>
          <a:xfrm rot="5400000">
            <a:off x="6770845" y="1931683"/>
            <a:ext cx="955659" cy="1693410"/>
          </a:xfrm>
          <a:prstGeom prst="curvedConnector3">
            <a:avLst>
              <a:gd name="adj1" fmla="val 50000"/>
            </a:avLst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3053281" y="2889730"/>
            <a:ext cx="256079" cy="297962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pPr algn="ctr"/>
            <a:r>
              <a:rPr lang="fr-FR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5543917" y="994561"/>
            <a:ext cx="19947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400" b="1" dirty="0" smtClean="0">
                <a:solidFill>
                  <a:srgbClr val="FF0000"/>
                </a:solidFill>
              </a:rPr>
              <a:t>La  duré d’une tâche fictive est zéro</a:t>
            </a:r>
            <a:endParaRPr lang="fr-FR" sz="1400" b="1" dirty="0">
              <a:solidFill>
                <a:srgbClr val="FF0000"/>
              </a:solidFill>
            </a:endParaRPr>
          </a:p>
        </p:txBody>
      </p:sp>
      <p:cxnSp>
        <p:nvCxnSpPr>
          <p:cNvPr id="62" name="Straight Arrow Connector 13"/>
          <p:cNvCxnSpPr>
            <a:endCxn id="52" idx="0"/>
          </p:cNvCxnSpPr>
          <p:nvPr/>
        </p:nvCxnSpPr>
        <p:spPr>
          <a:xfrm rot="5400000">
            <a:off x="5594489" y="1730706"/>
            <a:ext cx="976829" cy="638132"/>
          </a:xfrm>
          <a:prstGeom prst="curvedConnector3">
            <a:avLst>
              <a:gd name="adj1" fmla="val 50000"/>
            </a:avLst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2545003" y="4936744"/>
            <a:ext cx="63810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400" b="1" dirty="0" smtClean="0">
                <a:solidFill>
                  <a:srgbClr val="FF0000"/>
                </a:solidFill>
              </a:rPr>
              <a:t>Le principe du plus exigeant : pour ne pas finir en retard il faut se positionner sur le délai le plus exigeant. Ici Min( (28-10) , (20-3) ) = 17</a:t>
            </a:r>
            <a:endParaRPr lang="fr-FR" sz="1400" b="1" dirty="0">
              <a:solidFill>
                <a:srgbClr val="FF0000"/>
              </a:solidFill>
            </a:endParaRPr>
          </a:p>
        </p:txBody>
      </p:sp>
      <p:cxnSp>
        <p:nvCxnSpPr>
          <p:cNvPr id="65" name="Straight Arrow Connector 13"/>
          <p:cNvCxnSpPr>
            <a:stCxn id="64" idx="2"/>
            <a:endCxn id="57" idx="2"/>
          </p:cNvCxnSpPr>
          <p:nvPr/>
        </p:nvCxnSpPr>
        <p:spPr>
          <a:xfrm rot="5400000" flipH="1">
            <a:off x="4008815" y="3733269"/>
            <a:ext cx="1295504" cy="2157886"/>
          </a:xfrm>
          <a:prstGeom prst="curvedConnector5">
            <a:avLst>
              <a:gd name="adj1" fmla="val -17646"/>
              <a:gd name="adj2" fmla="val 158447"/>
              <a:gd name="adj3" fmla="val 70194"/>
            </a:avLst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/>
          <p:cNvSpPr txBox="1"/>
          <p:nvPr/>
        </p:nvSpPr>
        <p:spPr>
          <a:xfrm>
            <a:off x="2470823" y="928675"/>
            <a:ext cx="253444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400" b="1" dirty="0" smtClean="0"/>
              <a:t>Cas général : date de fin au plus tard du successeur – durée de la tâche. Ici 28 – 8 = 20</a:t>
            </a:r>
            <a:endParaRPr lang="fr-FR" sz="1400" b="1" dirty="0"/>
          </a:p>
        </p:txBody>
      </p:sp>
      <p:cxnSp>
        <p:nvCxnSpPr>
          <p:cNvPr id="83" name="Straight Arrow Connector 82"/>
          <p:cNvCxnSpPr>
            <a:endCxn id="54" idx="0"/>
          </p:cNvCxnSpPr>
          <p:nvPr/>
        </p:nvCxnSpPr>
        <p:spPr>
          <a:xfrm rot="16200000" flipH="1">
            <a:off x="4244147" y="1563551"/>
            <a:ext cx="695674" cy="555366"/>
          </a:xfrm>
          <a:prstGeom prst="curvedConnector3">
            <a:avLst>
              <a:gd name="adj1" fmla="val 30462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itre 3"/>
          <p:cNvSpPr txBox="1">
            <a:spLocks/>
          </p:cNvSpPr>
          <p:nvPr/>
        </p:nvSpPr>
        <p:spPr bwMode="auto">
          <a:xfrm>
            <a:off x="2267743" y="156514"/>
            <a:ext cx="6876255" cy="40004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8" tIns="45719" rIns="91438" bIns="45719" numCol="1" anchor="t" anchorCtr="0" compatLnSpc="1">
            <a:prstTxWarp prst="textNoShape">
              <a:avLst/>
            </a:prstTxWarp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2400" dirty="0" smtClean="0">
                <a:latin typeface="+mn-lt"/>
                <a:cs typeface="Arial" panose="020B0604020202020204" pitchFamily="34" charset="0"/>
              </a:rPr>
              <a:t>Étape 5 : calculer les dates au + tard</a:t>
            </a:r>
            <a:r>
              <a:rPr lang="fr-FR" sz="2400" dirty="0" smtClean="0">
                <a:cs typeface="Arial" panose="020B0604020202020204" pitchFamily="34" charset="0"/>
              </a:rPr>
              <a:t> </a:t>
            </a:r>
            <a:r>
              <a:rPr lang="fr-FR" sz="1200" dirty="0" smtClean="0">
                <a:cs typeface="Arial" panose="020B0604020202020204" pitchFamily="34" charset="0"/>
              </a:rPr>
              <a:t>(2)</a:t>
            </a:r>
            <a:endParaRPr lang="fr-FR" sz="1200" dirty="0"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5782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 Box 1491"/>
          <p:cNvSpPr txBox="1">
            <a:spLocks noChangeArrowheads="1"/>
          </p:cNvSpPr>
          <p:nvPr/>
        </p:nvSpPr>
        <p:spPr bwMode="auto">
          <a:xfrm>
            <a:off x="3616769" y="3560675"/>
            <a:ext cx="458470" cy="4812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E=2</a:t>
            </a:r>
          </a:p>
        </p:txBody>
      </p:sp>
      <p:sp>
        <p:nvSpPr>
          <p:cNvPr id="22" name="Text Box 1517"/>
          <p:cNvSpPr txBox="1">
            <a:spLocks noChangeArrowheads="1"/>
          </p:cNvSpPr>
          <p:nvPr/>
        </p:nvSpPr>
        <p:spPr bwMode="auto">
          <a:xfrm>
            <a:off x="2837091" y="3114738"/>
            <a:ext cx="458470" cy="439751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D=1</a:t>
            </a:r>
          </a:p>
        </p:txBody>
      </p:sp>
      <p:sp>
        <p:nvSpPr>
          <p:cNvPr id="23" name="Text Box 1518"/>
          <p:cNvSpPr txBox="1">
            <a:spLocks noChangeArrowheads="1"/>
          </p:cNvSpPr>
          <p:nvPr/>
        </p:nvSpPr>
        <p:spPr bwMode="auto">
          <a:xfrm>
            <a:off x="2930714" y="2433392"/>
            <a:ext cx="458470" cy="203529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C=6</a:t>
            </a:r>
          </a:p>
        </p:txBody>
      </p:sp>
      <p:sp>
        <p:nvSpPr>
          <p:cNvPr id="24" name="Text Box 1519"/>
          <p:cNvSpPr txBox="1">
            <a:spLocks noChangeArrowheads="1"/>
          </p:cNvSpPr>
          <p:nvPr/>
        </p:nvSpPr>
        <p:spPr bwMode="auto">
          <a:xfrm>
            <a:off x="2445343" y="1944009"/>
            <a:ext cx="459105" cy="4812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A=2</a:t>
            </a:r>
          </a:p>
        </p:txBody>
      </p:sp>
      <p:cxnSp>
        <p:nvCxnSpPr>
          <p:cNvPr id="25" name="Line 1521"/>
          <p:cNvCxnSpPr>
            <a:endCxn id="63" idx="1"/>
          </p:cNvCxnSpPr>
          <p:nvPr/>
        </p:nvCxnSpPr>
        <p:spPr bwMode="auto">
          <a:xfrm flipV="1">
            <a:off x="2555012" y="1746312"/>
            <a:ext cx="396933" cy="622226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7" name="Line 1523"/>
          <p:cNvCxnSpPr>
            <a:stCxn id="61" idx="2"/>
          </p:cNvCxnSpPr>
          <p:nvPr/>
        </p:nvCxnSpPr>
        <p:spPr bwMode="auto">
          <a:xfrm>
            <a:off x="2556973" y="2950209"/>
            <a:ext cx="380664" cy="62154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" name="Text Box 1476"/>
          <p:cNvSpPr txBox="1">
            <a:spLocks noChangeArrowheads="1"/>
          </p:cNvSpPr>
          <p:nvPr/>
        </p:nvSpPr>
        <p:spPr bwMode="auto">
          <a:xfrm>
            <a:off x="3575846" y="1679154"/>
            <a:ext cx="457835" cy="47997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B=2</a:t>
            </a:r>
          </a:p>
        </p:txBody>
      </p:sp>
      <p:sp>
        <p:nvSpPr>
          <p:cNvPr id="32" name="Text Box 1477"/>
          <p:cNvSpPr txBox="1">
            <a:spLocks noChangeArrowheads="1"/>
          </p:cNvSpPr>
          <p:nvPr/>
        </p:nvSpPr>
        <p:spPr bwMode="auto">
          <a:xfrm>
            <a:off x="3518873" y="1144615"/>
            <a:ext cx="458470" cy="47997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F=8</a:t>
            </a:r>
          </a:p>
        </p:txBody>
      </p:sp>
      <p:cxnSp>
        <p:nvCxnSpPr>
          <p:cNvPr id="34" name="Line 1487"/>
          <p:cNvCxnSpPr/>
          <p:nvPr/>
        </p:nvCxnSpPr>
        <p:spPr bwMode="auto">
          <a:xfrm flipV="1">
            <a:off x="3480606" y="1273324"/>
            <a:ext cx="398299" cy="316516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" name="Line 1488"/>
          <p:cNvCxnSpPr/>
          <p:nvPr/>
        </p:nvCxnSpPr>
        <p:spPr bwMode="auto">
          <a:xfrm>
            <a:off x="3476154" y="1880047"/>
            <a:ext cx="393187" cy="185901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8" name="Text Box 1475"/>
          <p:cNvSpPr txBox="1">
            <a:spLocks noChangeArrowheads="1"/>
          </p:cNvSpPr>
          <p:nvPr/>
        </p:nvSpPr>
        <p:spPr bwMode="auto">
          <a:xfrm>
            <a:off x="3512596" y="4087656"/>
            <a:ext cx="458470" cy="48247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H=10</a:t>
            </a:r>
          </a:p>
        </p:txBody>
      </p:sp>
      <p:cxnSp>
        <p:nvCxnSpPr>
          <p:cNvPr id="41" name="Line 1489"/>
          <p:cNvCxnSpPr>
            <a:stCxn id="68" idx="3"/>
            <a:endCxn id="81" idx="1"/>
          </p:cNvCxnSpPr>
          <p:nvPr/>
        </p:nvCxnSpPr>
        <p:spPr bwMode="auto">
          <a:xfrm>
            <a:off x="3483695" y="3829774"/>
            <a:ext cx="621471" cy="133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2" name="Line 1490"/>
          <p:cNvCxnSpPr>
            <a:stCxn id="68" idx="2"/>
            <a:endCxn id="82" idx="1"/>
          </p:cNvCxnSpPr>
          <p:nvPr/>
        </p:nvCxnSpPr>
        <p:spPr bwMode="auto">
          <a:xfrm>
            <a:off x="3213665" y="4117806"/>
            <a:ext cx="898027" cy="56258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3" name="Text Box 1444"/>
          <p:cNvSpPr txBox="1">
            <a:spLocks noChangeArrowheads="1"/>
          </p:cNvSpPr>
          <p:nvPr/>
        </p:nvSpPr>
        <p:spPr bwMode="auto">
          <a:xfrm>
            <a:off x="5020505" y="2381400"/>
            <a:ext cx="458470" cy="47997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>
                <a:effectLst/>
                <a:latin typeface="Times New Roman"/>
                <a:ea typeface="Batang"/>
              </a:rPr>
              <a:t>G=3</a:t>
            </a:r>
          </a:p>
        </p:txBody>
      </p:sp>
      <p:cxnSp>
        <p:nvCxnSpPr>
          <p:cNvPr id="47" name="Line 1466"/>
          <p:cNvCxnSpPr/>
          <p:nvPr/>
        </p:nvCxnSpPr>
        <p:spPr bwMode="auto">
          <a:xfrm>
            <a:off x="4950235" y="2718611"/>
            <a:ext cx="467360" cy="125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" name="Line 1467"/>
          <p:cNvCxnSpPr>
            <a:stCxn id="73" idx="2"/>
            <a:endCxn id="86" idx="1"/>
          </p:cNvCxnSpPr>
          <p:nvPr/>
        </p:nvCxnSpPr>
        <p:spPr bwMode="auto">
          <a:xfrm>
            <a:off x="4151843" y="2151895"/>
            <a:ext cx="274350" cy="562476"/>
          </a:xfrm>
          <a:prstGeom prst="line">
            <a:avLst/>
          </a:prstGeom>
          <a:noFill/>
          <a:ln w="19050">
            <a:solidFill>
              <a:srgbClr val="000000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" name="Line 1468"/>
          <p:cNvCxnSpPr>
            <a:stCxn id="65" idx="3"/>
            <a:endCxn id="86" idx="1"/>
          </p:cNvCxnSpPr>
          <p:nvPr/>
        </p:nvCxnSpPr>
        <p:spPr bwMode="auto">
          <a:xfrm>
            <a:off x="3846159" y="2699261"/>
            <a:ext cx="580034" cy="15110"/>
          </a:xfrm>
          <a:prstGeom prst="line">
            <a:avLst/>
          </a:prstGeom>
          <a:noFill/>
          <a:ln w="19050">
            <a:solidFill>
              <a:srgbClr val="000000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0" name="Line 1469"/>
          <p:cNvCxnSpPr>
            <a:endCxn id="86" idx="1"/>
          </p:cNvCxnSpPr>
          <p:nvPr/>
        </p:nvCxnSpPr>
        <p:spPr bwMode="auto">
          <a:xfrm flipV="1">
            <a:off x="4232449" y="2714371"/>
            <a:ext cx="193744" cy="793945"/>
          </a:xfrm>
          <a:prstGeom prst="line">
            <a:avLst/>
          </a:prstGeom>
          <a:noFill/>
          <a:ln w="19050">
            <a:solidFill>
              <a:srgbClr val="000000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6" name="Text Box 1331"/>
          <p:cNvSpPr txBox="1">
            <a:spLocks noChangeArrowheads="1"/>
          </p:cNvSpPr>
          <p:nvPr/>
        </p:nvSpPr>
        <p:spPr bwMode="auto">
          <a:xfrm>
            <a:off x="6556073" y="4320685"/>
            <a:ext cx="459105" cy="43310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M=10</a:t>
            </a:r>
          </a:p>
        </p:txBody>
      </p:sp>
      <p:sp>
        <p:nvSpPr>
          <p:cNvPr id="57" name="Text Box 1332"/>
          <p:cNvSpPr txBox="1">
            <a:spLocks noChangeArrowheads="1"/>
          </p:cNvSpPr>
          <p:nvPr/>
        </p:nvSpPr>
        <p:spPr bwMode="auto">
          <a:xfrm>
            <a:off x="6341153" y="3765342"/>
            <a:ext cx="459105" cy="43310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K=3</a:t>
            </a:r>
          </a:p>
        </p:txBody>
      </p:sp>
      <p:sp>
        <p:nvSpPr>
          <p:cNvPr id="58" name="Text Box 1333"/>
          <p:cNvSpPr txBox="1">
            <a:spLocks noChangeArrowheads="1"/>
          </p:cNvSpPr>
          <p:nvPr/>
        </p:nvSpPr>
        <p:spPr bwMode="auto">
          <a:xfrm>
            <a:off x="5435911" y="3091633"/>
            <a:ext cx="459105" cy="43310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I=7</a:t>
            </a:r>
          </a:p>
        </p:txBody>
      </p:sp>
      <p:sp>
        <p:nvSpPr>
          <p:cNvPr id="59" name="Text Box 1334"/>
          <p:cNvSpPr txBox="1">
            <a:spLocks noChangeArrowheads="1"/>
          </p:cNvSpPr>
          <p:nvPr/>
        </p:nvSpPr>
        <p:spPr bwMode="auto">
          <a:xfrm>
            <a:off x="5479962" y="2101192"/>
            <a:ext cx="459105" cy="43310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J=11</a:t>
            </a:r>
          </a:p>
        </p:txBody>
      </p:sp>
      <p:cxnSp>
        <p:nvCxnSpPr>
          <p:cNvPr id="66" name="Line 1362"/>
          <p:cNvCxnSpPr>
            <a:stCxn id="91" idx="0"/>
          </p:cNvCxnSpPr>
          <p:nvPr/>
        </p:nvCxnSpPr>
        <p:spPr bwMode="auto">
          <a:xfrm flipV="1">
            <a:off x="5668458" y="2066999"/>
            <a:ext cx="267519" cy="38627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7" name="Line 1363"/>
          <p:cNvCxnSpPr>
            <a:stCxn id="91" idx="2"/>
          </p:cNvCxnSpPr>
          <p:nvPr/>
        </p:nvCxnSpPr>
        <p:spPr bwMode="auto">
          <a:xfrm flipH="1">
            <a:off x="5665386" y="3029333"/>
            <a:ext cx="3072" cy="33442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2" name="Line 1370"/>
          <p:cNvCxnSpPr>
            <a:stCxn id="82" idx="3"/>
            <a:endCxn id="95" idx="1"/>
          </p:cNvCxnSpPr>
          <p:nvPr/>
        </p:nvCxnSpPr>
        <p:spPr bwMode="auto">
          <a:xfrm flipV="1">
            <a:off x="4651752" y="4663279"/>
            <a:ext cx="1087534" cy="17110"/>
          </a:xfrm>
          <a:prstGeom prst="line">
            <a:avLst/>
          </a:prstGeom>
          <a:noFill/>
          <a:ln w="19050">
            <a:solidFill>
              <a:srgbClr val="000000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4" name="Line 1372"/>
          <p:cNvCxnSpPr/>
          <p:nvPr/>
        </p:nvCxnSpPr>
        <p:spPr bwMode="auto">
          <a:xfrm flipV="1">
            <a:off x="6279346" y="4361815"/>
            <a:ext cx="1242815" cy="41665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6" name="Line 1467"/>
          <p:cNvCxnSpPr/>
          <p:nvPr/>
        </p:nvCxnSpPr>
        <p:spPr bwMode="auto">
          <a:xfrm>
            <a:off x="4550393" y="1200582"/>
            <a:ext cx="1584692" cy="3174665"/>
          </a:xfrm>
          <a:prstGeom prst="bentConnector2">
            <a:avLst/>
          </a:prstGeom>
          <a:noFill/>
          <a:ln w="19050">
            <a:solidFill>
              <a:srgbClr val="000000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3" name="Line 1376"/>
          <p:cNvCxnSpPr>
            <a:stCxn id="109" idx="3"/>
            <a:endCxn id="119" idx="0"/>
          </p:cNvCxnSpPr>
          <p:nvPr/>
        </p:nvCxnSpPr>
        <p:spPr bwMode="auto">
          <a:xfrm>
            <a:off x="8532439" y="2419934"/>
            <a:ext cx="307154" cy="405830"/>
          </a:xfrm>
          <a:prstGeom prst="line">
            <a:avLst/>
          </a:prstGeom>
          <a:noFill/>
          <a:ln w="9525">
            <a:solidFill>
              <a:srgbClr val="000000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7" name="Line 1376"/>
          <p:cNvCxnSpPr>
            <a:stCxn id="110" idx="3"/>
            <a:endCxn id="119" idx="2"/>
          </p:cNvCxnSpPr>
          <p:nvPr/>
        </p:nvCxnSpPr>
        <p:spPr bwMode="auto">
          <a:xfrm flipV="1">
            <a:off x="8062221" y="3401828"/>
            <a:ext cx="777372" cy="691492"/>
          </a:xfrm>
          <a:prstGeom prst="line">
            <a:avLst/>
          </a:prstGeom>
          <a:noFill/>
          <a:ln w="9525">
            <a:solidFill>
              <a:srgbClr val="000000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63" name="Table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074833"/>
              </p:ext>
            </p:extLst>
          </p:nvPr>
        </p:nvGraphicFramePr>
        <p:xfrm>
          <a:off x="2951945" y="1458280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335"/>
                <a:gridCol w="284725"/>
              </a:tblGrid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65" name="Table 6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9081803"/>
              </p:ext>
            </p:extLst>
          </p:nvPr>
        </p:nvGraphicFramePr>
        <p:xfrm>
          <a:off x="3306099" y="2411229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68" name="Table 6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3121459"/>
              </p:ext>
            </p:extLst>
          </p:nvPr>
        </p:nvGraphicFramePr>
        <p:xfrm>
          <a:off x="2943635" y="3541742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69" name="Table 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959167"/>
              </p:ext>
            </p:extLst>
          </p:nvPr>
        </p:nvGraphicFramePr>
        <p:xfrm>
          <a:off x="3884564" y="912550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73" name="Table 7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9104373"/>
              </p:ext>
            </p:extLst>
          </p:nvPr>
        </p:nvGraphicFramePr>
        <p:xfrm>
          <a:off x="3881813" y="1575831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81" name="Table 8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9846697"/>
              </p:ext>
            </p:extLst>
          </p:nvPr>
        </p:nvGraphicFramePr>
        <p:xfrm>
          <a:off x="4105166" y="3543074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82" name="Table 8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2427069"/>
              </p:ext>
            </p:extLst>
          </p:nvPr>
        </p:nvGraphicFramePr>
        <p:xfrm>
          <a:off x="4111692" y="4392357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86" name="Table 8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0345041"/>
              </p:ext>
            </p:extLst>
          </p:nvPr>
        </p:nvGraphicFramePr>
        <p:xfrm>
          <a:off x="4426193" y="2426339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91" name="Table 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1944154"/>
              </p:ext>
            </p:extLst>
          </p:nvPr>
        </p:nvGraphicFramePr>
        <p:xfrm>
          <a:off x="5398428" y="2453269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95" name="Table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0271741"/>
              </p:ext>
            </p:extLst>
          </p:nvPr>
        </p:nvGraphicFramePr>
        <p:xfrm>
          <a:off x="5739286" y="4375247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10" name="Table 10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2481098"/>
              </p:ext>
            </p:extLst>
          </p:nvPr>
        </p:nvGraphicFramePr>
        <p:xfrm>
          <a:off x="7522161" y="3805288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19" name="Table 1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7210004"/>
              </p:ext>
            </p:extLst>
          </p:nvPr>
        </p:nvGraphicFramePr>
        <p:xfrm>
          <a:off x="8569563" y="2825764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24" name="TextBox 123"/>
          <p:cNvSpPr txBox="1"/>
          <p:nvPr/>
        </p:nvSpPr>
        <p:spPr>
          <a:xfrm>
            <a:off x="3269384" y="2406976"/>
            <a:ext cx="2560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fr-FR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2952366" y="3537032"/>
            <a:ext cx="2560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4099171" y="3555495"/>
            <a:ext cx="2560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4111692" y="4403775"/>
            <a:ext cx="256079" cy="276999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r>
              <a:rPr lang="fr-FR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endParaRPr lang="fr-FR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3891427" y="923578"/>
            <a:ext cx="256079" cy="267184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r>
              <a:rPr lang="fr-FR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fr-FR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2" name="TextBox 131"/>
          <p:cNvSpPr txBox="1"/>
          <p:nvPr/>
        </p:nvSpPr>
        <p:spPr>
          <a:xfrm>
            <a:off x="3901678" y="1592496"/>
            <a:ext cx="256079" cy="267184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r>
              <a:rPr lang="fr-F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4459759" y="2445677"/>
            <a:ext cx="256079" cy="267184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r>
              <a:rPr lang="fr-FR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fr-FR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5437093" y="2472186"/>
            <a:ext cx="256079" cy="267184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r>
              <a:rPr lang="fr-FR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fr-FR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5935977" y="1566427"/>
            <a:ext cx="256079" cy="267184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pPr algn="ctr"/>
            <a:r>
              <a:rPr lang="fr-FR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fr-FR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5727664" y="4380911"/>
            <a:ext cx="256079" cy="267184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r>
              <a:rPr lang="fr-FR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endParaRPr lang="fr-FR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7073918" y="3114603"/>
            <a:ext cx="256079" cy="267184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pPr algn="ctr"/>
            <a:r>
              <a:rPr lang="fr-FR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</a:t>
            </a:r>
            <a:endParaRPr lang="fr-FR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7517220" y="3853500"/>
            <a:ext cx="256079" cy="267184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pPr algn="ctr"/>
            <a:r>
              <a:rPr lang="fr-FR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26</a:t>
            </a:r>
            <a:endParaRPr lang="fr-FR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1" name="Text Box 1330"/>
          <p:cNvSpPr txBox="1">
            <a:spLocks noChangeArrowheads="1"/>
          </p:cNvSpPr>
          <p:nvPr/>
        </p:nvSpPr>
        <p:spPr bwMode="auto">
          <a:xfrm>
            <a:off x="7731392" y="1919808"/>
            <a:ext cx="459105" cy="43310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L=8</a:t>
            </a:r>
          </a:p>
        </p:txBody>
      </p:sp>
      <p:cxnSp>
        <p:nvCxnSpPr>
          <p:cNvPr id="103" name="Line 1376"/>
          <p:cNvCxnSpPr>
            <a:endCxn id="111" idx="1"/>
          </p:cNvCxnSpPr>
          <p:nvPr/>
        </p:nvCxnSpPr>
        <p:spPr bwMode="auto">
          <a:xfrm>
            <a:off x="6484477" y="1903212"/>
            <a:ext cx="615503" cy="166050"/>
          </a:xfrm>
          <a:prstGeom prst="line">
            <a:avLst/>
          </a:prstGeom>
          <a:noFill/>
          <a:ln w="19050">
            <a:solidFill>
              <a:srgbClr val="000000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4" name="Line 1378"/>
          <p:cNvCxnSpPr>
            <a:stCxn id="111" idx="3"/>
            <a:endCxn id="109" idx="1"/>
          </p:cNvCxnSpPr>
          <p:nvPr/>
        </p:nvCxnSpPr>
        <p:spPr bwMode="auto">
          <a:xfrm>
            <a:off x="7646041" y="2069262"/>
            <a:ext cx="346338" cy="3506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05" name="Line 1382"/>
          <p:cNvCxnSpPr>
            <a:stCxn id="108" idx="0"/>
            <a:endCxn id="111" idx="2"/>
          </p:cNvCxnSpPr>
          <p:nvPr/>
        </p:nvCxnSpPr>
        <p:spPr bwMode="auto">
          <a:xfrm flipH="1" flipV="1">
            <a:off x="7373010" y="2370018"/>
            <a:ext cx="1072" cy="705703"/>
          </a:xfrm>
          <a:prstGeom prst="straightConnector1">
            <a:avLst/>
          </a:prstGeom>
          <a:noFill/>
          <a:ln w="19050">
            <a:solidFill>
              <a:srgbClr val="000000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graphicFrame>
        <p:nvGraphicFramePr>
          <p:cNvPr id="108" name="Table 10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895825"/>
              </p:ext>
            </p:extLst>
          </p:nvPr>
        </p:nvGraphicFramePr>
        <p:xfrm>
          <a:off x="7089051" y="3075721"/>
          <a:ext cx="570063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306554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09" name="Table 10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3899753"/>
              </p:ext>
            </p:extLst>
          </p:nvPr>
        </p:nvGraphicFramePr>
        <p:xfrm>
          <a:off x="7992379" y="2131902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11" name="Table 1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2414098"/>
              </p:ext>
            </p:extLst>
          </p:nvPr>
        </p:nvGraphicFramePr>
        <p:xfrm>
          <a:off x="7099980" y="1768506"/>
          <a:ext cx="546061" cy="601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855"/>
                <a:gridCol w="289206"/>
              </a:tblGrid>
              <a:tr h="300756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0756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85" name="Line 1383"/>
          <p:cNvCxnSpPr>
            <a:endCxn id="108" idx="1"/>
          </p:cNvCxnSpPr>
          <p:nvPr/>
        </p:nvCxnSpPr>
        <p:spPr bwMode="auto">
          <a:xfrm flipV="1">
            <a:off x="6272665" y="3363753"/>
            <a:ext cx="816386" cy="1017158"/>
          </a:xfrm>
          <a:prstGeom prst="line">
            <a:avLst/>
          </a:prstGeom>
          <a:noFill/>
          <a:ln w="9525">
            <a:solidFill>
              <a:srgbClr val="000000"/>
            </a:solidFill>
            <a:prstDash val="solid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113" name="TextBox 112"/>
          <p:cNvSpPr txBox="1"/>
          <p:nvPr/>
        </p:nvSpPr>
        <p:spPr>
          <a:xfrm>
            <a:off x="7099980" y="1832457"/>
            <a:ext cx="256079" cy="267184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pPr algn="ctr"/>
            <a:r>
              <a:rPr lang="fr-FR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fr-FR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8007243" y="2176106"/>
            <a:ext cx="256079" cy="267184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pPr algn="ctr"/>
            <a:r>
              <a:rPr lang="fr-FR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endParaRPr lang="fr-FR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8597557" y="2827315"/>
            <a:ext cx="256079" cy="267184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pPr algn="ctr"/>
            <a:r>
              <a:rPr lang="fr-FR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endParaRPr lang="fr-FR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8876786" y="2830734"/>
            <a:ext cx="256079" cy="267184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pPr algn="ctr"/>
            <a:r>
              <a:rPr lang="fr-FR" sz="1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endParaRPr lang="fr-FR" sz="1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8250229" y="2170578"/>
            <a:ext cx="256079" cy="267184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pPr algn="ctr"/>
            <a:r>
              <a:rPr lang="fr-FR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endParaRPr lang="fr-FR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7786470" y="3847389"/>
            <a:ext cx="256079" cy="267184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pPr algn="ctr"/>
            <a:r>
              <a:rPr lang="fr-FR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endParaRPr lang="fr-FR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7356059" y="1845846"/>
            <a:ext cx="256079" cy="267184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pPr algn="ctr"/>
            <a:r>
              <a:rPr lang="fr-FR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fr-FR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7367680" y="3105693"/>
            <a:ext cx="256079" cy="267184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pPr algn="ctr"/>
            <a:r>
              <a:rPr lang="fr-FR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fr-FR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6228398" y="1566427"/>
            <a:ext cx="256079" cy="267184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pPr algn="ctr"/>
            <a:r>
              <a:rPr lang="fr-FR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fr-FR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5983743" y="4382101"/>
            <a:ext cx="256079" cy="267184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pPr algn="ctr"/>
            <a:r>
              <a:rPr lang="fr-FR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endParaRPr lang="fr-FR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6" name="Table 10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4750227"/>
              </p:ext>
            </p:extLst>
          </p:nvPr>
        </p:nvGraphicFramePr>
        <p:xfrm>
          <a:off x="5944417" y="1512301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07" name="TextBox 106"/>
          <p:cNvSpPr txBox="1"/>
          <p:nvPr/>
        </p:nvSpPr>
        <p:spPr>
          <a:xfrm>
            <a:off x="5667713" y="2464971"/>
            <a:ext cx="256079" cy="267184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pPr algn="ctr"/>
            <a:r>
              <a:rPr lang="fr-F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4383316" y="4426634"/>
            <a:ext cx="256079" cy="267184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pPr algn="ctr"/>
            <a:r>
              <a:rPr lang="fr-FR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endParaRPr lang="fr-FR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4703481" y="2432478"/>
            <a:ext cx="256079" cy="267184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pPr algn="ctr"/>
            <a:r>
              <a:rPr lang="fr-F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4388765" y="3543395"/>
            <a:ext cx="256079" cy="276999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r>
              <a:rPr lang="fr-FR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fr-FR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3602526" y="2406976"/>
            <a:ext cx="256079" cy="276999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r>
              <a:rPr lang="fr-FR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fr-FR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4185480" y="1563580"/>
            <a:ext cx="256079" cy="276999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r>
              <a:rPr lang="fr-FR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fr-FR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4164636" y="912469"/>
            <a:ext cx="256079" cy="276999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r>
              <a:rPr lang="fr-FR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endParaRPr lang="fr-FR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3250736" y="1461493"/>
            <a:ext cx="256079" cy="276999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r>
              <a:rPr lang="fr-F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3226022" y="3542313"/>
            <a:ext cx="256079" cy="276999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r>
              <a:rPr lang="fr-F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2604507" y="2375401"/>
            <a:ext cx="256079" cy="276999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r>
              <a:rPr lang="fr-F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135" name="TextBox 134"/>
          <p:cNvSpPr txBox="1"/>
          <p:nvPr/>
        </p:nvSpPr>
        <p:spPr>
          <a:xfrm>
            <a:off x="2318762" y="5007549"/>
            <a:ext cx="199475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400" b="1" dirty="0" smtClean="0">
                <a:solidFill>
                  <a:srgbClr val="FF0000"/>
                </a:solidFill>
              </a:rPr>
              <a:t>On doit obtenir zéro puisqu’on cherche à être en flux tendu !</a:t>
            </a:r>
            <a:endParaRPr lang="fr-FR" sz="1400" b="1" dirty="0">
              <a:solidFill>
                <a:srgbClr val="FF0000"/>
              </a:solidFill>
            </a:endParaRPr>
          </a:p>
        </p:txBody>
      </p:sp>
      <p:cxnSp>
        <p:nvCxnSpPr>
          <p:cNvPr id="136" name="Straight Arrow Connector 13"/>
          <p:cNvCxnSpPr/>
          <p:nvPr/>
        </p:nvCxnSpPr>
        <p:spPr>
          <a:xfrm flipH="1" flipV="1">
            <a:off x="2690260" y="2574465"/>
            <a:ext cx="18216" cy="239107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itre 3"/>
          <p:cNvSpPr txBox="1">
            <a:spLocks/>
          </p:cNvSpPr>
          <p:nvPr/>
        </p:nvSpPr>
        <p:spPr bwMode="auto">
          <a:xfrm>
            <a:off x="2267743" y="156514"/>
            <a:ext cx="6876255" cy="40004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8" tIns="45719" rIns="91438" bIns="45719" numCol="1" anchor="t" anchorCtr="0" compatLnSpc="1">
            <a:prstTxWarp prst="textNoShape">
              <a:avLst/>
            </a:prstTxWarp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2400" dirty="0" smtClean="0">
                <a:latin typeface="+mn-lt"/>
                <a:cs typeface="Arial" panose="020B0604020202020204" pitchFamily="34" charset="0"/>
              </a:rPr>
              <a:t>Étape 5 : calculer les dates au + tard </a:t>
            </a:r>
            <a:r>
              <a:rPr lang="fr-FR" sz="1200" dirty="0">
                <a:cs typeface="Arial" panose="020B0604020202020204" pitchFamily="34" charset="0"/>
              </a:rPr>
              <a:t> (3)</a:t>
            </a:r>
            <a:endParaRPr lang="fr-FR" sz="1200" dirty="0">
              <a:latin typeface="+mn-lt"/>
              <a:cs typeface="Arial" panose="020B0604020202020204" pitchFamily="34" charset="0"/>
            </a:endParaRPr>
          </a:p>
        </p:txBody>
      </p:sp>
      <p:cxnSp>
        <p:nvCxnSpPr>
          <p:cNvPr id="139" name="Line 1489"/>
          <p:cNvCxnSpPr/>
          <p:nvPr/>
        </p:nvCxnSpPr>
        <p:spPr bwMode="auto">
          <a:xfrm>
            <a:off x="2819268" y="2664881"/>
            <a:ext cx="460800" cy="133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120" name="Table 10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3619512"/>
              </p:ext>
            </p:extLst>
          </p:nvPr>
        </p:nvGraphicFramePr>
        <p:xfrm>
          <a:off x="5411457" y="3371008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138" name="Line 1370"/>
          <p:cNvCxnSpPr>
            <a:stCxn id="120" idx="2"/>
          </p:cNvCxnSpPr>
          <p:nvPr/>
        </p:nvCxnSpPr>
        <p:spPr bwMode="auto">
          <a:xfrm>
            <a:off x="5681487" y="3947072"/>
            <a:ext cx="163009" cy="414743"/>
          </a:xfrm>
          <a:prstGeom prst="line">
            <a:avLst/>
          </a:prstGeom>
          <a:noFill/>
          <a:ln w="19050">
            <a:solidFill>
              <a:srgbClr val="000000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61" name="Table 6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979416"/>
              </p:ext>
            </p:extLst>
          </p:nvPr>
        </p:nvGraphicFramePr>
        <p:xfrm>
          <a:off x="2286943" y="2371141"/>
          <a:ext cx="540060" cy="5790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2"/>
                <a:gridCol w="252028"/>
              </a:tblGrid>
              <a:tr h="291036"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6039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6452371"/>
              </p:ext>
            </p:extLst>
          </p:nvPr>
        </p:nvGraphicFramePr>
        <p:xfrm>
          <a:off x="3257551" y="948690"/>
          <a:ext cx="4663438" cy="41234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9860"/>
                <a:gridCol w="1214526"/>
                <a:gridCol w="1214526"/>
                <a:gridCol w="1214526"/>
              </a:tblGrid>
              <a:tr h="715264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Tâche</a:t>
                      </a:r>
                      <a:endParaRPr lang="fr-FR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50800" marB="508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Date de </a:t>
                      </a:r>
                    </a:p>
                    <a:p>
                      <a:pPr algn="ctr"/>
                      <a:r>
                        <a:rPr lang="fr-FR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début au + tôt</a:t>
                      </a:r>
                      <a:endParaRPr lang="fr-FR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50800" marB="508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Durée</a:t>
                      </a:r>
                      <a:endParaRPr lang="fr-FR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50800" marB="508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Date de </a:t>
                      </a:r>
                    </a:p>
                    <a:p>
                      <a:pPr algn="ctr"/>
                      <a:r>
                        <a:rPr lang="fr-FR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fin au + tard</a:t>
                      </a:r>
                    </a:p>
                  </a:txBody>
                  <a:tcPr marT="50800" marB="50800"/>
                </a:tc>
              </a:tr>
              <a:tr h="260133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/>
                </a:tc>
              </a:tr>
              <a:tr h="260133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/>
                </a:tc>
              </a:tr>
              <a:tr h="260133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/>
                </a:tc>
              </a:tr>
              <a:tr h="260133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D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/>
                </a:tc>
              </a:tr>
              <a:tr h="260133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E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>
                    <a:solidFill>
                      <a:srgbClr val="3FFA2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>
                    <a:solidFill>
                      <a:srgbClr val="3FFA2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>
                    <a:solidFill>
                      <a:srgbClr val="3FFA2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>
                    <a:solidFill>
                      <a:srgbClr val="3FFA26"/>
                    </a:solidFill>
                  </a:tcPr>
                </a:tc>
              </a:tr>
              <a:tr h="260133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F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17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/>
                </a:tc>
              </a:tr>
              <a:tr h="260133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G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6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3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9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</a:tr>
              <a:tr h="260133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H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1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10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17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</a:tr>
              <a:tr h="260133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I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9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7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17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</a:tr>
              <a:tr h="260133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J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9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11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20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</a:tr>
              <a:tr h="260133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K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16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3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20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</a:tr>
              <a:tr h="260133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L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20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8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28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</a:tr>
              <a:tr h="260133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M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16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10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28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</a:tr>
            </a:tbl>
          </a:graphicData>
        </a:graphic>
      </p:graphicFrame>
      <p:sp>
        <p:nvSpPr>
          <p:cNvPr id="9" name="Titre 3"/>
          <p:cNvSpPr txBox="1">
            <a:spLocks/>
          </p:cNvSpPr>
          <p:nvPr/>
        </p:nvSpPr>
        <p:spPr bwMode="auto">
          <a:xfrm>
            <a:off x="2267743" y="156514"/>
            <a:ext cx="6876255" cy="40004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8" tIns="45719" rIns="91438" bIns="45719" numCol="1" anchor="t" anchorCtr="0" compatLnSpc="1">
            <a:prstTxWarp prst="textNoShape">
              <a:avLst/>
            </a:prstTxWarp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2400" dirty="0" smtClean="0">
                <a:latin typeface="+mn-lt"/>
                <a:cs typeface="Arial" panose="020B0604020202020204" pitchFamily="34" charset="0"/>
              </a:rPr>
              <a:t>Synthèse des résultats</a:t>
            </a:r>
            <a:endParaRPr lang="fr-FR" sz="2400" dirty="0"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6288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364" y="291278"/>
            <a:ext cx="1379783" cy="1834894"/>
          </a:xfrm>
          <a:prstGeom prst="rect">
            <a:avLst/>
          </a:prstGeom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22" t="18115" r="23988" b="38963"/>
          <a:stretch>
            <a:fillRect/>
          </a:stretch>
        </p:blipFill>
        <p:spPr>
          <a:xfrm>
            <a:off x="2570805" y="1438923"/>
            <a:ext cx="5524725" cy="3497149"/>
          </a:xfrm>
          <a:prstGeom prst="rect">
            <a:avLst/>
          </a:prstGeom>
          <a:noFill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2658628" y="4777049"/>
            <a:ext cx="56166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/>
              <a:t>Program</a:t>
            </a:r>
            <a:r>
              <a:rPr lang="en-US" dirty="0"/>
              <a:t> </a:t>
            </a:r>
            <a:r>
              <a:rPr lang="en-US" b="1" dirty="0" smtClean="0"/>
              <a:t>Evaluation </a:t>
            </a:r>
            <a:r>
              <a:rPr lang="en-US" b="1" dirty="0"/>
              <a:t>and </a:t>
            </a:r>
            <a:r>
              <a:rPr lang="en-US" b="1" dirty="0" smtClean="0"/>
              <a:t>Review Technique</a:t>
            </a:r>
          </a:p>
          <a:p>
            <a:pPr algn="ctr"/>
            <a:r>
              <a:rPr lang="en-US" sz="1400" dirty="0" smtClean="0"/>
              <a:t>- technique </a:t>
            </a:r>
            <a:r>
              <a:rPr lang="en-US" sz="1400" dirty="0" err="1" smtClean="0"/>
              <a:t>d’examen</a:t>
            </a:r>
            <a:r>
              <a:rPr lang="en-US" sz="1400" dirty="0" smtClean="0"/>
              <a:t> et </a:t>
            </a:r>
            <a:r>
              <a:rPr lang="en-US" sz="1400" dirty="0" err="1" smtClean="0"/>
              <a:t>d’évaluation</a:t>
            </a:r>
            <a:r>
              <a:rPr lang="en-US" sz="1400" dirty="0" smtClean="0"/>
              <a:t> de </a:t>
            </a:r>
            <a:r>
              <a:rPr lang="en-US" sz="1400" dirty="0" err="1" smtClean="0"/>
              <a:t>programmes</a:t>
            </a:r>
            <a:r>
              <a:rPr lang="en-US" sz="1400" dirty="0" smtClean="0"/>
              <a:t> (</a:t>
            </a:r>
            <a:r>
              <a:rPr lang="en-US" sz="1400" dirty="0" err="1" smtClean="0"/>
              <a:t>projets</a:t>
            </a:r>
            <a:r>
              <a:rPr lang="en-US" sz="1400" dirty="0" smtClean="0"/>
              <a:t>) -</a:t>
            </a:r>
            <a:endParaRPr lang="fr-FR" sz="1400" dirty="0"/>
          </a:p>
        </p:txBody>
      </p:sp>
      <p:sp>
        <p:nvSpPr>
          <p:cNvPr id="9" name="Rectangle 8"/>
          <p:cNvSpPr/>
          <p:nvPr/>
        </p:nvSpPr>
        <p:spPr>
          <a:xfrm>
            <a:off x="2267744" y="724846"/>
            <a:ext cx="68762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i="1" dirty="0" err="1" smtClean="0">
                <a:solidFill>
                  <a:srgbClr val="FF0000"/>
                </a:solidFill>
              </a:rPr>
              <a:t>Vidéo</a:t>
            </a:r>
            <a:r>
              <a:rPr lang="en-US" b="1" i="1" dirty="0" smtClean="0">
                <a:solidFill>
                  <a:srgbClr val="FF0000"/>
                </a:solidFill>
              </a:rPr>
              <a:t> 4</a:t>
            </a:r>
          </a:p>
          <a:p>
            <a:pPr algn="ctr"/>
            <a:r>
              <a:rPr lang="en-US" b="1" i="1" dirty="0" err="1" smtClean="0">
                <a:solidFill>
                  <a:srgbClr val="FF0000"/>
                </a:solidFill>
              </a:rPr>
              <a:t>Calcul</a:t>
            </a:r>
            <a:r>
              <a:rPr lang="en-US" b="1" i="1" dirty="0" smtClean="0">
                <a:solidFill>
                  <a:srgbClr val="FF0000"/>
                </a:solidFill>
              </a:rPr>
              <a:t> du </a:t>
            </a:r>
            <a:r>
              <a:rPr lang="en-US" b="1" i="1" dirty="0" err="1" smtClean="0">
                <a:solidFill>
                  <a:srgbClr val="FF0000"/>
                </a:solidFill>
              </a:rPr>
              <a:t>chemin</a:t>
            </a:r>
            <a:r>
              <a:rPr lang="en-US" b="1" i="1" dirty="0" smtClean="0">
                <a:solidFill>
                  <a:srgbClr val="FF0000"/>
                </a:solidFill>
              </a:rPr>
              <a:t> critique,  des </a:t>
            </a:r>
            <a:r>
              <a:rPr lang="en-US" b="1" i="1" dirty="0" err="1" smtClean="0">
                <a:solidFill>
                  <a:srgbClr val="FF0000"/>
                </a:solidFill>
              </a:rPr>
              <a:t>marges</a:t>
            </a:r>
            <a:r>
              <a:rPr lang="en-US" b="1" i="1" dirty="0" smtClean="0">
                <a:solidFill>
                  <a:srgbClr val="FF0000"/>
                </a:solidFill>
              </a:rPr>
              <a:t> </a:t>
            </a:r>
            <a:r>
              <a:rPr lang="en-US" b="1" i="1" dirty="0" err="1" smtClean="0">
                <a:solidFill>
                  <a:srgbClr val="FF0000"/>
                </a:solidFill>
              </a:rPr>
              <a:t>totales</a:t>
            </a:r>
            <a:r>
              <a:rPr lang="en-US" b="1" i="1" dirty="0" smtClean="0">
                <a:solidFill>
                  <a:srgbClr val="FF0000"/>
                </a:solidFill>
              </a:rPr>
              <a:t> et des </a:t>
            </a:r>
            <a:r>
              <a:rPr lang="en-US" b="1" i="1" dirty="0" err="1" smtClean="0">
                <a:solidFill>
                  <a:srgbClr val="FF0000"/>
                </a:solidFill>
              </a:rPr>
              <a:t>marges</a:t>
            </a:r>
            <a:r>
              <a:rPr lang="en-US" b="1" i="1" dirty="0" smtClean="0">
                <a:solidFill>
                  <a:srgbClr val="FF0000"/>
                </a:solidFill>
              </a:rPr>
              <a:t> </a:t>
            </a:r>
            <a:r>
              <a:rPr lang="en-US" b="1" i="1" dirty="0" err="1" smtClean="0">
                <a:solidFill>
                  <a:srgbClr val="FF0000"/>
                </a:solidFill>
              </a:rPr>
              <a:t>libres</a:t>
            </a:r>
            <a:endParaRPr lang="en-US" b="1" i="1" dirty="0" smtClean="0">
              <a:solidFill>
                <a:srgbClr val="FF0000"/>
              </a:solidFill>
            </a:endParaRPr>
          </a:p>
        </p:txBody>
      </p:sp>
      <p:sp>
        <p:nvSpPr>
          <p:cNvPr id="12" name="Titre 3"/>
          <p:cNvSpPr txBox="1">
            <a:spLocks/>
          </p:cNvSpPr>
          <p:nvPr/>
        </p:nvSpPr>
        <p:spPr bwMode="auto">
          <a:xfrm>
            <a:off x="2267743" y="156514"/>
            <a:ext cx="6876255" cy="40004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8" tIns="45719" rIns="91438" bIns="45719" numCol="1" anchor="t" anchorCtr="0" compatLnSpc="1">
            <a:prstTxWarp prst="textNoShape">
              <a:avLst/>
            </a:prstTxWarp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2400" dirty="0" smtClean="0">
                <a:latin typeface="+mn-lt"/>
                <a:cs typeface="Arial" panose="020B0604020202020204" pitchFamily="34" charset="0"/>
              </a:rPr>
              <a:t>La planification P.E.R.T.</a:t>
            </a:r>
            <a:endParaRPr lang="fr-FR" sz="2400" dirty="0"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0112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3236302"/>
              </p:ext>
            </p:extLst>
          </p:nvPr>
        </p:nvGraphicFramePr>
        <p:xfrm>
          <a:off x="2516264" y="1097135"/>
          <a:ext cx="6425047" cy="41768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9650"/>
                <a:gridCol w="5915397"/>
              </a:tblGrid>
              <a:tr h="406400">
                <a:tc>
                  <a:txBody>
                    <a:bodyPr/>
                    <a:lstStyle/>
                    <a:p>
                      <a:r>
                        <a:rPr lang="fr-FR" sz="2000" dirty="0" smtClean="0"/>
                        <a:t>N°</a:t>
                      </a:r>
                      <a:endParaRPr lang="fr-FR" sz="2000" dirty="0"/>
                    </a:p>
                  </a:txBody>
                  <a:tcPr marT="50800" marB="508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/>
                        <a:t>EXÉCUTION</a:t>
                      </a:r>
                      <a:endParaRPr lang="fr-FR" sz="2000" dirty="0"/>
                    </a:p>
                  </a:txBody>
                  <a:tcPr marT="50800" marB="50800"/>
                </a:tc>
              </a:tr>
              <a:tr h="575733">
                <a:tc>
                  <a:txBody>
                    <a:bodyPr/>
                    <a:lstStyle/>
                    <a:p>
                      <a:r>
                        <a:rPr lang="fr-FR" sz="160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1</a:t>
                      </a:r>
                      <a:endParaRPr lang="fr-FR" sz="1600" i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marT="50800" marB="508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sz="1600" b="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Déterminer la liste des tâches nécessaires à la réalisation du projet et estimer leurs durées</a:t>
                      </a:r>
                    </a:p>
                  </a:txBody>
                  <a:tcPr marT="50800" marB="50800"/>
                </a:tc>
              </a:tr>
              <a:tr h="575733">
                <a:tc>
                  <a:txBody>
                    <a:bodyPr/>
                    <a:lstStyle/>
                    <a:p>
                      <a:r>
                        <a:rPr lang="fr-FR" sz="160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2</a:t>
                      </a:r>
                      <a:endParaRPr lang="fr-FR" sz="1600" i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marT="50800" marB="508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sz="1600" b="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Déterminer les dépendances logiques entre les tâches (l’anesthésiste doit arriver avant l’opération !)</a:t>
                      </a:r>
                    </a:p>
                  </a:txBody>
                  <a:tcPr marT="50800" marB="50800"/>
                </a:tc>
              </a:tr>
              <a:tr h="412044">
                <a:tc>
                  <a:txBody>
                    <a:bodyPr/>
                    <a:lstStyle/>
                    <a:p>
                      <a:r>
                        <a:rPr lang="fr-FR" sz="160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3</a:t>
                      </a:r>
                      <a:endParaRPr lang="fr-FR" sz="1600" i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marT="50800" marB="508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sz="1600" b="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Dessiner le diagramme PERT : Mise à niveau + Construction</a:t>
                      </a:r>
                      <a:r>
                        <a:rPr lang="fr-FR" altLang="fr-FR" sz="1600" b="0" i="1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 de graphes</a:t>
                      </a:r>
                      <a:endParaRPr lang="fr-FR" altLang="fr-FR" sz="1600" b="0" i="1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marT="50800" marB="50800"/>
                </a:tc>
              </a:tr>
              <a:tr h="412044">
                <a:tc>
                  <a:txBody>
                    <a:bodyPr/>
                    <a:lstStyle/>
                    <a:p>
                      <a:r>
                        <a:rPr lang="fr-FR" sz="1600" b="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fr-FR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T="50800" marB="508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sz="1600" b="0" dirty="0" smtClean="0">
                          <a:solidFill>
                            <a:schemeClr val="tx1"/>
                          </a:solidFill>
                        </a:rPr>
                        <a:t>Calculer pour chaque nœud la date au plus tôt</a:t>
                      </a:r>
                    </a:p>
                  </a:txBody>
                  <a:tcPr marT="50800" marB="50800"/>
                </a:tc>
              </a:tr>
              <a:tr h="575733">
                <a:tc>
                  <a:txBody>
                    <a:bodyPr/>
                    <a:lstStyle/>
                    <a:p>
                      <a:r>
                        <a:rPr lang="fr-FR" sz="1600" b="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fr-FR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T="50800" marB="508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sz="1600" b="0" dirty="0" smtClean="0">
                          <a:solidFill>
                            <a:schemeClr val="tx1"/>
                          </a:solidFill>
                        </a:rPr>
                        <a:t>Repartir de la date finale et calculer pour chaque nœud la date au plus tard</a:t>
                      </a:r>
                    </a:p>
                  </a:txBody>
                  <a:tcPr marT="50800" marB="50800"/>
                </a:tc>
              </a:tr>
              <a:tr h="412044">
                <a:tc>
                  <a:txBody>
                    <a:bodyPr/>
                    <a:lstStyle/>
                    <a:p>
                      <a:r>
                        <a:rPr lang="fr-FR" sz="1600" b="1" dirty="0" smtClean="0">
                          <a:solidFill>
                            <a:srgbClr val="FF0000"/>
                          </a:solidFill>
                        </a:rPr>
                        <a:t>6</a:t>
                      </a:r>
                      <a:endParaRPr lang="fr-FR" sz="1600" b="1" dirty="0">
                        <a:solidFill>
                          <a:srgbClr val="FF0000"/>
                        </a:solidFill>
                      </a:endParaRPr>
                    </a:p>
                  </a:txBody>
                  <a:tcPr marT="50800" marB="508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sz="1600" b="1" dirty="0" smtClean="0">
                          <a:solidFill>
                            <a:srgbClr val="FF0000"/>
                          </a:solidFill>
                        </a:rPr>
                        <a:t>Définir le chemin critique (trajet date au plus tôt = date au plus tard)</a:t>
                      </a:r>
                    </a:p>
                  </a:txBody>
                  <a:tcPr marT="50800" marB="50800"/>
                </a:tc>
              </a:tr>
              <a:tr h="412044">
                <a:tc>
                  <a:txBody>
                    <a:bodyPr/>
                    <a:lstStyle/>
                    <a:p>
                      <a:r>
                        <a:rPr lang="fr-FR" sz="1600" b="1" dirty="0" smtClean="0">
                          <a:solidFill>
                            <a:srgbClr val="FF0000"/>
                          </a:solidFill>
                        </a:rPr>
                        <a:t>7</a:t>
                      </a:r>
                      <a:endParaRPr lang="fr-FR" sz="1600" b="1" dirty="0">
                        <a:solidFill>
                          <a:srgbClr val="FF0000"/>
                        </a:solidFill>
                      </a:endParaRPr>
                    </a:p>
                  </a:txBody>
                  <a:tcPr marT="50800" marB="508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sz="1600" b="1" i="0" dirty="0" smtClean="0">
                          <a:solidFill>
                            <a:srgbClr val="FF0000"/>
                          </a:solidFill>
                        </a:rPr>
                        <a:t>Définir pour les tâches non critiques les marges de temps </a:t>
                      </a:r>
                    </a:p>
                  </a:txBody>
                  <a:tcPr marT="50800" marB="50800"/>
                </a:tc>
              </a:tr>
            </a:tbl>
          </a:graphicData>
        </a:graphic>
      </p:graphicFrame>
      <p:sp>
        <p:nvSpPr>
          <p:cNvPr id="5" name="Titre 3"/>
          <p:cNvSpPr txBox="1">
            <a:spLocks/>
          </p:cNvSpPr>
          <p:nvPr/>
        </p:nvSpPr>
        <p:spPr bwMode="auto">
          <a:xfrm>
            <a:off x="2267743" y="156514"/>
            <a:ext cx="6876255" cy="40004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8" tIns="45719" rIns="91438" bIns="45719" numCol="1" anchor="t" anchorCtr="0" compatLnSpc="1">
            <a:prstTxWarp prst="textNoShape">
              <a:avLst/>
            </a:prstTxWarp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2400" dirty="0" smtClean="0">
                <a:latin typeface="+mn-lt"/>
                <a:cs typeface="Arial" panose="020B0604020202020204" pitchFamily="34" charset="0"/>
              </a:rPr>
              <a:t>Les étapes de réalisation d’un P.E.R.T.</a:t>
            </a:r>
            <a:endParaRPr lang="fr-FR" sz="2400" dirty="0"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1354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0526201"/>
              </p:ext>
            </p:extLst>
          </p:nvPr>
        </p:nvGraphicFramePr>
        <p:xfrm>
          <a:off x="2378770" y="1059434"/>
          <a:ext cx="3849414" cy="41234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095"/>
                <a:gridCol w="783710"/>
                <a:gridCol w="783710"/>
                <a:gridCol w="783710"/>
                <a:gridCol w="840189"/>
              </a:tblGrid>
              <a:tr h="406400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Tâche</a:t>
                      </a:r>
                      <a:endParaRPr lang="fr-FR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50800" marB="508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Date de </a:t>
                      </a:r>
                    </a:p>
                    <a:p>
                      <a:pPr algn="ctr"/>
                      <a:r>
                        <a:rPr lang="fr-FR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début au + tôt</a:t>
                      </a:r>
                      <a:endParaRPr lang="fr-FR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50800" marB="508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Durée</a:t>
                      </a:r>
                      <a:endParaRPr lang="fr-FR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50800" marB="508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Date de </a:t>
                      </a:r>
                    </a:p>
                    <a:p>
                      <a:pPr algn="ctr"/>
                      <a:r>
                        <a:rPr lang="fr-FR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fin au + tard</a:t>
                      </a:r>
                    </a:p>
                  </a:txBody>
                  <a:tcPr marT="50800" marB="508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Marge totale</a:t>
                      </a:r>
                    </a:p>
                  </a:txBody>
                  <a:tcPr marT="50800" marB="50800"/>
                </a:tc>
              </a:tr>
              <a:tr h="260133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/>
                </a:tc>
              </a:tr>
              <a:tr h="260133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/>
                </a:tc>
              </a:tr>
              <a:tr h="260133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/>
                </a:tc>
              </a:tr>
              <a:tr h="260133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D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/>
                </a:tc>
              </a:tr>
              <a:tr h="260133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E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>
                    <a:solidFill>
                      <a:srgbClr val="13BF1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>
                    <a:solidFill>
                      <a:srgbClr val="13BF1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>
                    <a:solidFill>
                      <a:srgbClr val="13BF1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>
                    <a:solidFill>
                      <a:srgbClr val="13BF1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>
                    <a:solidFill>
                      <a:srgbClr val="13BF13"/>
                    </a:solidFill>
                  </a:tcPr>
                </a:tc>
              </a:tr>
              <a:tr h="260133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F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17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/>
                </a:tc>
              </a:tr>
              <a:tr h="260133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G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6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3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9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0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</a:tr>
              <a:tr h="260133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H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1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10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17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6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</a:tr>
              <a:tr h="260133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I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9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7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17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1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</a:tr>
              <a:tr h="260133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J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9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11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20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0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</a:tr>
              <a:tr h="260133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K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16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3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20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1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</a:tr>
              <a:tr h="260133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L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20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8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28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0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</a:tr>
              <a:tr h="260133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M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16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10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28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2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402132" y="1020382"/>
            <a:ext cx="26642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400" b="1" dirty="0" smtClean="0">
                <a:solidFill>
                  <a:srgbClr val="FF0000"/>
                </a:solidFill>
              </a:rPr>
              <a:t>Marge totale </a:t>
            </a:r>
            <a:r>
              <a:rPr lang="fr-FR" sz="1400" dirty="0" smtClean="0"/>
              <a:t>pour une tâche  : retard tolérable sur la tâche tel que cela ne porte pas préjudice à la date de fin du projet </a:t>
            </a:r>
            <a:endParaRPr lang="fr-FR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6413352" y="2305127"/>
            <a:ext cx="25922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cs typeface="Times New Roman" panose="02020603050405020304" pitchFamily="18" charset="0"/>
              </a:rPr>
              <a:t>Marge totale =</a:t>
            </a:r>
            <a:r>
              <a:rPr lang="fr-FR" sz="1400" b="1" dirty="0" smtClean="0">
                <a:cs typeface="Times New Roman" panose="02020603050405020304" pitchFamily="18" charset="0"/>
              </a:rPr>
              <a:t> Date de fin au + tard</a:t>
            </a:r>
            <a:r>
              <a:rPr lang="fr-FR" sz="1400" dirty="0" smtClean="0">
                <a:cs typeface="Times New Roman" panose="02020603050405020304" pitchFamily="18" charset="0"/>
              </a:rPr>
              <a:t> – </a:t>
            </a:r>
            <a:r>
              <a:rPr lang="fr-FR" sz="1400" b="1" dirty="0" smtClean="0">
                <a:cs typeface="Times New Roman" panose="02020603050405020304" pitchFamily="18" charset="0"/>
              </a:rPr>
              <a:t>Durée de la tâche</a:t>
            </a:r>
            <a:r>
              <a:rPr lang="fr-FR" sz="1400" dirty="0" smtClean="0">
                <a:cs typeface="Times New Roman" panose="02020603050405020304" pitchFamily="18" charset="0"/>
              </a:rPr>
              <a:t> – </a:t>
            </a:r>
            <a:r>
              <a:rPr lang="fr-FR" sz="1400" b="1" dirty="0" smtClean="0">
                <a:cs typeface="Times New Roman" panose="02020603050405020304" pitchFamily="18" charset="0"/>
              </a:rPr>
              <a:t>Date de début au plus tôt</a:t>
            </a:r>
            <a:r>
              <a:rPr lang="fr-FR" sz="1400" dirty="0" smtClean="0">
                <a:cs typeface="Times New Roman" panose="02020603050405020304" pitchFamily="18" charset="0"/>
              </a:rPr>
              <a:t> (col. 4 – col. 2 – col. 3)</a:t>
            </a:r>
            <a:endParaRPr lang="fr-FR" sz="1400" dirty="0"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407742" y="3396886"/>
            <a:ext cx="259228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400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Tâche critique </a:t>
            </a:r>
            <a:r>
              <a:rPr lang="fr-FR" sz="1400" dirty="0" smtClean="0">
                <a:cs typeface="Times New Roman" panose="02020603050405020304" pitchFamily="18" charset="0"/>
              </a:rPr>
              <a:t>= tâche pour laquelle la marge totale est égale à zéro</a:t>
            </a:r>
            <a:endParaRPr lang="fr-FR" sz="1400" dirty="0"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443817" y="4340328"/>
            <a:ext cx="25922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400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Chemin critique </a:t>
            </a:r>
            <a:r>
              <a:rPr lang="fr-FR" sz="1400" dirty="0" smtClean="0">
                <a:cs typeface="Times New Roman" panose="02020603050405020304" pitchFamily="18" charset="0"/>
              </a:rPr>
              <a:t>= chemin constitué de tâches critiques. Il existe toujours au moins un chemin critique parfois plusieurs</a:t>
            </a:r>
            <a:endParaRPr lang="fr-FR" sz="1400" dirty="0">
              <a:cs typeface="Times New Roman" panose="02020603050405020304" pitchFamily="18" charset="0"/>
            </a:endParaRPr>
          </a:p>
        </p:txBody>
      </p:sp>
      <p:sp>
        <p:nvSpPr>
          <p:cNvPr id="9" name="Titre 3"/>
          <p:cNvSpPr txBox="1">
            <a:spLocks/>
          </p:cNvSpPr>
          <p:nvPr/>
        </p:nvSpPr>
        <p:spPr bwMode="auto">
          <a:xfrm>
            <a:off x="2267743" y="156514"/>
            <a:ext cx="6876255" cy="40004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8" tIns="45719" rIns="91438" bIns="45719" numCol="1" anchor="t" anchorCtr="0" compatLnSpc="1">
            <a:prstTxWarp prst="textNoShape">
              <a:avLst/>
            </a:prstTxWarp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2400" dirty="0" smtClean="0">
                <a:latin typeface="+mn-lt"/>
                <a:cs typeface="Arial" panose="020B0604020202020204" pitchFamily="34" charset="0"/>
              </a:rPr>
              <a:t>Étape 6 : calculer du chemin critique</a:t>
            </a:r>
            <a:endParaRPr lang="fr-FR" sz="2400" dirty="0"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6288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ext Box 1491"/>
          <p:cNvSpPr txBox="1">
            <a:spLocks noChangeArrowheads="1"/>
          </p:cNvSpPr>
          <p:nvPr/>
        </p:nvSpPr>
        <p:spPr bwMode="auto">
          <a:xfrm>
            <a:off x="4076658" y="3992939"/>
            <a:ext cx="449277" cy="271639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E=2</a:t>
            </a:r>
          </a:p>
        </p:txBody>
      </p:sp>
      <p:sp>
        <p:nvSpPr>
          <p:cNvPr id="76" name="Oval 4"/>
          <p:cNvSpPr/>
          <p:nvPr/>
        </p:nvSpPr>
        <p:spPr>
          <a:xfrm>
            <a:off x="2281214" y="2684826"/>
            <a:ext cx="742177" cy="400044"/>
          </a:xfrm>
          <a:prstGeom prst="ellipse">
            <a:avLst/>
          </a:prstGeom>
          <a:solidFill>
            <a:srgbClr val="FF000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tlCol="0" anchor="ctr"/>
          <a:lstStyle/>
          <a:p>
            <a:pPr algn="ctr"/>
            <a:r>
              <a:rPr lang="fr-FR" sz="1100" dirty="0" smtClean="0">
                <a:solidFill>
                  <a:schemeClr val="tx1"/>
                </a:solidFill>
              </a:rPr>
              <a:t>DÉBUT</a:t>
            </a:r>
            <a:endParaRPr lang="fr-FR" sz="1100" dirty="0">
              <a:solidFill>
                <a:schemeClr val="tx1"/>
              </a:solidFill>
            </a:endParaRPr>
          </a:p>
        </p:txBody>
      </p:sp>
      <p:sp>
        <p:nvSpPr>
          <p:cNvPr id="77" name="Text Box 1517"/>
          <p:cNvSpPr txBox="1">
            <a:spLocks noChangeArrowheads="1"/>
          </p:cNvSpPr>
          <p:nvPr/>
        </p:nvSpPr>
        <p:spPr bwMode="auto">
          <a:xfrm>
            <a:off x="3122128" y="3406729"/>
            <a:ext cx="449277" cy="24822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D=1</a:t>
            </a:r>
          </a:p>
        </p:txBody>
      </p:sp>
      <p:sp>
        <p:nvSpPr>
          <p:cNvPr id="78" name="Text Box 1518"/>
          <p:cNvSpPr txBox="1">
            <a:spLocks noChangeArrowheads="1"/>
          </p:cNvSpPr>
          <p:nvPr/>
        </p:nvSpPr>
        <p:spPr bwMode="auto">
          <a:xfrm>
            <a:off x="3094435" y="2648457"/>
            <a:ext cx="449277" cy="2730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C=6</a:t>
            </a:r>
          </a:p>
        </p:txBody>
      </p:sp>
      <p:sp>
        <p:nvSpPr>
          <p:cNvPr id="79" name="Text Box 1519"/>
          <p:cNvSpPr txBox="1">
            <a:spLocks noChangeArrowheads="1"/>
          </p:cNvSpPr>
          <p:nvPr/>
        </p:nvSpPr>
        <p:spPr bwMode="auto">
          <a:xfrm>
            <a:off x="3140827" y="1839076"/>
            <a:ext cx="449900" cy="271639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A=2</a:t>
            </a:r>
          </a:p>
        </p:txBody>
      </p:sp>
      <p:cxnSp>
        <p:nvCxnSpPr>
          <p:cNvPr id="80" name="Line 1521"/>
          <p:cNvCxnSpPr>
            <a:endCxn id="83" idx="3"/>
          </p:cNvCxnSpPr>
          <p:nvPr/>
        </p:nvCxnSpPr>
        <p:spPr bwMode="auto">
          <a:xfrm flipV="1">
            <a:off x="2696104" y="1792747"/>
            <a:ext cx="992192" cy="904436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1" name="Line 1522"/>
          <p:cNvCxnSpPr>
            <a:endCxn id="84" idx="2"/>
          </p:cNvCxnSpPr>
          <p:nvPr/>
        </p:nvCxnSpPr>
        <p:spPr bwMode="auto">
          <a:xfrm flipV="1">
            <a:off x="3037063" y="2883540"/>
            <a:ext cx="638859" cy="13666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2" name="Line 1523"/>
          <p:cNvCxnSpPr>
            <a:endCxn id="85" idx="2"/>
          </p:cNvCxnSpPr>
          <p:nvPr/>
        </p:nvCxnSpPr>
        <p:spPr bwMode="auto">
          <a:xfrm>
            <a:off x="2696104" y="3097227"/>
            <a:ext cx="999963" cy="1226441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3" name="Oval 27"/>
          <p:cNvSpPr>
            <a:spLocks noChangeArrowheads="1"/>
          </p:cNvSpPr>
          <p:nvPr/>
        </p:nvSpPr>
        <p:spPr bwMode="auto">
          <a:xfrm>
            <a:off x="3655490" y="1554867"/>
            <a:ext cx="224016" cy="278694"/>
          </a:xfrm>
          <a:prstGeom prst="ellipse">
            <a:avLst/>
          </a:prstGeom>
          <a:solidFill>
            <a:srgbClr val="FFFFFF"/>
          </a:solidFill>
          <a:ln w="9525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fr-FR"/>
          </a:p>
        </p:txBody>
      </p:sp>
      <p:sp>
        <p:nvSpPr>
          <p:cNvPr id="84" name="Oval 28"/>
          <p:cNvSpPr>
            <a:spLocks noChangeArrowheads="1"/>
          </p:cNvSpPr>
          <p:nvPr/>
        </p:nvSpPr>
        <p:spPr bwMode="auto">
          <a:xfrm>
            <a:off x="3675922" y="2744193"/>
            <a:ext cx="224016" cy="278694"/>
          </a:xfrm>
          <a:prstGeom prst="ellipse">
            <a:avLst/>
          </a:prstGeom>
          <a:solidFill>
            <a:srgbClr val="FFFFFF"/>
          </a:solidFill>
          <a:ln w="19050" algn="ctr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fr-FR"/>
          </a:p>
        </p:txBody>
      </p:sp>
      <p:sp>
        <p:nvSpPr>
          <p:cNvPr id="85" name="Oval 29"/>
          <p:cNvSpPr>
            <a:spLocks noChangeArrowheads="1"/>
          </p:cNvSpPr>
          <p:nvPr/>
        </p:nvSpPr>
        <p:spPr bwMode="auto">
          <a:xfrm>
            <a:off x="3696067" y="4184321"/>
            <a:ext cx="224016" cy="278694"/>
          </a:xfrm>
          <a:prstGeom prst="ellipse">
            <a:avLst/>
          </a:prstGeom>
          <a:solidFill>
            <a:srgbClr val="FFFFFF"/>
          </a:solidFill>
          <a:ln w="9525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fr-FR"/>
          </a:p>
        </p:txBody>
      </p:sp>
      <p:sp>
        <p:nvSpPr>
          <p:cNvPr id="86" name="Text Box 1476"/>
          <p:cNvSpPr txBox="1">
            <a:spLocks noChangeArrowheads="1"/>
          </p:cNvSpPr>
          <p:nvPr/>
        </p:nvSpPr>
        <p:spPr bwMode="auto">
          <a:xfrm>
            <a:off x="4045357" y="1624519"/>
            <a:ext cx="448655" cy="27093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B=2</a:t>
            </a:r>
          </a:p>
        </p:txBody>
      </p:sp>
      <p:sp>
        <p:nvSpPr>
          <p:cNvPr id="87" name="Text Box 1477"/>
          <p:cNvSpPr txBox="1">
            <a:spLocks noChangeArrowheads="1"/>
          </p:cNvSpPr>
          <p:nvPr/>
        </p:nvSpPr>
        <p:spPr bwMode="auto">
          <a:xfrm>
            <a:off x="3950818" y="1163792"/>
            <a:ext cx="449277" cy="27093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F=8</a:t>
            </a:r>
          </a:p>
        </p:txBody>
      </p:sp>
      <p:cxnSp>
        <p:nvCxnSpPr>
          <p:cNvPr id="88" name="Line 1487"/>
          <p:cNvCxnSpPr/>
          <p:nvPr/>
        </p:nvCxnSpPr>
        <p:spPr bwMode="auto">
          <a:xfrm flipV="1">
            <a:off x="3838904" y="1269402"/>
            <a:ext cx="574040" cy="30691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9" name="Line 1488"/>
          <p:cNvCxnSpPr/>
          <p:nvPr/>
        </p:nvCxnSpPr>
        <p:spPr bwMode="auto">
          <a:xfrm>
            <a:off x="3859504" y="1788294"/>
            <a:ext cx="535459" cy="250826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0" name="Oval 35"/>
          <p:cNvSpPr>
            <a:spLocks noChangeArrowheads="1"/>
          </p:cNvSpPr>
          <p:nvPr/>
        </p:nvSpPr>
        <p:spPr bwMode="auto">
          <a:xfrm>
            <a:off x="4411039" y="1119117"/>
            <a:ext cx="224016" cy="277989"/>
          </a:xfrm>
          <a:prstGeom prst="ellipse">
            <a:avLst/>
          </a:prstGeom>
          <a:solidFill>
            <a:srgbClr val="FFFFFF"/>
          </a:solidFill>
          <a:ln w="9525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fr-FR"/>
          </a:p>
        </p:txBody>
      </p:sp>
      <p:sp>
        <p:nvSpPr>
          <p:cNvPr id="91" name="Oval 36"/>
          <p:cNvSpPr>
            <a:spLocks noChangeArrowheads="1"/>
          </p:cNvSpPr>
          <p:nvPr/>
        </p:nvSpPr>
        <p:spPr bwMode="auto">
          <a:xfrm>
            <a:off x="4406113" y="1912163"/>
            <a:ext cx="228844" cy="254593"/>
          </a:xfrm>
          <a:prstGeom prst="ellipse">
            <a:avLst/>
          </a:prstGeom>
          <a:solidFill>
            <a:srgbClr val="FFFFFF"/>
          </a:solidFill>
          <a:ln w="9525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fr-FR"/>
          </a:p>
        </p:txBody>
      </p:sp>
      <p:sp>
        <p:nvSpPr>
          <p:cNvPr id="92" name="Text Box 1475"/>
          <p:cNvSpPr txBox="1">
            <a:spLocks noChangeArrowheads="1"/>
          </p:cNvSpPr>
          <p:nvPr/>
        </p:nvSpPr>
        <p:spPr bwMode="auto">
          <a:xfrm>
            <a:off x="4035905" y="4401065"/>
            <a:ext cx="449277" cy="27234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H=10</a:t>
            </a:r>
          </a:p>
        </p:txBody>
      </p:sp>
      <p:cxnSp>
        <p:nvCxnSpPr>
          <p:cNvPr id="93" name="Line 1489"/>
          <p:cNvCxnSpPr>
            <a:stCxn id="85" idx="6"/>
          </p:cNvCxnSpPr>
          <p:nvPr/>
        </p:nvCxnSpPr>
        <p:spPr bwMode="auto">
          <a:xfrm flipV="1">
            <a:off x="3920083" y="4205489"/>
            <a:ext cx="578215" cy="118179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4" name="Line 1490"/>
          <p:cNvCxnSpPr>
            <a:stCxn id="85" idx="4"/>
          </p:cNvCxnSpPr>
          <p:nvPr/>
        </p:nvCxnSpPr>
        <p:spPr bwMode="auto">
          <a:xfrm>
            <a:off x="3808075" y="4463015"/>
            <a:ext cx="711178" cy="462139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5" name="Oval 43"/>
          <p:cNvSpPr>
            <a:spLocks noChangeArrowheads="1"/>
          </p:cNvSpPr>
          <p:nvPr/>
        </p:nvSpPr>
        <p:spPr bwMode="auto">
          <a:xfrm>
            <a:off x="4506553" y="4064377"/>
            <a:ext cx="224016" cy="278694"/>
          </a:xfrm>
          <a:prstGeom prst="ellipse">
            <a:avLst/>
          </a:prstGeom>
          <a:solidFill>
            <a:srgbClr val="FFFFFF"/>
          </a:solidFill>
          <a:ln w="9525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fr-FR"/>
          </a:p>
        </p:txBody>
      </p:sp>
      <p:sp>
        <p:nvSpPr>
          <p:cNvPr id="96" name="Oval 44"/>
          <p:cNvSpPr>
            <a:spLocks noChangeArrowheads="1"/>
          </p:cNvSpPr>
          <p:nvPr/>
        </p:nvSpPr>
        <p:spPr bwMode="auto">
          <a:xfrm>
            <a:off x="4517348" y="4778399"/>
            <a:ext cx="224016" cy="278694"/>
          </a:xfrm>
          <a:prstGeom prst="ellipse">
            <a:avLst/>
          </a:prstGeom>
          <a:solidFill>
            <a:srgbClr val="FFFFFF"/>
          </a:solidFill>
          <a:ln w="9525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fr-FR"/>
          </a:p>
        </p:txBody>
      </p:sp>
      <p:sp>
        <p:nvSpPr>
          <p:cNvPr id="97" name="Text Box 1444"/>
          <p:cNvSpPr txBox="1">
            <a:spLocks noChangeArrowheads="1"/>
          </p:cNvSpPr>
          <p:nvPr/>
        </p:nvSpPr>
        <p:spPr bwMode="auto">
          <a:xfrm>
            <a:off x="5255068" y="2656609"/>
            <a:ext cx="449277" cy="27093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>
                <a:effectLst/>
                <a:latin typeface="Times New Roman"/>
                <a:ea typeface="Batang"/>
              </a:rPr>
              <a:t>G=3</a:t>
            </a:r>
          </a:p>
        </p:txBody>
      </p:sp>
      <p:sp>
        <p:nvSpPr>
          <p:cNvPr id="98" name="Oval 38"/>
          <p:cNvSpPr>
            <a:spLocks noChangeArrowheads="1"/>
          </p:cNvSpPr>
          <p:nvPr/>
        </p:nvSpPr>
        <p:spPr bwMode="auto">
          <a:xfrm>
            <a:off x="4855624" y="2802178"/>
            <a:ext cx="318125" cy="245489"/>
          </a:xfrm>
          <a:prstGeom prst="ellipse">
            <a:avLst/>
          </a:prstGeom>
          <a:solidFill>
            <a:srgbClr val="FFFFFF"/>
          </a:solidFill>
          <a:ln w="19050" algn="ctr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fr-FR"/>
          </a:p>
        </p:txBody>
      </p:sp>
      <p:cxnSp>
        <p:nvCxnSpPr>
          <p:cNvPr id="99" name="Line 1466"/>
          <p:cNvCxnSpPr/>
          <p:nvPr/>
        </p:nvCxnSpPr>
        <p:spPr bwMode="auto">
          <a:xfrm>
            <a:off x="5172441" y="2926132"/>
            <a:ext cx="457989" cy="104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0" name="Line 1467"/>
          <p:cNvCxnSpPr>
            <a:stCxn id="91" idx="5"/>
            <a:endCxn id="98" idx="0"/>
          </p:cNvCxnSpPr>
          <p:nvPr/>
        </p:nvCxnSpPr>
        <p:spPr bwMode="auto">
          <a:xfrm>
            <a:off x="4601444" y="2129472"/>
            <a:ext cx="413243" cy="672706"/>
          </a:xfrm>
          <a:prstGeom prst="line">
            <a:avLst/>
          </a:prstGeom>
          <a:noFill/>
          <a:ln w="19050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1" name="Line 1468"/>
          <p:cNvCxnSpPr/>
          <p:nvPr/>
        </p:nvCxnSpPr>
        <p:spPr bwMode="auto">
          <a:xfrm>
            <a:off x="3930340" y="2893367"/>
            <a:ext cx="922480" cy="34234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2" name="Line 1469"/>
          <p:cNvCxnSpPr>
            <a:stCxn id="95" idx="0"/>
            <a:endCxn id="98" idx="4"/>
          </p:cNvCxnSpPr>
          <p:nvPr/>
        </p:nvCxnSpPr>
        <p:spPr bwMode="auto">
          <a:xfrm flipV="1">
            <a:off x="4618561" y="3047667"/>
            <a:ext cx="396126" cy="1016710"/>
          </a:xfrm>
          <a:prstGeom prst="line">
            <a:avLst/>
          </a:prstGeom>
          <a:noFill/>
          <a:ln w="19050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3" name="Oval 50"/>
          <p:cNvSpPr>
            <a:spLocks noChangeArrowheads="1"/>
          </p:cNvSpPr>
          <p:nvPr/>
        </p:nvSpPr>
        <p:spPr bwMode="auto">
          <a:xfrm>
            <a:off x="5645516" y="2777260"/>
            <a:ext cx="224016" cy="278694"/>
          </a:xfrm>
          <a:prstGeom prst="ellipse">
            <a:avLst/>
          </a:prstGeom>
          <a:solidFill>
            <a:srgbClr val="FFFFFF"/>
          </a:solidFill>
          <a:ln w="19050" algn="ctr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fr-FR"/>
          </a:p>
        </p:txBody>
      </p:sp>
      <p:sp>
        <p:nvSpPr>
          <p:cNvPr id="104" name="Text Box 1330"/>
          <p:cNvSpPr txBox="1">
            <a:spLocks noChangeArrowheads="1"/>
          </p:cNvSpPr>
          <p:nvPr/>
        </p:nvSpPr>
        <p:spPr bwMode="auto">
          <a:xfrm>
            <a:off x="7963666" y="2328134"/>
            <a:ext cx="449900" cy="244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L=8</a:t>
            </a:r>
          </a:p>
        </p:txBody>
      </p:sp>
      <p:sp>
        <p:nvSpPr>
          <p:cNvPr id="105" name="Text Box 1331"/>
          <p:cNvSpPr txBox="1">
            <a:spLocks noChangeArrowheads="1"/>
          </p:cNvSpPr>
          <p:nvPr/>
        </p:nvSpPr>
        <p:spPr bwMode="auto">
          <a:xfrm>
            <a:off x="7332201" y="3992939"/>
            <a:ext cx="449900" cy="244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M=10</a:t>
            </a:r>
          </a:p>
        </p:txBody>
      </p:sp>
      <p:sp>
        <p:nvSpPr>
          <p:cNvPr id="106" name="Text Box 1332"/>
          <p:cNvSpPr txBox="1">
            <a:spLocks noChangeArrowheads="1"/>
          </p:cNvSpPr>
          <p:nvPr/>
        </p:nvSpPr>
        <p:spPr bwMode="auto">
          <a:xfrm>
            <a:off x="6892039" y="3686039"/>
            <a:ext cx="449900" cy="244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K=3</a:t>
            </a:r>
          </a:p>
        </p:txBody>
      </p:sp>
      <p:sp>
        <p:nvSpPr>
          <p:cNvPr id="107" name="Text Box 1333"/>
          <p:cNvSpPr txBox="1">
            <a:spLocks noChangeArrowheads="1"/>
          </p:cNvSpPr>
          <p:nvPr/>
        </p:nvSpPr>
        <p:spPr bwMode="auto">
          <a:xfrm>
            <a:off x="5770536" y="3476940"/>
            <a:ext cx="449900" cy="244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I=7</a:t>
            </a:r>
          </a:p>
        </p:txBody>
      </p:sp>
      <p:sp>
        <p:nvSpPr>
          <p:cNvPr id="108" name="Text Box 1334"/>
          <p:cNvSpPr txBox="1">
            <a:spLocks noChangeArrowheads="1"/>
          </p:cNvSpPr>
          <p:nvPr/>
        </p:nvSpPr>
        <p:spPr bwMode="auto">
          <a:xfrm>
            <a:off x="5753412" y="2061395"/>
            <a:ext cx="449900" cy="244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J=11</a:t>
            </a:r>
          </a:p>
        </p:txBody>
      </p:sp>
      <p:cxnSp>
        <p:nvCxnSpPr>
          <p:cNvPr id="109" name="Line 1362"/>
          <p:cNvCxnSpPr>
            <a:stCxn id="103" idx="7"/>
            <a:endCxn id="115" idx="3"/>
          </p:cNvCxnSpPr>
          <p:nvPr/>
        </p:nvCxnSpPr>
        <p:spPr bwMode="auto">
          <a:xfrm flipV="1">
            <a:off x="5836726" y="2228035"/>
            <a:ext cx="506128" cy="590039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0" name="Line 1363"/>
          <p:cNvCxnSpPr>
            <a:stCxn id="103" idx="5"/>
            <a:endCxn id="107" idx="3"/>
          </p:cNvCxnSpPr>
          <p:nvPr/>
        </p:nvCxnSpPr>
        <p:spPr bwMode="auto">
          <a:xfrm>
            <a:off x="5836726" y="3015140"/>
            <a:ext cx="383710" cy="584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1" name="Oval 69"/>
          <p:cNvSpPr>
            <a:spLocks noChangeArrowheads="1"/>
          </p:cNvSpPr>
          <p:nvPr/>
        </p:nvSpPr>
        <p:spPr bwMode="auto">
          <a:xfrm>
            <a:off x="6187802" y="3580271"/>
            <a:ext cx="228995" cy="147955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fr-FR"/>
          </a:p>
        </p:txBody>
      </p:sp>
      <p:sp>
        <p:nvSpPr>
          <p:cNvPr id="112" name="Oval 70"/>
          <p:cNvSpPr>
            <a:spLocks noChangeArrowheads="1"/>
          </p:cNvSpPr>
          <p:nvPr/>
        </p:nvSpPr>
        <p:spPr bwMode="auto">
          <a:xfrm>
            <a:off x="6734692" y="4025877"/>
            <a:ext cx="228995" cy="147955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fr-FR"/>
          </a:p>
        </p:txBody>
      </p:sp>
      <p:cxnSp>
        <p:nvCxnSpPr>
          <p:cNvPr id="113" name="Line 1370"/>
          <p:cNvCxnSpPr>
            <a:stCxn id="96" idx="6"/>
            <a:endCxn id="112" idx="3"/>
          </p:cNvCxnSpPr>
          <p:nvPr/>
        </p:nvCxnSpPr>
        <p:spPr bwMode="auto">
          <a:xfrm flipV="1">
            <a:off x="4741364" y="4152164"/>
            <a:ext cx="2026864" cy="765582"/>
          </a:xfrm>
          <a:prstGeom prst="line">
            <a:avLst/>
          </a:prstGeom>
          <a:noFill/>
          <a:ln w="19050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4" name="Line 1372"/>
          <p:cNvCxnSpPr>
            <a:stCxn id="112" idx="5"/>
            <a:endCxn id="116" idx="3"/>
          </p:cNvCxnSpPr>
          <p:nvPr/>
        </p:nvCxnSpPr>
        <p:spPr bwMode="auto">
          <a:xfrm>
            <a:off x="6930151" y="4152164"/>
            <a:ext cx="998887" cy="11397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5" name="Oval 74"/>
          <p:cNvSpPr>
            <a:spLocks noChangeArrowheads="1"/>
          </p:cNvSpPr>
          <p:nvPr/>
        </p:nvSpPr>
        <p:spPr bwMode="auto">
          <a:xfrm>
            <a:off x="6309410" y="2101748"/>
            <a:ext cx="228372" cy="147955"/>
          </a:xfrm>
          <a:prstGeom prst="ellipse">
            <a:avLst/>
          </a:prstGeom>
          <a:solidFill>
            <a:srgbClr val="FFFFFF"/>
          </a:solidFill>
          <a:ln w="19050" algn="ctr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fr-FR"/>
          </a:p>
        </p:txBody>
      </p:sp>
      <p:sp>
        <p:nvSpPr>
          <p:cNvPr id="116" name="Oval 75"/>
          <p:cNvSpPr>
            <a:spLocks noChangeArrowheads="1"/>
          </p:cNvSpPr>
          <p:nvPr/>
        </p:nvSpPr>
        <p:spPr bwMode="auto">
          <a:xfrm>
            <a:off x="7895594" y="4139851"/>
            <a:ext cx="228372" cy="147955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fr-FR"/>
          </a:p>
        </p:txBody>
      </p:sp>
      <p:sp>
        <p:nvSpPr>
          <p:cNvPr id="117" name="Oval 76"/>
          <p:cNvSpPr>
            <a:spLocks noChangeArrowheads="1"/>
          </p:cNvSpPr>
          <p:nvPr/>
        </p:nvSpPr>
        <p:spPr bwMode="auto">
          <a:xfrm>
            <a:off x="7674783" y="2508654"/>
            <a:ext cx="228372" cy="147955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fr-FR"/>
          </a:p>
        </p:txBody>
      </p:sp>
      <p:cxnSp>
        <p:nvCxnSpPr>
          <p:cNvPr id="118" name="Line 1376"/>
          <p:cNvCxnSpPr>
            <a:stCxn id="115" idx="6"/>
            <a:endCxn id="117" idx="1"/>
          </p:cNvCxnSpPr>
          <p:nvPr/>
        </p:nvCxnSpPr>
        <p:spPr bwMode="auto">
          <a:xfrm>
            <a:off x="6537782" y="2175726"/>
            <a:ext cx="1170445" cy="354596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9" name="Line 1377"/>
          <p:cNvCxnSpPr>
            <a:endCxn id="112" idx="1"/>
          </p:cNvCxnSpPr>
          <p:nvPr/>
        </p:nvCxnSpPr>
        <p:spPr bwMode="auto">
          <a:xfrm>
            <a:off x="6390889" y="3712478"/>
            <a:ext cx="377339" cy="335067"/>
          </a:xfrm>
          <a:prstGeom prst="line">
            <a:avLst/>
          </a:prstGeom>
          <a:noFill/>
          <a:ln w="19050">
            <a:solidFill>
              <a:srgbClr val="000000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20" name="Line 1378"/>
          <p:cNvCxnSpPr/>
          <p:nvPr/>
        </p:nvCxnSpPr>
        <p:spPr bwMode="auto">
          <a:xfrm>
            <a:off x="7905318" y="2582631"/>
            <a:ext cx="364649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1" name="Oval 82"/>
          <p:cNvSpPr>
            <a:spLocks noChangeArrowheads="1"/>
          </p:cNvSpPr>
          <p:nvPr/>
        </p:nvSpPr>
        <p:spPr bwMode="auto">
          <a:xfrm>
            <a:off x="7326516" y="3636635"/>
            <a:ext cx="228995" cy="147955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fr-FR"/>
          </a:p>
        </p:txBody>
      </p:sp>
      <p:cxnSp>
        <p:nvCxnSpPr>
          <p:cNvPr id="122" name="Line 1382"/>
          <p:cNvCxnSpPr>
            <a:stCxn id="121" idx="0"/>
            <a:endCxn id="117" idx="4"/>
          </p:cNvCxnSpPr>
          <p:nvPr/>
        </p:nvCxnSpPr>
        <p:spPr bwMode="auto">
          <a:xfrm flipV="1">
            <a:off x="7441014" y="2656609"/>
            <a:ext cx="347955" cy="980026"/>
          </a:xfrm>
          <a:prstGeom prst="line">
            <a:avLst/>
          </a:prstGeom>
          <a:noFill/>
          <a:ln w="19050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3" name="Line 1383"/>
          <p:cNvCxnSpPr>
            <a:stCxn id="112" idx="7"/>
          </p:cNvCxnSpPr>
          <p:nvPr/>
        </p:nvCxnSpPr>
        <p:spPr bwMode="auto">
          <a:xfrm flipV="1">
            <a:off x="6930151" y="3753813"/>
            <a:ext cx="420677" cy="293732"/>
          </a:xfrm>
          <a:prstGeom prst="line">
            <a:avLst/>
          </a:prstGeom>
          <a:noFill/>
          <a:ln w="9525">
            <a:solidFill>
              <a:srgbClr val="000000"/>
            </a:solidFill>
            <a:prstDash val="solid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124" name="Oval 96"/>
          <p:cNvSpPr/>
          <p:nvPr/>
        </p:nvSpPr>
        <p:spPr>
          <a:xfrm>
            <a:off x="8480743" y="3099272"/>
            <a:ext cx="555753" cy="400044"/>
          </a:xfrm>
          <a:prstGeom prst="ellipse">
            <a:avLst/>
          </a:prstGeom>
          <a:solidFill>
            <a:srgbClr val="FFFFFF"/>
          </a:solidFill>
          <a:ln w="19050" algn="ctr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r>
              <a:rPr lang="fr-FR" sz="1200" dirty="0">
                <a:solidFill>
                  <a:schemeClr val="tx1"/>
                </a:solidFill>
              </a:rPr>
              <a:t>FIN</a:t>
            </a:r>
          </a:p>
        </p:txBody>
      </p:sp>
      <p:sp>
        <p:nvSpPr>
          <p:cNvPr id="125" name="Oval 122"/>
          <p:cNvSpPr>
            <a:spLocks noChangeArrowheads="1"/>
          </p:cNvSpPr>
          <p:nvPr/>
        </p:nvSpPr>
        <p:spPr bwMode="auto">
          <a:xfrm>
            <a:off x="8282545" y="2499800"/>
            <a:ext cx="228372" cy="147955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fr-FR"/>
          </a:p>
        </p:txBody>
      </p:sp>
      <p:cxnSp>
        <p:nvCxnSpPr>
          <p:cNvPr id="126" name="Line 1467"/>
          <p:cNvCxnSpPr>
            <a:stCxn id="90" idx="6"/>
            <a:endCxn id="112" idx="0"/>
          </p:cNvCxnSpPr>
          <p:nvPr/>
        </p:nvCxnSpPr>
        <p:spPr bwMode="auto">
          <a:xfrm>
            <a:off x="4635055" y="1258112"/>
            <a:ext cx="2214135" cy="2767765"/>
          </a:xfrm>
          <a:prstGeom prst="bentConnector2">
            <a:avLst/>
          </a:prstGeom>
          <a:noFill/>
          <a:ln w="19050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7" name="Line 1376"/>
          <p:cNvCxnSpPr>
            <a:stCxn id="125" idx="5"/>
            <a:endCxn id="124" idx="1"/>
          </p:cNvCxnSpPr>
          <p:nvPr/>
        </p:nvCxnSpPr>
        <p:spPr bwMode="auto">
          <a:xfrm>
            <a:off x="8477473" y="2626087"/>
            <a:ext cx="84658" cy="531770"/>
          </a:xfrm>
          <a:prstGeom prst="line">
            <a:avLst/>
          </a:prstGeom>
          <a:noFill/>
          <a:ln w="19050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8" name="Line 1376"/>
          <p:cNvCxnSpPr>
            <a:stCxn id="116" idx="7"/>
            <a:endCxn id="124" idx="3"/>
          </p:cNvCxnSpPr>
          <p:nvPr/>
        </p:nvCxnSpPr>
        <p:spPr bwMode="auto">
          <a:xfrm flipV="1">
            <a:off x="8090522" y="3440731"/>
            <a:ext cx="471609" cy="720788"/>
          </a:xfrm>
          <a:prstGeom prst="line">
            <a:avLst/>
          </a:prstGeom>
          <a:noFill/>
          <a:ln w="19050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7" name="Titre 3"/>
          <p:cNvSpPr txBox="1">
            <a:spLocks/>
          </p:cNvSpPr>
          <p:nvPr/>
        </p:nvSpPr>
        <p:spPr bwMode="auto">
          <a:xfrm>
            <a:off x="2267743" y="156514"/>
            <a:ext cx="6876255" cy="40004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8" tIns="45719" rIns="91438" bIns="45719" numCol="1" anchor="t" anchorCtr="0" compatLnSpc="1">
            <a:prstTxWarp prst="textNoShape">
              <a:avLst/>
            </a:prstTxWarp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2400" dirty="0" smtClean="0">
                <a:latin typeface="+mn-lt"/>
                <a:cs typeface="Arial" panose="020B0604020202020204" pitchFamily="34" charset="0"/>
              </a:rPr>
              <a:t>Étape 6 : calculer du chemin critique</a:t>
            </a:r>
            <a:r>
              <a:rPr lang="fr-FR" sz="1200" dirty="0" smtClean="0">
                <a:latin typeface="+mn-lt"/>
                <a:cs typeface="Arial" panose="020B0604020202020204" pitchFamily="34" charset="0"/>
              </a:rPr>
              <a:t> (2)</a:t>
            </a:r>
            <a:endParaRPr lang="fr-FR" sz="1200" dirty="0"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0290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Table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4079725"/>
              </p:ext>
            </p:extLst>
          </p:nvPr>
        </p:nvGraphicFramePr>
        <p:xfrm>
          <a:off x="3524998" y="2596391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335"/>
                <a:gridCol w="284725"/>
              </a:tblGrid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fr-FR" sz="16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fr-FR" sz="14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25" name="Table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4855555"/>
              </p:ext>
            </p:extLst>
          </p:nvPr>
        </p:nvGraphicFramePr>
        <p:xfrm>
          <a:off x="5913188" y="2587745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335"/>
                <a:gridCol w="284725"/>
              </a:tblGrid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fr-FR" sz="16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fr-FR" sz="14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27" name="Straight Arrow Connector 26"/>
          <p:cNvCxnSpPr/>
          <p:nvPr/>
        </p:nvCxnSpPr>
        <p:spPr>
          <a:xfrm>
            <a:off x="4071720" y="2876466"/>
            <a:ext cx="1836824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540392" y="2403079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J = 2</a:t>
            </a:r>
            <a:endParaRPr lang="fr-FR" dirty="0"/>
          </a:p>
        </p:txBody>
      </p:sp>
      <p:sp>
        <p:nvSpPr>
          <p:cNvPr id="32" name="TextBox 31"/>
          <p:cNvSpPr txBox="1"/>
          <p:nvPr/>
        </p:nvSpPr>
        <p:spPr>
          <a:xfrm>
            <a:off x="2812199" y="1204451"/>
            <a:ext cx="86409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ea typeface="Batang"/>
              </a:rPr>
              <a:t>Date de </a:t>
            </a:r>
            <a:r>
              <a:rPr lang="fr-FR" sz="1400" b="1" dirty="0">
                <a:solidFill>
                  <a:srgbClr val="FF0000"/>
                </a:solidFill>
                <a:ea typeface="Batang"/>
              </a:rPr>
              <a:t>début</a:t>
            </a:r>
            <a:r>
              <a:rPr lang="fr-FR" sz="1400" b="1" dirty="0">
                <a:ea typeface="Batang"/>
              </a:rPr>
              <a:t> au + tôt de </a:t>
            </a:r>
            <a:r>
              <a:rPr lang="fr-FR" sz="1400" b="1" dirty="0" smtClean="0">
                <a:ea typeface="Batang"/>
              </a:rPr>
              <a:t>J</a:t>
            </a:r>
            <a:endParaRPr lang="fr-FR" sz="1400" dirty="0"/>
          </a:p>
        </p:txBody>
      </p:sp>
      <p:sp>
        <p:nvSpPr>
          <p:cNvPr id="33" name="Rectangle 32"/>
          <p:cNvSpPr/>
          <p:nvPr/>
        </p:nvSpPr>
        <p:spPr>
          <a:xfrm>
            <a:off x="3846338" y="1221759"/>
            <a:ext cx="110565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fr-FR" sz="1400" dirty="0">
                <a:ea typeface="Batang"/>
              </a:rPr>
              <a:t>Date de </a:t>
            </a:r>
            <a:r>
              <a:rPr lang="fr-FR" sz="1400" b="1" dirty="0">
                <a:solidFill>
                  <a:srgbClr val="FF0000"/>
                </a:solidFill>
                <a:ea typeface="Batang"/>
              </a:rPr>
              <a:t>début</a:t>
            </a:r>
            <a:r>
              <a:rPr lang="fr-FR" sz="1400" b="1" dirty="0">
                <a:ea typeface="Batang"/>
              </a:rPr>
              <a:t> au + tard de J</a:t>
            </a:r>
            <a:r>
              <a:rPr lang="fr-FR" sz="1400" dirty="0">
                <a:ea typeface="Batang"/>
              </a:rPr>
              <a:t> 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457201" y="1262745"/>
            <a:ext cx="95539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ea typeface="Batang"/>
              </a:rPr>
              <a:t>Date de </a:t>
            </a:r>
            <a:r>
              <a:rPr lang="fr-FR" sz="1400" b="1" dirty="0">
                <a:solidFill>
                  <a:srgbClr val="FF0000"/>
                </a:solidFill>
                <a:ea typeface="Batang"/>
              </a:rPr>
              <a:t>fin</a:t>
            </a:r>
            <a:r>
              <a:rPr lang="fr-FR" sz="1400" b="1" dirty="0">
                <a:ea typeface="Batang"/>
              </a:rPr>
              <a:t> au + tôt de </a:t>
            </a:r>
            <a:r>
              <a:rPr lang="fr-FR" sz="1400" b="1" dirty="0" smtClean="0">
                <a:ea typeface="Batang"/>
              </a:rPr>
              <a:t>J</a:t>
            </a:r>
            <a:endParaRPr lang="fr-FR" sz="1400" dirty="0">
              <a:ea typeface="Batang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389081" y="1286255"/>
            <a:ext cx="103163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ea typeface="Batang"/>
              </a:rPr>
              <a:t>Date de </a:t>
            </a:r>
            <a:r>
              <a:rPr lang="fr-FR" sz="1400" b="1" dirty="0">
                <a:solidFill>
                  <a:srgbClr val="FF0000"/>
                </a:solidFill>
                <a:ea typeface="Batang"/>
              </a:rPr>
              <a:t>fin</a:t>
            </a:r>
            <a:r>
              <a:rPr lang="fr-FR" sz="1400" b="1" dirty="0">
                <a:ea typeface="Batang"/>
              </a:rPr>
              <a:t> au + tard de </a:t>
            </a:r>
            <a:r>
              <a:rPr lang="fr-FR" sz="1400" b="1" dirty="0" smtClean="0">
                <a:ea typeface="Batang"/>
              </a:rPr>
              <a:t>J</a:t>
            </a:r>
            <a:endParaRPr lang="fr-FR" sz="1400" dirty="0">
              <a:ea typeface="Batang"/>
            </a:endParaRPr>
          </a:p>
          <a:p>
            <a:endParaRPr lang="fr-FR" sz="1400" dirty="0"/>
          </a:p>
        </p:txBody>
      </p:sp>
      <p:cxnSp>
        <p:nvCxnSpPr>
          <p:cNvPr id="38" name="Straight Arrow Connector 37"/>
          <p:cNvCxnSpPr/>
          <p:nvPr/>
        </p:nvCxnSpPr>
        <p:spPr>
          <a:xfrm>
            <a:off x="3231891" y="1893687"/>
            <a:ext cx="360040" cy="69405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H="1">
            <a:off x="3964328" y="1893687"/>
            <a:ext cx="288032" cy="69405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>
            <a:off x="5680163" y="1960423"/>
            <a:ext cx="360040" cy="62732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H="1">
            <a:off x="6326101" y="1943115"/>
            <a:ext cx="288032" cy="62647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>
            <a:off x="6435460" y="2876466"/>
            <a:ext cx="1836824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6881272" y="2403079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P = 2</a:t>
            </a:r>
            <a:endParaRPr lang="fr-FR" dirty="0"/>
          </a:p>
        </p:txBody>
      </p:sp>
      <p:sp>
        <p:nvSpPr>
          <p:cNvPr id="50" name="TextBox 49"/>
          <p:cNvSpPr txBox="1"/>
          <p:nvPr/>
        </p:nvSpPr>
        <p:spPr>
          <a:xfrm>
            <a:off x="2699792" y="4009627"/>
            <a:ext cx="60456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b="1" dirty="0" smtClean="0"/>
              <a:t>Réflexion</a:t>
            </a:r>
            <a:r>
              <a:rPr lang="fr-FR" dirty="0" smtClean="0"/>
              <a:t> : dans ce schéma , 7 représente une date de fin au + tôt pour J mais ce même 7 que représente-t-il pour la tâche P ? </a:t>
            </a:r>
            <a:endParaRPr lang="fr-FR" dirty="0"/>
          </a:p>
        </p:txBody>
      </p:sp>
      <p:sp>
        <p:nvSpPr>
          <p:cNvPr id="19" name="Titre 3"/>
          <p:cNvSpPr txBox="1">
            <a:spLocks/>
          </p:cNvSpPr>
          <p:nvPr/>
        </p:nvSpPr>
        <p:spPr bwMode="auto">
          <a:xfrm>
            <a:off x="2267745" y="228898"/>
            <a:ext cx="6876255" cy="40004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8" tIns="45719" rIns="91438" bIns="45719" numCol="1" anchor="t" anchorCtr="0" compatLnSpc="1">
            <a:prstTxWarp prst="textNoShape">
              <a:avLst/>
            </a:prstTxWarp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2400" dirty="0" smtClean="0">
                <a:latin typeface="+mn-lt"/>
                <a:cs typeface="Arial" panose="020B0604020202020204" pitchFamily="34" charset="0"/>
              </a:rPr>
              <a:t>Précision sur la lecture du P.E.R.T</a:t>
            </a:r>
            <a:endParaRPr lang="fr-FR" sz="2400" dirty="0"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1185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1477"/>
          <p:cNvSpPr txBox="1">
            <a:spLocks noChangeArrowheads="1"/>
          </p:cNvSpPr>
          <p:nvPr/>
        </p:nvSpPr>
        <p:spPr bwMode="auto">
          <a:xfrm>
            <a:off x="4129232" y="1759201"/>
            <a:ext cx="458470" cy="27093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 smtClean="0">
                <a:latin typeface="Times New Roman"/>
                <a:ea typeface="Batang"/>
              </a:rPr>
              <a:t>A = 5</a:t>
            </a:r>
            <a:endParaRPr lang="fr-FR" sz="1200" dirty="0">
              <a:effectLst/>
              <a:latin typeface="Times New Roman"/>
              <a:ea typeface="Batang"/>
            </a:endParaRPr>
          </a:p>
        </p:txBody>
      </p:sp>
      <p:sp>
        <p:nvSpPr>
          <p:cNvPr id="19" name="Text Box 1518"/>
          <p:cNvSpPr txBox="1">
            <a:spLocks noChangeArrowheads="1"/>
          </p:cNvSpPr>
          <p:nvPr/>
        </p:nvSpPr>
        <p:spPr bwMode="auto">
          <a:xfrm>
            <a:off x="4869998" y="2334532"/>
            <a:ext cx="458470" cy="2730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 smtClean="0">
                <a:effectLst/>
                <a:latin typeface="Times New Roman"/>
                <a:ea typeface="Batang"/>
              </a:rPr>
              <a:t>C=10</a:t>
            </a:r>
            <a:endParaRPr lang="fr-FR" sz="1200" dirty="0">
              <a:effectLst/>
              <a:latin typeface="Times New Roman"/>
              <a:ea typeface="Batang"/>
            </a:endParaRPr>
          </a:p>
        </p:txBody>
      </p:sp>
      <p:cxnSp>
        <p:nvCxnSpPr>
          <p:cNvPr id="22" name="Line 1521"/>
          <p:cNvCxnSpPr/>
          <p:nvPr/>
        </p:nvCxnSpPr>
        <p:spPr bwMode="auto">
          <a:xfrm flipV="1">
            <a:off x="4117563" y="1687526"/>
            <a:ext cx="660388" cy="6357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3" name="Line 1522"/>
          <p:cNvCxnSpPr/>
          <p:nvPr/>
        </p:nvCxnSpPr>
        <p:spPr bwMode="auto">
          <a:xfrm flipV="1">
            <a:off x="4143821" y="2522498"/>
            <a:ext cx="1761376" cy="2401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7" name="Text Box 1476"/>
          <p:cNvSpPr txBox="1">
            <a:spLocks noChangeArrowheads="1"/>
          </p:cNvSpPr>
          <p:nvPr/>
        </p:nvSpPr>
        <p:spPr bwMode="auto">
          <a:xfrm>
            <a:off x="5491960" y="1334249"/>
            <a:ext cx="457835" cy="27093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 smtClean="0">
                <a:effectLst/>
                <a:latin typeface="Times New Roman"/>
                <a:ea typeface="Batang"/>
              </a:rPr>
              <a:t>B=3</a:t>
            </a:r>
            <a:endParaRPr lang="fr-FR" sz="1200" dirty="0">
              <a:effectLst/>
              <a:latin typeface="Times New Roman"/>
              <a:ea typeface="Batang"/>
            </a:endParaRPr>
          </a:p>
        </p:txBody>
      </p:sp>
      <p:cxnSp>
        <p:nvCxnSpPr>
          <p:cNvPr id="30" name="Line 1488"/>
          <p:cNvCxnSpPr>
            <a:stCxn id="46" idx="3"/>
          </p:cNvCxnSpPr>
          <p:nvPr/>
        </p:nvCxnSpPr>
        <p:spPr bwMode="auto">
          <a:xfrm flipV="1">
            <a:off x="5355286" y="1643638"/>
            <a:ext cx="499098" cy="660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" name="Line 1467"/>
          <p:cNvCxnSpPr>
            <a:endCxn id="49" idx="1"/>
          </p:cNvCxnSpPr>
          <p:nvPr/>
        </p:nvCxnSpPr>
        <p:spPr bwMode="auto">
          <a:xfrm>
            <a:off x="6459832" y="1736633"/>
            <a:ext cx="668910" cy="411418"/>
          </a:xfrm>
          <a:prstGeom prst="line">
            <a:avLst/>
          </a:prstGeom>
          <a:noFill/>
          <a:ln w="19050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" name="Line 1468"/>
          <p:cNvCxnSpPr>
            <a:endCxn id="49" idx="1"/>
          </p:cNvCxnSpPr>
          <p:nvPr/>
        </p:nvCxnSpPr>
        <p:spPr bwMode="auto">
          <a:xfrm flipV="1">
            <a:off x="6459832" y="2148051"/>
            <a:ext cx="668910" cy="357326"/>
          </a:xfrm>
          <a:prstGeom prst="line">
            <a:avLst/>
          </a:prstGeom>
          <a:noFill/>
          <a:ln w="19050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46" name="Table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5638604"/>
              </p:ext>
            </p:extLst>
          </p:nvPr>
        </p:nvGraphicFramePr>
        <p:xfrm>
          <a:off x="4815226" y="1362211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335"/>
                <a:gridCol w="284725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6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47" name="Table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0593449"/>
              </p:ext>
            </p:extLst>
          </p:nvPr>
        </p:nvGraphicFramePr>
        <p:xfrm>
          <a:off x="5912893" y="2232453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49" name="Table 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8062441"/>
              </p:ext>
            </p:extLst>
          </p:nvPr>
        </p:nvGraphicFramePr>
        <p:xfrm>
          <a:off x="7128742" y="1860019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50" name="Table 4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6171227"/>
              </p:ext>
            </p:extLst>
          </p:nvPr>
        </p:nvGraphicFramePr>
        <p:xfrm>
          <a:off x="5882804" y="1355214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7" name="TextBox 56"/>
          <p:cNvSpPr txBox="1"/>
          <p:nvPr/>
        </p:nvSpPr>
        <p:spPr>
          <a:xfrm>
            <a:off x="5863656" y="2221015"/>
            <a:ext cx="361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fr-FR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7128742" y="1881153"/>
            <a:ext cx="256079" cy="297962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r>
              <a:rPr lang="fr-FR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fr-FR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927383" y="1334073"/>
            <a:ext cx="256079" cy="328739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r>
              <a:rPr lang="fr-F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graphicFrame>
        <p:nvGraphicFramePr>
          <p:cNvPr id="67" name="Table 6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1389616"/>
              </p:ext>
            </p:extLst>
          </p:nvPr>
        </p:nvGraphicFramePr>
        <p:xfrm>
          <a:off x="3594623" y="2196151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2"/>
                <a:gridCol w="252028"/>
              </a:tblGrid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fr-FR" sz="16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0" name="TextBox 69"/>
          <p:cNvSpPr txBox="1"/>
          <p:nvPr/>
        </p:nvSpPr>
        <p:spPr>
          <a:xfrm>
            <a:off x="3793328" y="808386"/>
            <a:ext cx="3837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ILLUSTRATION SUR UN MINI-PROJET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7409181" y="1885982"/>
            <a:ext cx="256079" cy="297962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r>
              <a:rPr lang="fr-FR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fr-FR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7142677" y="2149541"/>
            <a:ext cx="256079" cy="297962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pPr algn="ctr"/>
            <a:r>
              <a:rPr lang="fr-FR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fr-FR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6183462" y="1344291"/>
            <a:ext cx="256079" cy="297962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r>
              <a:rPr lang="fr-FR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fr-FR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5097103" y="1344291"/>
            <a:ext cx="256079" cy="328739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r>
              <a:rPr lang="fr-F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fr-FR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6191396" y="2224536"/>
            <a:ext cx="256079" cy="297962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r>
              <a:rPr lang="fr-FR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fr-FR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3876610" y="2160390"/>
            <a:ext cx="256079" cy="359517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pPr algn="ctr"/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fr-F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5905197" y="2494181"/>
            <a:ext cx="256079" cy="328739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pPr algn="ctr"/>
            <a:r>
              <a:rPr lang="fr-F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fr-FR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3615189" y="2468898"/>
            <a:ext cx="256079" cy="328739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pPr algn="ctr"/>
            <a:r>
              <a:rPr lang="fr-F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fr-FR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5890037" y="1617309"/>
            <a:ext cx="256079" cy="328739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pPr algn="ctr"/>
            <a:r>
              <a:rPr lang="fr-F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fr-FR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4795427" y="1621038"/>
            <a:ext cx="256079" cy="328739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fr-FR" sz="1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2577228" y="3365962"/>
            <a:ext cx="64250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600" dirty="0" smtClean="0"/>
              <a:t>Si la tâche A finit avec un retard de 1 jour alors cela n’entraînera pas de retard sur le projet (sa marge totale est de 2) ! Mais n’y </a:t>
            </a:r>
            <a:r>
              <a:rPr lang="fr-FR" sz="1600" dirty="0" err="1" smtClean="0"/>
              <a:t>aura-t-il</a:t>
            </a:r>
            <a:r>
              <a:rPr lang="fr-FR" sz="1600" dirty="0" smtClean="0"/>
              <a:t> pas un souci quand même ? Lequel ?</a:t>
            </a:r>
            <a:endParaRPr lang="fr-FR" sz="1600" dirty="0"/>
          </a:p>
        </p:txBody>
      </p:sp>
      <p:sp>
        <p:nvSpPr>
          <p:cNvPr id="83" name="TextBox 82"/>
          <p:cNvSpPr txBox="1"/>
          <p:nvPr/>
        </p:nvSpPr>
        <p:spPr>
          <a:xfrm>
            <a:off x="2593228" y="4416511"/>
            <a:ext cx="62066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600" dirty="0" smtClean="0"/>
              <a:t>Oui car le successeur A (ici B) doit être prévenu : il ne pourra commencer à l’heure.</a:t>
            </a:r>
            <a:endParaRPr lang="fr-FR" sz="1600" dirty="0"/>
          </a:p>
        </p:txBody>
      </p:sp>
      <p:sp>
        <p:nvSpPr>
          <p:cNvPr id="93" name="TextBox 92"/>
          <p:cNvSpPr txBox="1"/>
          <p:nvPr/>
        </p:nvSpPr>
        <p:spPr>
          <a:xfrm>
            <a:off x="4832497" y="1344291"/>
            <a:ext cx="256079" cy="328739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r>
              <a:rPr lang="fr-F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fr-FR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itre 3"/>
          <p:cNvSpPr txBox="1">
            <a:spLocks/>
          </p:cNvSpPr>
          <p:nvPr/>
        </p:nvSpPr>
        <p:spPr bwMode="auto">
          <a:xfrm>
            <a:off x="2267745" y="228898"/>
            <a:ext cx="6876255" cy="40004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8" tIns="45719" rIns="91438" bIns="45719" numCol="1" anchor="t" anchorCtr="0" compatLnSpc="1">
            <a:prstTxWarp prst="textNoShape">
              <a:avLst/>
            </a:prstTxWarp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2400" dirty="0" smtClean="0">
                <a:latin typeface="+mn-lt"/>
                <a:cs typeface="Arial" panose="020B0604020202020204" pitchFamily="34" charset="0"/>
              </a:rPr>
              <a:t>Étape 7 : calculer les marges libres</a:t>
            </a:r>
            <a:endParaRPr lang="fr-FR" sz="2400" dirty="0"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7682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/>
          <p:cNvSpPr txBox="1"/>
          <p:nvPr/>
        </p:nvSpPr>
        <p:spPr>
          <a:xfrm>
            <a:off x="2476202" y="824545"/>
            <a:ext cx="65690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600" dirty="0" smtClean="0"/>
              <a:t>Connaître le retard tolérable d’une tâche vis-à-vis de la date de fin de projet </a:t>
            </a:r>
            <a:r>
              <a:rPr lang="fr-FR" sz="1600" b="1" dirty="0" smtClean="0">
                <a:solidFill>
                  <a:srgbClr val="FF0000"/>
                </a:solidFill>
              </a:rPr>
              <a:t>n’est pas suffisant</a:t>
            </a:r>
            <a:r>
              <a:rPr lang="fr-FR" sz="1600" dirty="0" smtClean="0"/>
              <a:t>. Il est très important de s’assurer que le retard sur une tâche n’aura</a:t>
            </a:r>
            <a:r>
              <a:rPr lang="fr-FR" sz="1600" b="1" dirty="0" smtClean="0"/>
              <a:t> pas d’impact sur les tâches qui la suivent immédiatement</a:t>
            </a:r>
            <a:endParaRPr lang="fr-FR" sz="1600" b="1" dirty="0"/>
          </a:p>
        </p:txBody>
      </p:sp>
      <p:sp>
        <p:nvSpPr>
          <p:cNvPr id="39" name="TextBox 38"/>
          <p:cNvSpPr txBox="1"/>
          <p:nvPr/>
        </p:nvSpPr>
        <p:spPr>
          <a:xfrm>
            <a:off x="2476466" y="2837403"/>
            <a:ext cx="64724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600" b="1" dirty="0" smtClean="0"/>
              <a:t>Cas 1</a:t>
            </a:r>
            <a:r>
              <a:rPr lang="fr-FR" sz="1600" dirty="0" smtClean="0"/>
              <a:t> : une tâche qui arrive directement (flèche pleine) sur une étape : elle n’a pas de marge libre. Marge libre égal zéro. </a:t>
            </a:r>
            <a:r>
              <a:rPr lang="fr-FR" sz="1600" b="1" dirty="0" smtClean="0">
                <a:solidFill>
                  <a:srgbClr val="FF0000"/>
                </a:solidFill>
              </a:rPr>
              <a:t>On attend qu’elle pour commencer </a:t>
            </a:r>
            <a:r>
              <a:rPr lang="fr-FR" sz="1600" dirty="0" smtClean="0">
                <a:solidFill>
                  <a:srgbClr val="FF0000"/>
                </a:solidFill>
              </a:rPr>
              <a:t>! </a:t>
            </a:r>
            <a:r>
              <a:rPr lang="fr-FR" sz="1600" dirty="0" smtClean="0"/>
              <a:t>C’est le cas pour la tâche A</a:t>
            </a:r>
            <a:endParaRPr lang="fr-FR" sz="1600" dirty="0"/>
          </a:p>
        </p:txBody>
      </p:sp>
      <p:sp>
        <p:nvSpPr>
          <p:cNvPr id="40" name="Text Box 1477"/>
          <p:cNvSpPr txBox="1">
            <a:spLocks noChangeArrowheads="1"/>
          </p:cNvSpPr>
          <p:nvPr/>
        </p:nvSpPr>
        <p:spPr bwMode="auto">
          <a:xfrm>
            <a:off x="3951900" y="4237442"/>
            <a:ext cx="458470" cy="27093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 smtClean="0">
                <a:latin typeface="Times New Roman"/>
                <a:ea typeface="Batang"/>
              </a:rPr>
              <a:t>A = 5</a:t>
            </a:r>
            <a:endParaRPr lang="fr-FR" sz="1200" dirty="0">
              <a:effectLst/>
              <a:latin typeface="Times New Roman"/>
              <a:ea typeface="Batang"/>
            </a:endParaRPr>
          </a:p>
        </p:txBody>
      </p:sp>
      <p:sp>
        <p:nvSpPr>
          <p:cNvPr id="41" name="Text Box 1518"/>
          <p:cNvSpPr txBox="1">
            <a:spLocks noChangeArrowheads="1"/>
          </p:cNvSpPr>
          <p:nvPr/>
        </p:nvSpPr>
        <p:spPr bwMode="auto">
          <a:xfrm>
            <a:off x="4692666" y="4812773"/>
            <a:ext cx="458470" cy="2730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 smtClean="0">
                <a:effectLst/>
                <a:latin typeface="Times New Roman"/>
                <a:ea typeface="Batang"/>
              </a:rPr>
              <a:t>C=10</a:t>
            </a:r>
            <a:endParaRPr lang="fr-FR" sz="1200" dirty="0">
              <a:effectLst/>
              <a:latin typeface="Times New Roman"/>
              <a:ea typeface="Batang"/>
            </a:endParaRPr>
          </a:p>
        </p:txBody>
      </p:sp>
      <p:cxnSp>
        <p:nvCxnSpPr>
          <p:cNvPr id="42" name="Line 1521"/>
          <p:cNvCxnSpPr/>
          <p:nvPr/>
        </p:nvCxnSpPr>
        <p:spPr bwMode="auto">
          <a:xfrm flipV="1">
            <a:off x="3940231" y="4165767"/>
            <a:ext cx="660388" cy="6357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3" name="Line 1522"/>
          <p:cNvCxnSpPr/>
          <p:nvPr/>
        </p:nvCxnSpPr>
        <p:spPr bwMode="auto">
          <a:xfrm flipV="1">
            <a:off x="3966489" y="5000739"/>
            <a:ext cx="1761376" cy="2401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4" name="Text Box 1476"/>
          <p:cNvSpPr txBox="1">
            <a:spLocks noChangeArrowheads="1"/>
          </p:cNvSpPr>
          <p:nvPr/>
        </p:nvSpPr>
        <p:spPr bwMode="auto">
          <a:xfrm>
            <a:off x="5314628" y="3812490"/>
            <a:ext cx="457835" cy="27093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600" dirty="0" smtClean="0">
                <a:effectLst/>
                <a:latin typeface="Times New Roman"/>
                <a:ea typeface="Batang"/>
              </a:rPr>
              <a:t>B=</a:t>
            </a:r>
            <a:r>
              <a:rPr lang="fr-FR" sz="1600" b="1" dirty="0" smtClean="0">
                <a:solidFill>
                  <a:srgbClr val="FF0000"/>
                </a:solidFill>
                <a:effectLst/>
                <a:latin typeface="Times New Roman"/>
                <a:ea typeface="Batang"/>
              </a:rPr>
              <a:t>3</a:t>
            </a:r>
            <a:endParaRPr lang="fr-FR" sz="1600" b="1" dirty="0">
              <a:solidFill>
                <a:srgbClr val="FF0000"/>
              </a:solidFill>
              <a:effectLst/>
              <a:latin typeface="Times New Roman"/>
              <a:ea typeface="Batang"/>
            </a:endParaRPr>
          </a:p>
        </p:txBody>
      </p:sp>
      <p:cxnSp>
        <p:nvCxnSpPr>
          <p:cNvPr id="45" name="Line 1488"/>
          <p:cNvCxnSpPr>
            <a:stCxn id="52" idx="3"/>
          </p:cNvCxnSpPr>
          <p:nvPr/>
        </p:nvCxnSpPr>
        <p:spPr bwMode="auto">
          <a:xfrm flipV="1">
            <a:off x="5177954" y="4121879"/>
            <a:ext cx="499098" cy="660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" name="Line 1467"/>
          <p:cNvCxnSpPr>
            <a:endCxn id="54" idx="1"/>
          </p:cNvCxnSpPr>
          <p:nvPr/>
        </p:nvCxnSpPr>
        <p:spPr bwMode="auto">
          <a:xfrm>
            <a:off x="6282500" y="4214874"/>
            <a:ext cx="668910" cy="411418"/>
          </a:xfrm>
          <a:prstGeom prst="line">
            <a:avLst/>
          </a:prstGeom>
          <a:noFill/>
          <a:ln w="19050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" name="Line 1468"/>
          <p:cNvCxnSpPr>
            <a:endCxn id="54" idx="1"/>
          </p:cNvCxnSpPr>
          <p:nvPr/>
        </p:nvCxnSpPr>
        <p:spPr bwMode="auto">
          <a:xfrm flipV="1">
            <a:off x="6282500" y="4626292"/>
            <a:ext cx="668910" cy="357326"/>
          </a:xfrm>
          <a:prstGeom prst="line">
            <a:avLst/>
          </a:prstGeom>
          <a:noFill/>
          <a:ln w="19050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52" name="Table 5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0636627"/>
              </p:ext>
            </p:extLst>
          </p:nvPr>
        </p:nvGraphicFramePr>
        <p:xfrm>
          <a:off x="4637894" y="3840452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335"/>
                <a:gridCol w="284725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6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53" name="Table 5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2821214"/>
              </p:ext>
            </p:extLst>
          </p:nvPr>
        </p:nvGraphicFramePr>
        <p:xfrm>
          <a:off x="5735561" y="4710694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54" name="Table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8554366"/>
              </p:ext>
            </p:extLst>
          </p:nvPr>
        </p:nvGraphicFramePr>
        <p:xfrm>
          <a:off x="6951410" y="4338260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55" name="Table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4080557"/>
              </p:ext>
            </p:extLst>
          </p:nvPr>
        </p:nvGraphicFramePr>
        <p:xfrm>
          <a:off x="5705472" y="3833455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6" name="TextBox 55"/>
          <p:cNvSpPr txBox="1"/>
          <p:nvPr/>
        </p:nvSpPr>
        <p:spPr>
          <a:xfrm>
            <a:off x="5686324" y="4699256"/>
            <a:ext cx="361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fr-FR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951410" y="4359394"/>
            <a:ext cx="256079" cy="297962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r>
              <a:rPr lang="fr-FR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fr-FR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5750051" y="3812314"/>
            <a:ext cx="256079" cy="328739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r>
              <a:rPr lang="fr-FR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graphicFrame>
        <p:nvGraphicFramePr>
          <p:cNvPr id="60" name="Table 5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6554586"/>
              </p:ext>
            </p:extLst>
          </p:nvPr>
        </p:nvGraphicFramePr>
        <p:xfrm>
          <a:off x="3417291" y="4674392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2"/>
                <a:gridCol w="252028"/>
              </a:tblGrid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fr-FR" sz="16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3" name="TextBox 62"/>
          <p:cNvSpPr txBox="1"/>
          <p:nvPr/>
        </p:nvSpPr>
        <p:spPr>
          <a:xfrm>
            <a:off x="7231849" y="4364223"/>
            <a:ext cx="256079" cy="297962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r>
              <a:rPr lang="fr-FR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fr-FR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6965345" y="4627782"/>
            <a:ext cx="256079" cy="297962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pPr algn="ctr"/>
            <a:r>
              <a:rPr lang="fr-FR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fr-FR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6006130" y="3822532"/>
            <a:ext cx="256079" cy="297962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r>
              <a:rPr lang="fr-FR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fr-FR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919771" y="3822532"/>
            <a:ext cx="256079" cy="328739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r>
              <a:rPr lang="fr-F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fr-FR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6014064" y="4702777"/>
            <a:ext cx="256079" cy="297962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r>
              <a:rPr lang="fr-FR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fr-FR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3699278" y="4638631"/>
            <a:ext cx="256079" cy="359517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pPr algn="ctr"/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fr-F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5727865" y="4972422"/>
            <a:ext cx="256079" cy="328739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pPr algn="ctr"/>
            <a:r>
              <a:rPr lang="fr-F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fr-FR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3437857" y="4947139"/>
            <a:ext cx="256079" cy="328739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pPr algn="ctr"/>
            <a:r>
              <a:rPr lang="fr-F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fr-FR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5712705" y="4095550"/>
            <a:ext cx="256079" cy="328739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pPr algn="ctr"/>
            <a:r>
              <a:rPr lang="fr-F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fr-FR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4618095" y="4099279"/>
            <a:ext cx="256079" cy="328739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pPr algn="ctr"/>
            <a:r>
              <a:rPr lang="fr-F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fr-FR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4882700" y="4097907"/>
            <a:ext cx="256079" cy="328739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fr-FR" sz="1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4655165" y="3822532"/>
            <a:ext cx="256079" cy="328739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r>
              <a:rPr lang="fr-FR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fr-FR" sz="1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2476466" y="1873133"/>
            <a:ext cx="64724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600" dirty="0" smtClean="0"/>
              <a:t>La marge libre pour une tâche c’est le délai de retard qu’elle peut prendre sans provoquer de retard à </a:t>
            </a:r>
            <a:r>
              <a:rPr lang="fr-FR" sz="1600" b="1" dirty="0" smtClean="0"/>
              <a:t>AUCUN DE </a:t>
            </a:r>
            <a:r>
              <a:rPr lang="fr-FR" sz="1600" b="1" dirty="0"/>
              <a:t>S</a:t>
            </a:r>
            <a:r>
              <a:rPr lang="fr-FR" sz="1600" b="1" dirty="0" smtClean="0"/>
              <a:t>ES SUCCESSEURS </a:t>
            </a:r>
            <a:r>
              <a:rPr lang="fr-FR" sz="1600" dirty="0" smtClean="0"/>
              <a:t>! </a:t>
            </a:r>
            <a:r>
              <a:rPr lang="fr-FR" sz="1600" b="1" dirty="0" smtClean="0"/>
              <a:t>La </a:t>
            </a:r>
            <a:r>
              <a:rPr lang="fr-FR" sz="1600" b="1" dirty="0"/>
              <a:t>marge libre est plus sévère que la marge </a:t>
            </a:r>
            <a:r>
              <a:rPr lang="fr-FR" sz="1600" b="1" dirty="0" smtClean="0"/>
              <a:t>totale</a:t>
            </a:r>
            <a:r>
              <a:rPr lang="fr-FR" sz="1600" dirty="0" smtClean="0"/>
              <a:t>. Marge </a:t>
            </a:r>
            <a:r>
              <a:rPr lang="fr-FR" sz="1600" dirty="0"/>
              <a:t>libre &lt;= marge totale.</a:t>
            </a:r>
            <a:endParaRPr lang="fr-FR" sz="1600" b="1" dirty="0"/>
          </a:p>
        </p:txBody>
      </p:sp>
      <p:sp>
        <p:nvSpPr>
          <p:cNvPr id="36" name="Titre 3"/>
          <p:cNvSpPr txBox="1">
            <a:spLocks/>
          </p:cNvSpPr>
          <p:nvPr/>
        </p:nvSpPr>
        <p:spPr bwMode="auto">
          <a:xfrm>
            <a:off x="2267745" y="228898"/>
            <a:ext cx="6876255" cy="40004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8" tIns="45719" rIns="91438" bIns="45719" numCol="1" anchor="t" anchorCtr="0" compatLnSpc="1">
            <a:prstTxWarp prst="textNoShape">
              <a:avLst/>
            </a:prstTxWarp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2400" dirty="0" smtClean="0">
                <a:latin typeface="+mn-lt"/>
                <a:cs typeface="Arial" panose="020B0604020202020204" pitchFamily="34" charset="0"/>
              </a:rPr>
              <a:t>Étape 7 : calculer les marges libres</a:t>
            </a:r>
            <a:r>
              <a:rPr lang="fr-FR" sz="1200" dirty="0">
                <a:cs typeface="Arial" panose="020B0604020202020204" pitchFamily="34" charset="0"/>
              </a:rPr>
              <a:t> (2)</a:t>
            </a:r>
            <a:endParaRPr lang="fr-FR" sz="1200" dirty="0"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035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Box 38"/>
          <p:cNvSpPr txBox="1"/>
          <p:nvPr/>
        </p:nvSpPr>
        <p:spPr>
          <a:xfrm>
            <a:off x="3548622" y="4081636"/>
            <a:ext cx="35219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Pour B : 10 – 8 = 2 jours de marge libre</a:t>
            </a:r>
          </a:p>
          <a:p>
            <a:endParaRPr lang="fr-FR" sz="1600" dirty="0" smtClean="0"/>
          </a:p>
          <a:p>
            <a:r>
              <a:rPr lang="fr-FR" sz="1600" dirty="0" smtClean="0"/>
              <a:t>Pour C : 10 – 10 = 0 jour de marge libre</a:t>
            </a:r>
            <a:endParaRPr lang="fr-FR" sz="1600" dirty="0"/>
          </a:p>
        </p:txBody>
      </p:sp>
      <p:sp>
        <p:nvSpPr>
          <p:cNvPr id="40" name="Text Box 1477"/>
          <p:cNvSpPr txBox="1">
            <a:spLocks noChangeArrowheads="1"/>
          </p:cNvSpPr>
          <p:nvPr/>
        </p:nvSpPr>
        <p:spPr bwMode="auto">
          <a:xfrm>
            <a:off x="3533620" y="2609347"/>
            <a:ext cx="458470" cy="27093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 smtClean="0">
                <a:latin typeface="Times New Roman"/>
                <a:ea typeface="Batang"/>
              </a:rPr>
              <a:t>A = 5</a:t>
            </a:r>
            <a:endParaRPr lang="fr-FR" sz="1200" dirty="0">
              <a:effectLst/>
              <a:latin typeface="Times New Roman"/>
              <a:ea typeface="Batang"/>
            </a:endParaRPr>
          </a:p>
        </p:txBody>
      </p:sp>
      <p:sp>
        <p:nvSpPr>
          <p:cNvPr id="41" name="Text Box 1518"/>
          <p:cNvSpPr txBox="1">
            <a:spLocks noChangeArrowheads="1"/>
          </p:cNvSpPr>
          <p:nvPr/>
        </p:nvSpPr>
        <p:spPr bwMode="auto">
          <a:xfrm>
            <a:off x="4274386" y="3184678"/>
            <a:ext cx="458470" cy="2730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 smtClean="0">
                <a:effectLst/>
                <a:latin typeface="Times New Roman"/>
                <a:ea typeface="Batang"/>
              </a:rPr>
              <a:t>C=10</a:t>
            </a:r>
            <a:endParaRPr lang="fr-FR" sz="1200" dirty="0">
              <a:effectLst/>
              <a:latin typeface="Times New Roman"/>
              <a:ea typeface="Batang"/>
            </a:endParaRPr>
          </a:p>
        </p:txBody>
      </p:sp>
      <p:cxnSp>
        <p:nvCxnSpPr>
          <p:cNvPr id="42" name="Line 1521"/>
          <p:cNvCxnSpPr/>
          <p:nvPr/>
        </p:nvCxnSpPr>
        <p:spPr bwMode="auto">
          <a:xfrm flipV="1">
            <a:off x="3521951" y="2537672"/>
            <a:ext cx="660388" cy="6357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3" name="Line 1522"/>
          <p:cNvCxnSpPr/>
          <p:nvPr/>
        </p:nvCxnSpPr>
        <p:spPr bwMode="auto">
          <a:xfrm flipV="1">
            <a:off x="3548209" y="3372644"/>
            <a:ext cx="1761376" cy="2401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4" name="Text Box 1476"/>
          <p:cNvSpPr txBox="1">
            <a:spLocks noChangeArrowheads="1"/>
          </p:cNvSpPr>
          <p:nvPr/>
        </p:nvSpPr>
        <p:spPr bwMode="auto">
          <a:xfrm>
            <a:off x="4921062" y="2246180"/>
            <a:ext cx="457835" cy="27093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 smtClean="0">
                <a:effectLst/>
                <a:latin typeface="Times New Roman"/>
                <a:ea typeface="Batang"/>
              </a:rPr>
              <a:t>B=3</a:t>
            </a:r>
            <a:endParaRPr lang="fr-FR" sz="1200" dirty="0">
              <a:effectLst/>
              <a:latin typeface="Times New Roman"/>
              <a:ea typeface="Batang"/>
            </a:endParaRPr>
          </a:p>
        </p:txBody>
      </p:sp>
      <p:cxnSp>
        <p:nvCxnSpPr>
          <p:cNvPr id="45" name="Line 1488"/>
          <p:cNvCxnSpPr>
            <a:stCxn id="52" idx="3"/>
          </p:cNvCxnSpPr>
          <p:nvPr/>
        </p:nvCxnSpPr>
        <p:spPr bwMode="auto">
          <a:xfrm flipV="1">
            <a:off x="4759674" y="2493784"/>
            <a:ext cx="499098" cy="660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" name="Line 1467"/>
          <p:cNvCxnSpPr>
            <a:endCxn id="54" idx="1"/>
          </p:cNvCxnSpPr>
          <p:nvPr/>
        </p:nvCxnSpPr>
        <p:spPr bwMode="auto">
          <a:xfrm>
            <a:off x="5864220" y="2586779"/>
            <a:ext cx="668910" cy="411418"/>
          </a:xfrm>
          <a:prstGeom prst="line">
            <a:avLst/>
          </a:prstGeom>
          <a:noFill/>
          <a:ln w="19050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" name="Line 1468"/>
          <p:cNvCxnSpPr>
            <a:endCxn id="54" idx="1"/>
          </p:cNvCxnSpPr>
          <p:nvPr/>
        </p:nvCxnSpPr>
        <p:spPr bwMode="auto">
          <a:xfrm flipV="1">
            <a:off x="5864220" y="2998197"/>
            <a:ext cx="668910" cy="357326"/>
          </a:xfrm>
          <a:prstGeom prst="line">
            <a:avLst/>
          </a:prstGeom>
          <a:noFill/>
          <a:ln w="19050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52" name="Table 5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6201704"/>
              </p:ext>
            </p:extLst>
          </p:nvPr>
        </p:nvGraphicFramePr>
        <p:xfrm>
          <a:off x="4219614" y="2212357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335"/>
                <a:gridCol w="284725"/>
              </a:tblGrid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fr-FR" sz="16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53" name="Table 5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7393173"/>
              </p:ext>
            </p:extLst>
          </p:nvPr>
        </p:nvGraphicFramePr>
        <p:xfrm>
          <a:off x="5317281" y="3082599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54" name="Table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8315991"/>
              </p:ext>
            </p:extLst>
          </p:nvPr>
        </p:nvGraphicFramePr>
        <p:xfrm>
          <a:off x="6533130" y="2710165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55" name="Table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0618527"/>
              </p:ext>
            </p:extLst>
          </p:nvPr>
        </p:nvGraphicFramePr>
        <p:xfrm>
          <a:off x="5287192" y="2205360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6" name="TextBox 55"/>
          <p:cNvSpPr txBox="1"/>
          <p:nvPr/>
        </p:nvSpPr>
        <p:spPr>
          <a:xfrm>
            <a:off x="5268044" y="3071161"/>
            <a:ext cx="361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fr-FR" sz="1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533130" y="2731299"/>
            <a:ext cx="256079" cy="297962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r>
              <a:rPr lang="fr-FR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fr-FR" sz="1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5331771" y="2184219"/>
            <a:ext cx="256079" cy="328739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r>
              <a:rPr lang="fr-FR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graphicFrame>
        <p:nvGraphicFramePr>
          <p:cNvPr id="60" name="Table 5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6489298"/>
              </p:ext>
            </p:extLst>
          </p:nvPr>
        </p:nvGraphicFramePr>
        <p:xfrm>
          <a:off x="2999011" y="3046297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2"/>
                <a:gridCol w="252028"/>
              </a:tblGrid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fr-FR" sz="16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3" name="TextBox 62"/>
          <p:cNvSpPr txBox="1"/>
          <p:nvPr/>
        </p:nvSpPr>
        <p:spPr>
          <a:xfrm>
            <a:off x="6813569" y="2736128"/>
            <a:ext cx="256079" cy="297962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r>
              <a:rPr lang="fr-FR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fr-FR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6547065" y="2999687"/>
            <a:ext cx="256079" cy="297962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pPr algn="ctr"/>
            <a:r>
              <a:rPr lang="fr-FR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fr-FR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5587850" y="2194437"/>
            <a:ext cx="256079" cy="297962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r>
              <a:rPr lang="fr-FR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fr-FR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501491" y="2194437"/>
            <a:ext cx="256079" cy="328739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r>
              <a:rPr lang="fr-F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fr-FR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5595784" y="3074682"/>
            <a:ext cx="256079" cy="297962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r>
              <a:rPr lang="fr-FR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fr-FR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3280998" y="3010536"/>
            <a:ext cx="256079" cy="359517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pPr algn="ctr"/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fr-F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5309585" y="3344327"/>
            <a:ext cx="256079" cy="328739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pPr algn="ctr"/>
            <a:r>
              <a:rPr lang="fr-F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fr-FR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3019577" y="3319044"/>
            <a:ext cx="256079" cy="328739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pPr algn="ctr"/>
            <a:r>
              <a:rPr lang="fr-F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fr-FR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5294425" y="2467455"/>
            <a:ext cx="256079" cy="328739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pPr algn="ctr"/>
            <a:r>
              <a:rPr lang="fr-F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fr-FR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4199815" y="2471184"/>
            <a:ext cx="256079" cy="328739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pPr algn="ctr"/>
            <a:r>
              <a:rPr lang="fr-F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fr-FR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4464420" y="2469812"/>
            <a:ext cx="256079" cy="328739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pPr algn="ctr"/>
            <a:r>
              <a:rPr lang="fr-F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fr-FR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5582252" y="2469812"/>
            <a:ext cx="256079" cy="328739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r>
              <a:rPr lang="fr-FR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fr-FR" sz="1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5615092" y="3359146"/>
            <a:ext cx="256079" cy="328739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r>
              <a:rPr lang="fr-FR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fr-FR" sz="1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2466720" y="985292"/>
            <a:ext cx="67344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600" b="1" dirty="0" smtClean="0"/>
              <a:t>Cas 2 </a:t>
            </a:r>
            <a:r>
              <a:rPr lang="fr-FR" sz="1600" dirty="0" smtClean="0"/>
              <a:t>: B et C ne sont pas dans le cas précédent. De leurs étapes fin,  partent une flèche en pointillé. Quelles sont leurs marges libres ?  On travaille avec les dates au + tôt</a:t>
            </a:r>
            <a:endParaRPr lang="fr-FR" sz="1600" dirty="0"/>
          </a:p>
        </p:txBody>
      </p:sp>
      <p:sp>
        <p:nvSpPr>
          <p:cNvPr id="35" name="Titre 3"/>
          <p:cNvSpPr txBox="1">
            <a:spLocks/>
          </p:cNvSpPr>
          <p:nvPr/>
        </p:nvSpPr>
        <p:spPr bwMode="auto">
          <a:xfrm>
            <a:off x="2267745" y="228898"/>
            <a:ext cx="6876255" cy="40004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8" tIns="45719" rIns="91438" bIns="45719" numCol="1" anchor="t" anchorCtr="0" compatLnSpc="1">
            <a:prstTxWarp prst="textNoShape">
              <a:avLst/>
            </a:prstTxWarp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2400" dirty="0" smtClean="0">
                <a:latin typeface="+mn-lt"/>
                <a:cs typeface="Arial" panose="020B0604020202020204" pitchFamily="34" charset="0"/>
              </a:rPr>
              <a:t>Étape 7 : calculer les marges libres</a:t>
            </a:r>
            <a:r>
              <a:rPr lang="fr-FR" sz="1200" dirty="0" smtClean="0">
                <a:latin typeface="+mn-lt"/>
                <a:cs typeface="Arial" panose="020B0604020202020204" pitchFamily="34" charset="0"/>
              </a:rPr>
              <a:t> (3)</a:t>
            </a:r>
            <a:endParaRPr lang="fr-FR" sz="1200" dirty="0"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9484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 Box 1491"/>
          <p:cNvSpPr txBox="1">
            <a:spLocks noChangeArrowheads="1"/>
          </p:cNvSpPr>
          <p:nvPr/>
        </p:nvSpPr>
        <p:spPr bwMode="auto">
          <a:xfrm>
            <a:off x="3728928" y="3746491"/>
            <a:ext cx="458470" cy="271639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E=2</a:t>
            </a:r>
          </a:p>
        </p:txBody>
      </p:sp>
      <p:sp>
        <p:nvSpPr>
          <p:cNvPr id="22" name="Text Box 1517"/>
          <p:cNvSpPr txBox="1">
            <a:spLocks noChangeArrowheads="1"/>
          </p:cNvSpPr>
          <p:nvPr/>
        </p:nvSpPr>
        <p:spPr bwMode="auto">
          <a:xfrm>
            <a:off x="2792291" y="3292429"/>
            <a:ext cx="458470" cy="24822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D=1</a:t>
            </a:r>
          </a:p>
        </p:txBody>
      </p:sp>
      <p:sp>
        <p:nvSpPr>
          <p:cNvPr id="23" name="Text Box 1518"/>
          <p:cNvSpPr txBox="1">
            <a:spLocks noChangeArrowheads="1"/>
          </p:cNvSpPr>
          <p:nvPr/>
        </p:nvSpPr>
        <p:spPr bwMode="auto">
          <a:xfrm>
            <a:off x="2890328" y="2648457"/>
            <a:ext cx="458470" cy="2730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C=6</a:t>
            </a:r>
          </a:p>
        </p:txBody>
      </p:sp>
      <p:sp>
        <p:nvSpPr>
          <p:cNvPr id="24" name="Text Box 1519"/>
          <p:cNvSpPr txBox="1">
            <a:spLocks noChangeArrowheads="1"/>
          </p:cNvSpPr>
          <p:nvPr/>
        </p:nvSpPr>
        <p:spPr bwMode="auto">
          <a:xfrm>
            <a:off x="2503255" y="2133384"/>
            <a:ext cx="459105" cy="271639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A=2</a:t>
            </a:r>
          </a:p>
        </p:txBody>
      </p:sp>
      <p:cxnSp>
        <p:nvCxnSpPr>
          <p:cNvPr id="25" name="Line 1521"/>
          <p:cNvCxnSpPr>
            <a:stCxn id="61" idx="0"/>
          </p:cNvCxnSpPr>
          <p:nvPr/>
        </p:nvCxnSpPr>
        <p:spPr bwMode="auto">
          <a:xfrm flipV="1">
            <a:off x="2559259" y="1947095"/>
            <a:ext cx="490256" cy="64106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6" name="Line 1522"/>
          <p:cNvCxnSpPr/>
          <p:nvPr/>
        </p:nvCxnSpPr>
        <p:spPr bwMode="auto">
          <a:xfrm flipV="1">
            <a:off x="2836970" y="2860680"/>
            <a:ext cx="432000" cy="1366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7" name="Line 1523"/>
          <p:cNvCxnSpPr>
            <a:stCxn id="61" idx="2"/>
            <a:endCxn id="68" idx="1"/>
          </p:cNvCxnSpPr>
          <p:nvPr/>
        </p:nvCxnSpPr>
        <p:spPr bwMode="auto">
          <a:xfrm>
            <a:off x="2559259" y="3164219"/>
            <a:ext cx="484960" cy="83837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" name="Text Box 1476"/>
          <p:cNvSpPr txBox="1">
            <a:spLocks noChangeArrowheads="1"/>
          </p:cNvSpPr>
          <p:nvPr/>
        </p:nvSpPr>
        <p:spPr bwMode="auto">
          <a:xfrm>
            <a:off x="3664238" y="1673947"/>
            <a:ext cx="457835" cy="27093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B=2</a:t>
            </a:r>
          </a:p>
        </p:txBody>
      </p:sp>
      <p:sp>
        <p:nvSpPr>
          <p:cNvPr id="32" name="Text Box 1477"/>
          <p:cNvSpPr txBox="1">
            <a:spLocks noChangeArrowheads="1"/>
          </p:cNvSpPr>
          <p:nvPr/>
        </p:nvSpPr>
        <p:spPr bwMode="auto">
          <a:xfrm>
            <a:off x="3643841" y="1163792"/>
            <a:ext cx="458470" cy="27093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F=8</a:t>
            </a:r>
          </a:p>
        </p:txBody>
      </p:sp>
      <p:cxnSp>
        <p:nvCxnSpPr>
          <p:cNvPr id="34" name="Line 1487"/>
          <p:cNvCxnSpPr/>
          <p:nvPr/>
        </p:nvCxnSpPr>
        <p:spPr bwMode="auto">
          <a:xfrm flipV="1">
            <a:off x="3568998" y="1434725"/>
            <a:ext cx="398299" cy="17866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" name="Line 1488"/>
          <p:cNvCxnSpPr>
            <a:stCxn id="63" idx="3"/>
          </p:cNvCxnSpPr>
          <p:nvPr/>
        </p:nvCxnSpPr>
        <p:spPr bwMode="auto">
          <a:xfrm>
            <a:off x="3592589" y="1919130"/>
            <a:ext cx="365574" cy="11999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8" name="Text Box 1475"/>
          <p:cNvSpPr txBox="1">
            <a:spLocks noChangeArrowheads="1"/>
          </p:cNvSpPr>
          <p:nvPr/>
        </p:nvSpPr>
        <p:spPr bwMode="auto">
          <a:xfrm>
            <a:off x="3728928" y="4401065"/>
            <a:ext cx="458470" cy="27234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H=10</a:t>
            </a:r>
          </a:p>
        </p:txBody>
      </p:sp>
      <p:cxnSp>
        <p:nvCxnSpPr>
          <p:cNvPr id="41" name="Line 1489"/>
          <p:cNvCxnSpPr>
            <a:stCxn id="68" idx="3"/>
          </p:cNvCxnSpPr>
          <p:nvPr/>
        </p:nvCxnSpPr>
        <p:spPr bwMode="auto">
          <a:xfrm>
            <a:off x="3584279" y="4002592"/>
            <a:ext cx="603119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2" name="Line 1490"/>
          <p:cNvCxnSpPr>
            <a:stCxn id="68" idx="2"/>
            <a:endCxn id="82" idx="1"/>
          </p:cNvCxnSpPr>
          <p:nvPr/>
        </p:nvCxnSpPr>
        <p:spPr bwMode="auto">
          <a:xfrm>
            <a:off x="3314249" y="4290624"/>
            <a:ext cx="898027" cy="56258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3" name="Text Box 1444"/>
          <p:cNvSpPr txBox="1">
            <a:spLocks noChangeArrowheads="1"/>
          </p:cNvSpPr>
          <p:nvPr/>
        </p:nvSpPr>
        <p:spPr bwMode="auto">
          <a:xfrm>
            <a:off x="5121089" y="2656609"/>
            <a:ext cx="458470" cy="27093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>
                <a:effectLst/>
                <a:latin typeface="Times New Roman"/>
                <a:ea typeface="Batang"/>
              </a:rPr>
              <a:t>G=3</a:t>
            </a:r>
          </a:p>
        </p:txBody>
      </p:sp>
      <p:cxnSp>
        <p:nvCxnSpPr>
          <p:cNvPr id="47" name="Line 1466"/>
          <p:cNvCxnSpPr/>
          <p:nvPr/>
        </p:nvCxnSpPr>
        <p:spPr bwMode="auto">
          <a:xfrm>
            <a:off x="5050819" y="2889572"/>
            <a:ext cx="467360" cy="706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" name="Line 1467"/>
          <p:cNvCxnSpPr>
            <a:stCxn id="73" idx="2"/>
            <a:endCxn id="86" idx="1"/>
          </p:cNvCxnSpPr>
          <p:nvPr/>
        </p:nvCxnSpPr>
        <p:spPr bwMode="auto">
          <a:xfrm>
            <a:off x="4252427" y="2324713"/>
            <a:ext cx="274350" cy="562476"/>
          </a:xfrm>
          <a:prstGeom prst="line">
            <a:avLst/>
          </a:prstGeom>
          <a:noFill/>
          <a:ln w="19050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" name="Line 1468"/>
          <p:cNvCxnSpPr>
            <a:stCxn id="65" idx="3"/>
            <a:endCxn id="86" idx="1"/>
          </p:cNvCxnSpPr>
          <p:nvPr/>
        </p:nvCxnSpPr>
        <p:spPr bwMode="auto">
          <a:xfrm>
            <a:off x="3800439" y="2872079"/>
            <a:ext cx="726338" cy="15110"/>
          </a:xfrm>
          <a:prstGeom prst="line">
            <a:avLst/>
          </a:prstGeom>
          <a:noFill/>
          <a:ln w="19050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0" name="Line 1469"/>
          <p:cNvCxnSpPr>
            <a:endCxn id="86" idx="1"/>
          </p:cNvCxnSpPr>
          <p:nvPr/>
        </p:nvCxnSpPr>
        <p:spPr bwMode="auto">
          <a:xfrm flipV="1">
            <a:off x="4252427" y="2887189"/>
            <a:ext cx="274350" cy="798850"/>
          </a:xfrm>
          <a:prstGeom prst="line">
            <a:avLst/>
          </a:prstGeom>
          <a:noFill/>
          <a:ln w="19050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6" name="Text Box 1331"/>
          <p:cNvSpPr txBox="1">
            <a:spLocks noChangeArrowheads="1"/>
          </p:cNvSpPr>
          <p:nvPr/>
        </p:nvSpPr>
        <p:spPr bwMode="auto">
          <a:xfrm>
            <a:off x="6710342" y="4409975"/>
            <a:ext cx="459105" cy="244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M=10</a:t>
            </a:r>
          </a:p>
        </p:txBody>
      </p:sp>
      <p:sp>
        <p:nvSpPr>
          <p:cNvPr id="57" name="Text Box 1332"/>
          <p:cNvSpPr txBox="1">
            <a:spLocks noChangeArrowheads="1"/>
          </p:cNvSpPr>
          <p:nvPr/>
        </p:nvSpPr>
        <p:spPr bwMode="auto">
          <a:xfrm>
            <a:off x="6442562" y="3984656"/>
            <a:ext cx="459105" cy="244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K=3</a:t>
            </a:r>
          </a:p>
        </p:txBody>
      </p:sp>
      <p:sp>
        <p:nvSpPr>
          <p:cNvPr id="58" name="Text Box 1333"/>
          <p:cNvSpPr txBox="1">
            <a:spLocks noChangeArrowheads="1"/>
          </p:cNvSpPr>
          <p:nvPr/>
        </p:nvSpPr>
        <p:spPr bwMode="auto">
          <a:xfrm>
            <a:off x="5548806" y="3248539"/>
            <a:ext cx="527431" cy="26965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I=7</a:t>
            </a:r>
          </a:p>
        </p:txBody>
      </p:sp>
      <p:sp>
        <p:nvSpPr>
          <p:cNvPr id="59" name="Text Box 1334"/>
          <p:cNvSpPr txBox="1">
            <a:spLocks noChangeArrowheads="1"/>
          </p:cNvSpPr>
          <p:nvPr/>
        </p:nvSpPr>
        <p:spPr bwMode="auto">
          <a:xfrm>
            <a:off x="5446434" y="2061395"/>
            <a:ext cx="459105" cy="244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J=11</a:t>
            </a:r>
          </a:p>
        </p:txBody>
      </p:sp>
      <p:cxnSp>
        <p:nvCxnSpPr>
          <p:cNvPr id="66" name="Line 1362"/>
          <p:cNvCxnSpPr>
            <a:stCxn id="91" idx="0"/>
          </p:cNvCxnSpPr>
          <p:nvPr/>
        </p:nvCxnSpPr>
        <p:spPr bwMode="auto">
          <a:xfrm flipV="1">
            <a:off x="5769042" y="2228035"/>
            <a:ext cx="267519" cy="39805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7" name="Line 1363"/>
          <p:cNvCxnSpPr>
            <a:stCxn id="91" idx="2"/>
          </p:cNvCxnSpPr>
          <p:nvPr/>
        </p:nvCxnSpPr>
        <p:spPr bwMode="auto">
          <a:xfrm>
            <a:off x="5769042" y="3202151"/>
            <a:ext cx="5857" cy="43278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2" name="Line 1370"/>
          <p:cNvCxnSpPr>
            <a:stCxn id="82" idx="3"/>
            <a:endCxn id="95" idx="1"/>
          </p:cNvCxnSpPr>
          <p:nvPr/>
        </p:nvCxnSpPr>
        <p:spPr bwMode="auto">
          <a:xfrm flipV="1">
            <a:off x="4752336" y="4815079"/>
            <a:ext cx="1143494" cy="38128"/>
          </a:xfrm>
          <a:prstGeom prst="line">
            <a:avLst/>
          </a:prstGeom>
          <a:noFill/>
          <a:ln w="19050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4" name="Line 1372"/>
          <p:cNvCxnSpPr>
            <a:stCxn id="92" idx="3"/>
            <a:endCxn id="108" idx="1"/>
          </p:cNvCxnSpPr>
          <p:nvPr/>
        </p:nvCxnSpPr>
        <p:spPr bwMode="auto">
          <a:xfrm flipV="1">
            <a:off x="6420679" y="3536571"/>
            <a:ext cx="768956" cy="114064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6" name="Line 1467"/>
          <p:cNvCxnSpPr/>
          <p:nvPr/>
        </p:nvCxnSpPr>
        <p:spPr bwMode="auto">
          <a:xfrm>
            <a:off x="4617141" y="1373400"/>
            <a:ext cx="1640652" cy="3153647"/>
          </a:xfrm>
          <a:prstGeom prst="bentConnector2">
            <a:avLst/>
          </a:prstGeom>
          <a:noFill/>
          <a:ln w="19050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3" name="Line 1376"/>
          <p:cNvCxnSpPr>
            <a:stCxn id="109" idx="3"/>
            <a:endCxn id="119" idx="0"/>
          </p:cNvCxnSpPr>
          <p:nvPr/>
        </p:nvCxnSpPr>
        <p:spPr bwMode="auto">
          <a:xfrm>
            <a:off x="8633023" y="2592752"/>
            <a:ext cx="184472" cy="405830"/>
          </a:xfrm>
          <a:prstGeom prst="line">
            <a:avLst/>
          </a:prstGeom>
          <a:noFill/>
          <a:ln w="19050">
            <a:solidFill>
              <a:srgbClr val="000000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7" name="Line 1376"/>
          <p:cNvCxnSpPr>
            <a:stCxn id="110" idx="3"/>
            <a:endCxn id="119" idx="2"/>
          </p:cNvCxnSpPr>
          <p:nvPr/>
        </p:nvCxnSpPr>
        <p:spPr bwMode="auto">
          <a:xfrm flipV="1">
            <a:off x="8162805" y="3574646"/>
            <a:ext cx="654690" cy="691492"/>
          </a:xfrm>
          <a:prstGeom prst="line">
            <a:avLst/>
          </a:prstGeom>
          <a:noFill/>
          <a:ln w="19050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61" name="Table 6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3388259"/>
              </p:ext>
            </p:extLst>
          </p:nvPr>
        </p:nvGraphicFramePr>
        <p:xfrm>
          <a:off x="2289229" y="2588155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2"/>
                <a:gridCol w="252028"/>
              </a:tblGrid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fr-FR" sz="16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fr-FR" sz="16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63" name="Table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2754203"/>
              </p:ext>
            </p:extLst>
          </p:nvPr>
        </p:nvGraphicFramePr>
        <p:xfrm>
          <a:off x="3052529" y="1631098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335"/>
                <a:gridCol w="284725"/>
              </a:tblGrid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fr-FR" sz="16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fr-FR" sz="16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65" name="Table 6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6085219"/>
              </p:ext>
            </p:extLst>
          </p:nvPr>
        </p:nvGraphicFramePr>
        <p:xfrm>
          <a:off x="3260379" y="2584047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fr-FR" sz="16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fr-FR" sz="16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68" name="Table 6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6930479"/>
              </p:ext>
            </p:extLst>
          </p:nvPr>
        </p:nvGraphicFramePr>
        <p:xfrm>
          <a:off x="3044219" y="3714560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fr-FR" sz="16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69" name="Table 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1495422"/>
              </p:ext>
            </p:extLst>
          </p:nvPr>
        </p:nvGraphicFramePr>
        <p:xfrm>
          <a:off x="3985148" y="1085368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fr-FR" sz="16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fr-FR" sz="14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73" name="Table 7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8445789"/>
              </p:ext>
            </p:extLst>
          </p:nvPr>
        </p:nvGraphicFramePr>
        <p:xfrm>
          <a:off x="3982397" y="1748649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fr-FR" sz="16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81" name="Table 8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9787090"/>
              </p:ext>
            </p:extLst>
          </p:nvPr>
        </p:nvGraphicFramePr>
        <p:xfrm>
          <a:off x="4205750" y="3715892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fr-FR" sz="16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fr-FR" sz="16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82" name="Table 8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4774985"/>
              </p:ext>
            </p:extLst>
          </p:nvPr>
        </p:nvGraphicFramePr>
        <p:xfrm>
          <a:off x="4212276" y="4565175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fr-FR" sz="16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fr-FR" sz="14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86" name="Table 8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8642574"/>
              </p:ext>
            </p:extLst>
          </p:nvPr>
        </p:nvGraphicFramePr>
        <p:xfrm>
          <a:off x="4526777" y="2599157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fr-FR" sz="16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91" name="Table 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787400"/>
              </p:ext>
            </p:extLst>
          </p:nvPr>
        </p:nvGraphicFramePr>
        <p:xfrm>
          <a:off x="5499012" y="2626087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fr-FR" sz="16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95" name="Table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2079078"/>
              </p:ext>
            </p:extLst>
          </p:nvPr>
        </p:nvGraphicFramePr>
        <p:xfrm>
          <a:off x="5895830" y="4527047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fr-FR" sz="16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10" name="Table 10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0400373"/>
              </p:ext>
            </p:extLst>
          </p:nvPr>
        </p:nvGraphicFramePr>
        <p:xfrm>
          <a:off x="7622745" y="3978106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fr-FR" sz="16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fr-FR" sz="16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19" name="Table 1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9717533"/>
              </p:ext>
            </p:extLst>
          </p:nvPr>
        </p:nvGraphicFramePr>
        <p:xfrm>
          <a:off x="8547465" y="2998582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fr-FR" sz="16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fr-FR" sz="14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24" name="TextBox 123"/>
          <p:cNvSpPr txBox="1"/>
          <p:nvPr/>
        </p:nvSpPr>
        <p:spPr>
          <a:xfrm>
            <a:off x="3235856" y="2572609"/>
            <a:ext cx="2560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fr-FR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3052950" y="3702365"/>
            <a:ext cx="2560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4199755" y="3686103"/>
            <a:ext cx="2560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4212276" y="4545660"/>
            <a:ext cx="256079" cy="307777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r>
              <a:rPr lang="fr-FR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endParaRPr lang="fr-FR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3992011" y="1096401"/>
            <a:ext cx="256079" cy="297962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r>
              <a:rPr lang="fr-FR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fr-FR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2" name="TextBox 131"/>
          <p:cNvSpPr txBox="1"/>
          <p:nvPr/>
        </p:nvSpPr>
        <p:spPr>
          <a:xfrm>
            <a:off x="4002262" y="1719317"/>
            <a:ext cx="256079" cy="328739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r>
              <a:rPr lang="fr-F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4560343" y="2594431"/>
            <a:ext cx="256079" cy="328739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r>
              <a:rPr lang="fr-F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fr-FR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5537677" y="2632854"/>
            <a:ext cx="256079" cy="328739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r>
              <a:rPr lang="fr-F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fr-FR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6036561" y="1681375"/>
            <a:ext cx="256079" cy="297962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pPr algn="ctr"/>
            <a:r>
              <a:rPr lang="fr-FR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fr-FR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5908521" y="4527047"/>
            <a:ext cx="256079" cy="297962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r>
              <a:rPr lang="fr-FR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endParaRPr lang="fr-FR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7174502" y="3229551"/>
            <a:ext cx="256079" cy="297962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pPr algn="ctr"/>
            <a:r>
              <a:rPr lang="fr-FR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</a:t>
            </a:r>
            <a:endParaRPr lang="fr-FR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7617804" y="3968448"/>
            <a:ext cx="256079" cy="297962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pPr algn="ctr"/>
            <a:r>
              <a:rPr lang="fr-FR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26</a:t>
            </a:r>
            <a:endParaRPr lang="fr-FR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1" name="Text Box 1330"/>
          <p:cNvSpPr txBox="1">
            <a:spLocks noChangeArrowheads="1"/>
          </p:cNvSpPr>
          <p:nvPr/>
        </p:nvSpPr>
        <p:spPr bwMode="auto">
          <a:xfrm>
            <a:off x="7831976" y="2075083"/>
            <a:ext cx="459105" cy="244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L=8</a:t>
            </a:r>
          </a:p>
        </p:txBody>
      </p:sp>
      <p:cxnSp>
        <p:nvCxnSpPr>
          <p:cNvPr id="103" name="Line 1376"/>
          <p:cNvCxnSpPr>
            <a:endCxn id="111" idx="1"/>
          </p:cNvCxnSpPr>
          <p:nvPr/>
        </p:nvCxnSpPr>
        <p:spPr bwMode="auto">
          <a:xfrm>
            <a:off x="6585061" y="1973151"/>
            <a:ext cx="615503" cy="276561"/>
          </a:xfrm>
          <a:prstGeom prst="line">
            <a:avLst/>
          </a:prstGeom>
          <a:noFill/>
          <a:ln w="19050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4" name="Line 1378"/>
          <p:cNvCxnSpPr>
            <a:stCxn id="111" idx="3"/>
          </p:cNvCxnSpPr>
          <p:nvPr/>
        </p:nvCxnSpPr>
        <p:spPr bwMode="auto">
          <a:xfrm>
            <a:off x="7746625" y="2249712"/>
            <a:ext cx="385916" cy="34534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05" name="Line 1382"/>
          <p:cNvCxnSpPr>
            <a:stCxn id="108" idx="0"/>
          </p:cNvCxnSpPr>
          <p:nvPr/>
        </p:nvCxnSpPr>
        <p:spPr bwMode="auto">
          <a:xfrm rot="16200000" flipV="1">
            <a:off x="7015686" y="2789559"/>
            <a:ext cx="698070" cy="219890"/>
          </a:xfrm>
          <a:prstGeom prst="bentConnector3">
            <a:avLst>
              <a:gd name="adj1" fmla="val 50000"/>
            </a:avLst>
          </a:prstGeom>
          <a:noFill/>
          <a:ln w="19050">
            <a:solidFill>
              <a:srgbClr val="000000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graphicFrame>
        <p:nvGraphicFramePr>
          <p:cNvPr id="108" name="Table 10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6666381"/>
              </p:ext>
            </p:extLst>
          </p:nvPr>
        </p:nvGraphicFramePr>
        <p:xfrm>
          <a:off x="7189635" y="3248539"/>
          <a:ext cx="570063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306554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fr-FR" sz="16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fr-FR" sz="16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09" name="Table 10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1841498"/>
              </p:ext>
            </p:extLst>
          </p:nvPr>
        </p:nvGraphicFramePr>
        <p:xfrm>
          <a:off x="8092963" y="2304720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fr-FR" sz="14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fr-FR" sz="1400" b="1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11" name="Table 1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6561534"/>
              </p:ext>
            </p:extLst>
          </p:nvPr>
        </p:nvGraphicFramePr>
        <p:xfrm>
          <a:off x="7200564" y="1948956"/>
          <a:ext cx="546061" cy="601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855"/>
                <a:gridCol w="289206"/>
              </a:tblGrid>
              <a:tr h="300756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0756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fr-FR" sz="16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85" name="Line 1383"/>
          <p:cNvCxnSpPr/>
          <p:nvPr/>
        </p:nvCxnSpPr>
        <p:spPr bwMode="auto">
          <a:xfrm flipV="1">
            <a:off x="6435890" y="4401065"/>
            <a:ext cx="1181914" cy="544668"/>
          </a:xfrm>
          <a:prstGeom prst="line">
            <a:avLst/>
          </a:prstGeom>
          <a:noFill/>
          <a:ln w="9525">
            <a:solidFill>
              <a:srgbClr val="000000"/>
            </a:solidFill>
            <a:prstDash val="solid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113" name="TextBox 112"/>
          <p:cNvSpPr txBox="1"/>
          <p:nvPr/>
        </p:nvSpPr>
        <p:spPr>
          <a:xfrm>
            <a:off x="7200564" y="1947405"/>
            <a:ext cx="256079" cy="297962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pPr algn="ctr"/>
            <a:r>
              <a:rPr lang="fr-FR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fr-FR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8107827" y="2291054"/>
            <a:ext cx="256079" cy="297962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pPr algn="ctr"/>
            <a:r>
              <a:rPr lang="fr-FR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endParaRPr lang="fr-FR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8561416" y="3000138"/>
            <a:ext cx="256079" cy="297962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pPr algn="ctr"/>
            <a:r>
              <a:rPr lang="fr-FR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endParaRPr lang="fr-FR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8817495" y="3003557"/>
            <a:ext cx="256079" cy="297962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pPr algn="ctr"/>
            <a:r>
              <a:rPr lang="fr-FR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endParaRPr lang="fr-FR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8350813" y="2285526"/>
            <a:ext cx="256079" cy="297962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pPr algn="ctr"/>
            <a:r>
              <a:rPr lang="fr-FR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endParaRPr lang="fr-FR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7887054" y="3962337"/>
            <a:ext cx="256079" cy="297962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pPr algn="ctr"/>
            <a:r>
              <a:rPr lang="fr-FR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endParaRPr lang="fr-FR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7456643" y="1960794"/>
            <a:ext cx="256079" cy="297962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pPr algn="ctr"/>
            <a:r>
              <a:rPr lang="fr-FR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fr-FR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7468264" y="3220641"/>
            <a:ext cx="256079" cy="297962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pPr algn="ctr"/>
            <a:r>
              <a:rPr lang="fr-FR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fr-FR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6328982" y="1681375"/>
            <a:ext cx="256079" cy="297962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pPr algn="ctr"/>
            <a:r>
              <a:rPr lang="fr-FR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fr-FR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6164600" y="4528237"/>
            <a:ext cx="256079" cy="297962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pPr algn="ctr"/>
            <a:r>
              <a:rPr lang="fr-FR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endParaRPr lang="fr-FR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6" name="Table 10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9756385"/>
              </p:ext>
            </p:extLst>
          </p:nvPr>
        </p:nvGraphicFramePr>
        <p:xfrm>
          <a:off x="6045001" y="1685119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fr-FR" sz="16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fr-FR" sz="14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07" name="TextBox 106"/>
          <p:cNvSpPr txBox="1"/>
          <p:nvPr/>
        </p:nvSpPr>
        <p:spPr>
          <a:xfrm>
            <a:off x="5768297" y="2637069"/>
            <a:ext cx="256079" cy="328739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pPr algn="ctr"/>
            <a:r>
              <a:rPr lang="fr-F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4483900" y="4564732"/>
            <a:ext cx="256079" cy="297962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pPr algn="ctr"/>
            <a:r>
              <a:rPr lang="fr-FR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endParaRPr lang="fr-FR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4804065" y="2604866"/>
            <a:ext cx="256079" cy="297962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pPr algn="ctr"/>
            <a:r>
              <a:rPr lang="fr-FR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4489349" y="3685568"/>
            <a:ext cx="256079" cy="338554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r>
              <a:rPr lang="fr-F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fr-FR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3568998" y="2560444"/>
            <a:ext cx="256079" cy="338554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r>
              <a:rPr lang="fr-F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fr-FR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4286064" y="1728623"/>
            <a:ext cx="256079" cy="338554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r>
              <a:rPr lang="fr-F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fr-FR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4265220" y="1089078"/>
            <a:ext cx="256079" cy="307777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r>
              <a:rPr lang="fr-FR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endParaRPr lang="fr-FR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3351320" y="1606144"/>
            <a:ext cx="256079" cy="338554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r>
              <a:rPr lang="fr-F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3326606" y="3696071"/>
            <a:ext cx="256079" cy="338554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r>
              <a:rPr lang="fr-F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2631246" y="2566819"/>
            <a:ext cx="256079" cy="338554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r>
              <a:rPr lang="fr-F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2618482" y="2847211"/>
            <a:ext cx="256079" cy="338554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r>
              <a:rPr lang="fr-F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3351282" y="1882200"/>
            <a:ext cx="256079" cy="338554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r>
              <a:rPr lang="fr-F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fr-FR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3339033" y="3965521"/>
            <a:ext cx="256079" cy="338554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r>
              <a:rPr lang="fr-F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fr-FR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5777021" y="2872079"/>
            <a:ext cx="256079" cy="338554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r>
              <a:rPr lang="fr-F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fr-FR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4816255" y="2862432"/>
            <a:ext cx="256079" cy="338554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r>
              <a:rPr lang="fr-F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fr-FR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6182977" y="4790365"/>
            <a:ext cx="256079" cy="338554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r>
              <a:rPr lang="fr-F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fr-FR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9" name="TextBox 138"/>
          <p:cNvSpPr txBox="1"/>
          <p:nvPr/>
        </p:nvSpPr>
        <p:spPr>
          <a:xfrm>
            <a:off x="7495554" y="2232515"/>
            <a:ext cx="256079" cy="338554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r>
              <a:rPr lang="fr-F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fr-FR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7" name="Titre 3"/>
          <p:cNvSpPr txBox="1">
            <a:spLocks/>
          </p:cNvSpPr>
          <p:nvPr/>
        </p:nvSpPr>
        <p:spPr bwMode="auto">
          <a:xfrm>
            <a:off x="2267745" y="228898"/>
            <a:ext cx="6876255" cy="40004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8" tIns="45719" rIns="91438" bIns="45719" numCol="1" anchor="t" anchorCtr="0" compatLnSpc="1">
            <a:prstTxWarp prst="textNoShape">
              <a:avLst/>
            </a:prstTxWarp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2400" dirty="0" smtClean="0">
                <a:latin typeface="+mn-lt"/>
                <a:cs typeface="Arial" panose="020B0604020202020204" pitchFamily="34" charset="0"/>
              </a:rPr>
              <a:t>Étape 7 : calculer les marges libres</a:t>
            </a:r>
            <a:r>
              <a:rPr lang="fr-FR" sz="1200" dirty="0" smtClean="0">
                <a:latin typeface="+mn-lt"/>
                <a:cs typeface="Arial" panose="020B0604020202020204" pitchFamily="34" charset="0"/>
              </a:rPr>
              <a:t> (4)</a:t>
            </a:r>
            <a:endParaRPr lang="fr-FR" sz="1200" dirty="0">
              <a:latin typeface="+mn-lt"/>
              <a:cs typeface="Arial" panose="020B0604020202020204" pitchFamily="34" charset="0"/>
            </a:endParaRPr>
          </a:p>
        </p:txBody>
      </p:sp>
      <p:graphicFrame>
        <p:nvGraphicFramePr>
          <p:cNvPr id="135" name="Table 10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234493"/>
              </p:ext>
            </p:extLst>
          </p:nvPr>
        </p:nvGraphicFramePr>
        <p:xfrm>
          <a:off x="5518179" y="3634940"/>
          <a:ext cx="540060" cy="5187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30672"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fr-FR" sz="16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fr-FR" sz="16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136" name="Line 1376"/>
          <p:cNvCxnSpPr>
            <a:stCxn id="135" idx="2"/>
          </p:cNvCxnSpPr>
          <p:nvPr/>
        </p:nvCxnSpPr>
        <p:spPr bwMode="auto">
          <a:xfrm>
            <a:off x="5788209" y="4153644"/>
            <a:ext cx="235251" cy="352033"/>
          </a:xfrm>
          <a:prstGeom prst="line">
            <a:avLst/>
          </a:prstGeom>
          <a:noFill/>
          <a:ln w="19050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4213903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3561828"/>
              </p:ext>
            </p:extLst>
          </p:nvPr>
        </p:nvGraphicFramePr>
        <p:xfrm>
          <a:off x="2838098" y="1057300"/>
          <a:ext cx="5472607" cy="41234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2042"/>
                <a:gridCol w="771727"/>
                <a:gridCol w="943223"/>
                <a:gridCol w="943223"/>
                <a:gridCol w="1011196"/>
                <a:gridCol w="1011196"/>
              </a:tblGrid>
              <a:tr h="406400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Tâche</a:t>
                      </a:r>
                      <a:endParaRPr lang="fr-FR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50800" marB="508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Durée</a:t>
                      </a:r>
                      <a:endParaRPr lang="fr-FR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50800" marB="508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Date de </a:t>
                      </a:r>
                    </a:p>
                    <a:p>
                      <a:pPr algn="ctr"/>
                      <a:r>
                        <a:rPr lang="fr-FR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début au + tôt</a:t>
                      </a:r>
                      <a:endParaRPr lang="fr-FR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50800" marB="508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Date de </a:t>
                      </a:r>
                    </a:p>
                    <a:p>
                      <a:pPr algn="ctr"/>
                      <a:r>
                        <a:rPr lang="fr-FR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fin au + tard</a:t>
                      </a:r>
                    </a:p>
                  </a:txBody>
                  <a:tcPr marT="50800" marB="508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Marge totale</a:t>
                      </a:r>
                    </a:p>
                  </a:txBody>
                  <a:tcPr marT="50800" marB="508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Marge libre</a:t>
                      </a:r>
                    </a:p>
                  </a:txBody>
                  <a:tcPr marT="50800" marB="50800"/>
                </a:tc>
              </a:tr>
              <a:tr h="260133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/>
                </a:tc>
              </a:tr>
              <a:tr h="260133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/>
                </a:tc>
              </a:tr>
              <a:tr h="260133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/>
                </a:tc>
              </a:tr>
              <a:tr h="260133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D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/>
                </a:tc>
              </a:tr>
              <a:tr h="260133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E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/>
                </a:tc>
              </a:tr>
              <a:tr h="260133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F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17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0000" marR="90000" marT="20000" marB="20000"/>
                </a:tc>
              </a:tr>
              <a:tr h="260133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G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3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6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9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0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0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</a:tr>
              <a:tr h="260133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H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10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1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17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6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5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</a:tr>
              <a:tr h="260133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I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7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9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17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1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0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</a:tr>
              <a:tr h="260133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J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11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9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20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0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0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</a:tr>
              <a:tr h="260133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K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3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16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20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1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1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</a:tr>
              <a:tr h="260133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L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8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20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28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0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0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</a:tr>
              <a:tr h="260133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M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10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16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28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2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2</a:t>
                      </a:r>
                      <a:endParaRPr lang="fr-FR" sz="1400" b="1" dirty="0"/>
                    </a:p>
                  </a:txBody>
                  <a:tcPr marL="90000" marR="90000" marT="20000" marB="20000"/>
                </a:tc>
              </a:tr>
            </a:tbl>
          </a:graphicData>
        </a:graphic>
      </p:graphicFrame>
      <p:sp>
        <p:nvSpPr>
          <p:cNvPr id="6" name="Titre 3"/>
          <p:cNvSpPr txBox="1">
            <a:spLocks/>
          </p:cNvSpPr>
          <p:nvPr/>
        </p:nvSpPr>
        <p:spPr bwMode="auto">
          <a:xfrm>
            <a:off x="2267745" y="228898"/>
            <a:ext cx="6876255" cy="40004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8" tIns="45719" rIns="91438" bIns="45719" numCol="1" anchor="t" anchorCtr="0" compatLnSpc="1">
            <a:prstTxWarp prst="textNoShape">
              <a:avLst/>
            </a:prstTxWarp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2400" dirty="0" smtClean="0">
                <a:latin typeface="+mn-lt"/>
                <a:cs typeface="Arial" panose="020B0604020202020204" pitchFamily="34" charset="0"/>
              </a:rPr>
              <a:t>Synthèse des résultats</a:t>
            </a:r>
            <a:endParaRPr lang="fr-FR" sz="2400" dirty="0"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1595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364" y="291278"/>
            <a:ext cx="1379783" cy="1834894"/>
          </a:xfrm>
          <a:prstGeom prst="rect">
            <a:avLst/>
          </a:prstGeom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22" t="18115" r="23988" b="38963"/>
          <a:stretch>
            <a:fillRect/>
          </a:stretch>
        </p:blipFill>
        <p:spPr>
          <a:xfrm>
            <a:off x="2570805" y="1438923"/>
            <a:ext cx="5524725" cy="3497149"/>
          </a:xfrm>
          <a:prstGeom prst="rect">
            <a:avLst/>
          </a:prstGeom>
          <a:noFill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2658628" y="4777049"/>
            <a:ext cx="56166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/>
              <a:t>Program</a:t>
            </a:r>
            <a:r>
              <a:rPr lang="en-US" dirty="0"/>
              <a:t> </a:t>
            </a:r>
            <a:r>
              <a:rPr lang="en-US" b="1" dirty="0" smtClean="0"/>
              <a:t>Evaluation </a:t>
            </a:r>
            <a:r>
              <a:rPr lang="en-US" b="1" dirty="0"/>
              <a:t>and </a:t>
            </a:r>
            <a:r>
              <a:rPr lang="en-US" b="1" dirty="0" smtClean="0"/>
              <a:t>Review Technique</a:t>
            </a:r>
          </a:p>
          <a:p>
            <a:pPr algn="ctr"/>
            <a:r>
              <a:rPr lang="en-US" sz="1400" dirty="0" smtClean="0"/>
              <a:t>- technique </a:t>
            </a:r>
            <a:r>
              <a:rPr lang="en-US" sz="1400" dirty="0" err="1" smtClean="0"/>
              <a:t>d’examen</a:t>
            </a:r>
            <a:r>
              <a:rPr lang="en-US" sz="1400" dirty="0" smtClean="0"/>
              <a:t> et </a:t>
            </a:r>
            <a:r>
              <a:rPr lang="en-US" sz="1400" dirty="0" err="1" smtClean="0"/>
              <a:t>d’évaluation</a:t>
            </a:r>
            <a:r>
              <a:rPr lang="en-US" sz="1400" dirty="0" smtClean="0"/>
              <a:t> de </a:t>
            </a:r>
            <a:r>
              <a:rPr lang="en-US" sz="1400" dirty="0" err="1" smtClean="0"/>
              <a:t>programmes</a:t>
            </a:r>
            <a:r>
              <a:rPr lang="en-US" sz="1400" dirty="0" smtClean="0"/>
              <a:t> (</a:t>
            </a:r>
            <a:r>
              <a:rPr lang="en-US" sz="1400" dirty="0" err="1" smtClean="0"/>
              <a:t>projets</a:t>
            </a:r>
            <a:r>
              <a:rPr lang="en-US" sz="1400" dirty="0" smtClean="0"/>
              <a:t>) -</a:t>
            </a:r>
            <a:endParaRPr lang="fr-FR" sz="1400" dirty="0"/>
          </a:p>
        </p:txBody>
      </p:sp>
      <p:sp>
        <p:nvSpPr>
          <p:cNvPr id="9" name="Rectangle 8"/>
          <p:cNvSpPr/>
          <p:nvPr/>
        </p:nvSpPr>
        <p:spPr>
          <a:xfrm>
            <a:off x="2267744" y="724846"/>
            <a:ext cx="68762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i="1" dirty="0" err="1" smtClean="0">
                <a:solidFill>
                  <a:srgbClr val="FF0000"/>
                </a:solidFill>
              </a:rPr>
              <a:t>Vidéo</a:t>
            </a:r>
            <a:r>
              <a:rPr lang="en-US" b="1" i="1" dirty="0" smtClean="0">
                <a:solidFill>
                  <a:srgbClr val="FF0000"/>
                </a:solidFill>
              </a:rPr>
              <a:t> </a:t>
            </a:r>
            <a:r>
              <a:rPr lang="en-US" b="1" i="1" dirty="0" smtClean="0">
                <a:solidFill>
                  <a:srgbClr val="FF0000"/>
                </a:solidFill>
              </a:rPr>
              <a:t>5</a:t>
            </a:r>
            <a:endParaRPr lang="en-US" b="1" i="1" dirty="0" smtClean="0">
              <a:solidFill>
                <a:srgbClr val="FF0000"/>
              </a:solidFill>
            </a:endParaRPr>
          </a:p>
          <a:p>
            <a:pPr algn="ctr"/>
            <a:r>
              <a:rPr lang="en-US" b="1" i="1" dirty="0" smtClean="0">
                <a:solidFill>
                  <a:srgbClr val="FF0000"/>
                </a:solidFill>
              </a:rPr>
              <a:t>Introduction</a:t>
            </a:r>
          </a:p>
        </p:txBody>
      </p:sp>
      <p:sp>
        <p:nvSpPr>
          <p:cNvPr id="12" name="Titre 3"/>
          <p:cNvSpPr txBox="1">
            <a:spLocks/>
          </p:cNvSpPr>
          <p:nvPr/>
        </p:nvSpPr>
        <p:spPr bwMode="auto">
          <a:xfrm>
            <a:off x="2267743" y="156514"/>
            <a:ext cx="6876255" cy="40004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8" tIns="45719" rIns="91438" bIns="45719" numCol="1" anchor="t" anchorCtr="0" compatLnSpc="1">
            <a:prstTxWarp prst="textNoShape">
              <a:avLst/>
            </a:prstTxWarp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2400" dirty="0" smtClean="0">
                <a:latin typeface="+mn-lt"/>
                <a:cs typeface="Arial" panose="020B0604020202020204" pitchFamily="34" charset="0"/>
              </a:rPr>
              <a:t>La planification P.E.R.T. – La Pratique avec </a:t>
            </a:r>
            <a:r>
              <a:rPr lang="fr-FR" sz="2400" dirty="0" err="1" smtClean="0">
                <a:latin typeface="+mn-lt"/>
                <a:cs typeface="Arial" panose="020B0604020202020204" pitchFamily="34" charset="0"/>
              </a:rPr>
              <a:t>OpenProj</a:t>
            </a:r>
            <a:endParaRPr lang="fr-FR" sz="2400" dirty="0"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0112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 txBox="1">
            <a:spLocks/>
          </p:cNvSpPr>
          <p:nvPr/>
        </p:nvSpPr>
        <p:spPr bwMode="auto">
          <a:xfrm>
            <a:off x="2267743" y="156514"/>
            <a:ext cx="6876255" cy="40004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8" tIns="45719" rIns="91438" bIns="45719" numCol="1" anchor="t" anchorCtr="0" compatLnSpc="1">
            <a:prstTxWarp prst="textNoShape">
              <a:avLst/>
            </a:prstTxWarp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2400" dirty="0" smtClean="0">
                <a:latin typeface="+mn-lt"/>
                <a:cs typeface="Arial" panose="020B0604020202020204" pitchFamily="34" charset="0"/>
              </a:rPr>
              <a:t>Logiciel de planification</a:t>
            </a:r>
            <a:endParaRPr lang="fr-FR" sz="24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3991819" y="746855"/>
            <a:ext cx="3326130" cy="304698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fr-FR" sz="1600" dirty="0" smtClean="0"/>
              <a:t>Réseau P.E.R.T.</a:t>
            </a: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fr-FR" sz="1600" dirty="0" smtClean="0"/>
              <a:t>Dates au + tôt</a:t>
            </a: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fr-FR" sz="1600" dirty="0" smtClean="0"/>
              <a:t>Dates au + tard</a:t>
            </a: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fr-FR" sz="1600" dirty="0" smtClean="0"/>
              <a:t>Marges totales</a:t>
            </a: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fr-FR" sz="1600" dirty="0" smtClean="0"/>
              <a:t>Chemins critiques</a:t>
            </a: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fr-FR" sz="1600" dirty="0" smtClean="0"/>
              <a:t>Marges libres</a:t>
            </a:r>
            <a:endParaRPr lang="fr-FR" sz="1600" dirty="0"/>
          </a:p>
        </p:txBody>
      </p:sp>
      <p:sp>
        <p:nvSpPr>
          <p:cNvPr id="4" name="ZoneTexte 3"/>
          <p:cNvSpPr txBox="1"/>
          <p:nvPr/>
        </p:nvSpPr>
        <p:spPr>
          <a:xfrm>
            <a:off x="2500131" y="4027990"/>
            <a:ext cx="6551271" cy="156966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600" dirty="0" smtClean="0"/>
              <a:t>MS-Project de Microsoft : le leader mais payant !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fr-FR" sz="16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600" dirty="0" err="1" smtClean="0"/>
              <a:t>OpenProj</a:t>
            </a:r>
            <a:r>
              <a:rPr lang="fr-FR" sz="1600" dirty="0" smtClean="0"/>
              <a:t> : Windows, Mac, Linux, etc. Compatible MS-Project. Il existe une version gratuite performante : </a:t>
            </a:r>
            <a:r>
              <a:rPr lang="fr-FR" sz="1600" u="sng" dirty="0">
                <a:hlinkClick r:id="rId3" tooltip="http://sourceforge.net/projects/openproj/ (nouvelle fenêtre)"/>
              </a:rPr>
              <a:t>http://sourceforge.net/projects/openproj/</a:t>
            </a:r>
            <a:r>
              <a:rPr lang="fr-FR" sz="1600" dirty="0"/>
              <a:t>.</a:t>
            </a:r>
          </a:p>
          <a:p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681354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/>
          <p:cNvSpPr txBox="1">
            <a:spLocks/>
          </p:cNvSpPr>
          <p:nvPr/>
        </p:nvSpPr>
        <p:spPr bwMode="auto">
          <a:xfrm>
            <a:off x="2267743" y="156514"/>
            <a:ext cx="6876255" cy="40004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8" tIns="45719" rIns="91438" bIns="45719" numCol="1" anchor="t" anchorCtr="0" compatLnSpc="1">
            <a:prstTxWarp prst="textNoShape">
              <a:avLst/>
            </a:prstTxWarp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2400" dirty="0" smtClean="0"/>
              <a:t>Formation en 3 parties </a:t>
            </a:r>
            <a:endParaRPr lang="fr-FR" sz="2400" dirty="0"/>
          </a:p>
          <a:p>
            <a:pPr>
              <a:defRPr/>
            </a:pPr>
            <a:endParaRPr lang="fr-FR" sz="24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2802811" y="754525"/>
            <a:ext cx="5729468" cy="175432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fr-FR" dirty="0" smtClean="0"/>
              <a:t>Lancer </a:t>
            </a:r>
            <a:r>
              <a:rPr lang="fr-FR" dirty="0" err="1" smtClean="0"/>
              <a:t>OpenProj</a:t>
            </a:r>
            <a:endParaRPr lang="fr-FR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fr-FR" dirty="0" smtClean="0"/>
              <a:t>Créer un projet vide</a:t>
            </a:r>
            <a:endParaRPr lang="fr-FR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fr-FR" dirty="0" smtClean="0"/>
              <a:t>Parcourir rapidement l’interface d’</a:t>
            </a:r>
            <a:r>
              <a:rPr lang="fr-FR" dirty="0" err="1" smtClean="0"/>
              <a:t>OpenProj</a:t>
            </a:r>
            <a:endParaRPr lang="fr-FR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fr-FR" dirty="0" smtClean="0"/>
              <a:t>Modifier le calendrier du projet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2806621" y="2678575"/>
            <a:ext cx="5729468" cy="175432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fr-FR" dirty="0"/>
              <a:t>Saisir les tâches et leur </a:t>
            </a:r>
            <a:r>
              <a:rPr lang="fr-FR" dirty="0" smtClean="0"/>
              <a:t>durée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fr-FR" dirty="0" smtClean="0"/>
              <a:t>Saisir </a:t>
            </a:r>
            <a:r>
              <a:rPr lang="fr-FR" dirty="0"/>
              <a:t>les </a:t>
            </a:r>
            <a:r>
              <a:rPr lang="fr-FR" dirty="0" smtClean="0"/>
              <a:t>prédécesseurs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fr-FR" dirty="0" smtClean="0"/>
              <a:t>Faire </a:t>
            </a:r>
            <a:r>
              <a:rPr lang="fr-FR" dirty="0"/>
              <a:t>apparaître </a:t>
            </a:r>
            <a:r>
              <a:rPr lang="fr-FR" dirty="0" smtClean="0"/>
              <a:t>le </a:t>
            </a:r>
            <a:r>
              <a:rPr lang="fr-FR" dirty="0"/>
              <a:t>tableau </a:t>
            </a:r>
            <a:r>
              <a:rPr lang="fr-FR" dirty="0" smtClean="0"/>
              <a:t>complet des résultats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fr-FR" dirty="0" smtClean="0"/>
              <a:t>Faire </a:t>
            </a:r>
            <a:r>
              <a:rPr lang="fr-FR" dirty="0"/>
              <a:t>apparaître notre réseau P.E.R.T</a:t>
            </a:r>
            <a:r>
              <a:rPr lang="fr-FR" dirty="0" smtClean="0"/>
              <a:t>.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2810431" y="4545475"/>
            <a:ext cx="5729468" cy="5078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fr-FR" dirty="0" smtClean="0"/>
              <a:t>Analyse comparative calcul manuel / calcul logiciel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66526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2915816" y="553244"/>
            <a:ext cx="52204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La </a:t>
            </a:r>
            <a:r>
              <a:rPr lang="fr-FR" b="1" dirty="0">
                <a:solidFill>
                  <a:srgbClr val="FF0000"/>
                </a:solidFill>
              </a:rPr>
              <a:t>vidéo 6 est une vidéo de démonstration </a:t>
            </a:r>
            <a:r>
              <a:rPr lang="fr-FR" b="1" dirty="0"/>
              <a:t>de logiciel et aucune diapositive </a:t>
            </a:r>
            <a:r>
              <a:rPr lang="fr-FR" b="1" dirty="0" smtClean="0"/>
              <a:t>n’y est </a:t>
            </a:r>
            <a:r>
              <a:rPr lang="fr-FR" b="1" dirty="0"/>
              <a:t>associé. </a:t>
            </a:r>
            <a:r>
              <a:rPr lang="fr-FR" b="1" dirty="0"/>
              <a:t>Juste l’image ci-dessous</a:t>
            </a:r>
            <a:endParaRPr lang="fr-FR" b="1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1921396"/>
            <a:ext cx="5665784" cy="1821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280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3131840" y="5112271"/>
            <a:ext cx="2813799" cy="602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 dirty="0">
                <a:hlinkClick r:id="rId2"/>
              </a:rPr>
              <a:t>Bruno.Warin@univ-littoral.fr</a:t>
            </a:r>
            <a:endParaRPr lang="fr-FR" sz="1050" dirty="0"/>
          </a:p>
          <a:p>
            <a:pPr indent="807244">
              <a:spcAft>
                <a:spcPts val="225"/>
              </a:spcAft>
            </a:pPr>
            <a:r>
              <a:rPr lang="fr-FR" sz="1050" dirty="0"/>
              <a:t>Usage personnel libre. Usage</a:t>
            </a:r>
          </a:p>
          <a:p>
            <a:pPr indent="807244"/>
            <a:r>
              <a:rPr lang="fr-FR" sz="1050" dirty="0"/>
              <a:t>commercial soumis à autorisation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2641476"/>
            <a:ext cx="1284194" cy="1712259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7523" y="4737077"/>
            <a:ext cx="750094" cy="292894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6202493" y="4828547"/>
            <a:ext cx="255158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50" dirty="0"/>
              <a:t>PERT PRATIQUE – V3 – 11.11.2014</a:t>
            </a:r>
            <a:endParaRPr lang="fr-FR" sz="1350" dirty="0"/>
          </a:p>
        </p:txBody>
      </p:sp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0804587"/>
              </p:ext>
            </p:extLst>
          </p:nvPr>
        </p:nvGraphicFramePr>
        <p:xfrm>
          <a:off x="107504" y="2065412"/>
          <a:ext cx="1711138" cy="30602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0391"/>
                <a:gridCol w="443753"/>
                <a:gridCol w="826994"/>
              </a:tblGrid>
              <a:tr h="292799">
                <a:tc>
                  <a:txBody>
                    <a:bodyPr/>
                    <a:lstStyle/>
                    <a:p>
                      <a:pPr algn="ctr"/>
                      <a:r>
                        <a:rPr lang="fr-FR" sz="900" dirty="0" smtClean="0"/>
                        <a:t>Tâche</a:t>
                      </a:r>
                      <a:endParaRPr lang="fr-FR" sz="900" dirty="0"/>
                    </a:p>
                  </a:txBody>
                  <a:tcPr marL="68580" marR="68580"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 smtClean="0"/>
                        <a:t>Durée</a:t>
                      </a:r>
                      <a:endParaRPr lang="fr-FR" sz="900" dirty="0"/>
                    </a:p>
                  </a:txBody>
                  <a:tcPr marL="68580" marR="68580"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 smtClean="0"/>
                        <a:t>Prédécesseurs</a:t>
                      </a:r>
                      <a:endParaRPr lang="fr-FR" sz="900" dirty="0"/>
                    </a:p>
                  </a:txBody>
                  <a:tcPr marL="68580" marR="68580" marT="38100" marB="38100"/>
                </a:tc>
              </a:tr>
              <a:tr h="212880"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fr-FR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7500" marR="67500" marT="15000" marB="15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 marL="67500" marR="67500" marT="15000" marB="15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chemeClr val="tx1"/>
                          </a:solidFill>
                        </a:rPr>
                        <a:t>aucun</a:t>
                      </a:r>
                      <a:endParaRPr lang="fr-FR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7500" marR="67500" marT="15000" marB="15000"/>
                </a:tc>
              </a:tr>
              <a:tr h="212880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 marL="67500" marR="67500" marT="15000" marB="15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 marL="67500" marR="67500" marT="15000" marB="15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 marL="67500" marR="67500" marT="15000" marB="15000"/>
                </a:tc>
              </a:tr>
              <a:tr h="212880"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fr-FR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7500" marR="67500" marT="15000" marB="15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 marL="67500" marR="67500" marT="15000" marB="15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chemeClr val="tx1"/>
                          </a:solidFill>
                        </a:rPr>
                        <a:t>aucun</a:t>
                      </a:r>
                      <a:endParaRPr lang="fr-FR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7500" marR="67500" marT="15000" marB="15000"/>
                </a:tc>
              </a:tr>
              <a:tr h="212880"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chemeClr val="tx1"/>
                          </a:solidFill>
                        </a:rPr>
                        <a:t>D</a:t>
                      </a:r>
                      <a:endParaRPr lang="fr-FR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7500" marR="67500" marT="15000" marB="15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 marL="67500" marR="67500" marT="15000" marB="15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chemeClr val="tx1"/>
                          </a:solidFill>
                        </a:rPr>
                        <a:t>aucun</a:t>
                      </a:r>
                      <a:endParaRPr lang="fr-FR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7500" marR="67500" marT="15000" marB="15000"/>
                </a:tc>
              </a:tr>
              <a:tr h="212880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E</a:t>
                      </a:r>
                      <a:endParaRPr lang="fr-FR" sz="1200" dirty="0"/>
                    </a:p>
                  </a:txBody>
                  <a:tcPr marL="67500" marR="67500" marT="15000" marB="15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2</a:t>
                      </a:r>
                      <a:endParaRPr lang="fr-FR" sz="1200" dirty="0"/>
                    </a:p>
                  </a:txBody>
                  <a:tcPr marL="67500" marR="67500" marT="15000" marB="15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D</a:t>
                      </a:r>
                      <a:endParaRPr lang="fr-FR" sz="1200" dirty="0"/>
                    </a:p>
                  </a:txBody>
                  <a:tcPr marL="67500" marR="67500" marT="15000" marB="15000"/>
                </a:tc>
              </a:tr>
              <a:tr h="212880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F</a:t>
                      </a:r>
                      <a:endParaRPr lang="fr-FR" sz="1200" dirty="0"/>
                    </a:p>
                  </a:txBody>
                  <a:tcPr marL="67500" marR="67500" marT="15000" marB="15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8</a:t>
                      </a:r>
                      <a:endParaRPr lang="fr-FR" sz="1200" dirty="0"/>
                    </a:p>
                  </a:txBody>
                  <a:tcPr marL="67500" marR="67500" marT="15000" marB="15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A</a:t>
                      </a:r>
                      <a:endParaRPr lang="fr-FR" sz="1200" dirty="0"/>
                    </a:p>
                  </a:txBody>
                  <a:tcPr marL="67500" marR="67500" marT="15000" marB="15000"/>
                </a:tc>
              </a:tr>
              <a:tr h="212880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G</a:t>
                      </a:r>
                      <a:endParaRPr lang="fr-FR" sz="1200" dirty="0"/>
                    </a:p>
                  </a:txBody>
                  <a:tcPr marL="67500" marR="67500" marT="15000" marB="15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3</a:t>
                      </a:r>
                      <a:endParaRPr lang="fr-FR" sz="1200" dirty="0"/>
                    </a:p>
                  </a:txBody>
                  <a:tcPr marL="67500" marR="67500" marT="15000" marB="15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B, C, E</a:t>
                      </a:r>
                      <a:endParaRPr lang="fr-FR" sz="1200" dirty="0"/>
                    </a:p>
                  </a:txBody>
                  <a:tcPr marL="67500" marR="67500" marT="15000" marB="15000"/>
                </a:tc>
              </a:tr>
              <a:tr h="212880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H</a:t>
                      </a:r>
                      <a:endParaRPr lang="fr-FR" sz="1200" dirty="0"/>
                    </a:p>
                  </a:txBody>
                  <a:tcPr marL="67500" marR="67500" marT="15000" marB="15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10</a:t>
                      </a:r>
                      <a:endParaRPr lang="fr-FR" sz="1200" dirty="0"/>
                    </a:p>
                  </a:txBody>
                  <a:tcPr marL="67500" marR="67500" marT="15000" marB="15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D</a:t>
                      </a:r>
                      <a:endParaRPr lang="fr-FR" sz="1200" dirty="0"/>
                    </a:p>
                  </a:txBody>
                  <a:tcPr marL="67500" marR="67500" marT="15000" marB="15000"/>
                </a:tc>
              </a:tr>
              <a:tr h="212880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I</a:t>
                      </a:r>
                      <a:endParaRPr lang="fr-FR" sz="1200" dirty="0"/>
                    </a:p>
                  </a:txBody>
                  <a:tcPr marL="67500" marR="67500" marT="15000" marB="15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7</a:t>
                      </a:r>
                      <a:endParaRPr lang="fr-FR" sz="1200" dirty="0"/>
                    </a:p>
                  </a:txBody>
                  <a:tcPr marL="67500" marR="67500" marT="15000" marB="15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G</a:t>
                      </a:r>
                      <a:endParaRPr lang="fr-FR" sz="1200" dirty="0"/>
                    </a:p>
                  </a:txBody>
                  <a:tcPr marL="67500" marR="67500" marT="15000" marB="15000"/>
                </a:tc>
              </a:tr>
              <a:tr h="212880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J</a:t>
                      </a:r>
                      <a:endParaRPr lang="fr-FR" sz="1200" dirty="0"/>
                    </a:p>
                  </a:txBody>
                  <a:tcPr marL="67500" marR="67500" marT="15000" marB="15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11</a:t>
                      </a:r>
                      <a:endParaRPr lang="fr-FR" sz="1200" dirty="0"/>
                    </a:p>
                  </a:txBody>
                  <a:tcPr marL="67500" marR="67500" marT="15000" marB="15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G</a:t>
                      </a:r>
                      <a:endParaRPr lang="fr-FR" sz="1200" dirty="0"/>
                    </a:p>
                  </a:txBody>
                  <a:tcPr marL="67500" marR="67500" marT="15000" marB="15000"/>
                </a:tc>
              </a:tr>
              <a:tr h="212880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K</a:t>
                      </a:r>
                      <a:endParaRPr lang="fr-FR" sz="1200" dirty="0"/>
                    </a:p>
                  </a:txBody>
                  <a:tcPr marL="67500" marR="67500" marT="15000" marB="15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3</a:t>
                      </a:r>
                      <a:endParaRPr lang="fr-FR" sz="1200" dirty="0"/>
                    </a:p>
                  </a:txBody>
                  <a:tcPr marL="67500" marR="67500" marT="15000" marB="15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F,</a:t>
                      </a:r>
                      <a:r>
                        <a:rPr lang="fr-FR" sz="1200" baseline="0" dirty="0" smtClean="0"/>
                        <a:t> H, I</a:t>
                      </a:r>
                      <a:endParaRPr lang="fr-FR" sz="1200" dirty="0"/>
                    </a:p>
                  </a:txBody>
                  <a:tcPr marL="67500" marR="67500" marT="15000" marB="15000"/>
                </a:tc>
              </a:tr>
              <a:tr h="212880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L</a:t>
                      </a:r>
                      <a:endParaRPr lang="fr-FR" sz="1200" dirty="0"/>
                    </a:p>
                  </a:txBody>
                  <a:tcPr marL="67500" marR="67500" marT="15000" marB="15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8</a:t>
                      </a:r>
                      <a:endParaRPr lang="fr-FR" sz="1200" dirty="0"/>
                    </a:p>
                  </a:txBody>
                  <a:tcPr marL="67500" marR="67500" marT="15000" marB="15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J,</a:t>
                      </a:r>
                      <a:r>
                        <a:rPr lang="fr-FR" sz="1200" baseline="0" dirty="0" smtClean="0"/>
                        <a:t> K</a:t>
                      </a:r>
                      <a:endParaRPr lang="fr-FR" sz="1200" dirty="0"/>
                    </a:p>
                  </a:txBody>
                  <a:tcPr marL="67500" marR="67500" marT="15000" marB="15000"/>
                </a:tc>
              </a:tr>
              <a:tr h="212880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M</a:t>
                      </a:r>
                      <a:endParaRPr lang="fr-FR" sz="1200" dirty="0"/>
                    </a:p>
                  </a:txBody>
                  <a:tcPr marL="67500" marR="67500" marT="15000" marB="15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10</a:t>
                      </a:r>
                      <a:endParaRPr lang="fr-FR" sz="1200" dirty="0"/>
                    </a:p>
                  </a:txBody>
                  <a:tcPr marL="67500" marR="67500" marT="15000" marB="15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F, H,</a:t>
                      </a:r>
                      <a:r>
                        <a:rPr lang="fr-FR" sz="1200" baseline="0" dirty="0" smtClean="0"/>
                        <a:t> I</a:t>
                      </a:r>
                      <a:endParaRPr lang="fr-FR" sz="1200" dirty="0"/>
                    </a:p>
                  </a:txBody>
                  <a:tcPr marL="67500" marR="67500" marT="15000" marB="15000"/>
                </a:tc>
              </a:tr>
            </a:tbl>
          </a:graphicData>
        </a:graphic>
      </p:graphicFrame>
      <p:sp>
        <p:nvSpPr>
          <p:cNvPr id="7" name="ZoneTexte 6"/>
          <p:cNvSpPr txBox="1"/>
          <p:nvPr/>
        </p:nvSpPr>
        <p:spPr>
          <a:xfrm>
            <a:off x="4427984" y="1201316"/>
            <a:ext cx="4297101" cy="133882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214313" indent="-214313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fr-FR" sz="1350" dirty="0"/>
              <a:t>Saisir les tâches et leur </a:t>
            </a:r>
            <a:r>
              <a:rPr lang="fr-FR" sz="1350" dirty="0"/>
              <a:t>durée</a:t>
            </a:r>
          </a:p>
          <a:p>
            <a:pPr marL="214313" indent="-214313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fr-FR" sz="1350" dirty="0"/>
              <a:t>Saisir </a:t>
            </a:r>
            <a:r>
              <a:rPr lang="fr-FR" sz="1350" dirty="0"/>
              <a:t>les </a:t>
            </a:r>
            <a:r>
              <a:rPr lang="fr-FR" sz="1350" dirty="0"/>
              <a:t>prédécesseurs</a:t>
            </a:r>
          </a:p>
          <a:p>
            <a:pPr marL="214313" indent="-214313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fr-FR" sz="1350" dirty="0"/>
              <a:t>Faire </a:t>
            </a:r>
            <a:r>
              <a:rPr lang="fr-FR" sz="1350" dirty="0"/>
              <a:t>apparaître </a:t>
            </a:r>
            <a:r>
              <a:rPr lang="fr-FR" sz="1350" dirty="0"/>
              <a:t>le </a:t>
            </a:r>
            <a:r>
              <a:rPr lang="fr-FR" sz="1350" dirty="0"/>
              <a:t>tableau </a:t>
            </a:r>
            <a:r>
              <a:rPr lang="fr-FR" sz="1350" dirty="0"/>
              <a:t>complet des résultats</a:t>
            </a:r>
          </a:p>
          <a:p>
            <a:pPr marL="214313" indent="-214313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fr-FR" sz="1350" dirty="0"/>
              <a:t>Faire </a:t>
            </a:r>
            <a:r>
              <a:rPr lang="fr-FR" sz="1350" dirty="0"/>
              <a:t>apparaître notre réseau P.E.R.T</a:t>
            </a:r>
            <a:r>
              <a:rPr lang="fr-FR" sz="1350" dirty="0"/>
              <a:t>.</a:t>
            </a:r>
            <a:endParaRPr lang="fr-FR" sz="1350" dirty="0"/>
          </a:p>
        </p:txBody>
      </p:sp>
      <p:graphicFrame>
        <p:nvGraphicFramePr>
          <p:cNvPr id="8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8581867"/>
              </p:ext>
            </p:extLst>
          </p:nvPr>
        </p:nvGraphicFramePr>
        <p:xfrm>
          <a:off x="1979712" y="2065412"/>
          <a:ext cx="2110826" cy="30108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4032"/>
                <a:gridCol w="758397"/>
                <a:gridCol w="758397"/>
              </a:tblGrid>
              <a:tr h="441558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Tâche</a:t>
                      </a:r>
                      <a:endParaRPr lang="fr-FR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Marge totale</a:t>
                      </a:r>
                    </a:p>
                  </a:txBody>
                  <a:tcPr marL="68580" marR="68580"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Marge libre</a:t>
                      </a:r>
                    </a:p>
                  </a:txBody>
                  <a:tcPr marL="68580" marR="68580" marT="38100" marB="38100"/>
                </a:tc>
              </a:tr>
              <a:tr h="195100"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fr-FR" sz="1100" b="1" dirty="0">
                        <a:solidFill>
                          <a:schemeClr val="tx1"/>
                        </a:solidFill>
                      </a:endParaRPr>
                    </a:p>
                  </a:txBody>
                  <a:tcPr marL="67500" marR="67500" marT="15000" marB="15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fr-FR" sz="1100" b="1" dirty="0">
                        <a:solidFill>
                          <a:schemeClr val="tx1"/>
                        </a:solidFill>
                      </a:endParaRPr>
                    </a:p>
                  </a:txBody>
                  <a:tcPr marL="67500" marR="67500" marT="15000" marB="15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fr-FR" sz="1100" b="1" dirty="0">
                        <a:solidFill>
                          <a:schemeClr val="tx1"/>
                        </a:solidFill>
                      </a:endParaRPr>
                    </a:p>
                  </a:txBody>
                  <a:tcPr marL="67500" marR="67500" marT="15000" marB="15000"/>
                </a:tc>
              </a:tr>
              <a:tr h="195100"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fr-FR" sz="1100" b="1" dirty="0">
                        <a:solidFill>
                          <a:schemeClr val="tx1"/>
                        </a:solidFill>
                      </a:endParaRPr>
                    </a:p>
                  </a:txBody>
                  <a:tcPr marL="67500" marR="67500" marT="15000" marB="15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fr-FR" sz="1100" b="1" dirty="0">
                        <a:solidFill>
                          <a:schemeClr val="tx1"/>
                        </a:solidFill>
                      </a:endParaRPr>
                    </a:p>
                  </a:txBody>
                  <a:tcPr marL="67500" marR="67500" marT="15000" marB="15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fr-FR" sz="1100" b="1" dirty="0">
                        <a:solidFill>
                          <a:schemeClr val="tx1"/>
                        </a:solidFill>
                      </a:endParaRPr>
                    </a:p>
                  </a:txBody>
                  <a:tcPr marL="67500" marR="67500" marT="15000" marB="15000"/>
                </a:tc>
              </a:tr>
              <a:tr h="195100"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fr-FR" sz="1100" b="1" dirty="0">
                        <a:solidFill>
                          <a:schemeClr val="tx1"/>
                        </a:solidFill>
                      </a:endParaRPr>
                    </a:p>
                  </a:txBody>
                  <a:tcPr marL="67500" marR="67500" marT="15000" marB="15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fr-FR" sz="1100" b="1" dirty="0">
                        <a:solidFill>
                          <a:schemeClr val="tx1"/>
                        </a:solidFill>
                      </a:endParaRPr>
                    </a:p>
                  </a:txBody>
                  <a:tcPr marL="67500" marR="67500" marT="15000" marB="15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fr-FR" sz="1100" b="1" dirty="0">
                        <a:solidFill>
                          <a:schemeClr val="tx1"/>
                        </a:solidFill>
                      </a:endParaRPr>
                    </a:p>
                  </a:txBody>
                  <a:tcPr marL="67500" marR="67500" marT="15000" marB="15000"/>
                </a:tc>
              </a:tr>
              <a:tr h="195100"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D</a:t>
                      </a:r>
                      <a:endParaRPr lang="fr-FR" sz="1100" b="1" dirty="0">
                        <a:solidFill>
                          <a:schemeClr val="tx1"/>
                        </a:solidFill>
                      </a:endParaRPr>
                    </a:p>
                  </a:txBody>
                  <a:tcPr marL="67500" marR="67500" marT="15000" marB="15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fr-FR" sz="1100" b="1" dirty="0">
                        <a:solidFill>
                          <a:schemeClr val="tx1"/>
                        </a:solidFill>
                      </a:endParaRPr>
                    </a:p>
                  </a:txBody>
                  <a:tcPr marL="67500" marR="67500" marT="15000" marB="15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fr-FR" sz="1100" b="1" dirty="0">
                        <a:solidFill>
                          <a:schemeClr val="tx1"/>
                        </a:solidFill>
                      </a:endParaRPr>
                    </a:p>
                  </a:txBody>
                  <a:tcPr marL="67500" marR="67500" marT="15000" marB="15000"/>
                </a:tc>
              </a:tr>
              <a:tr h="195100"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E</a:t>
                      </a:r>
                      <a:endParaRPr lang="fr-FR" sz="1100" b="1" dirty="0">
                        <a:solidFill>
                          <a:schemeClr val="tx1"/>
                        </a:solidFill>
                      </a:endParaRPr>
                    </a:p>
                  </a:txBody>
                  <a:tcPr marL="67500" marR="67500" marT="15000" marB="15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fr-FR" sz="1100" b="1" dirty="0">
                        <a:solidFill>
                          <a:schemeClr val="tx1"/>
                        </a:solidFill>
                      </a:endParaRPr>
                    </a:p>
                  </a:txBody>
                  <a:tcPr marL="67500" marR="67500" marT="15000" marB="15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fr-FR" sz="1100" b="1" dirty="0">
                        <a:solidFill>
                          <a:schemeClr val="tx1"/>
                        </a:solidFill>
                      </a:endParaRPr>
                    </a:p>
                  </a:txBody>
                  <a:tcPr marL="67500" marR="67500" marT="15000" marB="15000"/>
                </a:tc>
              </a:tr>
              <a:tr h="195100"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F</a:t>
                      </a:r>
                      <a:endParaRPr lang="fr-FR" sz="1100" b="1" dirty="0">
                        <a:solidFill>
                          <a:schemeClr val="tx1"/>
                        </a:solidFill>
                      </a:endParaRPr>
                    </a:p>
                  </a:txBody>
                  <a:tcPr marL="67500" marR="67500" marT="15000" marB="15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fr-FR" sz="1100" b="1" dirty="0">
                        <a:solidFill>
                          <a:schemeClr val="tx1"/>
                        </a:solidFill>
                      </a:endParaRPr>
                    </a:p>
                  </a:txBody>
                  <a:tcPr marL="67500" marR="67500" marT="15000" marB="15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fr-FR" sz="1100" b="1" dirty="0">
                        <a:solidFill>
                          <a:schemeClr val="tx1"/>
                        </a:solidFill>
                      </a:endParaRPr>
                    </a:p>
                  </a:txBody>
                  <a:tcPr marL="67500" marR="67500" marT="15000" marB="15000"/>
                </a:tc>
              </a:tr>
              <a:tr h="195100"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/>
                        <a:t>G</a:t>
                      </a:r>
                      <a:endParaRPr lang="fr-FR" sz="1100" b="1" dirty="0"/>
                    </a:p>
                  </a:txBody>
                  <a:tcPr marL="67500" marR="67500" marT="15000" marB="15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/>
                        <a:t>0</a:t>
                      </a:r>
                      <a:endParaRPr lang="fr-FR" sz="1100" b="1" dirty="0"/>
                    </a:p>
                  </a:txBody>
                  <a:tcPr marL="67500" marR="67500" marT="15000" marB="15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/>
                        <a:t>0</a:t>
                      </a:r>
                      <a:endParaRPr lang="fr-FR" sz="1100" b="1" dirty="0"/>
                    </a:p>
                  </a:txBody>
                  <a:tcPr marL="67500" marR="67500" marT="15000" marB="15000"/>
                </a:tc>
              </a:tr>
              <a:tr h="195100"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/>
                        <a:t>H</a:t>
                      </a:r>
                      <a:endParaRPr lang="fr-FR" sz="1100" b="1" dirty="0"/>
                    </a:p>
                  </a:txBody>
                  <a:tcPr marL="67500" marR="67500" marT="15000" marB="15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/>
                        <a:t>6</a:t>
                      </a:r>
                      <a:endParaRPr lang="fr-FR" sz="1100" b="1" dirty="0"/>
                    </a:p>
                  </a:txBody>
                  <a:tcPr marL="67500" marR="67500" marT="15000" marB="15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/>
                        <a:t>5</a:t>
                      </a:r>
                      <a:endParaRPr lang="fr-FR" sz="1100" b="1" dirty="0"/>
                    </a:p>
                  </a:txBody>
                  <a:tcPr marL="67500" marR="67500" marT="15000" marB="15000"/>
                </a:tc>
              </a:tr>
              <a:tr h="195100"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/>
                        <a:t>I</a:t>
                      </a:r>
                      <a:endParaRPr lang="fr-FR" sz="1100" b="1" dirty="0"/>
                    </a:p>
                  </a:txBody>
                  <a:tcPr marL="67500" marR="67500" marT="15000" marB="15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/>
                        <a:t>1</a:t>
                      </a:r>
                      <a:endParaRPr lang="fr-FR" sz="1100" b="1" dirty="0"/>
                    </a:p>
                  </a:txBody>
                  <a:tcPr marL="67500" marR="67500" marT="15000" marB="15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/>
                        <a:t>0</a:t>
                      </a:r>
                      <a:endParaRPr lang="fr-FR" sz="1100" b="1" dirty="0"/>
                    </a:p>
                  </a:txBody>
                  <a:tcPr marL="67500" marR="67500" marT="15000" marB="15000"/>
                </a:tc>
              </a:tr>
              <a:tr h="195100"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/>
                        <a:t>J</a:t>
                      </a:r>
                      <a:endParaRPr lang="fr-FR" sz="1100" b="1" dirty="0"/>
                    </a:p>
                  </a:txBody>
                  <a:tcPr marL="67500" marR="67500" marT="15000" marB="15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/>
                        <a:t>0</a:t>
                      </a:r>
                      <a:endParaRPr lang="fr-FR" sz="1100" b="1" dirty="0"/>
                    </a:p>
                  </a:txBody>
                  <a:tcPr marL="67500" marR="67500" marT="15000" marB="15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/>
                        <a:t>0</a:t>
                      </a:r>
                      <a:endParaRPr lang="fr-FR" sz="1100" b="1" dirty="0"/>
                    </a:p>
                  </a:txBody>
                  <a:tcPr marL="67500" marR="67500" marT="15000" marB="15000"/>
                </a:tc>
              </a:tr>
              <a:tr h="195100"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/>
                        <a:t>K</a:t>
                      </a:r>
                      <a:endParaRPr lang="fr-FR" sz="1100" b="1" dirty="0"/>
                    </a:p>
                  </a:txBody>
                  <a:tcPr marL="67500" marR="67500" marT="15000" marB="15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/>
                        <a:t>1</a:t>
                      </a:r>
                      <a:endParaRPr lang="fr-FR" sz="1100" b="1" dirty="0"/>
                    </a:p>
                  </a:txBody>
                  <a:tcPr marL="67500" marR="67500" marT="15000" marB="15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/>
                        <a:t>1</a:t>
                      </a:r>
                      <a:endParaRPr lang="fr-FR" sz="1100" b="1" dirty="0"/>
                    </a:p>
                  </a:txBody>
                  <a:tcPr marL="67500" marR="67500" marT="15000" marB="15000"/>
                </a:tc>
              </a:tr>
              <a:tr h="195100"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/>
                        <a:t>L</a:t>
                      </a:r>
                      <a:endParaRPr lang="fr-FR" sz="1100" b="1" dirty="0"/>
                    </a:p>
                  </a:txBody>
                  <a:tcPr marL="67500" marR="67500" marT="15000" marB="15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/>
                        <a:t>0</a:t>
                      </a:r>
                      <a:endParaRPr lang="fr-FR" sz="1100" b="1" dirty="0"/>
                    </a:p>
                  </a:txBody>
                  <a:tcPr marL="67500" marR="67500" marT="15000" marB="15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/>
                        <a:t>0</a:t>
                      </a:r>
                      <a:endParaRPr lang="fr-FR" sz="1100" b="1" dirty="0"/>
                    </a:p>
                  </a:txBody>
                  <a:tcPr marL="67500" marR="67500" marT="15000" marB="15000"/>
                </a:tc>
              </a:tr>
              <a:tr h="195100"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/>
                        <a:t>M</a:t>
                      </a:r>
                      <a:endParaRPr lang="fr-FR" sz="1100" b="1" dirty="0"/>
                    </a:p>
                  </a:txBody>
                  <a:tcPr marL="67500" marR="67500" marT="15000" marB="15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/>
                        <a:t>2</a:t>
                      </a:r>
                      <a:endParaRPr lang="fr-FR" sz="1100" b="1" dirty="0"/>
                    </a:p>
                  </a:txBody>
                  <a:tcPr marL="67500" marR="67500" marT="15000" marB="15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/>
                        <a:t>2</a:t>
                      </a:r>
                      <a:endParaRPr lang="fr-FR" sz="1100" b="1" dirty="0"/>
                    </a:p>
                  </a:txBody>
                  <a:tcPr marL="67500" marR="67500" marT="15000" marB="15000"/>
                </a:tc>
              </a:tr>
            </a:tbl>
          </a:graphicData>
        </a:graphic>
      </p:graphicFrame>
      <p:sp>
        <p:nvSpPr>
          <p:cNvPr id="9" name="ZoneTexte 8"/>
          <p:cNvSpPr txBox="1"/>
          <p:nvPr/>
        </p:nvSpPr>
        <p:spPr>
          <a:xfrm>
            <a:off x="2483768" y="265212"/>
            <a:ext cx="6048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La </a:t>
            </a:r>
            <a:r>
              <a:rPr lang="fr-FR" b="1" dirty="0">
                <a:solidFill>
                  <a:srgbClr val="FF0000"/>
                </a:solidFill>
              </a:rPr>
              <a:t>vidéo </a:t>
            </a:r>
            <a:r>
              <a:rPr lang="fr-FR" b="1" dirty="0" smtClean="0">
                <a:solidFill>
                  <a:srgbClr val="FF0000"/>
                </a:solidFill>
              </a:rPr>
              <a:t>7 </a:t>
            </a:r>
            <a:r>
              <a:rPr lang="fr-FR" b="1" dirty="0">
                <a:solidFill>
                  <a:srgbClr val="FF0000"/>
                </a:solidFill>
              </a:rPr>
              <a:t>est une vidéo de démonstration </a:t>
            </a:r>
            <a:r>
              <a:rPr lang="fr-FR" b="1" dirty="0"/>
              <a:t>de logiciel et aucune diapositive </a:t>
            </a:r>
            <a:r>
              <a:rPr lang="fr-FR" b="1" dirty="0" smtClean="0"/>
              <a:t>n’y est </a:t>
            </a:r>
            <a:r>
              <a:rPr lang="fr-FR" b="1" dirty="0"/>
              <a:t>associé. Juste </a:t>
            </a:r>
            <a:r>
              <a:rPr lang="fr-FR" b="1" dirty="0" smtClean="0"/>
              <a:t>les images </a:t>
            </a:r>
            <a:r>
              <a:rPr lang="fr-FR" b="1" dirty="0"/>
              <a:t>ci-dessous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1424462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364" y="291278"/>
            <a:ext cx="1379783" cy="1834894"/>
          </a:xfrm>
          <a:prstGeom prst="rect">
            <a:avLst/>
          </a:prstGeom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22" t="18115" r="23988" b="38963"/>
          <a:stretch>
            <a:fillRect/>
          </a:stretch>
        </p:blipFill>
        <p:spPr>
          <a:xfrm>
            <a:off x="2570805" y="1438923"/>
            <a:ext cx="5524725" cy="3497149"/>
          </a:xfrm>
          <a:prstGeom prst="rect">
            <a:avLst/>
          </a:prstGeom>
          <a:noFill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2658628" y="4777049"/>
            <a:ext cx="56166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/>
              <a:t>Program</a:t>
            </a:r>
            <a:r>
              <a:rPr lang="en-US" dirty="0"/>
              <a:t> </a:t>
            </a:r>
            <a:r>
              <a:rPr lang="en-US" b="1" dirty="0" smtClean="0"/>
              <a:t>Evaluation </a:t>
            </a:r>
            <a:r>
              <a:rPr lang="en-US" b="1" dirty="0"/>
              <a:t>and </a:t>
            </a:r>
            <a:r>
              <a:rPr lang="en-US" b="1" dirty="0" smtClean="0"/>
              <a:t>Review Technique</a:t>
            </a:r>
          </a:p>
          <a:p>
            <a:pPr algn="ctr"/>
            <a:r>
              <a:rPr lang="en-US" sz="1400" dirty="0" smtClean="0"/>
              <a:t>- technique </a:t>
            </a:r>
            <a:r>
              <a:rPr lang="en-US" sz="1400" dirty="0" err="1" smtClean="0"/>
              <a:t>d’examen</a:t>
            </a:r>
            <a:r>
              <a:rPr lang="en-US" sz="1400" dirty="0" smtClean="0"/>
              <a:t> et </a:t>
            </a:r>
            <a:r>
              <a:rPr lang="en-US" sz="1400" dirty="0" err="1" smtClean="0"/>
              <a:t>d’évaluation</a:t>
            </a:r>
            <a:r>
              <a:rPr lang="en-US" sz="1400" dirty="0" smtClean="0"/>
              <a:t> de </a:t>
            </a:r>
            <a:r>
              <a:rPr lang="en-US" sz="1400" dirty="0" err="1" smtClean="0"/>
              <a:t>programmes</a:t>
            </a:r>
            <a:r>
              <a:rPr lang="en-US" sz="1400" dirty="0" smtClean="0"/>
              <a:t> (</a:t>
            </a:r>
            <a:r>
              <a:rPr lang="en-US" sz="1400" dirty="0" err="1" smtClean="0"/>
              <a:t>projets</a:t>
            </a:r>
            <a:r>
              <a:rPr lang="en-US" sz="1400" dirty="0" smtClean="0"/>
              <a:t>) -</a:t>
            </a:r>
            <a:endParaRPr lang="fr-FR" sz="1400" dirty="0"/>
          </a:p>
        </p:txBody>
      </p:sp>
      <p:sp>
        <p:nvSpPr>
          <p:cNvPr id="9" name="Rectangle 8"/>
          <p:cNvSpPr/>
          <p:nvPr/>
        </p:nvSpPr>
        <p:spPr>
          <a:xfrm>
            <a:off x="2267744" y="724846"/>
            <a:ext cx="687625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i="1" dirty="0" err="1" smtClean="0">
                <a:solidFill>
                  <a:srgbClr val="FF0000"/>
                </a:solidFill>
              </a:rPr>
              <a:t>Vidéo</a:t>
            </a:r>
            <a:r>
              <a:rPr lang="en-US" b="1" i="1" smtClean="0">
                <a:solidFill>
                  <a:srgbClr val="FF0000"/>
                </a:solidFill>
              </a:rPr>
              <a:t> 8</a:t>
            </a:r>
            <a:endParaRPr lang="en-US" b="1" i="1" dirty="0" smtClean="0">
              <a:solidFill>
                <a:srgbClr val="FF0000"/>
              </a:solidFill>
            </a:endParaRPr>
          </a:p>
          <a:p>
            <a:pPr algn="ctr"/>
            <a:r>
              <a:rPr lang="en-US" b="1" i="1" dirty="0" err="1" smtClean="0">
                <a:solidFill>
                  <a:srgbClr val="FF0000"/>
                </a:solidFill>
              </a:rPr>
              <a:t>Analyse</a:t>
            </a:r>
            <a:r>
              <a:rPr lang="en-US" b="1" i="1" dirty="0" smtClean="0">
                <a:solidFill>
                  <a:srgbClr val="FF0000"/>
                </a:solidFill>
              </a:rPr>
              <a:t> comparative </a:t>
            </a:r>
          </a:p>
          <a:p>
            <a:pPr algn="ctr"/>
            <a:r>
              <a:rPr lang="en-US" b="1" i="1" dirty="0" err="1" smtClean="0">
                <a:solidFill>
                  <a:srgbClr val="FF0000"/>
                </a:solidFill>
              </a:rPr>
              <a:t>Résultats</a:t>
            </a:r>
            <a:r>
              <a:rPr lang="en-US" b="1" i="1" dirty="0" smtClean="0">
                <a:solidFill>
                  <a:srgbClr val="FF0000"/>
                </a:solidFill>
              </a:rPr>
              <a:t> </a:t>
            </a:r>
            <a:r>
              <a:rPr lang="en-US" b="1" i="1" dirty="0" err="1" smtClean="0">
                <a:solidFill>
                  <a:srgbClr val="FF0000"/>
                </a:solidFill>
              </a:rPr>
              <a:t>manuels</a:t>
            </a:r>
            <a:r>
              <a:rPr lang="en-US" b="1" i="1" dirty="0" smtClean="0">
                <a:solidFill>
                  <a:srgbClr val="FF0000"/>
                </a:solidFill>
              </a:rPr>
              <a:t> et </a:t>
            </a:r>
            <a:r>
              <a:rPr lang="en-US" b="1" i="1" dirty="0" err="1" smtClean="0">
                <a:solidFill>
                  <a:srgbClr val="FF0000"/>
                </a:solidFill>
              </a:rPr>
              <a:t>Résultats</a:t>
            </a:r>
            <a:r>
              <a:rPr lang="en-US" b="1" i="1" dirty="0" smtClean="0">
                <a:solidFill>
                  <a:srgbClr val="FF0000"/>
                </a:solidFill>
              </a:rPr>
              <a:t> </a:t>
            </a:r>
            <a:r>
              <a:rPr lang="en-US" b="1" i="1" dirty="0" err="1" smtClean="0">
                <a:solidFill>
                  <a:srgbClr val="FF0000"/>
                </a:solidFill>
              </a:rPr>
              <a:t>automatiques</a:t>
            </a:r>
            <a:endParaRPr lang="en-US" b="1" i="1" dirty="0" smtClean="0">
              <a:solidFill>
                <a:srgbClr val="FF0000"/>
              </a:solidFill>
            </a:endParaRPr>
          </a:p>
        </p:txBody>
      </p:sp>
      <p:sp>
        <p:nvSpPr>
          <p:cNvPr id="12" name="Titre 3"/>
          <p:cNvSpPr txBox="1">
            <a:spLocks/>
          </p:cNvSpPr>
          <p:nvPr/>
        </p:nvSpPr>
        <p:spPr bwMode="auto">
          <a:xfrm>
            <a:off x="2267743" y="156514"/>
            <a:ext cx="6876255" cy="40004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8" tIns="45719" rIns="91438" bIns="45719" numCol="1" anchor="t" anchorCtr="0" compatLnSpc="1">
            <a:prstTxWarp prst="textNoShape">
              <a:avLst/>
            </a:prstTxWarp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2400" dirty="0" smtClean="0">
                <a:latin typeface="+mn-lt"/>
                <a:cs typeface="Arial" panose="020B0604020202020204" pitchFamily="34" charset="0"/>
              </a:rPr>
              <a:t>La planification P.E.R.T. – La pratique avec </a:t>
            </a:r>
            <a:r>
              <a:rPr lang="fr-FR" sz="2400" dirty="0" err="1" smtClean="0">
                <a:latin typeface="+mn-lt"/>
                <a:cs typeface="Arial" panose="020B0604020202020204" pitchFamily="34" charset="0"/>
              </a:rPr>
              <a:t>OpenProj</a:t>
            </a:r>
            <a:endParaRPr lang="fr-FR" sz="2400" dirty="0"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0112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/>
          <p:cNvSpPr txBox="1">
            <a:spLocks/>
          </p:cNvSpPr>
          <p:nvPr/>
        </p:nvSpPr>
        <p:spPr bwMode="auto">
          <a:xfrm>
            <a:off x="2267743" y="156514"/>
            <a:ext cx="6876255" cy="40004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8" tIns="45719" rIns="91438" bIns="45719" numCol="1" anchor="t" anchorCtr="0" compatLnSpc="1">
            <a:prstTxWarp prst="textNoShape">
              <a:avLst/>
            </a:prstTxWarp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2400" dirty="0" smtClean="0">
                <a:latin typeface="+mn-lt"/>
                <a:cs typeface="Arial" panose="020B0604020202020204" pitchFamily="34" charset="0"/>
              </a:rPr>
              <a:t>Analyse comparative (1)</a:t>
            </a:r>
            <a:endParaRPr lang="fr-FR" sz="2400" dirty="0">
              <a:latin typeface="+mn-lt"/>
              <a:cs typeface="Arial" panose="020B0604020202020204" pitchFamily="34" charset="0"/>
            </a:endParaRPr>
          </a:p>
        </p:txBody>
      </p:sp>
      <p:graphicFrame>
        <p:nvGraphicFramePr>
          <p:cNvPr id="33" name="Tableau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2249040"/>
              </p:ext>
            </p:extLst>
          </p:nvPr>
        </p:nvGraphicFramePr>
        <p:xfrm>
          <a:off x="2628900" y="709295"/>
          <a:ext cx="602361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5203"/>
                <a:gridCol w="1612527"/>
                <a:gridCol w="2155880"/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Calcul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A La</a:t>
                      </a:r>
                      <a:r>
                        <a:rPr lang="fr-FR" sz="1400" baseline="0" dirty="0" smtClean="0"/>
                        <a:t> main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err="1" smtClean="0"/>
                        <a:t>OpenProj</a:t>
                      </a:r>
                      <a:endParaRPr lang="fr-FR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Début au + tôt de A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0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1</a:t>
                      </a:r>
                      <a:r>
                        <a:rPr lang="fr-FR" sz="1600" baseline="30000" dirty="0" smtClean="0"/>
                        <a:t>er</a:t>
                      </a:r>
                      <a:r>
                        <a:rPr lang="fr-FR" sz="1600" dirty="0" smtClean="0"/>
                        <a:t> </a:t>
                      </a:r>
                      <a:r>
                        <a:rPr lang="fr-FR" sz="1600" dirty="0" err="1" smtClean="0"/>
                        <a:t>janv</a:t>
                      </a:r>
                      <a:r>
                        <a:rPr lang="fr-FR" sz="1600" dirty="0" smtClean="0"/>
                        <a:t> à 8h00</a:t>
                      </a:r>
                      <a:endParaRPr lang="fr-FR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4" name="ZoneTexte 33"/>
          <p:cNvSpPr txBox="1"/>
          <p:nvPr/>
        </p:nvSpPr>
        <p:spPr>
          <a:xfrm>
            <a:off x="2560320" y="1451610"/>
            <a:ext cx="621792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b="1" dirty="0" smtClean="0"/>
              <a:t>Explication</a:t>
            </a:r>
            <a:r>
              <a:rPr lang="fr-FR" dirty="0" smtClean="0"/>
              <a:t> </a:t>
            </a:r>
            <a:r>
              <a:rPr lang="fr-F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le 0 janvier 2015 n’existe pas ! Les calculs sous </a:t>
            </a:r>
            <a:r>
              <a:rPr lang="fr-F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OpenProj</a:t>
            </a:r>
            <a:r>
              <a:rPr lang="fr-F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seront donc tous décalés d’un jour par rapport à nos calculs.</a:t>
            </a:r>
            <a:endParaRPr lang="fr-F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ZoneTexte 43"/>
          <p:cNvSpPr txBox="1"/>
          <p:nvPr/>
        </p:nvSpPr>
        <p:spPr>
          <a:xfrm>
            <a:off x="2454123" y="2675822"/>
            <a:ext cx="3223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Date de début au + tôt de A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45" name="Text Box 1518"/>
          <p:cNvSpPr txBox="1">
            <a:spLocks noChangeArrowheads="1"/>
          </p:cNvSpPr>
          <p:nvPr/>
        </p:nvSpPr>
        <p:spPr bwMode="auto">
          <a:xfrm>
            <a:off x="5035985" y="4212919"/>
            <a:ext cx="458470" cy="2730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C=6</a:t>
            </a:r>
          </a:p>
        </p:txBody>
      </p:sp>
      <p:sp>
        <p:nvSpPr>
          <p:cNvPr id="46" name="Text Box 1519"/>
          <p:cNvSpPr txBox="1">
            <a:spLocks noChangeArrowheads="1"/>
          </p:cNvSpPr>
          <p:nvPr/>
        </p:nvSpPr>
        <p:spPr bwMode="auto">
          <a:xfrm>
            <a:off x="4648912" y="3697846"/>
            <a:ext cx="459105" cy="271639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A=2</a:t>
            </a:r>
          </a:p>
        </p:txBody>
      </p:sp>
      <p:cxnSp>
        <p:nvCxnSpPr>
          <p:cNvPr id="47" name="Line 1521"/>
          <p:cNvCxnSpPr>
            <a:stCxn id="55" idx="0"/>
          </p:cNvCxnSpPr>
          <p:nvPr/>
        </p:nvCxnSpPr>
        <p:spPr bwMode="auto">
          <a:xfrm flipV="1">
            <a:off x="4704916" y="3511557"/>
            <a:ext cx="490256" cy="64106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" name="Line 1522"/>
          <p:cNvCxnSpPr/>
          <p:nvPr/>
        </p:nvCxnSpPr>
        <p:spPr bwMode="auto">
          <a:xfrm flipV="1">
            <a:off x="4982627" y="4425142"/>
            <a:ext cx="432000" cy="1366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9" name="Text Box 1476"/>
          <p:cNvSpPr txBox="1">
            <a:spLocks noChangeArrowheads="1"/>
          </p:cNvSpPr>
          <p:nvPr/>
        </p:nvSpPr>
        <p:spPr bwMode="auto">
          <a:xfrm>
            <a:off x="5809895" y="3238409"/>
            <a:ext cx="457835" cy="27093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B=2</a:t>
            </a:r>
          </a:p>
        </p:txBody>
      </p:sp>
      <p:sp>
        <p:nvSpPr>
          <p:cNvPr id="50" name="Text Box 1477"/>
          <p:cNvSpPr txBox="1">
            <a:spLocks noChangeArrowheads="1"/>
          </p:cNvSpPr>
          <p:nvPr/>
        </p:nvSpPr>
        <p:spPr bwMode="auto">
          <a:xfrm>
            <a:off x="5789498" y="2728254"/>
            <a:ext cx="458470" cy="27093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F=8</a:t>
            </a:r>
          </a:p>
        </p:txBody>
      </p:sp>
      <p:cxnSp>
        <p:nvCxnSpPr>
          <p:cNvPr id="51" name="Line 1487"/>
          <p:cNvCxnSpPr/>
          <p:nvPr/>
        </p:nvCxnSpPr>
        <p:spPr bwMode="auto">
          <a:xfrm flipV="1">
            <a:off x="5714655" y="2999187"/>
            <a:ext cx="398299" cy="17866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2" name="Line 1488"/>
          <p:cNvCxnSpPr>
            <a:stCxn id="56" idx="3"/>
          </p:cNvCxnSpPr>
          <p:nvPr/>
        </p:nvCxnSpPr>
        <p:spPr bwMode="auto">
          <a:xfrm>
            <a:off x="5738246" y="3483592"/>
            <a:ext cx="365574" cy="11999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3" name="Line 1467"/>
          <p:cNvCxnSpPr>
            <a:stCxn id="59" idx="2"/>
            <a:endCxn id="60" idx="1"/>
          </p:cNvCxnSpPr>
          <p:nvPr/>
        </p:nvCxnSpPr>
        <p:spPr bwMode="auto">
          <a:xfrm>
            <a:off x="6398084" y="3889175"/>
            <a:ext cx="274350" cy="562476"/>
          </a:xfrm>
          <a:prstGeom prst="line">
            <a:avLst/>
          </a:prstGeom>
          <a:noFill/>
          <a:ln w="19050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4" name="Line 1468"/>
          <p:cNvCxnSpPr>
            <a:stCxn id="57" idx="3"/>
            <a:endCxn id="60" idx="1"/>
          </p:cNvCxnSpPr>
          <p:nvPr/>
        </p:nvCxnSpPr>
        <p:spPr bwMode="auto">
          <a:xfrm>
            <a:off x="5946096" y="4436541"/>
            <a:ext cx="726338" cy="15110"/>
          </a:xfrm>
          <a:prstGeom prst="line">
            <a:avLst/>
          </a:prstGeom>
          <a:noFill/>
          <a:ln w="19050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55" name="Table 6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8055824"/>
              </p:ext>
            </p:extLst>
          </p:nvPr>
        </p:nvGraphicFramePr>
        <p:xfrm>
          <a:off x="4434886" y="4152617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2"/>
                <a:gridCol w="252028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6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fr-FR" sz="16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56" name="Table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173663"/>
              </p:ext>
            </p:extLst>
          </p:nvPr>
        </p:nvGraphicFramePr>
        <p:xfrm>
          <a:off x="5198186" y="3195560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335"/>
                <a:gridCol w="284725"/>
              </a:tblGrid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fr-FR" sz="16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fr-FR" sz="16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57" name="Table 6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7148721"/>
              </p:ext>
            </p:extLst>
          </p:nvPr>
        </p:nvGraphicFramePr>
        <p:xfrm>
          <a:off x="5406036" y="4148509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fr-FR" sz="16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fr-FR" sz="16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58" name="Table 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124063"/>
              </p:ext>
            </p:extLst>
          </p:nvPr>
        </p:nvGraphicFramePr>
        <p:xfrm>
          <a:off x="6130805" y="2649830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fr-FR" sz="16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fr-FR" sz="14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59" name="Table 7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3619590"/>
              </p:ext>
            </p:extLst>
          </p:nvPr>
        </p:nvGraphicFramePr>
        <p:xfrm>
          <a:off x="6128054" y="3313111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fr-FR" sz="16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60" name="Table 8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520710"/>
              </p:ext>
            </p:extLst>
          </p:nvPr>
        </p:nvGraphicFramePr>
        <p:xfrm>
          <a:off x="6672434" y="4163619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fr-FR" sz="16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1" name="TextBox 123"/>
          <p:cNvSpPr txBox="1"/>
          <p:nvPr/>
        </p:nvSpPr>
        <p:spPr>
          <a:xfrm>
            <a:off x="5381513" y="4137071"/>
            <a:ext cx="2560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fr-FR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TextBox 130"/>
          <p:cNvSpPr txBox="1"/>
          <p:nvPr/>
        </p:nvSpPr>
        <p:spPr>
          <a:xfrm>
            <a:off x="6137668" y="2660863"/>
            <a:ext cx="256079" cy="297962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r>
              <a:rPr lang="fr-FR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fr-FR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TextBox 131"/>
          <p:cNvSpPr txBox="1"/>
          <p:nvPr/>
        </p:nvSpPr>
        <p:spPr>
          <a:xfrm>
            <a:off x="6147919" y="3283779"/>
            <a:ext cx="256079" cy="328739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r>
              <a:rPr lang="fr-F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64" name="TextBox 133"/>
          <p:cNvSpPr txBox="1"/>
          <p:nvPr/>
        </p:nvSpPr>
        <p:spPr>
          <a:xfrm>
            <a:off x="6706000" y="4158893"/>
            <a:ext cx="256079" cy="328739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r>
              <a:rPr lang="fr-F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fr-FR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TextBox 115"/>
          <p:cNvSpPr txBox="1"/>
          <p:nvPr/>
        </p:nvSpPr>
        <p:spPr>
          <a:xfrm>
            <a:off x="6949722" y="4169328"/>
            <a:ext cx="256079" cy="297962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pPr algn="ctr"/>
            <a:r>
              <a:rPr lang="fr-FR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66" name="TextBox 117"/>
          <p:cNvSpPr txBox="1"/>
          <p:nvPr/>
        </p:nvSpPr>
        <p:spPr>
          <a:xfrm>
            <a:off x="5714655" y="4124906"/>
            <a:ext cx="256079" cy="338554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r>
              <a:rPr lang="fr-F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fr-FR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TextBox 120"/>
          <p:cNvSpPr txBox="1"/>
          <p:nvPr/>
        </p:nvSpPr>
        <p:spPr>
          <a:xfrm>
            <a:off x="6431721" y="3293085"/>
            <a:ext cx="256079" cy="338554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r>
              <a:rPr lang="fr-F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fr-FR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TextBox 121"/>
          <p:cNvSpPr txBox="1"/>
          <p:nvPr/>
        </p:nvSpPr>
        <p:spPr>
          <a:xfrm>
            <a:off x="6410877" y="2653540"/>
            <a:ext cx="256079" cy="307777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r>
              <a:rPr lang="fr-FR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endParaRPr lang="fr-FR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TextBox 122"/>
          <p:cNvSpPr txBox="1"/>
          <p:nvPr/>
        </p:nvSpPr>
        <p:spPr>
          <a:xfrm>
            <a:off x="5496977" y="3170606"/>
            <a:ext cx="256079" cy="338554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r>
              <a:rPr lang="fr-F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70" name="TextBox 126"/>
          <p:cNvSpPr txBox="1"/>
          <p:nvPr/>
        </p:nvSpPr>
        <p:spPr>
          <a:xfrm>
            <a:off x="4776903" y="4131281"/>
            <a:ext cx="256079" cy="338554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r>
              <a:rPr lang="fr-F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71" name="TextBox 93"/>
          <p:cNvSpPr txBox="1"/>
          <p:nvPr/>
        </p:nvSpPr>
        <p:spPr>
          <a:xfrm>
            <a:off x="4764139" y="4411673"/>
            <a:ext cx="256079" cy="338554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r>
              <a:rPr lang="fr-F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72" name="TextBox 95"/>
          <p:cNvSpPr txBox="1"/>
          <p:nvPr/>
        </p:nvSpPr>
        <p:spPr>
          <a:xfrm>
            <a:off x="5496939" y="3446662"/>
            <a:ext cx="256079" cy="338554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r>
              <a:rPr lang="fr-F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fr-FR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TextBox 99"/>
          <p:cNvSpPr txBox="1"/>
          <p:nvPr/>
        </p:nvSpPr>
        <p:spPr>
          <a:xfrm>
            <a:off x="6961912" y="4426894"/>
            <a:ext cx="256079" cy="338554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r>
              <a:rPr lang="fr-F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fr-FR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4" name="Connecteur droit avec flèche 73"/>
          <p:cNvCxnSpPr/>
          <p:nvPr/>
        </p:nvCxnSpPr>
        <p:spPr>
          <a:xfrm>
            <a:off x="3703897" y="3009417"/>
            <a:ext cx="787079" cy="119219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126"/>
          <p:cNvSpPr txBox="1"/>
          <p:nvPr/>
        </p:nvSpPr>
        <p:spPr>
          <a:xfrm>
            <a:off x="4512680" y="4133211"/>
            <a:ext cx="232799" cy="338554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r>
              <a:rPr lang="fr-FR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694350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/>
          <p:cNvSpPr txBox="1">
            <a:spLocks/>
          </p:cNvSpPr>
          <p:nvPr/>
        </p:nvSpPr>
        <p:spPr bwMode="auto">
          <a:xfrm>
            <a:off x="2267743" y="156514"/>
            <a:ext cx="6876255" cy="40004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8" tIns="45719" rIns="91438" bIns="45719" numCol="1" anchor="t" anchorCtr="0" compatLnSpc="1">
            <a:prstTxWarp prst="textNoShape">
              <a:avLst/>
            </a:prstTxWarp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2400" dirty="0">
                <a:cs typeface="Arial" panose="020B0604020202020204" pitchFamily="34" charset="0"/>
              </a:rPr>
              <a:t>Analyse comparative </a:t>
            </a:r>
            <a:r>
              <a:rPr lang="fr-FR" sz="2400" dirty="0" smtClean="0">
                <a:latin typeface="+mn-lt"/>
                <a:cs typeface="Arial" panose="020B0604020202020204" pitchFamily="34" charset="0"/>
              </a:rPr>
              <a:t>(2)</a:t>
            </a:r>
            <a:endParaRPr lang="fr-FR" sz="2400" dirty="0">
              <a:latin typeface="+mn-lt"/>
              <a:cs typeface="Arial" panose="020B0604020202020204" pitchFamily="34" charset="0"/>
            </a:endParaRPr>
          </a:p>
        </p:txBody>
      </p:sp>
      <p:graphicFrame>
        <p:nvGraphicFramePr>
          <p:cNvPr id="35" name="Tableau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5050386"/>
              </p:ext>
            </p:extLst>
          </p:nvPr>
        </p:nvGraphicFramePr>
        <p:xfrm>
          <a:off x="2586990" y="781685"/>
          <a:ext cx="602361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5203"/>
                <a:gridCol w="1612527"/>
                <a:gridCol w="2155880"/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Calcul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A La</a:t>
                      </a:r>
                      <a:r>
                        <a:rPr lang="fr-FR" sz="1400" baseline="0" dirty="0" smtClean="0"/>
                        <a:t> main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err="1" smtClean="0"/>
                        <a:t>OpenProj</a:t>
                      </a:r>
                      <a:endParaRPr lang="fr-FR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Début au + tard de A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0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3 </a:t>
                      </a:r>
                      <a:r>
                        <a:rPr lang="fr-FR" sz="1600" dirty="0" err="1" smtClean="0"/>
                        <a:t>janv</a:t>
                      </a:r>
                      <a:r>
                        <a:rPr lang="fr-FR" sz="1600" dirty="0" smtClean="0"/>
                        <a:t> à 8h00</a:t>
                      </a:r>
                      <a:endParaRPr lang="fr-FR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6" name="ZoneTexte 35"/>
          <p:cNvSpPr txBox="1"/>
          <p:nvPr/>
        </p:nvSpPr>
        <p:spPr>
          <a:xfrm>
            <a:off x="2552700" y="1466850"/>
            <a:ext cx="621411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b="1" dirty="0" smtClean="0"/>
              <a:t>Explication</a:t>
            </a:r>
            <a:r>
              <a:rPr lang="fr-FR" dirty="0" smtClean="0"/>
              <a:t> </a:t>
            </a:r>
            <a:r>
              <a:rPr lang="fr-FR" sz="1600" dirty="0" smtClean="0"/>
              <a:t>: </a:t>
            </a:r>
            <a:r>
              <a:rPr lang="fr-F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Nous raisonnons en terme d’étapes. Nous aurions dû écrire le </a:t>
            </a:r>
            <a:r>
              <a:rPr lang="fr-FR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 début au + tard de l’étape avec laquelle commence la tâche A »</a:t>
            </a:r>
            <a:r>
              <a:rPr lang="fr-F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Il aurait fallu diviser le sommet Début en 3 sommets (</a:t>
            </a:r>
            <a:r>
              <a:rPr lang="fr-F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Début-a</a:t>
            </a:r>
            <a:r>
              <a:rPr lang="fr-F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; Début-c et Début-d) pour trouver les mêmes résultats.</a:t>
            </a:r>
            <a:endParaRPr lang="fr-F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Box 1518"/>
          <p:cNvSpPr txBox="1">
            <a:spLocks noChangeArrowheads="1"/>
          </p:cNvSpPr>
          <p:nvPr/>
        </p:nvSpPr>
        <p:spPr bwMode="auto">
          <a:xfrm>
            <a:off x="4661978" y="4180077"/>
            <a:ext cx="458470" cy="2730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C=6</a:t>
            </a:r>
          </a:p>
        </p:txBody>
      </p:sp>
      <p:sp>
        <p:nvSpPr>
          <p:cNvPr id="8" name="Text Box 1519"/>
          <p:cNvSpPr txBox="1">
            <a:spLocks noChangeArrowheads="1"/>
          </p:cNvSpPr>
          <p:nvPr/>
        </p:nvSpPr>
        <p:spPr bwMode="auto">
          <a:xfrm>
            <a:off x="4274905" y="3665004"/>
            <a:ext cx="459105" cy="271639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A=2</a:t>
            </a:r>
          </a:p>
        </p:txBody>
      </p:sp>
      <p:cxnSp>
        <p:nvCxnSpPr>
          <p:cNvPr id="9" name="Line 1521"/>
          <p:cNvCxnSpPr>
            <a:stCxn id="17" idx="0"/>
          </p:cNvCxnSpPr>
          <p:nvPr/>
        </p:nvCxnSpPr>
        <p:spPr bwMode="auto">
          <a:xfrm flipV="1">
            <a:off x="4330910" y="3490289"/>
            <a:ext cx="490256" cy="64106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" name="Line 1522"/>
          <p:cNvCxnSpPr/>
          <p:nvPr/>
        </p:nvCxnSpPr>
        <p:spPr bwMode="auto">
          <a:xfrm flipV="1">
            <a:off x="4608620" y="4392300"/>
            <a:ext cx="432000" cy="1366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" name="Text Box 1476"/>
          <p:cNvSpPr txBox="1">
            <a:spLocks noChangeArrowheads="1"/>
          </p:cNvSpPr>
          <p:nvPr/>
        </p:nvSpPr>
        <p:spPr bwMode="auto">
          <a:xfrm>
            <a:off x="5435888" y="3205567"/>
            <a:ext cx="457835" cy="27093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B=2</a:t>
            </a:r>
          </a:p>
        </p:txBody>
      </p:sp>
      <p:sp>
        <p:nvSpPr>
          <p:cNvPr id="12" name="Text Box 1477"/>
          <p:cNvSpPr txBox="1">
            <a:spLocks noChangeArrowheads="1"/>
          </p:cNvSpPr>
          <p:nvPr/>
        </p:nvSpPr>
        <p:spPr bwMode="auto">
          <a:xfrm>
            <a:off x="5415491" y="2695412"/>
            <a:ext cx="458470" cy="27093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F=8</a:t>
            </a:r>
          </a:p>
        </p:txBody>
      </p:sp>
      <p:cxnSp>
        <p:nvCxnSpPr>
          <p:cNvPr id="13" name="Line 1487"/>
          <p:cNvCxnSpPr/>
          <p:nvPr/>
        </p:nvCxnSpPr>
        <p:spPr bwMode="auto">
          <a:xfrm flipV="1">
            <a:off x="5340648" y="2966345"/>
            <a:ext cx="398299" cy="17866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" name="Line 1488"/>
          <p:cNvCxnSpPr>
            <a:stCxn id="18" idx="3"/>
          </p:cNvCxnSpPr>
          <p:nvPr/>
        </p:nvCxnSpPr>
        <p:spPr bwMode="auto">
          <a:xfrm>
            <a:off x="5364239" y="3450750"/>
            <a:ext cx="365574" cy="11999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" name="Line 1467"/>
          <p:cNvCxnSpPr>
            <a:stCxn id="21" idx="2"/>
            <a:endCxn id="22" idx="1"/>
          </p:cNvCxnSpPr>
          <p:nvPr/>
        </p:nvCxnSpPr>
        <p:spPr bwMode="auto">
          <a:xfrm>
            <a:off x="6024077" y="3856333"/>
            <a:ext cx="274350" cy="562476"/>
          </a:xfrm>
          <a:prstGeom prst="line">
            <a:avLst/>
          </a:prstGeom>
          <a:noFill/>
          <a:ln w="19050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" name="Line 1468"/>
          <p:cNvCxnSpPr>
            <a:stCxn id="19" idx="3"/>
            <a:endCxn id="22" idx="1"/>
          </p:cNvCxnSpPr>
          <p:nvPr/>
        </p:nvCxnSpPr>
        <p:spPr bwMode="auto">
          <a:xfrm>
            <a:off x="5572089" y="4403699"/>
            <a:ext cx="726338" cy="15110"/>
          </a:xfrm>
          <a:prstGeom prst="line">
            <a:avLst/>
          </a:prstGeom>
          <a:noFill/>
          <a:ln w="19050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18" name="Table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0421107"/>
              </p:ext>
            </p:extLst>
          </p:nvPr>
        </p:nvGraphicFramePr>
        <p:xfrm>
          <a:off x="4824179" y="3162718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335"/>
                <a:gridCol w="284725"/>
              </a:tblGrid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fr-FR" sz="16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fr-FR" sz="16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9" name="Table 6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664289"/>
              </p:ext>
            </p:extLst>
          </p:nvPr>
        </p:nvGraphicFramePr>
        <p:xfrm>
          <a:off x="5032029" y="4115667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fr-FR" sz="16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fr-FR" sz="16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20" name="Table 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8489596"/>
              </p:ext>
            </p:extLst>
          </p:nvPr>
        </p:nvGraphicFramePr>
        <p:xfrm>
          <a:off x="5756798" y="2616988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fr-FR" sz="16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fr-FR" sz="14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21" name="Table 7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9967944"/>
              </p:ext>
            </p:extLst>
          </p:nvPr>
        </p:nvGraphicFramePr>
        <p:xfrm>
          <a:off x="5754047" y="3280269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fr-FR" sz="16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22" name="Table 8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3101699"/>
              </p:ext>
            </p:extLst>
          </p:nvPr>
        </p:nvGraphicFramePr>
        <p:xfrm>
          <a:off x="6298427" y="4130777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fr-FR" sz="16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3" name="TextBox 123"/>
          <p:cNvSpPr txBox="1"/>
          <p:nvPr/>
        </p:nvSpPr>
        <p:spPr>
          <a:xfrm>
            <a:off x="5007506" y="4104229"/>
            <a:ext cx="2560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fr-FR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130"/>
          <p:cNvSpPr txBox="1"/>
          <p:nvPr/>
        </p:nvSpPr>
        <p:spPr>
          <a:xfrm>
            <a:off x="5763661" y="2628021"/>
            <a:ext cx="256079" cy="297962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r>
              <a:rPr lang="fr-FR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fr-FR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131"/>
          <p:cNvSpPr txBox="1"/>
          <p:nvPr/>
        </p:nvSpPr>
        <p:spPr>
          <a:xfrm>
            <a:off x="5773912" y="3250937"/>
            <a:ext cx="256079" cy="328739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r>
              <a:rPr lang="fr-F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26" name="TextBox 133"/>
          <p:cNvSpPr txBox="1"/>
          <p:nvPr/>
        </p:nvSpPr>
        <p:spPr>
          <a:xfrm>
            <a:off x="6331993" y="4126051"/>
            <a:ext cx="256079" cy="328739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r>
              <a:rPr lang="fr-F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fr-FR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115"/>
          <p:cNvSpPr txBox="1"/>
          <p:nvPr/>
        </p:nvSpPr>
        <p:spPr>
          <a:xfrm>
            <a:off x="6575715" y="4136486"/>
            <a:ext cx="256079" cy="297962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pPr algn="ctr"/>
            <a:r>
              <a:rPr lang="fr-FR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28" name="TextBox 117"/>
          <p:cNvSpPr txBox="1"/>
          <p:nvPr/>
        </p:nvSpPr>
        <p:spPr>
          <a:xfrm>
            <a:off x="5340648" y="4092064"/>
            <a:ext cx="256079" cy="338554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r>
              <a:rPr lang="fr-F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fr-FR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120"/>
          <p:cNvSpPr txBox="1"/>
          <p:nvPr/>
        </p:nvSpPr>
        <p:spPr>
          <a:xfrm>
            <a:off x="6057714" y="3260243"/>
            <a:ext cx="256079" cy="338554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r>
              <a:rPr lang="fr-F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fr-FR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Box 121"/>
          <p:cNvSpPr txBox="1"/>
          <p:nvPr/>
        </p:nvSpPr>
        <p:spPr>
          <a:xfrm>
            <a:off x="6036870" y="2620698"/>
            <a:ext cx="256079" cy="307777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r>
              <a:rPr lang="fr-FR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endParaRPr lang="fr-FR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extBox 122"/>
          <p:cNvSpPr txBox="1"/>
          <p:nvPr/>
        </p:nvSpPr>
        <p:spPr>
          <a:xfrm>
            <a:off x="5122970" y="3137764"/>
            <a:ext cx="256079" cy="338554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r>
              <a:rPr lang="fr-F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32" name="TextBox 126"/>
          <p:cNvSpPr txBox="1"/>
          <p:nvPr/>
        </p:nvSpPr>
        <p:spPr>
          <a:xfrm>
            <a:off x="4402896" y="4098439"/>
            <a:ext cx="256079" cy="338554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r>
              <a:rPr lang="fr-FR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37" name="TextBox 93"/>
          <p:cNvSpPr txBox="1"/>
          <p:nvPr/>
        </p:nvSpPr>
        <p:spPr>
          <a:xfrm>
            <a:off x="4390132" y="4378831"/>
            <a:ext cx="256079" cy="338554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r>
              <a:rPr lang="fr-F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38" name="TextBox 95"/>
          <p:cNvSpPr txBox="1"/>
          <p:nvPr/>
        </p:nvSpPr>
        <p:spPr>
          <a:xfrm>
            <a:off x="5122932" y="3413820"/>
            <a:ext cx="256079" cy="338554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r>
              <a:rPr lang="fr-F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fr-FR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TextBox 99"/>
          <p:cNvSpPr txBox="1"/>
          <p:nvPr/>
        </p:nvSpPr>
        <p:spPr>
          <a:xfrm>
            <a:off x="6587905" y="4394052"/>
            <a:ext cx="256079" cy="338554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r>
              <a:rPr lang="fr-F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fr-FR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7" name="Table 6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831949"/>
              </p:ext>
            </p:extLst>
          </p:nvPr>
        </p:nvGraphicFramePr>
        <p:xfrm>
          <a:off x="4060880" y="4131349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2"/>
                <a:gridCol w="252028"/>
              </a:tblGrid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fr-FR" sz="16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fr-FR" sz="16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ZoneTexte 2"/>
          <p:cNvSpPr txBox="1"/>
          <p:nvPr/>
        </p:nvSpPr>
        <p:spPr>
          <a:xfrm>
            <a:off x="5498264" y="5037059"/>
            <a:ext cx="3223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Date de début au + tard de A</a:t>
            </a:r>
            <a:endParaRPr lang="fr-FR" b="1" dirty="0">
              <a:solidFill>
                <a:srgbClr val="FF0000"/>
              </a:solidFill>
            </a:endParaRPr>
          </a:p>
        </p:txBody>
      </p:sp>
      <p:cxnSp>
        <p:nvCxnSpPr>
          <p:cNvPr id="5" name="Connecteur droit avec flèche 4"/>
          <p:cNvCxnSpPr/>
          <p:nvPr/>
        </p:nvCxnSpPr>
        <p:spPr>
          <a:xfrm flipH="1" flipV="1">
            <a:off x="4550442" y="4343690"/>
            <a:ext cx="1040130" cy="878324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9983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/>
          <p:cNvSpPr txBox="1">
            <a:spLocks/>
          </p:cNvSpPr>
          <p:nvPr/>
        </p:nvSpPr>
        <p:spPr bwMode="auto">
          <a:xfrm>
            <a:off x="2267743" y="156514"/>
            <a:ext cx="6876255" cy="40004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8" tIns="45719" rIns="91438" bIns="45719" numCol="1" anchor="t" anchorCtr="0" compatLnSpc="1">
            <a:prstTxWarp prst="textNoShape">
              <a:avLst/>
            </a:prstTxWarp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2400" dirty="0">
                <a:cs typeface="Arial" panose="020B0604020202020204" pitchFamily="34" charset="0"/>
              </a:rPr>
              <a:t>Analyse comparative </a:t>
            </a:r>
            <a:r>
              <a:rPr lang="fr-FR" sz="2400" dirty="0" smtClean="0">
                <a:latin typeface="+mn-lt"/>
                <a:cs typeface="Arial" panose="020B0604020202020204" pitchFamily="34" charset="0"/>
              </a:rPr>
              <a:t>(3)</a:t>
            </a:r>
            <a:endParaRPr lang="fr-FR" sz="2400" dirty="0">
              <a:latin typeface="+mn-lt"/>
              <a:cs typeface="Arial" panose="020B0604020202020204" pitchFamily="34" charset="0"/>
            </a:endParaRPr>
          </a:p>
        </p:txBody>
      </p:sp>
      <p:graphicFrame>
        <p:nvGraphicFramePr>
          <p:cNvPr id="37" name="Tableau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9079819"/>
              </p:ext>
            </p:extLst>
          </p:nvPr>
        </p:nvGraphicFramePr>
        <p:xfrm>
          <a:off x="2590800" y="945515"/>
          <a:ext cx="602361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5203"/>
                <a:gridCol w="1612527"/>
                <a:gridCol w="2155880"/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Calcul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A La</a:t>
                      </a:r>
                      <a:r>
                        <a:rPr lang="fr-FR" sz="1400" baseline="0" dirty="0" smtClean="0"/>
                        <a:t> main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err="1" smtClean="0"/>
                        <a:t>OpenProj</a:t>
                      </a:r>
                      <a:endParaRPr lang="fr-FR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Début au + tôt</a:t>
                      </a:r>
                      <a:r>
                        <a:rPr lang="fr-FR" sz="1600" baseline="0" dirty="0" smtClean="0"/>
                        <a:t> de B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2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2 </a:t>
                      </a:r>
                      <a:r>
                        <a:rPr lang="fr-FR" sz="1600" dirty="0" err="1" smtClean="0"/>
                        <a:t>janv</a:t>
                      </a:r>
                      <a:r>
                        <a:rPr lang="fr-FR" sz="1600" dirty="0" smtClean="0"/>
                        <a:t> à 17h00</a:t>
                      </a:r>
                      <a:endParaRPr lang="fr-FR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8" name="ZoneTexte 37"/>
          <p:cNvSpPr txBox="1"/>
          <p:nvPr/>
        </p:nvSpPr>
        <p:spPr>
          <a:xfrm>
            <a:off x="2533650" y="1642110"/>
            <a:ext cx="625602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b="1" dirty="0" smtClean="0"/>
              <a:t>Remarque</a:t>
            </a:r>
            <a:r>
              <a:rPr lang="fr-FR" dirty="0" smtClean="0"/>
              <a:t> : </a:t>
            </a:r>
            <a:r>
              <a:rPr lang="fr-F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Tiens cette fois-ci le décalage d’un jour dû au 0 janvier n’existe plus ? Si ! Car sous </a:t>
            </a:r>
            <a:r>
              <a:rPr lang="fr-F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OpenProj</a:t>
            </a:r>
            <a:r>
              <a:rPr lang="fr-F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c’est le 2 janvier à 17h00 autant dire le 3 janvier à 8h00. Le décalage d’un jour est toujours là.</a:t>
            </a:r>
            <a:endParaRPr lang="fr-F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Box 1518"/>
          <p:cNvSpPr txBox="1">
            <a:spLocks noChangeArrowheads="1"/>
          </p:cNvSpPr>
          <p:nvPr/>
        </p:nvSpPr>
        <p:spPr bwMode="auto">
          <a:xfrm>
            <a:off x="4920238" y="4791654"/>
            <a:ext cx="458470" cy="2730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C=6</a:t>
            </a:r>
          </a:p>
        </p:txBody>
      </p:sp>
      <p:sp>
        <p:nvSpPr>
          <p:cNvPr id="10" name="Text Box 1519"/>
          <p:cNvSpPr txBox="1">
            <a:spLocks noChangeArrowheads="1"/>
          </p:cNvSpPr>
          <p:nvPr/>
        </p:nvSpPr>
        <p:spPr bwMode="auto">
          <a:xfrm>
            <a:off x="4533165" y="4276581"/>
            <a:ext cx="459105" cy="271639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A=2</a:t>
            </a:r>
          </a:p>
        </p:txBody>
      </p:sp>
      <p:cxnSp>
        <p:nvCxnSpPr>
          <p:cNvPr id="11" name="Line 1521"/>
          <p:cNvCxnSpPr>
            <a:stCxn id="19" idx="0"/>
          </p:cNvCxnSpPr>
          <p:nvPr/>
        </p:nvCxnSpPr>
        <p:spPr bwMode="auto">
          <a:xfrm flipV="1">
            <a:off x="4589169" y="4090292"/>
            <a:ext cx="490256" cy="64106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Line 1522"/>
          <p:cNvCxnSpPr/>
          <p:nvPr/>
        </p:nvCxnSpPr>
        <p:spPr bwMode="auto">
          <a:xfrm flipV="1">
            <a:off x="4866880" y="5003877"/>
            <a:ext cx="432000" cy="1366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" name="Text Box 1476"/>
          <p:cNvSpPr txBox="1">
            <a:spLocks noChangeArrowheads="1"/>
          </p:cNvSpPr>
          <p:nvPr/>
        </p:nvSpPr>
        <p:spPr bwMode="auto">
          <a:xfrm>
            <a:off x="5694148" y="3817144"/>
            <a:ext cx="457835" cy="27093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B=2</a:t>
            </a:r>
          </a:p>
        </p:txBody>
      </p:sp>
      <p:sp>
        <p:nvSpPr>
          <p:cNvPr id="14" name="Text Box 1477"/>
          <p:cNvSpPr txBox="1">
            <a:spLocks noChangeArrowheads="1"/>
          </p:cNvSpPr>
          <p:nvPr/>
        </p:nvSpPr>
        <p:spPr bwMode="auto">
          <a:xfrm>
            <a:off x="5673751" y="3306989"/>
            <a:ext cx="458470" cy="27093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45720" rIns="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Times New Roman"/>
                <a:ea typeface="Batang"/>
              </a:rPr>
              <a:t>F=8</a:t>
            </a:r>
          </a:p>
        </p:txBody>
      </p:sp>
      <p:cxnSp>
        <p:nvCxnSpPr>
          <p:cNvPr id="15" name="Line 1487"/>
          <p:cNvCxnSpPr/>
          <p:nvPr/>
        </p:nvCxnSpPr>
        <p:spPr bwMode="auto">
          <a:xfrm flipV="1">
            <a:off x="5598908" y="3577922"/>
            <a:ext cx="398299" cy="17866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" name="Line 1488"/>
          <p:cNvCxnSpPr>
            <a:stCxn id="20" idx="3"/>
          </p:cNvCxnSpPr>
          <p:nvPr/>
        </p:nvCxnSpPr>
        <p:spPr bwMode="auto">
          <a:xfrm>
            <a:off x="5622499" y="4062327"/>
            <a:ext cx="365574" cy="11999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" name="Line 1467"/>
          <p:cNvCxnSpPr>
            <a:stCxn id="23" idx="2"/>
            <a:endCxn id="24" idx="1"/>
          </p:cNvCxnSpPr>
          <p:nvPr/>
        </p:nvCxnSpPr>
        <p:spPr bwMode="auto">
          <a:xfrm>
            <a:off x="6282337" y="4467910"/>
            <a:ext cx="274350" cy="562476"/>
          </a:xfrm>
          <a:prstGeom prst="line">
            <a:avLst/>
          </a:prstGeom>
          <a:noFill/>
          <a:ln w="19050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" name="Line 1468"/>
          <p:cNvCxnSpPr>
            <a:stCxn id="21" idx="3"/>
            <a:endCxn id="24" idx="1"/>
          </p:cNvCxnSpPr>
          <p:nvPr/>
        </p:nvCxnSpPr>
        <p:spPr bwMode="auto">
          <a:xfrm>
            <a:off x="5830349" y="5015276"/>
            <a:ext cx="726338" cy="15110"/>
          </a:xfrm>
          <a:prstGeom prst="line">
            <a:avLst/>
          </a:prstGeom>
          <a:noFill/>
          <a:ln w="19050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19" name="Table 6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9856269"/>
              </p:ext>
            </p:extLst>
          </p:nvPr>
        </p:nvGraphicFramePr>
        <p:xfrm>
          <a:off x="4319139" y="4731352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2"/>
                <a:gridCol w="252028"/>
              </a:tblGrid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fr-FR" sz="16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fr-FR" sz="16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20" name="Table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8835720"/>
              </p:ext>
            </p:extLst>
          </p:nvPr>
        </p:nvGraphicFramePr>
        <p:xfrm>
          <a:off x="5082439" y="3774295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335"/>
                <a:gridCol w="284725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6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fr-FR" sz="16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21" name="Table 6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2582425"/>
              </p:ext>
            </p:extLst>
          </p:nvPr>
        </p:nvGraphicFramePr>
        <p:xfrm>
          <a:off x="5290289" y="4727244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fr-FR" sz="16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fr-FR" sz="16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22" name="Table 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1925035"/>
              </p:ext>
            </p:extLst>
          </p:nvPr>
        </p:nvGraphicFramePr>
        <p:xfrm>
          <a:off x="6015058" y="3228565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fr-FR" sz="16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fr-FR" sz="14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23" name="Table 7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9524170"/>
              </p:ext>
            </p:extLst>
          </p:nvPr>
        </p:nvGraphicFramePr>
        <p:xfrm>
          <a:off x="6012307" y="3891846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fr-FR" sz="16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24" name="Table 8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7367995"/>
              </p:ext>
            </p:extLst>
          </p:nvPr>
        </p:nvGraphicFramePr>
        <p:xfrm>
          <a:off x="6556687" y="4742354"/>
          <a:ext cx="54006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9"/>
                <a:gridCol w="27655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fr-FR" sz="16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5" name="TextBox 123"/>
          <p:cNvSpPr txBox="1"/>
          <p:nvPr/>
        </p:nvSpPr>
        <p:spPr>
          <a:xfrm>
            <a:off x="5265766" y="4715806"/>
            <a:ext cx="2560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fr-FR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130"/>
          <p:cNvSpPr txBox="1"/>
          <p:nvPr/>
        </p:nvSpPr>
        <p:spPr>
          <a:xfrm>
            <a:off x="6021921" y="3239598"/>
            <a:ext cx="256079" cy="297962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r>
              <a:rPr lang="fr-FR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fr-FR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131"/>
          <p:cNvSpPr txBox="1"/>
          <p:nvPr/>
        </p:nvSpPr>
        <p:spPr>
          <a:xfrm>
            <a:off x="6032172" y="3862514"/>
            <a:ext cx="256079" cy="328739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r>
              <a:rPr lang="fr-F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28" name="TextBox 133"/>
          <p:cNvSpPr txBox="1"/>
          <p:nvPr/>
        </p:nvSpPr>
        <p:spPr>
          <a:xfrm>
            <a:off x="6590253" y="4737628"/>
            <a:ext cx="256079" cy="328739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r>
              <a:rPr lang="fr-F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fr-FR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115"/>
          <p:cNvSpPr txBox="1"/>
          <p:nvPr/>
        </p:nvSpPr>
        <p:spPr>
          <a:xfrm>
            <a:off x="6833975" y="4748063"/>
            <a:ext cx="256079" cy="297962"/>
          </a:xfrm>
          <a:prstGeom prst="rect">
            <a:avLst/>
          </a:prstGeom>
          <a:noFill/>
        </p:spPr>
        <p:txBody>
          <a:bodyPr wrap="square" lIns="36000" tIns="36000" rIns="36000" rtlCol="0">
            <a:spAutoFit/>
          </a:bodyPr>
          <a:lstStyle/>
          <a:p>
            <a:pPr algn="ctr"/>
            <a:r>
              <a:rPr lang="fr-FR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30" name="TextBox 117"/>
          <p:cNvSpPr txBox="1"/>
          <p:nvPr/>
        </p:nvSpPr>
        <p:spPr>
          <a:xfrm>
            <a:off x="5598908" y="4703641"/>
            <a:ext cx="256079" cy="338554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r>
              <a:rPr lang="fr-F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fr-FR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extBox 120"/>
          <p:cNvSpPr txBox="1"/>
          <p:nvPr/>
        </p:nvSpPr>
        <p:spPr>
          <a:xfrm>
            <a:off x="6315974" y="3871820"/>
            <a:ext cx="256079" cy="338554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r>
              <a:rPr lang="fr-F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fr-FR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Box 121"/>
          <p:cNvSpPr txBox="1"/>
          <p:nvPr/>
        </p:nvSpPr>
        <p:spPr>
          <a:xfrm>
            <a:off x="6295130" y="3232275"/>
            <a:ext cx="256079" cy="307777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r>
              <a:rPr lang="fr-FR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endParaRPr lang="fr-FR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TextBox 122"/>
          <p:cNvSpPr txBox="1"/>
          <p:nvPr/>
        </p:nvSpPr>
        <p:spPr>
          <a:xfrm>
            <a:off x="5381230" y="3749341"/>
            <a:ext cx="256079" cy="338554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r>
              <a:rPr lang="fr-F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40" name="TextBox 126"/>
          <p:cNvSpPr txBox="1"/>
          <p:nvPr/>
        </p:nvSpPr>
        <p:spPr>
          <a:xfrm>
            <a:off x="4661156" y="4710016"/>
            <a:ext cx="256079" cy="338554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r>
              <a:rPr lang="fr-F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41" name="TextBox 93"/>
          <p:cNvSpPr txBox="1"/>
          <p:nvPr/>
        </p:nvSpPr>
        <p:spPr>
          <a:xfrm>
            <a:off x="4648392" y="4990408"/>
            <a:ext cx="256079" cy="338554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r>
              <a:rPr lang="fr-F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42" name="TextBox 95"/>
          <p:cNvSpPr txBox="1"/>
          <p:nvPr/>
        </p:nvSpPr>
        <p:spPr>
          <a:xfrm>
            <a:off x="5381192" y="4025397"/>
            <a:ext cx="256079" cy="338554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r>
              <a:rPr lang="fr-F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fr-FR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TextBox 99"/>
          <p:cNvSpPr txBox="1"/>
          <p:nvPr/>
        </p:nvSpPr>
        <p:spPr>
          <a:xfrm>
            <a:off x="6846165" y="5005629"/>
            <a:ext cx="256079" cy="338554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r>
              <a:rPr lang="fr-F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fr-FR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ZoneTexte 43"/>
          <p:cNvSpPr txBox="1"/>
          <p:nvPr/>
        </p:nvSpPr>
        <p:spPr>
          <a:xfrm>
            <a:off x="2488846" y="2710547"/>
            <a:ext cx="3223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Date de début au + tôt de </a:t>
            </a:r>
            <a:r>
              <a:rPr lang="fr-FR" b="1" dirty="0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45" name="TextBox 117"/>
          <p:cNvSpPr txBox="1"/>
          <p:nvPr/>
        </p:nvSpPr>
        <p:spPr>
          <a:xfrm>
            <a:off x="5126275" y="3756446"/>
            <a:ext cx="256079" cy="338554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r>
              <a:rPr lang="fr-FR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cxnSp>
        <p:nvCxnSpPr>
          <p:cNvPr id="46" name="Connecteur droit avec flèche 45"/>
          <p:cNvCxnSpPr/>
          <p:nvPr/>
        </p:nvCxnSpPr>
        <p:spPr>
          <a:xfrm>
            <a:off x="4328931" y="2957533"/>
            <a:ext cx="809637" cy="88681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4307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6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7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1106</TotalTime>
  <Words>3982</Words>
  <Application>Microsoft Office PowerPoint</Application>
  <PresentationFormat>Affichage à l'écran (16:10)</PresentationFormat>
  <Paragraphs>1337</Paragraphs>
  <Slides>46</Slides>
  <Notes>34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46</vt:i4>
      </vt:variant>
    </vt:vector>
  </HeadingPairs>
  <TitlesOfParts>
    <vt:vector size="59" baseType="lpstr">
      <vt:lpstr>Batang</vt:lpstr>
      <vt:lpstr>Arial</vt:lpstr>
      <vt:lpstr>Calibri</vt:lpstr>
      <vt:lpstr>Times New Roman</vt:lpstr>
      <vt:lpstr>Wingdings</vt:lpstr>
      <vt:lpstr>Thème Office</vt:lpstr>
      <vt:lpstr>1_Thème Office</vt:lpstr>
      <vt:lpstr>2_Thème Office</vt:lpstr>
      <vt:lpstr>3_Thème Office</vt:lpstr>
      <vt:lpstr>4_Thème Office</vt:lpstr>
      <vt:lpstr>5_Thème Office</vt:lpstr>
      <vt:lpstr>6_Thème Office</vt:lpstr>
      <vt:lpstr>7_Thème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 Warin</dc:creator>
  <cp:lastModifiedBy>bwarin</cp:lastModifiedBy>
  <cp:revision>152</cp:revision>
  <cp:lastPrinted>2014-11-01T16:54:01Z</cp:lastPrinted>
  <dcterms:created xsi:type="dcterms:W3CDTF">2014-10-25T07:52:49Z</dcterms:created>
  <dcterms:modified xsi:type="dcterms:W3CDTF">2015-01-04T12:02:22Z</dcterms:modified>
</cp:coreProperties>
</file>