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1" r:id="rId2"/>
    <p:sldId id="351" r:id="rId3"/>
    <p:sldId id="282" r:id="rId4"/>
    <p:sldId id="356" r:id="rId5"/>
    <p:sldId id="337" r:id="rId6"/>
    <p:sldId id="339" r:id="rId7"/>
    <p:sldId id="338" r:id="rId8"/>
    <p:sldId id="340" r:id="rId9"/>
    <p:sldId id="336" r:id="rId10"/>
    <p:sldId id="346" r:id="rId11"/>
    <p:sldId id="345" r:id="rId12"/>
    <p:sldId id="344" r:id="rId13"/>
    <p:sldId id="348" r:id="rId14"/>
    <p:sldId id="347" r:id="rId15"/>
    <p:sldId id="357" r:id="rId16"/>
    <p:sldId id="358" r:id="rId17"/>
    <p:sldId id="342" r:id="rId18"/>
    <p:sldId id="343" r:id="rId19"/>
    <p:sldId id="353" r:id="rId20"/>
    <p:sldId id="354" r:id="rId21"/>
    <p:sldId id="355" r:id="rId22"/>
  </p:sldIdLst>
  <p:sldSz cx="9144000" cy="6858000" type="screen4x3"/>
  <p:notesSz cx="6648450" cy="97821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0000"/>
    <a:srgbClr val="008000"/>
    <a:srgbClr val="FF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09" autoAdjust="0"/>
  </p:normalViewPr>
  <p:slideViewPr>
    <p:cSldViewPr>
      <p:cViewPr>
        <p:scale>
          <a:sx n="75" d="100"/>
          <a:sy n="75" d="100"/>
        </p:scale>
        <p:origin x="-307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1452" y="-84"/>
      </p:cViewPr>
      <p:guideLst>
        <p:guide orient="horz" pos="3081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1638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91638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1A7916B-F083-46A5-9900-A5788D16B2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7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91088" cy="3668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5163" y="4646613"/>
            <a:ext cx="5318125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1638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91638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F491C9-D911-46EA-9C4B-94E015B271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90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36E697B-444B-4493-8975-51F6EF4E558D}" type="slidenum">
              <a:rPr lang="fr-FR" smtClean="0"/>
              <a:pPr eaLnBrk="1" hangingPunct="1"/>
              <a:t>1</a:t>
            </a:fld>
            <a:endParaRPr lang="fr-FR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213" y="4649788"/>
            <a:ext cx="5026025" cy="4121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142" tIns="43789" rIns="89142" bIns="43789"/>
          <a:lstStyle/>
          <a:p>
            <a:pPr eaLnBrk="1" hangingPunct="1"/>
            <a:endParaRPr lang="fr-CH" smtClean="0"/>
          </a:p>
        </p:txBody>
      </p:sp>
      <p:sp>
        <p:nvSpPr>
          <p:cNvPr id="24580" name="Rectangle 3"/>
          <p:cNvSpPr>
            <a:spLocks noRot="1" noChangeArrowheads="1" noTextEdit="1"/>
          </p:cNvSpPr>
          <p:nvPr>
            <p:ph type="sldImg"/>
          </p:nvPr>
        </p:nvSpPr>
        <p:spPr>
          <a:xfrm>
            <a:off x="1035050" y="847725"/>
            <a:ext cx="4583113" cy="3436938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7FAEAD-282E-4BF8-AC18-1403B1B968F5}" type="slidenum">
              <a:rPr lang="fr-FR" smtClean="0"/>
              <a:pPr eaLnBrk="1" hangingPunct="1"/>
              <a:t>2</a:t>
            </a:fld>
            <a:endParaRPr lang="fr-FR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0588" y="741363"/>
            <a:ext cx="4870450" cy="365283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825" y="4646613"/>
            <a:ext cx="4872038" cy="4402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F43384-E6F7-4C6F-9C7C-745BF9E5B36B}" type="slidenum">
              <a:rPr lang="fr-FR" smtClean="0"/>
              <a:pPr eaLnBrk="1" hangingPunct="1"/>
              <a:t>3</a:t>
            </a:fld>
            <a:endParaRPr lang="fr-FR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E76731-0017-468C-9796-5D9A7F863364}" type="slidenum">
              <a:rPr lang="fr-FR" smtClean="0"/>
              <a:pPr eaLnBrk="1" hangingPunct="1"/>
              <a:t>4</a:t>
            </a:fld>
            <a:endParaRPr lang="fr-FR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533705-89B7-48B7-9AE8-AC77684D6F1F}" type="slidenum">
              <a:rPr lang="fr-FR" smtClean="0"/>
              <a:pPr eaLnBrk="1" hangingPunct="1"/>
              <a:t>5</a:t>
            </a:fld>
            <a:endParaRPr lang="fr-FR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E03F532-5842-4C3A-89EA-7AB6C578ED1E}" type="slidenum">
              <a:rPr lang="fr-FR" smtClean="0"/>
              <a:pPr eaLnBrk="1" hangingPunct="1"/>
              <a:t>6</a:t>
            </a:fld>
            <a:endParaRPr lang="fr-FR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6A0068-36EC-4177-B1C8-2DEC0276533D}" type="slidenum">
              <a:rPr lang="fr-FR" smtClean="0"/>
              <a:pPr eaLnBrk="1" hangingPunct="1"/>
              <a:t>7</a:t>
            </a:fld>
            <a:endParaRPr lang="fr-FR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C91737E-BA19-4E53-8527-D4B386727835}" type="slidenum">
              <a:rPr lang="fr-FR" smtClean="0"/>
              <a:pPr eaLnBrk="1" hangingPunct="1"/>
              <a:t>8</a:t>
            </a:fld>
            <a:endParaRPr lang="fr-FR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A1813E-C572-4C3A-8156-38C468767D97}" type="slidenum">
              <a:rPr lang="fr-FR" smtClean="0"/>
              <a:pPr eaLnBrk="1" hangingPunct="1"/>
              <a:t>9</a:t>
            </a:fld>
            <a:endParaRPr lang="fr-FR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97863A2-8E40-4C82-A3FA-6E54F12FCE1E}" type="slidenum">
              <a:rPr lang="fr-FR" smtClean="0"/>
              <a:pPr eaLnBrk="1" hangingPunct="1"/>
              <a:t>10</a:t>
            </a:fld>
            <a:endParaRPr lang="fr-FR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BA360-1AC2-4AD0-B92E-73337B7B95A1}" type="slidenum">
              <a:rPr lang="fr-FR" smtClean="0"/>
              <a:pPr eaLnBrk="1" hangingPunct="1"/>
              <a:t>11</a:t>
            </a:fld>
            <a:endParaRPr lang="fr-FR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62B6466-8F2E-40A2-81B2-B5F46316E160}" type="slidenum">
              <a:rPr lang="fr-FR" smtClean="0"/>
              <a:pPr eaLnBrk="1" hangingPunct="1"/>
              <a:t>12</a:t>
            </a:fld>
            <a:endParaRPr lang="fr-FR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0E5C57-140D-4D39-B483-B321E98A190C}" type="slidenum">
              <a:rPr lang="fr-FR" smtClean="0"/>
              <a:pPr eaLnBrk="1" hangingPunct="1"/>
              <a:t>13</a:t>
            </a:fld>
            <a:endParaRPr lang="fr-FR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DBBC41-9DD0-4370-A147-8D866733AC62}" type="slidenum">
              <a:rPr lang="fr-FR" smtClean="0"/>
              <a:pPr eaLnBrk="1" hangingPunct="1"/>
              <a:t>14</a:t>
            </a:fld>
            <a:endParaRPr lang="fr-FR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52DB1D6-1097-4CD8-AD9B-5EB6ECC6CEBF}" type="slidenum">
              <a:rPr lang="fr-FR" smtClean="0"/>
              <a:pPr eaLnBrk="1" hangingPunct="1"/>
              <a:t>17</a:t>
            </a:fld>
            <a:endParaRPr lang="fr-FR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213" y="4649788"/>
            <a:ext cx="5026025" cy="4121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142" tIns="43789" rIns="89142" bIns="43789"/>
          <a:lstStyle/>
          <a:p>
            <a:pPr eaLnBrk="1" hangingPunct="1"/>
            <a:endParaRPr lang="fr-CH" smtClean="0"/>
          </a:p>
        </p:txBody>
      </p:sp>
      <p:sp>
        <p:nvSpPr>
          <p:cNvPr id="40964" name="Rectangle 3"/>
          <p:cNvSpPr>
            <a:spLocks noRot="1" noChangeArrowheads="1" noTextEdit="1"/>
          </p:cNvSpPr>
          <p:nvPr>
            <p:ph type="sldImg"/>
          </p:nvPr>
        </p:nvSpPr>
        <p:spPr>
          <a:xfrm>
            <a:off x="1035050" y="847725"/>
            <a:ext cx="4583113" cy="3436938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548ACC-9878-4708-9F1D-20D1C936E2B1}" type="slidenum">
              <a:rPr lang="fr-FR" smtClean="0"/>
              <a:pPr eaLnBrk="1" hangingPunct="1"/>
              <a:t>18</a:t>
            </a:fld>
            <a:endParaRPr lang="fr-FR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B9320F-460A-46CC-AA3B-73BB2BFEE1E1}" type="slidenum">
              <a:rPr lang="fr-FR" smtClean="0"/>
              <a:pPr eaLnBrk="1" hangingPunct="1"/>
              <a:t>19</a:t>
            </a:fld>
            <a:endParaRPr lang="fr-FR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2175" y="741363"/>
            <a:ext cx="4865688" cy="3649662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825" y="4645025"/>
            <a:ext cx="4872038" cy="4403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CEFE96-BFBB-4996-A0EB-4088FA3DA7A7}" type="slidenum">
              <a:rPr lang="fr-FR" smtClean="0"/>
              <a:pPr eaLnBrk="1" hangingPunct="1"/>
              <a:t>20</a:t>
            </a:fld>
            <a:endParaRPr lang="fr-FR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0588" y="741363"/>
            <a:ext cx="4868862" cy="36512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825" y="4646613"/>
            <a:ext cx="4872038" cy="4402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732CAF6-E28D-4F72-86FD-7BB6F6A66826}" type="slidenum">
              <a:rPr lang="fr-FR" smtClean="0"/>
              <a:pPr eaLnBrk="1" hangingPunct="1"/>
              <a:t>21</a:t>
            </a:fld>
            <a:endParaRPr lang="fr-FR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0588" y="741363"/>
            <a:ext cx="4870450" cy="365283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825" y="4646613"/>
            <a:ext cx="4872038" cy="4402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8363E-0E4A-4D5F-A6EC-2ACD896304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92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D91-EC0E-4EF4-B78B-CB748D47CF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90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11B88-E216-4818-8FF5-D7C9AE98EE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74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FB568-1EBE-4618-A74E-38DC2813E9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24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BDF53-045B-4E2D-BC97-E58F6F42DF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78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8EDF3-9D17-4F07-8101-A19D253062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75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53B2F-A7D7-411E-9DA6-722A6ACD30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0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95830-6CA3-42D1-8EBA-54AE13D35D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13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AADD1-4755-47CA-A53E-04246EACDB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36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68FEB-9712-4B98-AFFE-CDE4EC9C57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672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53250" y="25400"/>
            <a:ext cx="2165350" cy="6100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5400"/>
            <a:ext cx="6343650" cy="6100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8135D-C563-405C-AC3B-1E46142DB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803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9000" y="25400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BFB21-962A-4A21-810D-4B31504760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9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creativecommons.org/licenses/by-nc-sa/2.5/deed.fr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25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67750" y="6597650"/>
            <a:ext cx="4762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03614A-1DE2-447B-B45B-A512111410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29" name="Text Box 11"/>
          <p:cNvSpPr txBox="1">
            <a:spLocks noChangeArrowheads="1"/>
          </p:cNvSpPr>
          <p:nvPr userDrawn="1"/>
        </p:nvSpPr>
        <p:spPr bwMode="auto">
          <a:xfrm>
            <a:off x="6372225" y="6629400"/>
            <a:ext cx="2184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fr-FR" sz="900" smtClean="0">
                <a:latin typeface="Times New Roman" pitchFamily="18" charset="0"/>
              </a:rPr>
              <a:t>Utilisation ou copie interdites sans citation</a:t>
            </a:r>
          </a:p>
        </p:txBody>
      </p:sp>
      <p:pic>
        <p:nvPicPr>
          <p:cNvPr id="2" name="Picture 12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6657975"/>
            <a:ext cx="179388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13"/>
          <p:cNvSpPr txBox="1">
            <a:spLocks noChangeArrowheads="1"/>
          </p:cNvSpPr>
          <p:nvPr userDrawn="1"/>
        </p:nvSpPr>
        <p:spPr bwMode="auto">
          <a:xfrm>
            <a:off x="0" y="6553200"/>
            <a:ext cx="1403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1400" smtClean="0">
                <a:solidFill>
                  <a:srgbClr val="000000"/>
                </a:solidFill>
                <a:latin typeface="Times New Roman" pitchFamily="18" charset="0"/>
              </a:rPr>
              <a:t>Rémi Bachelet</a:t>
            </a:r>
          </a:p>
        </p:txBody>
      </p:sp>
      <p:sp>
        <p:nvSpPr>
          <p:cNvPr id="1032" name="Text Box 14"/>
          <p:cNvSpPr txBox="1">
            <a:spLocks noChangeArrowheads="1"/>
          </p:cNvSpPr>
          <p:nvPr userDrawn="1"/>
        </p:nvSpPr>
        <p:spPr bwMode="auto">
          <a:xfrm>
            <a:off x="4211638" y="6608763"/>
            <a:ext cx="1008062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  <a:defRPr/>
            </a:pPr>
            <a:fld id="{A01F0024-92B1-4214-B09D-D9A6C17BA8EF}" type="datetime6">
              <a:rPr lang="fr-FR" sz="1200" smtClean="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lnSpc>
                  <a:spcPct val="86000"/>
                </a:lnSpc>
                <a:spcBef>
                  <a:spcPct val="50000"/>
                </a:spcBef>
                <a:buClr>
                  <a:srgbClr val="000099"/>
                </a:buClr>
                <a:buSzPct val="100000"/>
                <a:buFont typeface="Times New Roman" pitchFamily="18" charset="0"/>
                <a:buNone/>
                <a:defRPr/>
              </a:pPr>
              <a:t>avril 12</a:t>
            </a:fld>
            <a:endParaRPr lang="fr-FR" sz="1200" smtClean="0">
              <a:solidFill>
                <a:srgbClr val="00808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8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99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99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99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9900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clevelandbay.com/images/pen.jpg" TargetMode="External"/><Relationship Id="rId7" Type="http://schemas.openxmlformats.org/officeDocument/2006/relationships/hyperlink" Target="http://creativecommons.org/licenses/by-nc-sa/2.5/deed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b.ec-lille.fr/gestion_projet.htm" TargetMode="External"/><Relationship Id="rId5" Type="http://schemas.openxmlformats.org/officeDocument/2006/relationships/hyperlink" Target="http://rb.ec-lille.fr/l/Projets/Projet_Analyse_fonctionnelle.html" TargetMode="External"/><Relationship Id="rId4" Type="http://schemas.openxmlformats.org/officeDocument/2006/relationships/image" Target="../media/image2.png"/><Relationship Id="rId9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vue.tufts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rb.ec-lille.fr/l/Projets/Modele_diagramme_Analyse_fonctionnelle.vue" TargetMode="External"/><Relationship Id="rId4" Type="http://schemas.openxmlformats.org/officeDocument/2006/relationships/hyperlink" Target="http://www.lucidchart.com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7iFjj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://www.lebloggadget.com/images/su_rmainpic.jpg" TargetMode="External"/><Relationship Id="rId18" Type="http://schemas.openxmlformats.org/officeDocument/2006/relationships/image" Target="../media/image19.png"/><Relationship Id="rId26" Type="http://schemas.openxmlformats.org/officeDocument/2006/relationships/image" Target="../media/image23.png"/><Relationship Id="rId3" Type="http://schemas.openxmlformats.org/officeDocument/2006/relationships/hyperlink" Target="http://test.lesarcs.com/shop/catalog/images/stylo.jpg" TargetMode="External"/><Relationship Id="rId21" Type="http://schemas.openxmlformats.org/officeDocument/2006/relationships/hyperlink" Target="http://www.yifangifts.com/gift/neck%20pen.jpg" TargetMode="External"/><Relationship Id="rId7" Type="http://schemas.openxmlformats.org/officeDocument/2006/relationships/hyperlink" Target="http://www.vegea.com/plume.50.jpg" TargetMode="External"/><Relationship Id="rId12" Type="http://schemas.openxmlformats.org/officeDocument/2006/relationships/image" Target="../media/image16.png"/><Relationship Id="rId17" Type="http://schemas.openxmlformats.org/officeDocument/2006/relationships/hyperlink" Target="http://www.meilleurduchef.com/mdc/photo/produits/mfr/stylo_digital_gd.jpg" TargetMode="External"/><Relationship Id="rId25" Type="http://schemas.openxmlformats.org/officeDocument/2006/relationships/hyperlink" Target="http://www.gentlemansemporium.com/store/media/000054_full.jpg" TargetMode="External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29" Type="http://schemas.openxmlformats.org/officeDocument/2006/relationships/hyperlink" Target="http://www.conrad.de/script/_im1/xl/7000_7999/7700/7740/7747/774766_LB_00_FB.EP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hyperlink" Target="http://www.mariage.fr/cadeaux/zoom_stylo_prestige.jpg" TargetMode="External"/><Relationship Id="rId24" Type="http://schemas.openxmlformats.org/officeDocument/2006/relationships/image" Target="../media/image22.png"/><Relationship Id="rId32" Type="http://schemas.openxmlformats.org/officeDocument/2006/relationships/image" Target="../media/image26.png"/><Relationship Id="rId5" Type="http://schemas.openxmlformats.org/officeDocument/2006/relationships/hyperlink" Target="http://www.skripta-paris.com/img/articles/enzo%20varini/thumbnails/raguza.jpg" TargetMode="External"/><Relationship Id="rId15" Type="http://schemas.openxmlformats.org/officeDocument/2006/relationships/hyperlink" Target="http://www.lechasseurdetoiles.com/site/catalogue/Orion/images/produits/O5831_300.jpg" TargetMode="External"/><Relationship Id="rId23" Type="http://schemas.openxmlformats.org/officeDocument/2006/relationships/hyperlink" Target="http://www.mckinneypens.com/images/gallerypage/evolution/evolveopen.jpg" TargetMode="External"/><Relationship Id="rId28" Type="http://schemas.openxmlformats.org/officeDocument/2006/relationships/image" Target="../media/image24.png"/><Relationship Id="rId10" Type="http://schemas.openxmlformats.org/officeDocument/2006/relationships/image" Target="../media/image15.png"/><Relationship Id="rId19" Type="http://schemas.openxmlformats.org/officeDocument/2006/relationships/hyperlink" Target="http://www.hp.com/hpinfo/newsroom/press_kits/2003/businessipg/images/im_digital_pen_paper.jpg" TargetMode="External"/><Relationship Id="rId31" Type="http://schemas.openxmlformats.org/officeDocument/2006/relationships/hyperlink" Target="http://www1.istockphoto.com/file_thumbview_approve/98545/2/istockphoto_98545_banana_pen.jpg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://www.publicado.fr/images/grande/stylo-pc0531-%20pierre_cardin_france.jpg" TargetMode="External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hyperlink" Target="http://www.cajunpen.com/assets/images/powerglo_lightphoto_large.jpg" TargetMode="External"/><Relationship Id="rId30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rb.ec-lille.fr/l/Socio_orgas/cours-socio_Analyse_strategique.html" TargetMode="External"/><Relationship Id="rId13" Type="http://schemas.openxmlformats.org/officeDocument/2006/relationships/hyperlink" Target="http://rb.ec-lille.fr/l/Gestion_risques/Gestion_des_risques_Demarche.html" TargetMode="External"/><Relationship Id="rId18" Type="http://schemas.openxmlformats.org/officeDocument/2006/relationships/hyperlink" Target="http://rb.ec-lille.fr/Cours_de_Qualite.htm" TargetMode="External"/><Relationship Id="rId3" Type="http://schemas.openxmlformats.org/officeDocument/2006/relationships/hyperlink" Target="http://rb.ec-lille.fr/l/Projets/v/" TargetMode="External"/><Relationship Id="rId7" Type="http://schemas.openxmlformats.org/officeDocument/2006/relationships/hyperlink" Target="http://rb.ec-lille.fr/l/Projets/Projet_Groupware_et_outils_informatiques.html" TargetMode="External"/><Relationship Id="rId12" Type="http://schemas.openxmlformats.org/officeDocument/2006/relationships/hyperlink" Target="http://rb.ec-lille.fr/l/Gestion_risques/Gestion_des_risques_Introduction.html" TargetMode="External"/><Relationship Id="rId17" Type="http://schemas.openxmlformats.org/officeDocument/2006/relationships/hyperlink" Target="http://rb.ec-lille.fr/l/Cours_de_marches_financiers.htm" TargetMode="External"/><Relationship Id="rId2" Type="http://schemas.openxmlformats.org/officeDocument/2006/relationships/notesSlide" Target="../notesSlides/notesSlide19.xml"/><Relationship Id="rId16" Type="http://schemas.openxmlformats.org/officeDocument/2006/relationships/hyperlink" Target="http://plagiat.ec-lille.fr/" TargetMode="External"/><Relationship Id="rId20" Type="http://schemas.openxmlformats.org/officeDocument/2006/relationships/hyperlink" Target="http://rb.ec-lille.fr/l/CentraleWiki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b.ec-lille.fr/l/Projets/Projet_Outils_organisation_projet.html" TargetMode="External"/><Relationship Id="rId11" Type="http://schemas.openxmlformats.org/officeDocument/2006/relationships/hyperlink" Target="http://rb.ec-lille.fr/l/Projets/Projet_Analyse_fonctionnelle.html" TargetMode="External"/><Relationship Id="rId5" Type="http://schemas.openxmlformats.org/officeDocument/2006/relationships/hyperlink" Target="http://rb.ec-lille.fr/l/Projets/Projet_les_fondamentaux.html" TargetMode="External"/><Relationship Id="rId15" Type="http://schemas.openxmlformats.org/officeDocument/2006/relationships/hyperlink" Target="http://rb.ec-lille.fr/Cours_de_recueil_analyse_et_traitement_de_donnees.htm" TargetMode="External"/><Relationship Id="rId10" Type="http://schemas.openxmlformats.org/officeDocument/2006/relationships/hyperlink" Target="http://rb.ec-lille.fr/gestion_projet.htm" TargetMode="External"/><Relationship Id="rId19" Type="http://schemas.openxmlformats.org/officeDocument/2006/relationships/hyperlink" Target="http://rb.ec-lille.fr/l/Cours_de_cartes_conceptuelles.htm" TargetMode="External"/><Relationship Id="rId4" Type="http://schemas.openxmlformats.org/officeDocument/2006/relationships/hyperlink" Target="http://rb.ec-lille.fr/l/Projets/v2/Projet_la_motivation_0.html" TargetMode="External"/><Relationship Id="rId9" Type="http://schemas.openxmlformats.org/officeDocument/2006/relationships/hyperlink" Target="http://rb.ec-lille.fr/l/Qualite/Qualite_Brainstorming.html" TargetMode="External"/><Relationship Id="rId14" Type="http://schemas.openxmlformats.org/officeDocument/2006/relationships/hyperlink" Target="http://rb.ec-lille.fr/l/Cours_de_sociologie_des_organisations.htm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plagiat.ec-lille.fr/" TargetMode="External"/><Relationship Id="rId13" Type="http://schemas.openxmlformats.org/officeDocument/2006/relationships/hyperlink" Target="http://rb.ec-lille.fr/l/CoachingPedagogique.htm" TargetMode="External"/><Relationship Id="rId3" Type="http://schemas.openxmlformats.org/officeDocument/2006/relationships/hyperlink" Target="http://rb.ec-lille.fr/perso/CV_Remi_BACHELET.html" TargetMode="External"/><Relationship Id="rId7" Type="http://schemas.openxmlformats.org/officeDocument/2006/relationships/hyperlink" Target="http://rb.ec-lille.fr/Cours_de_recueil_analyse_et_traitement_de_donnees.htm" TargetMode="External"/><Relationship Id="rId12" Type="http://schemas.openxmlformats.org/officeDocument/2006/relationships/hyperlink" Target="http://rb.ec-lille.fr/l/CentraleWiki.ht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b.ec-lille.fr/l/Cours_de_sociologie_des_organisations.htm" TargetMode="External"/><Relationship Id="rId11" Type="http://schemas.openxmlformats.org/officeDocument/2006/relationships/hyperlink" Target="http://rb.ec-lille.fr/l/Cours_de_cartes_conceptuelles.htm" TargetMode="External"/><Relationship Id="rId5" Type="http://schemas.openxmlformats.org/officeDocument/2006/relationships/hyperlink" Target="http://rb.ec-lille.fr/gestion_projet.htm" TargetMode="External"/><Relationship Id="rId10" Type="http://schemas.openxmlformats.org/officeDocument/2006/relationships/hyperlink" Target="http://rb.ec-lille.fr/Cours_de_Qualite.htm" TargetMode="External"/><Relationship Id="rId4" Type="http://schemas.openxmlformats.org/officeDocument/2006/relationships/image" Target="../media/image27.jpeg"/><Relationship Id="rId9" Type="http://schemas.openxmlformats.org/officeDocument/2006/relationships/hyperlink" Target="http://rb.ec-lille.fr/l/Cours_de_marches_financiers.htm" TargetMode="External"/><Relationship Id="rId14" Type="http://schemas.openxmlformats.org/officeDocument/2006/relationships/hyperlink" Target="http://rb.ec-lille.f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rb.ec-lille.fr/gestion_projet.ht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0317EA7-C8F6-4733-B154-2D17AC7269F0}" type="slidenum">
              <a:rPr lang="fr-FR" smtClean="0"/>
              <a:pPr eaLnBrk="1" hangingPunct="1"/>
              <a:t>1</a:t>
            </a:fld>
            <a:endParaRPr lang="fr-FR" smtClean="0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0" y="6234113"/>
            <a:ext cx="5580063" cy="623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1">
                <a:latin typeface="Times New Roman" pitchFamily="18" charset="0"/>
                <a:cs typeface="Times New Roman" pitchFamily="18" charset="0"/>
              </a:rPr>
              <a:t>École Centrale de Lille</a:t>
            </a:r>
          </a:p>
          <a:p>
            <a:pPr eaLnBrk="1" hangingPunct="1">
              <a:spcBef>
                <a:spcPct val="50000"/>
              </a:spcBef>
            </a:pPr>
            <a:r>
              <a:rPr lang="fr-FR" sz="1400" b="1">
                <a:latin typeface="Times New Roman" pitchFamily="18" charset="0"/>
                <a:cs typeface="Times New Roman" pitchFamily="18" charset="0"/>
              </a:rPr>
              <a:t>Cité Scientifique  - BP 48  F-59651 Villeneuve d’Ascq</a:t>
            </a:r>
            <a:r>
              <a:rPr lang="fr-FR" sz="1400" b="1">
                <a:latin typeface="Times New Roman" pitchFamily="18" charset="0"/>
              </a:rPr>
              <a:t> Cedex</a:t>
            </a:r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title" idx="4294967295"/>
          </p:nvPr>
        </p:nvSpPr>
        <p:spPr>
          <a:solidFill>
            <a:schemeClr val="bg1"/>
          </a:solidFill>
        </p:spPr>
        <p:txBody>
          <a:bodyPr/>
          <a:lstStyle/>
          <a:p>
            <a:pPr algn="r" eaLnBrk="1" hangingPunct="1"/>
            <a:r>
              <a:rPr lang="fr-CH" sz="4000" i="1" smtClean="0"/>
              <a:t>OUTILS PROJETS : Analyse Fonctionnelle</a:t>
            </a:r>
            <a:endParaRPr lang="fr-FR" sz="4000" i="1" smtClean="0"/>
          </a:p>
        </p:txBody>
      </p:sp>
      <p:pic>
        <p:nvPicPr>
          <p:cNvPr id="2053" name="Picture 3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916113"/>
            <a:ext cx="42989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33"/>
          <p:cNvSpPr txBox="1">
            <a:spLocks noChangeArrowheads="1"/>
          </p:cNvSpPr>
          <p:nvPr/>
        </p:nvSpPr>
        <p:spPr bwMode="auto">
          <a:xfrm>
            <a:off x="0" y="6234113"/>
            <a:ext cx="5580063" cy="623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1">
                <a:latin typeface="Times New Roman" pitchFamily="18" charset="0"/>
                <a:cs typeface="Times New Roman" pitchFamily="18" charset="0"/>
              </a:rPr>
              <a:t>École Centrale de Lille</a:t>
            </a:r>
          </a:p>
          <a:p>
            <a:pPr eaLnBrk="1" hangingPunct="1">
              <a:spcBef>
                <a:spcPct val="50000"/>
              </a:spcBef>
            </a:pPr>
            <a:r>
              <a:rPr lang="fr-FR" sz="1400" b="1">
                <a:latin typeface="Times New Roman" pitchFamily="18" charset="0"/>
                <a:cs typeface="Times New Roman" pitchFamily="18" charset="0"/>
              </a:rPr>
              <a:t>Cité Scientifique  - BP 48  F-59651 Villeneuve d’Ascq</a:t>
            </a:r>
            <a:r>
              <a:rPr lang="fr-FR" sz="1400" b="1">
                <a:latin typeface="Times New Roman" pitchFamily="18" charset="0"/>
              </a:rPr>
              <a:t> Cedex</a:t>
            </a:r>
          </a:p>
        </p:txBody>
      </p:sp>
      <p:sp>
        <p:nvSpPr>
          <p:cNvPr id="2055" name="Text Box 34"/>
          <p:cNvSpPr txBox="1">
            <a:spLocks noChangeArrowheads="1"/>
          </p:cNvSpPr>
          <p:nvPr/>
        </p:nvSpPr>
        <p:spPr bwMode="auto">
          <a:xfrm>
            <a:off x="250825" y="2133600"/>
            <a:ext cx="446405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sz="2400" b="1">
                <a:solidFill>
                  <a:srgbClr val="000000"/>
                </a:solidFill>
              </a:rPr>
              <a:t>Rémi Bachelet  </a:t>
            </a:r>
          </a:p>
          <a:p>
            <a:pPr algn="ctr">
              <a:spcBef>
                <a:spcPct val="50000"/>
              </a:spcBef>
            </a:pPr>
            <a:r>
              <a:rPr lang="fr-FR" sz="1600"/>
              <a:t>La dernière version de ce </a:t>
            </a:r>
            <a:r>
              <a:rPr lang="fr-FR" sz="1600">
                <a:hlinkClick r:id="rId5"/>
              </a:rPr>
              <a:t>cours d’analyse fonctionnelle </a:t>
            </a:r>
            <a:r>
              <a:rPr lang="fr-FR" sz="1600"/>
              <a:t>est disponible </a:t>
            </a:r>
            <a:r>
              <a:rPr lang="fr-FR" sz="1600">
                <a:hlinkClick r:id="rId6"/>
              </a:rPr>
              <a:t>ici</a:t>
            </a:r>
            <a:endParaRPr lang="fr-FR" sz="1600"/>
          </a:p>
        </p:txBody>
      </p:sp>
      <p:sp>
        <p:nvSpPr>
          <p:cNvPr id="2056" name="Text Box 35"/>
          <p:cNvSpPr txBox="1">
            <a:spLocks noChangeArrowheads="1"/>
          </p:cNvSpPr>
          <p:nvPr/>
        </p:nvSpPr>
        <p:spPr bwMode="auto">
          <a:xfrm>
            <a:off x="0" y="4437063"/>
            <a:ext cx="460851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600">
                <a:solidFill>
                  <a:srgbClr val="008000"/>
                </a:solidFill>
                <a:latin typeface="Times New Roman" pitchFamily="18" charset="0"/>
              </a:rPr>
              <a:t>Cours distribué sous licence</a:t>
            </a:r>
            <a:r>
              <a:rPr lang="fr-FR" sz="1600" b="1">
                <a:solidFill>
                  <a:srgbClr val="008000"/>
                </a:solidFill>
                <a:latin typeface="Times New Roman" pitchFamily="18" charset="0"/>
              </a:rPr>
              <a:t> Creative Commons, </a:t>
            </a:r>
            <a:r>
              <a:rPr lang="fr-FR" sz="1400">
                <a:solidFill>
                  <a:srgbClr val="008000"/>
                </a:solidFill>
                <a:latin typeface="Times New Roman" pitchFamily="18" charset="0"/>
              </a:rPr>
              <a:t>selon les conditions suivantes :</a:t>
            </a:r>
            <a:r>
              <a:rPr lang="fr-FR">
                <a:solidFill>
                  <a:srgbClr val="008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2057" name="Picture 36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8" y="4743450"/>
            <a:ext cx="838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Text Box 37"/>
          <p:cNvSpPr txBox="1">
            <a:spLocks noChangeArrowheads="1"/>
          </p:cNvSpPr>
          <p:nvPr/>
        </p:nvSpPr>
        <p:spPr bwMode="auto">
          <a:xfrm>
            <a:off x="0" y="5373688"/>
            <a:ext cx="36718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900">
                <a:latin typeface="Times New Roman" pitchFamily="18" charset="0"/>
              </a:rPr>
              <a:t>Source des images indiquées au-dessous ou en cliquant sur l’image</a:t>
            </a:r>
          </a:p>
        </p:txBody>
      </p:sp>
      <p:sp>
        <p:nvSpPr>
          <p:cNvPr id="2059" name="Text Box 38"/>
          <p:cNvSpPr txBox="1">
            <a:spLocks noChangeArrowheads="1"/>
          </p:cNvSpPr>
          <p:nvPr/>
        </p:nvSpPr>
        <p:spPr bwMode="auto">
          <a:xfrm>
            <a:off x="5292725" y="1268413"/>
            <a:ext cx="38512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r>
              <a:rPr lang="fr-FR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Mise à jour du </a:t>
            </a:r>
            <a:fld id="{04FBE55E-C603-4F27-96F2-0F269BE71B24}" type="datetime4">
              <a:rPr lang="fr-FR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 algn="r">
                <a:lnSpc>
                  <a:spcPct val="86000"/>
                </a:lnSpc>
                <a:spcBef>
                  <a:spcPct val="50000"/>
                </a:spcBef>
                <a:buClr>
                  <a:srgbClr val="000099"/>
                </a:buClr>
                <a:buSzPct val="100000"/>
                <a:buFont typeface="Times New Roman" pitchFamily="18" charset="0"/>
                <a:buNone/>
              </a:pPr>
              <a:t>30 avril 2012</a:t>
            </a:fld>
            <a:endParaRPr lang="fr-FR">
              <a:solidFill>
                <a:srgbClr val="00808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060" name="Oval 3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08400" y="573405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B61B87-9F14-4798-8826-8A7E951D65D6}" type="slidenum">
              <a:rPr lang="fr-FR" smtClean="0"/>
              <a:pPr eaLnBrk="1" hangingPunct="1"/>
              <a:t>2</a:t>
            </a:fld>
            <a:endParaRPr lang="fr-FR" smtClean="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1268413"/>
            <a:ext cx="5184775" cy="1133475"/>
          </a:xfrm>
        </p:spPr>
        <p:txBody>
          <a:bodyPr/>
          <a:lstStyle/>
          <a:p>
            <a:pPr eaLnBrk="1" hangingPunct="1"/>
            <a:r>
              <a:rPr lang="fr-FR" smtClean="0"/>
              <a:t>Comment utiliser ce cours :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997200"/>
            <a:ext cx="8135938" cy="3384550"/>
          </a:xfrm>
        </p:spPr>
        <p:txBody>
          <a:bodyPr/>
          <a:lstStyle/>
          <a:p>
            <a:pPr marL="457200" indent="-457200" defTabSz="449263" eaLnBrk="1" hangingPunct="1">
              <a:buFont typeface="Wingdings" pitchFamily="2" charset="2"/>
              <a:buAutoNum type="arabicPeriod"/>
            </a:pPr>
            <a:r>
              <a:rPr lang="fr-FR" sz="2200" smtClean="0">
                <a:solidFill>
                  <a:srgbClr val="FF0000"/>
                </a:solidFill>
              </a:rPr>
              <a:t>Mettre les diapos en format plein écran en cliquant sur</a:t>
            </a:r>
          </a:p>
          <a:p>
            <a:pPr marL="457200" indent="-457200" defTabSz="449263" eaLnBrk="1" hangingPunct="1">
              <a:buFont typeface="Wingdings" pitchFamily="2" charset="2"/>
              <a:buAutoNum type="arabicPeriod"/>
            </a:pPr>
            <a:r>
              <a:rPr lang="fr-FR" sz="2200" smtClean="0">
                <a:solidFill>
                  <a:srgbClr val="FF0000"/>
                </a:solidFill>
              </a:rPr>
              <a:t>Faire défiler l’animation en cliquant </a:t>
            </a:r>
            <a:r>
              <a:rPr lang="fr-FR" sz="2200" b="1" smtClean="0">
                <a:solidFill>
                  <a:srgbClr val="FF0000"/>
                </a:solidFill>
              </a:rPr>
              <a:t>sur</a:t>
            </a:r>
            <a:r>
              <a:rPr lang="fr-FR" sz="2200" smtClean="0">
                <a:solidFill>
                  <a:srgbClr val="FF0000"/>
                </a:solidFill>
              </a:rPr>
              <a:t> les diapositives</a:t>
            </a:r>
          </a:p>
          <a:p>
            <a:pPr marL="457200" indent="-457200" defTabSz="449263" eaLnBrk="1" hangingPunct="1">
              <a:buFont typeface="Wingdings" pitchFamily="2" charset="2"/>
              <a:buNone/>
            </a:pPr>
            <a:r>
              <a:rPr lang="fr-FR" sz="1400" smtClean="0">
                <a:solidFill>
                  <a:srgbClr val="008080"/>
                </a:solidFill>
              </a:rPr>
              <a:t>(attention : cliquer sur une image ou un lien ouvre la page web correspondante)</a:t>
            </a:r>
          </a:p>
          <a:p>
            <a:pPr marL="457200" indent="-457200" defTabSz="449263" eaLnBrk="1" hangingPunct="1">
              <a:buFont typeface="Wingdings" pitchFamily="2" charset="2"/>
              <a:buNone/>
            </a:pPr>
            <a:endParaRPr lang="fr-FR" sz="2800" smtClean="0">
              <a:solidFill>
                <a:srgbClr val="66FF66"/>
              </a:solidFill>
            </a:endParaRPr>
          </a:p>
        </p:txBody>
      </p:sp>
      <p:pic>
        <p:nvPicPr>
          <p:cNvPr id="307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087688"/>
            <a:ext cx="2746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9" name="Line 5"/>
          <p:cNvSpPr>
            <a:spLocks noChangeShapeType="1"/>
          </p:cNvSpPr>
          <p:nvPr/>
        </p:nvSpPr>
        <p:spPr bwMode="auto">
          <a:xfrm>
            <a:off x="7885113" y="3500438"/>
            <a:ext cx="935037" cy="3357562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/>
      <p:bldP spid="17510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8D5A63-3A28-495E-9D2B-75E33BD36A94}" type="slidenum">
              <a:rPr lang="fr-FR" smtClean="0"/>
              <a:pPr eaLnBrk="1" hangingPunct="1"/>
              <a:t>3</a:t>
            </a:fld>
            <a:endParaRPr lang="fr-FR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Correction : le stylo</a:t>
            </a:r>
            <a:endParaRPr lang="en-US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60575"/>
            <a:ext cx="7786688" cy="4065588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mtClean="0">
                <a:solidFill>
                  <a:srgbClr val="FF3300"/>
                </a:solidFill>
              </a:rPr>
              <a:t>Établissez le début du cahier des charges fonctionnel d’un stylo.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mtClean="0">
              <a:solidFill>
                <a:srgbClr val="FF33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mtClean="0">
              <a:solidFill>
                <a:srgbClr val="FF33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smtClean="0"/>
              <a:t>Vous pouvez travailler à deux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n"/>
            </a:pPr>
            <a:endParaRPr lang="fr-FR" sz="2400" smtClean="0"/>
          </a:p>
        </p:txBody>
      </p:sp>
      <p:pic>
        <p:nvPicPr>
          <p:cNvPr id="4101" name="Picture 35" descr="diagramme exemple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2225" y="3284538"/>
            <a:ext cx="1747838" cy="1158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C9F8169-D079-4426-A971-A9E335F00B6C}" type="slidenum">
              <a:rPr lang="fr-FR" smtClean="0"/>
              <a:pPr eaLnBrk="1" hangingPunct="1"/>
              <a:t>4</a:t>
            </a:fld>
            <a:endParaRPr lang="fr-FR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Utiliser </a:t>
            </a:r>
            <a:r>
              <a:rPr lang="fr-FR" smtClean="0">
                <a:hlinkClick r:id="rId3" tooltip="http://vue.tufts.edu/"/>
              </a:rPr>
              <a:t>Visual Understanding Environment (VUE)</a:t>
            </a:r>
            <a:r>
              <a:rPr lang="fr-FR" smtClean="0"/>
              <a:t> 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484313"/>
            <a:ext cx="8429625" cy="48244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Si vous avez une </a:t>
            </a:r>
            <a:r>
              <a:rPr lang="fr-FR" sz="2800" dirty="0" err="1" smtClean="0"/>
              <a:t>connection</a:t>
            </a:r>
            <a:r>
              <a:rPr lang="fr-FR" sz="2800" dirty="0" smtClean="0"/>
              <a:t> internet, vous pouvez utiliser </a:t>
            </a:r>
            <a:r>
              <a:rPr lang="fr-FR" sz="2800" dirty="0" err="1" smtClean="0">
                <a:hlinkClick r:id="rId4"/>
              </a:rPr>
              <a:t>LucidChart</a:t>
            </a:r>
            <a:endParaRPr lang="fr-FR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fr-FR" sz="2800" dirty="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fr-FR" sz="2800" dirty="0" smtClean="0"/>
              <a:t>Modèle de </a:t>
            </a:r>
            <a:r>
              <a:rPr lang="fr-FR" sz="2800" dirty="0" smtClean="0">
                <a:hlinkClick r:id="rId5" tooltip="http://rb.ec-lille.fr/l/Projets/Modele_diagramme_Analyse_fonctionnelle.vue"/>
              </a:rPr>
              <a:t>Diagramme d'environnement</a:t>
            </a:r>
            <a:r>
              <a:rPr lang="fr-FR" sz="2800" dirty="0" smtClean="0"/>
              <a:t> sous VUE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fr-FR" sz="2800" dirty="0" smtClean="0"/>
              <a:t>Télécharger le fichier, lancer VUE :</a:t>
            </a:r>
          </a:p>
          <a:p>
            <a:pPr marL="1009650" lvl="1" indent="-609600" eaLnBrk="1" hangingPunct="1">
              <a:lnSpc>
                <a:spcPct val="90000"/>
              </a:lnSpc>
              <a:defRPr/>
            </a:pPr>
            <a:r>
              <a:rPr lang="fr-FR" sz="2400" dirty="0" smtClean="0"/>
              <a:t>Fenêtre/palette de format</a:t>
            </a:r>
          </a:p>
          <a:p>
            <a:pPr marL="1009650" lvl="1" indent="-609600" eaLnBrk="1" hangingPunct="1">
              <a:lnSpc>
                <a:spcPct val="90000"/>
              </a:lnSpc>
              <a:defRPr/>
            </a:pPr>
            <a:r>
              <a:rPr lang="fr-FR" sz="2400" dirty="0" smtClean="0"/>
              <a:t>Copier-coller (ctrl-C, ctrl-V)</a:t>
            </a:r>
          </a:p>
          <a:p>
            <a:pPr marL="1009650" lvl="1" indent="-609600" eaLnBrk="1" hangingPunct="1">
              <a:lnSpc>
                <a:spcPct val="90000"/>
              </a:lnSpc>
              <a:defRPr/>
            </a:pPr>
            <a:r>
              <a:rPr lang="fr-FR" sz="2400" dirty="0" smtClean="0"/>
              <a:t>Undo (ctrl-Z)</a:t>
            </a:r>
          </a:p>
          <a:p>
            <a:pPr marL="1009650" lvl="1" indent="-609600" eaLnBrk="1" hangingPunct="1">
              <a:lnSpc>
                <a:spcPct val="90000"/>
              </a:lnSpc>
              <a:defRPr/>
            </a:pPr>
            <a:r>
              <a:rPr lang="fr-FR" sz="2400" dirty="0" smtClean="0"/>
              <a:t>Les icones : Outils</a:t>
            </a:r>
          </a:p>
          <a:p>
            <a:pPr marL="1409700" lvl="2" indent="-609600" eaLnBrk="1" hangingPunct="1">
              <a:lnSpc>
                <a:spcPct val="90000"/>
              </a:lnSpc>
              <a:defRPr/>
            </a:pPr>
            <a:r>
              <a:rPr lang="fr-FR" sz="2000" dirty="0" smtClean="0"/>
              <a:t>Sélection</a:t>
            </a:r>
          </a:p>
          <a:p>
            <a:pPr marL="1409700" lvl="2" indent="-609600" eaLnBrk="1" hangingPunct="1">
              <a:lnSpc>
                <a:spcPct val="90000"/>
              </a:lnSpc>
              <a:defRPr/>
            </a:pPr>
            <a:r>
              <a:rPr lang="fr-FR" sz="2000" dirty="0" smtClean="0"/>
              <a:t>Nœud</a:t>
            </a:r>
          </a:p>
          <a:p>
            <a:pPr marL="1409700" lvl="2" indent="-609600" eaLnBrk="1" hangingPunct="1">
              <a:lnSpc>
                <a:spcPct val="90000"/>
              </a:lnSpc>
              <a:defRPr/>
            </a:pPr>
            <a:r>
              <a:rPr lang="fr-FR" sz="2000" dirty="0" smtClean="0"/>
              <a:t>liens </a:t>
            </a:r>
            <a:endParaRPr lang="fr-FR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650270-89D1-4563-B3D7-9A75FAD9EF00}" type="slidenum">
              <a:rPr lang="fr-FR" smtClean="0"/>
              <a:pPr eaLnBrk="1" hangingPunct="1"/>
              <a:t>5</a:t>
            </a:fld>
            <a:endParaRPr lang="fr-FR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r-FR" smtClean="0"/>
              <a:t>Étude de cas : le stylo</a:t>
            </a:r>
            <a:endParaRPr lang="en-US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fr-FR" smtClean="0"/>
              <a:t>Les erreurs courantes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2DF89F-5072-4DC1-9677-1A4CB8C28C4B}" type="slidenum">
              <a:rPr lang="fr-FR" smtClean="0"/>
              <a:pPr eaLnBrk="1" hangingPunct="1"/>
              <a:t>6</a:t>
            </a:fld>
            <a:endParaRPr lang="fr-FR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sz="4000" smtClean="0"/>
              <a:t>Ne pas inventorier les situations de vie avant de commencer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2400" i="1" smtClean="0"/>
              <a:t>Se ruer sur des « petits dessins » et mettre la charrue avant les bœufs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2000" i="1" smtClean="0"/>
              <a:t>L’oubli de situations de vie conduit à des erreurs énormes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1600" i="1" smtClean="0"/>
              <a:t>Concevoir un toit ouvrant uniquement pour la marche avant alors que les voitures sont acheminées par des trains/camion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1600" i="1" smtClean="0"/>
              <a:t>Projet livrant un pilote d’analyse qu’on ne peut pas installer dans l’entreprise 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</a:pPr>
            <a:endParaRPr lang="fr-FR" sz="2400" i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</a:pPr>
            <a:endParaRPr lang="fr-FR" sz="2400" i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2400" i="1" smtClean="0"/>
              <a:t>Pour réussir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fr-FR" sz="2000" i="1" smtClean="0"/>
              <a:t>Suivre le stylo tout au long de sa vie (fabrication, transport, vente, première utilisation, rangement, maintenance, stockage, recyclage)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A908C7-5072-4C68-8578-5835B90D2975}" type="slidenum">
              <a:rPr lang="fr-FR" smtClean="0"/>
              <a:pPr eaLnBrk="1" hangingPunct="1"/>
              <a:t>7</a:t>
            </a:fld>
            <a:endParaRPr lang="fr-FR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smtClean="0"/>
              <a:t>Mal définir le système</a:t>
            </a:r>
            <a:endParaRPr lang="fr-FR" sz="3600" i="1" smtClean="0">
              <a:solidFill>
                <a:srgbClr val="008000"/>
              </a:solidFill>
            </a:endParaRPr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" y="1485900"/>
            <a:ext cx="8964613" cy="5257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i="1" smtClean="0"/>
              <a:t>Le système est plus important, plus complexe qu’il n’y parait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i="1" smtClean="0"/>
              <a:t>C’est en fait tout ce qui est sous le contrôle potentiel du concepteur dans chaque situation de vie</a:t>
            </a:r>
          </a:p>
          <a:p>
            <a:pPr lvl="3" eaLnBrk="1" hangingPunct="1">
              <a:lnSpc>
                <a:spcPct val="90000"/>
              </a:lnSpc>
            </a:pPr>
            <a:r>
              <a:rPr lang="fr-FR" sz="1600" i="1" smtClean="0"/>
              <a:t>En situation de vie « livraison », la formation des techniciens faisant fonctionner un produit est « dans le périmètre »</a:t>
            </a:r>
          </a:p>
          <a:p>
            <a:pPr lvl="4" eaLnBrk="1" hangingPunct="1">
              <a:lnSpc>
                <a:spcPct val="90000"/>
              </a:lnSpc>
            </a:pPr>
            <a:r>
              <a:rPr lang="fr-FR" sz="1600" i="1" smtClean="0"/>
              <a:t>Livraison sans formation adéquate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  <a:r>
              <a:rPr lang="fr-FR" sz="1600" smtClean="0">
                <a:sym typeface="Wingdings" pitchFamily="2" charset="2"/>
              </a:rPr>
              <a:t></a:t>
            </a:r>
            <a:r>
              <a:rPr lang="fr-FR" sz="1600" i="1" smtClean="0"/>
              <a:t> </a:t>
            </a:r>
          </a:p>
          <a:p>
            <a:pPr lvl="3" eaLnBrk="1" hangingPunct="1">
              <a:lnSpc>
                <a:spcPct val="90000"/>
              </a:lnSpc>
            </a:pPr>
            <a:endParaRPr lang="fr-FR" sz="1600" i="1" smtClean="0"/>
          </a:p>
          <a:p>
            <a:pPr lvl="3" eaLnBrk="1" hangingPunct="1">
              <a:lnSpc>
                <a:spcPct val="90000"/>
              </a:lnSpc>
            </a:pPr>
            <a:endParaRPr lang="fr-FR" sz="1600" i="1" smtClean="0"/>
          </a:p>
          <a:p>
            <a:pPr lvl="3" eaLnBrk="1" hangingPunct="1">
              <a:lnSpc>
                <a:spcPct val="90000"/>
              </a:lnSpc>
            </a:pPr>
            <a:endParaRPr lang="fr-FR" sz="1600" i="1" smtClean="0"/>
          </a:p>
          <a:p>
            <a:pPr lvl="3" eaLnBrk="1" hangingPunct="1">
              <a:lnSpc>
                <a:spcPct val="90000"/>
              </a:lnSpc>
            </a:pPr>
            <a:endParaRPr lang="fr-FR" sz="1600" i="1" smtClean="0"/>
          </a:p>
          <a:p>
            <a:pPr lvl="3" eaLnBrk="1" hangingPunct="1">
              <a:lnSpc>
                <a:spcPct val="90000"/>
              </a:lnSpc>
            </a:pPr>
            <a:endParaRPr lang="fr-FR" sz="1600" i="1" smtClean="0"/>
          </a:p>
          <a:p>
            <a:pPr lvl="3" eaLnBrk="1" hangingPunct="1">
              <a:lnSpc>
                <a:spcPct val="90000"/>
              </a:lnSpc>
            </a:pPr>
            <a:r>
              <a:rPr lang="fr-FR" sz="1600" i="1" smtClean="0"/>
              <a:t>Par exemple, en situation « maintenance », on peut se voir imposer par le client la compatibilité avec des cartouches d’encre de certaines marques.</a:t>
            </a:r>
          </a:p>
          <a:p>
            <a:pPr lvl="3" eaLnBrk="1" hangingPunct="1">
              <a:lnSpc>
                <a:spcPct val="90000"/>
              </a:lnSpc>
            </a:pPr>
            <a:r>
              <a:rPr lang="fr-FR" sz="1600" i="1" smtClean="0"/>
              <a:t>En situation « utilisation », d’un stylo, la cartouche d’encre est </a:t>
            </a:r>
            <a:r>
              <a:rPr lang="fr-FR" sz="1600" i="1" smtClean="0">
                <a:solidFill>
                  <a:srgbClr val="FF3300"/>
                </a:solidFill>
              </a:rPr>
              <a:t>dans</a:t>
            </a:r>
            <a:r>
              <a:rPr lang="fr-FR" sz="1600" i="1" smtClean="0"/>
              <a:t> le système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i="1" smtClean="0"/>
              <a:t>Pour réussir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i="1" smtClean="0"/>
              <a:t>Tout ce qui n’est pas contraint est dans le système, soit </a:t>
            </a:r>
            <a:r>
              <a:rPr lang="fr-FR" sz="2000" i="1" smtClean="0">
                <a:solidFill>
                  <a:srgbClr val="FF3300"/>
                </a:solidFill>
              </a:rPr>
              <a:t>beaucoup plus de choses</a:t>
            </a:r>
            <a:r>
              <a:rPr lang="fr-FR" sz="2000" i="1" smtClean="0"/>
              <a:t> que ce que l’on croit…</a:t>
            </a:r>
          </a:p>
        </p:txBody>
      </p:sp>
      <p:pic>
        <p:nvPicPr>
          <p:cNvPr id="144390" name="Picture 6" descr="SY0106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924175"/>
            <a:ext cx="1487488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AB5EEDD-C110-427B-AAFB-5332709949DD}" type="slidenum">
              <a:rPr lang="fr-FR" smtClean="0"/>
              <a:pPr eaLnBrk="1" hangingPunct="1"/>
              <a:t>8</a:t>
            </a:fld>
            <a:endParaRPr lang="fr-FR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smtClean="0"/>
              <a:t>Autres « petites erreurs »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484313"/>
            <a:ext cx="7942263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n"/>
            </a:pPr>
            <a:r>
              <a:rPr lang="fr-FR" sz="2800" smtClean="0"/>
              <a:t>Ne pas écrire à quelle(s) situation(s) de vie chaque diagramme correspond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n"/>
            </a:pPr>
            <a:r>
              <a:rPr lang="fr-FR" sz="2400" smtClean="0"/>
              <a:t> on ne sait pas sur quoi on travaille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n"/>
            </a:pPr>
            <a:endParaRPr lang="fr-FR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n"/>
            </a:pPr>
            <a:r>
              <a:rPr lang="fr-FR" sz="2800" smtClean="0"/>
              <a:t>Mettre trop de situations de vie sur un même diagramme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n"/>
            </a:pPr>
            <a:r>
              <a:rPr lang="fr-FR" sz="2400" smtClean="0"/>
              <a:t> confusion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n"/>
            </a:pPr>
            <a:r>
              <a:rPr lang="fr-FR" sz="2800" smtClean="0"/>
              <a:t>Ne pas être concret, par exemple pour le stylo en situation de vie « utilisation »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/>
              <a:t>Le stylo n’est pas en contact avec « l’utilisateur ». Concrètement, il s’agit de « la main »</a:t>
            </a:r>
          </a:p>
          <a:p>
            <a:pPr lvl="2" eaLnBrk="1" hangingPunct="1">
              <a:lnSpc>
                <a:spcPct val="80000"/>
              </a:lnSpc>
            </a:pPr>
            <a:r>
              <a:rPr lang="fr-FR" sz="2000" smtClean="0"/>
              <a:t>.. Ce qui va changer plein de choses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n"/>
            </a:pPr>
            <a:endParaRPr lang="fr-FR" sz="240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n"/>
            </a:pPr>
            <a:endParaRPr lang="fr-FR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569B8D2-9415-403E-A16C-0EBF18DE8AEC}" type="slidenum">
              <a:rPr lang="fr-FR" smtClean="0"/>
              <a:pPr eaLnBrk="1" hangingPunct="1"/>
              <a:t>9</a:t>
            </a:fld>
            <a:endParaRPr lang="fr-FR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74862"/>
          </a:xfrm>
        </p:spPr>
        <p:txBody>
          <a:bodyPr/>
          <a:lstStyle/>
          <a:p>
            <a:pPr eaLnBrk="1" hangingPunct="1"/>
            <a:r>
              <a:rPr lang="fr-FR" smtClean="0"/>
              <a:t>Étude de cas : le stylo</a:t>
            </a:r>
            <a:r>
              <a:rPr lang="fr-FR" i="1" smtClean="0"/>
              <a:t> </a:t>
            </a:r>
            <a:br>
              <a:rPr lang="fr-FR" i="1" smtClean="0"/>
            </a:br>
            <a:r>
              <a:rPr lang="fr-FR" i="1" smtClean="0"/>
              <a:t>conseils :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81300"/>
            <a:ext cx="8229600" cy="33448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fr-FR" i="1" smtClean="0">
                <a:solidFill>
                  <a:srgbClr val="FF3300"/>
                </a:solidFill>
              </a:rPr>
              <a:t>mettez-vous à la place du stylo !</a:t>
            </a:r>
          </a:p>
          <a:p>
            <a:pPr eaLnBrk="1" hangingPunct="1">
              <a:buFontTx/>
              <a:buNone/>
            </a:pPr>
            <a:endParaRPr lang="fr-FR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r>
              <a:rPr lang="fr-FR" smtClean="0"/>
              <a:t>Respectez la terminologie dans l'énoncé des fonctions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FB12FF8-ABD3-4F4F-960A-2F98741FD912}" type="slidenum">
              <a:rPr lang="fr-FR" smtClean="0"/>
              <a:pPr eaLnBrk="1" hangingPunct="1"/>
              <a:t>10</a:t>
            </a:fld>
            <a:endParaRPr lang="fr-FR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smtClean="0"/>
              <a:t>Situations de vie à inventorier avant de commencer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15250" cy="43497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Fabrication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Stockage/Acheminement au lieu de vente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Vente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Utilisation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Transport/stockage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Maintenance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fr-FR" smtClean="0">
                <a:solidFill>
                  <a:srgbClr val="008000"/>
                </a:solidFill>
              </a:rPr>
              <a:t>Élimination/recyclage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fr-FR" smtClean="0">
              <a:solidFill>
                <a:srgbClr val="008000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</a:pPr>
            <a:endParaRPr lang="fr-FR" smtClean="0"/>
          </a:p>
          <a:p>
            <a:pPr marL="609600" indent="-609600" eaLnBrk="1" hangingPunct="1"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F1B154-4386-44E6-8F99-CAE0C5A4FB4D}" type="slidenum">
              <a:rPr lang="fr-FR" smtClean="0"/>
              <a:pPr eaLnBrk="1" hangingPunct="1"/>
              <a:t>11</a:t>
            </a:fld>
            <a:endParaRPr lang="fr-FR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smtClean="0"/>
              <a:t>Éléments de l’environnement à trouver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15250" cy="4349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800" smtClean="0"/>
              <a:t>Situation de vie : </a:t>
            </a:r>
            <a:r>
              <a:rPr lang="fr-FR" sz="2800" b="1" smtClean="0">
                <a:solidFill>
                  <a:srgbClr val="FF3300"/>
                </a:solidFill>
              </a:rPr>
              <a:t>Utilisation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Main</a:t>
            </a:r>
            <a:r>
              <a:rPr lang="fr-FR" sz="2400" smtClean="0"/>
              <a:t> </a:t>
            </a:r>
            <a:r>
              <a:rPr lang="fr-FR" sz="2000" smtClean="0"/>
              <a:t>(et pas « utilisateur »)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Support</a:t>
            </a:r>
            <a:r>
              <a:rPr lang="fr-FR" sz="2400" smtClean="0"/>
              <a:t> </a:t>
            </a:r>
            <a:r>
              <a:rPr lang="fr-FR" sz="2000" smtClean="0"/>
              <a:t>(pas « papier »)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Air</a:t>
            </a:r>
            <a:r>
              <a:rPr lang="fr-FR" sz="2400" smtClean="0"/>
              <a:t> </a:t>
            </a:r>
            <a:r>
              <a:rPr lang="fr-FR" sz="2000" smtClean="0"/>
              <a:t>(T°, rayons du soleil, voire vide..)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Encre</a:t>
            </a:r>
            <a:r>
              <a:rPr lang="fr-FR" sz="2400" smtClean="0"/>
              <a:t> </a:t>
            </a:r>
            <a:r>
              <a:rPr lang="fr-FR" sz="2000" smtClean="0"/>
              <a:t>(elle est dans le système, et d’ailleurs c’est un choix à repousser autant que possible, sinon on élimine d’autres solutions – pyrogravure, mine…)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Bouche</a:t>
            </a:r>
            <a:r>
              <a:rPr lang="fr-FR" sz="2400" smtClean="0"/>
              <a:t> </a:t>
            </a:r>
            <a:r>
              <a:rPr lang="fr-FR" sz="2000" smtClean="0"/>
              <a:t>(pour ceux et celles, nombreux qui sucent leur stylo)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Table</a:t>
            </a:r>
            <a:r>
              <a:rPr lang="fr-FR" sz="2400" smtClean="0"/>
              <a:t> </a:t>
            </a:r>
            <a:r>
              <a:rPr lang="fr-FR" sz="2000" smtClean="0"/>
              <a:t>(d’ailleurs un stylo qui roule va tomber tout le temps cf effaceurs d’encre).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smtClean="0">
                <a:solidFill>
                  <a:srgbClr val="008000"/>
                </a:solidFill>
              </a:rPr>
              <a:t>Oeil</a:t>
            </a:r>
            <a:r>
              <a:rPr lang="fr-FR" sz="2400" smtClean="0"/>
              <a:t> </a:t>
            </a:r>
            <a:r>
              <a:rPr lang="fr-FR" sz="2000" smtClean="0"/>
              <a:t>(permet de prendre en compte l’esthétique).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 smtClean="0"/>
              <a:t>…</a:t>
            </a:r>
          </a:p>
          <a:p>
            <a:pPr eaLnBrk="1" hangingPunct="1">
              <a:lnSpc>
                <a:spcPct val="80000"/>
              </a:lnSpc>
            </a:pPr>
            <a:endParaRPr lang="fr-FR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90A45E8-D21D-4B62-BA04-F4AFEA06B122}" type="slidenum">
              <a:rPr lang="fr-FR" smtClean="0"/>
              <a:pPr eaLnBrk="1" hangingPunct="1"/>
              <a:t>12</a:t>
            </a:fld>
            <a:endParaRPr lang="fr-FR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Fonction principale à trouver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643813" cy="20447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sz="2400" b="1" smtClean="0">
                <a:solidFill>
                  <a:srgbClr val="008000"/>
                </a:solidFill>
              </a:rPr>
              <a:t>FP1 : Permettre à la </a:t>
            </a:r>
            <a:r>
              <a:rPr lang="fr-FR" sz="2400" b="1" u="sng" smtClean="0">
                <a:solidFill>
                  <a:srgbClr val="008000"/>
                </a:solidFill>
              </a:rPr>
              <a:t>main</a:t>
            </a:r>
            <a:r>
              <a:rPr lang="fr-FR" sz="2400" b="1" smtClean="0">
                <a:solidFill>
                  <a:srgbClr val="008000"/>
                </a:solidFill>
              </a:rPr>
              <a:t> de </a:t>
            </a:r>
            <a:r>
              <a:rPr lang="fr-FR" sz="2400" b="1" u="sng" smtClean="0">
                <a:solidFill>
                  <a:srgbClr val="008000"/>
                </a:solidFill>
              </a:rPr>
              <a:t>laisser une trace</a:t>
            </a:r>
            <a:r>
              <a:rPr lang="fr-FR" sz="2400" b="1" smtClean="0">
                <a:solidFill>
                  <a:srgbClr val="008000"/>
                </a:solidFill>
              </a:rPr>
              <a:t> sur un </a:t>
            </a:r>
            <a:r>
              <a:rPr lang="fr-FR" sz="2400" b="1" u="sng" smtClean="0">
                <a:solidFill>
                  <a:srgbClr val="008000"/>
                </a:solidFill>
              </a:rPr>
              <a:t>support</a:t>
            </a:r>
            <a:r>
              <a:rPr lang="fr-FR" sz="2400" smtClean="0">
                <a:solidFill>
                  <a:srgbClr val="008000"/>
                </a:solidFill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 smtClean="0"/>
              <a:t>Décomposer la fonction en éléments simples. On part de chaque mot significatif de la fonction.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 smtClean="0"/>
              <a:t>Renseigner les </a:t>
            </a:r>
            <a:r>
              <a:rPr lang="fr-FR" sz="2000" b="1" smtClean="0">
                <a:solidFill>
                  <a:schemeClr val="tx1"/>
                </a:solidFill>
              </a:rPr>
              <a:t>critères d’appréciation</a:t>
            </a:r>
            <a:r>
              <a:rPr lang="fr-FR" sz="2000" smtClean="0"/>
              <a:t> pour chaque mot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 smtClean="0"/>
              <a:t>Imaginer comment cette fonction se réalise pour découvrir d'autres critères éventuels.</a:t>
            </a:r>
          </a:p>
          <a:p>
            <a:pPr eaLnBrk="1" hangingPunct="1">
              <a:lnSpc>
                <a:spcPct val="80000"/>
              </a:lnSpc>
            </a:pPr>
            <a:endParaRPr lang="fr-FR" sz="2400" smtClean="0"/>
          </a:p>
        </p:txBody>
      </p:sp>
      <p:pic>
        <p:nvPicPr>
          <p:cNvPr id="156737" name="Picture 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8388350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329490-BB4E-4666-943A-A831A6915A46}" type="slidenum">
              <a:rPr lang="fr-FR" smtClean="0"/>
              <a:pPr eaLnBrk="1" hangingPunct="1"/>
              <a:t>13</a:t>
            </a:fld>
            <a:endParaRPr lang="fr-FR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Critères à trouver</a:t>
            </a:r>
          </a:p>
        </p:txBody>
      </p:sp>
      <p:pic>
        <p:nvPicPr>
          <p:cNvPr id="1648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73213"/>
            <a:ext cx="8929688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873625"/>
            <a:ext cx="87137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1092684-31FA-45D7-A812-8FDA6821AD60}" type="slidenum">
              <a:rPr lang="fr-FR" smtClean="0"/>
              <a:pPr eaLnBrk="1" hangingPunct="1"/>
              <a:t>14</a:t>
            </a:fld>
            <a:endParaRPr lang="fr-FR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Fonctions secondaires à trouver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7920037" cy="4968875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>
                <a:solidFill>
                  <a:srgbClr val="008000"/>
                </a:solidFill>
              </a:rPr>
              <a:t>FC2 : Résister à l’air</a:t>
            </a:r>
            <a:r>
              <a:rPr lang="fr-FR" sz="2000" smtClean="0">
                <a:solidFill>
                  <a:srgbClr val="008000"/>
                </a:solidFill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>
                <a:solidFill>
                  <a:srgbClr val="008000"/>
                </a:solidFill>
              </a:rPr>
              <a:t>FC3 : Respecter la bouche</a:t>
            </a:r>
            <a:endParaRPr lang="fr-FR" sz="2000" smtClean="0">
              <a:solidFill>
                <a:srgbClr val="008000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>
                <a:solidFill>
                  <a:srgbClr val="008000"/>
                </a:solidFill>
              </a:rPr>
              <a:t>FC4 : Tenir sur la table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>
                <a:solidFill>
                  <a:srgbClr val="008000"/>
                </a:solidFill>
              </a:rPr>
              <a:t>FC5 : Plaire à l’œil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>
                <a:solidFill>
                  <a:srgbClr val="008000"/>
                </a:solidFill>
              </a:rPr>
              <a:t>…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fr-FR" sz="2000" b="1" smtClean="0">
              <a:solidFill>
                <a:srgbClr val="008000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b="1" smtClean="0"/>
              <a:t>La compilation des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fr-FR" sz="2000" smtClean="0"/>
              <a:t>Situations de vie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fr-FR" sz="2000" smtClean="0"/>
              <a:t>Définition du système et diagramme d’environnement dans chaque situation de vie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fr-FR" sz="2000" smtClean="0"/>
              <a:t>Critères des fonctions…</a:t>
            </a:r>
          </a:p>
          <a:p>
            <a:pPr marL="457200" indent="-457200" eaLnBrk="1" hangingPunct="1">
              <a:lnSpc>
                <a:spcPct val="80000"/>
              </a:lnSpc>
              <a:buFontTx/>
              <a:buChar char="-"/>
            </a:pPr>
            <a:endParaRPr lang="fr-FR" sz="2000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fr-FR" sz="2000" smtClean="0">
                <a:solidFill>
                  <a:srgbClr val="000099"/>
                </a:solidFill>
              </a:rPr>
              <a:t>… constitue le </a:t>
            </a:r>
            <a:r>
              <a:rPr lang="fr-FR" sz="2000" b="1" smtClean="0">
                <a:solidFill>
                  <a:srgbClr val="000099"/>
                </a:solidFill>
              </a:rPr>
              <a:t>Cahier des Charges Fonctionnel</a:t>
            </a:r>
            <a:r>
              <a:rPr lang="fr-FR" sz="2000" smtClean="0">
                <a:solidFill>
                  <a:srgbClr val="000099"/>
                </a:solidFill>
              </a:rPr>
              <a:t> (CdCF) qui </a:t>
            </a:r>
            <a:r>
              <a:rPr lang="fr-FR" sz="2000" u="sng" smtClean="0">
                <a:solidFill>
                  <a:srgbClr val="000099"/>
                </a:solidFill>
              </a:rPr>
              <a:t>doit être validé</a:t>
            </a:r>
            <a:r>
              <a:rPr lang="fr-FR" sz="2000" smtClean="0">
                <a:solidFill>
                  <a:srgbClr val="000099"/>
                </a:solidFill>
              </a:rPr>
              <a:t> par le client</a:t>
            </a:r>
          </a:p>
          <a:p>
            <a:pPr marL="457200" indent="-457200" eaLnBrk="1" hangingPunct="1">
              <a:lnSpc>
                <a:spcPct val="80000"/>
              </a:lnSpc>
              <a:buFontTx/>
              <a:buChar char="-"/>
            </a:pPr>
            <a:endParaRPr lang="fr-FR" sz="2000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fr-FR" sz="2000" smtClean="0">
              <a:solidFill>
                <a:srgbClr val="008000"/>
              </a:solidFill>
            </a:endParaRPr>
          </a:p>
          <a:p>
            <a:pPr marL="457200" indent="-457200" eaLnBrk="1" hangingPunct="1">
              <a:lnSpc>
                <a:spcPct val="80000"/>
              </a:lnSpc>
            </a:pPr>
            <a:endParaRPr lang="fr-FR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5400"/>
            <a:ext cx="8650287" cy="830263"/>
          </a:xfrm>
        </p:spPr>
        <p:txBody>
          <a:bodyPr/>
          <a:lstStyle/>
          <a:p>
            <a:r>
              <a:rPr lang="fr-FR" sz="3600" smtClean="0">
                <a:hlinkClick r:id="rId3"/>
              </a:rPr>
              <a:t>Diagramme fonctionnel </a:t>
            </a:r>
            <a:r>
              <a:rPr lang="fr-FR" sz="3600" smtClean="0"/>
              <a:t>prêt à l’usage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2" name="Image 1" descr="diagramme fonctionnel pieuvre" title="analyse fonctionnelle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5663"/>
            <a:ext cx="9144000" cy="6029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5400"/>
            <a:ext cx="8578850" cy="1143000"/>
          </a:xfrm>
        </p:spPr>
        <p:txBody>
          <a:bodyPr/>
          <a:lstStyle/>
          <a:p>
            <a:r>
              <a:rPr lang="fr-FR" sz="3600" smtClean="0"/>
              <a:t>À télécharger au format VUE :</a:t>
            </a:r>
            <a:r>
              <a:rPr lang="fr-FR" sz="4000" smtClean="0"/>
              <a:t> Diagramme fonctionnel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512888"/>
            <a:ext cx="90376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59258E-F124-47AE-B17C-53D585982A39}" type="slidenum">
              <a:rPr lang="fr-FR" smtClean="0"/>
              <a:pPr eaLnBrk="1" hangingPunct="1"/>
              <a:t>17</a:t>
            </a:fld>
            <a:endParaRPr lang="fr-FR" smtClean="0"/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r-CH" sz="40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L’analyse Fonctionnelle ouvre à l’innovation</a:t>
            </a:r>
            <a:endParaRPr lang="fr-FR" sz="4000" i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867400" y="6583363"/>
            <a:ext cx="3276600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1200">
                <a:latin typeface="Times New Roman" pitchFamily="18" charset="0"/>
              </a:rPr>
              <a:t>Images : Sources en cliquant dessus …</a:t>
            </a:r>
          </a:p>
        </p:txBody>
      </p:sp>
      <p:pic>
        <p:nvPicPr>
          <p:cNvPr id="152583" name="Picture 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10175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4" name="Picture 8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133600"/>
            <a:ext cx="19224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5" name="Picture 9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276475"/>
            <a:ext cx="1944687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6" name="Picture 10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844675"/>
            <a:ext cx="1905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1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2124075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8" name="Picture 12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149725"/>
            <a:ext cx="931863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9" name="Picture 13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149725"/>
            <a:ext cx="15128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0" name="Picture 14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868863"/>
            <a:ext cx="1493837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1" name="Picture 15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581525"/>
            <a:ext cx="230505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2" name="Picture 16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292600"/>
            <a:ext cx="18446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3" name="Picture 17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060575"/>
            <a:ext cx="257492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4" name="Picture 18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878013"/>
            <a:ext cx="230505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5" name="Picture 19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263"/>
            <a:ext cx="25558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6" name="Picture 20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216150"/>
            <a:ext cx="25320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97" name="Picture 21">
            <a:hlinkClick r:id="rId31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916113"/>
            <a:ext cx="228123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EC5BF7-3023-412B-993E-40B5C850CA38}" type="slidenum">
              <a:rPr lang="fr-FR" smtClean="0"/>
              <a:pPr eaLnBrk="1" hangingPunct="1"/>
              <a:t>18</a:t>
            </a:fld>
            <a:endParaRPr lang="fr-FR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Questions ?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8760F1-1D01-4379-BD5E-47FB97C0D220}" type="slidenum">
              <a:rPr lang="fr-FR" smtClean="0"/>
              <a:pPr eaLnBrk="1" hangingPunct="1"/>
              <a:t>19</a:t>
            </a:fld>
            <a:endParaRPr lang="fr-FR" smtClean="0"/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FF00">
              <a:alpha val="5294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137525" cy="5040312"/>
          </a:xfrm>
        </p:spPr>
        <p:txBody>
          <a:bodyPr/>
          <a:lstStyle/>
          <a:p>
            <a:pPr marL="457200" indent="-457200" algn="ctr" defTabSz="449263" eaLnBrk="1" hangingPunct="1">
              <a:lnSpc>
                <a:spcPct val="76000"/>
              </a:lnSpc>
              <a:buFontTx/>
              <a:buNone/>
            </a:pPr>
            <a:r>
              <a:rPr lang="fr-FR" sz="4000" smtClean="0"/>
              <a:t>Mes autres cours :</a:t>
            </a:r>
          </a:p>
          <a:p>
            <a:pPr marL="457200" indent="-457200" algn="ctr" defTabSz="449263" eaLnBrk="1" hangingPunct="1">
              <a:lnSpc>
                <a:spcPct val="76000"/>
              </a:lnSpc>
              <a:buFontTx/>
              <a:buNone/>
            </a:pPr>
            <a:endParaRPr lang="fr-FR" sz="2800" smtClean="0"/>
          </a:p>
          <a:p>
            <a:pPr marL="457200" indent="-457200" defTabSz="449263" eaLnBrk="1" hangingPunct="1">
              <a:lnSpc>
                <a:spcPct val="76000"/>
              </a:lnSpc>
            </a:pPr>
            <a:r>
              <a:rPr lang="fr-FR" sz="2000" smtClean="0"/>
              <a:t>en vidéo (diapos + son des commentaires) :</a:t>
            </a: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3"/>
              </a:rPr>
              <a:t>Fondamentaux de la gestion de projet</a:t>
            </a:r>
            <a:r>
              <a:rPr lang="fr-FR" sz="1400" smtClean="0"/>
              <a:t> et </a:t>
            </a:r>
            <a:r>
              <a:rPr lang="fr-FR" sz="1400" smtClean="0">
                <a:hlinkClick r:id="rId4"/>
              </a:rPr>
              <a:t>Animation d’équipe-projet et motivation</a:t>
            </a:r>
            <a:endParaRPr lang="fr-FR" sz="1400" smtClean="0"/>
          </a:p>
          <a:p>
            <a:pPr marL="457200" indent="-457200" defTabSz="449263" eaLnBrk="1" hangingPunct="1">
              <a:lnSpc>
                <a:spcPct val="76000"/>
              </a:lnSpc>
            </a:pPr>
            <a:r>
              <a:rPr lang="fr-FR" sz="2000" smtClean="0"/>
              <a:t>en diapositives animées :</a:t>
            </a: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5"/>
              </a:rPr>
              <a:t>Fondamentaux de la gestion de projet</a:t>
            </a:r>
            <a:endParaRPr lang="fr-FR" sz="1400" smtClean="0"/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/>
              <a:t>Les bases des </a:t>
            </a:r>
            <a:r>
              <a:rPr lang="fr-FR" sz="1400" smtClean="0">
                <a:hlinkClick r:id="rId6"/>
              </a:rPr>
              <a:t>outils d'organisation projet</a:t>
            </a:r>
            <a:endParaRPr lang="fr-FR" sz="1400" smtClean="0">
              <a:hlinkClick r:id="rId7"/>
            </a:endParaRP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7"/>
              </a:rPr>
              <a:t>Groupware et outils informatiques de gestion de projets</a:t>
            </a:r>
            <a:r>
              <a:rPr lang="fr-FR" sz="1400" smtClean="0"/>
              <a:t> </a:t>
            </a: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/>
              <a:t>Introduction à </a:t>
            </a:r>
            <a:r>
              <a:rPr lang="fr-FR" sz="1400" smtClean="0">
                <a:hlinkClick r:id="rId8"/>
              </a:rPr>
              <a:t>l'analyse stratégique en management de projet</a:t>
            </a:r>
            <a:r>
              <a:rPr lang="fr-FR" sz="1400" smtClean="0"/>
              <a:t> </a:t>
            </a: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/>
              <a:t>Comment </a:t>
            </a:r>
            <a:r>
              <a:rPr lang="fr-FR" sz="1400" smtClean="0">
                <a:hlinkClick r:id="rId9"/>
              </a:rPr>
              <a:t>animer un  Brainstorming</a:t>
            </a:r>
            <a:r>
              <a:rPr lang="fr-FR" sz="1400" smtClean="0"/>
              <a:t> et 4 topos de </a:t>
            </a:r>
            <a:r>
              <a:rPr lang="fr-FR" sz="1400" smtClean="0">
                <a:hlinkClick r:id="rId10"/>
              </a:rPr>
              <a:t>Méthodes de Résolution de Problèmes</a:t>
            </a:r>
            <a:endParaRPr lang="fr-FR" sz="1400" smtClean="0">
              <a:hlinkClick r:id="rId11"/>
            </a:endParaRP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11"/>
              </a:rPr>
              <a:t>Cours d'analyse fonctionnelle</a:t>
            </a:r>
            <a:endParaRPr lang="fr-FR" sz="1400" smtClean="0">
              <a:hlinkClick r:id="rId12"/>
            </a:endParaRP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12"/>
              </a:rPr>
              <a:t>Introduction à la gestion des risques</a:t>
            </a:r>
            <a:r>
              <a:rPr lang="fr-FR" sz="1400" smtClean="0"/>
              <a:t> </a:t>
            </a:r>
            <a:endParaRPr lang="fr-FR" sz="1400" smtClean="0">
              <a:hlinkClick r:id="rId13"/>
            </a:endParaRPr>
          </a:p>
          <a:p>
            <a:pPr marL="838200" lvl="1" indent="-381000" defTabSz="449263" eaLnBrk="1" hangingPunct="1">
              <a:lnSpc>
                <a:spcPct val="76000"/>
              </a:lnSpc>
            </a:pPr>
            <a:r>
              <a:rPr lang="fr-FR" sz="1400" smtClean="0">
                <a:hlinkClick r:id="rId13"/>
              </a:rPr>
              <a:t>Démarche de gestion des risques</a:t>
            </a:r>
            <a:r>
              <a:rPr lang="fr-FR" sz="1400" smtClean="0"/>
              <a:t> et </a:t>
            </a:r>
            <a:r>
              <a:rPr lang="fr-FR" sz="1400" smtClean="0">
                <a:hlinkClick r:id="rId13"/>
              </a:rPr>
              <a:t>plan de prévention</a:t>
            </a:r>
            <a:endParaRPr lang="fr-FR" sz="1400" smtClean="0"/>
          </a:p>
          <a:p>
            <a:pPr marL="457200" indent="-457200" defTabSz="449263" eaLnBrk="1" hangingPunct="1">
              <a:lnSpc>
                <a:spcPct val="76000"/>
              </a:lnSpc>
            </a:pPr>
            <a:r>
              <a:rPr lang="fr-FR" sz="1800" smtClean="0"/>
              <a:t>Sociologie des </a:t>
            </a:r>
            <a:r>
              <a:rPr lang="fr-FR" sz="1800" smtClean="0">
                <a:hlinkClick r:id="rId14"/>
              </a:rPr>
              <a:t>organisations</a:t>
            </a:r>
            <a:r>
              <a:rPr lang="fr-FR" sz="1800" smtClean="0"/>
              <a:t>, recueil et </a:t>
            </a:r>
            <a:r>
              <a:rPr lang="fr-FR" sz="1800" smtClean="0">
                <a:hlinkClick r:id="rId15"/>
              </a:rPr>
              <a:t>traitement de données</a:t>
            </a:r>
            <a:r>
              <a:rPr lang="fr-FR" sz="1800" smtClean="0"/>
              <a:t>, prévention du </a:t>
            </a:r>
            <a:r>
              <a:rPr lang="fr-FR" sz="1800" smtClean="0">
                <a:hlinkClick r:id="rId16"/>
              </a:rPr>
              <a:t>plagiat</a:t>
            </a:r>
            <a:r>
              <a:rPr lang="fr-FR" sz="1800" smtClean="0"/>
              <a:t>, </a:t>
            </a:r>
            <a:r>
              <a:rPr lang="fr-FR" sz="1800" smtClean="0">
                <a:hlinkClick r:id="rId17"/>
              </a:rPr>
              <a:t>marchés financiers</a:t>
            </a:r>
            <a:r>
              <a:rPr lang="fr-FR" sz="1800" smtClean="0"/>
              <a:t>, </a:t>
            </a:r>
            <a:r>
              <a:rPr lang="fr-FR" sz="1800" smtClean="0">
                <a:hlinkClick r:id="rId18"/>
              </a:rPr>
              <a:t>qualité</a:t>
            </a:r>
            <a:r>
              <a:rPr lang="fr-FR" sz="1800" smtClean="0"/>
              <a:t>, établir des </a:t>
            </a:r>
            <a:r>
              <a:rPr lang="fr-FR" sz="1800" smtClean="0">
                <a:hlinkClick r:id="rId19"/>
              </a:rPr>
              <a:t>cartes conceptuelles</a:t>
            </a:r>
            <a:r>
              <a:rPr lang="fr-FR" sz="1800" smtClean="0"/>
              <a:t>, utiliser </a:t>
            </a:r>
            <a:r>
              <a:rPr lang="fr-FR" sz="1800" smtClean="0">
                <a:hlinkClick r:id="rId20"/>
              </a:rPr>
              <a:t>Wikipédia et MediaWiki </a:t>
            </a:r>
            <a:endParaRPr lang="fr-FR" sz="1600" smtClean="0"/>
          </a:p>
          <a:p>
            <a:pPr marL="457200" indent="-457200" defTabSz="449263" eaLnBrk="1" hangingPunct="1">
              <a:lnSpc>
                <a:spcPct val="76000"/>
              </a:lnSpc>
            </a:pPr>
            <a:r>
              <a:rPr lang="fr-FR" sz="2000" smtClean="0"/>
              <a:t>Enfin, voici des </a:t>
            </a:r>
            <a:r>
              <a:rPr lang="fr-FR" sz="2000" smtClean="0">
                <a:hlinkClick r:id="rId19"/>
              </a:rPr>
              <a:t>cartes conceptuelles</a:t>
            </a:r>
            <a:r>
              <a:rPr lang="fr-FR" sz="2000" smtClean="0"/>
              <a:t> résumant certains des cours 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Pour en savoir plus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353A73-02B7-4C88-B40A-9134C8FDB2ED}" type="slidenum">
              <a:rPr lang="fr-FR" smtClean="0"/>
              <a:pPr eaLnBrk="1" hangingPunct="1"/>
              <a:t>20</a:t>
            </a:fld>
            <a:endParaRPr lang="fr-FR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1052513"/>
            <a:ext cx="4244975" cy="1133475"/>
          </a:xfrm>
        </p:spPr>
        <p:txBody>
          <a:bodyPr/>
          <a:lstStyle/>
          <a:p>
            <a:pPr eaLnBrk="1" hangingPunct="1"/>
            <a:r>
              <a:rPr lang="fr-FR" sz="4000" smtClean="0"/>
              <a:t>Rémi BACHELET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3325" y="2805113"/>
            <a:ext cx="4186238" cy="179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2400" smtClean="0"/>
              <a:t/>
            </a:r>
            <a:br>
              <a:rPr lang="fr-FR" sz="2400" smtClean="0"/>
            </a:br>
            <a:r>
              <a:rPr lang="fr-FR" sz="2400" smtClean="0"/>
              <a:t> </a:t>
            </a:r>
            <a:r>
              <a:rPr lang="fr-FR" sz="2400" i="1" smtClean="0"/>
              <a:t>Enseignant-chercheur, </a:t>
            </a:r>
            <a:r>
              <a:rPr lang="fr-FR" sz="2400" smtClean="0"/>
              <a:t>  </a:t>
            </a:r>
            <a:br>
              <a:rPr lang="fr-FR" sz="2400" smtClean="0"/>
            </a:br>
            <a:r>
              <a:rPr lang="fr-FR" sz="2400" smtClean="0"/>
              <a:t> </a:t>
            </a:r>
            <a:r>
              <a:rPr lang="fr-FR" sz="2400" i="1" smtClean="0"/>
              <a:t>Ecole Centrale de Lille </a:t>
            </a:r>
          </a:p>
          <a:p>
            <a:pPr eaLnBrk="1" hangingPunct="1">
              <a:buFontTx/>
              <a:buNone/>
            </a:pPr>
            <a:endParaRPr lang="fr-FR" sz="2400" i="1" smtClean="0"/>
          </a:p>
          <a:p>
            <a:pPr eaLnBrk="1" hangingPunct="1">
              <a:buFontTx/>
              <a:buNone/>
            </a:pPr>
            <a:r>
              <a:rPr lang="fr-FR" sz="2400" i="1" smtClean="0"/>
              <a:t>Mon </a:t>
            </a:r>
            <a:r>
              <a:rPr lang="fr-FR" sz="2400" i="1" smtClean="0">
                <a:hlinkClick r:id="rId3"/>
              </a:rPr>
              <a:t>CV est disponible ici</a:t>
            </a:r>
            <a:r>
              <a:rPr lang="fr-FR" sz="2400" i="1" smtClean="0"/>
              <a:t>.</a:t>
            </a:r>
            <a:r>
              <a:rPr lang="fr-FR" sz="2400" smtClean="0"/>
              <a:t> </a:t>
            </a:r>
            <a:endParaRPr lang="fr-FR" sz="2400" i="1" smtClean="0"/>
          </a:p>
          <a:p>
            <a:pPr eaLnBrk="1" hangingPunct="1">
              <a:buFontTx/>
              <a:buNone/>
            </a:pPr>
            <a:endParaRPr lang="fr-FR" sz="2400" i="1" smtClean="0"/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737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3132138" y="5575300"/>
            <a:ext cx="601186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6000"/>
              </a:lnSpc>
              <a:buClr>
                <a:srgbClr val="000099"/>
              </a:buClr>
              <a:buSzPct val="100000"/>
              <a:buFont typeface="Times New Roman" pitchFamily="18" charset="0"/>
              <a:buNone/>
            </a:pPr>
            <a:r>
              <a:rPr lang="fr-FR" sz="1200" b="1">
                <a:solidFill>
                  <a:schemeClr val="accent2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Mes principaux cours à Centrale</a:t>
            </a:r>
          </a:p>
          <a:p>
            <a:pPr>
              <a:lnSpc>
                <a:spcPct val="86000"/>
              </a:lnSpc>
              <a:buClr>
                <a:srgbClr val="000099"/>
              </a:buClr>
              <a:buSzPct val="100000"/>
              <a:buFont typeface="Times New Roman" pitchFamily="18" charset="0"/>
              <a:buNone/>
            </a:pP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5"/>
              </a:rPr>
              <a:t>Gestion de projet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sociologie des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6"/>
              </a:rPr>
              <a:t>organisations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recueil, analyse et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7"/>
              </a:rPr>
              <a:t>traitement de données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prévention du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8"/>
              </a:rPr>
              <a:t>plagiat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module de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9"/>
              </a:rPr>
              <a:t>marchés financiers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cours de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10"/>
              </a:rPr>
              <a:t>qualité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et méthodes de résolution de problèmes, établir des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11"/>
              </a:rPr>
              <a:t>cartes conceptuelles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utiliser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12"/>
              </a:rPr>
              <a:t>Wikipédia et CentraleWiki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, formation au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13"/>
              </a:rPr>
              <a:t>coaching pédagogique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 et à l'encadrement,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  <a:hlinkClick r:id="rId14"/>
              </a:rPr>
              <a:t>référencement </a:t>
            </a:r>
            <a:r>
              <a:rPr lang="fr-FR" sz="1200">
                <a:solidFill>
                  <a:srgbClr val="00808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t>et SEO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F0E2D1-9085-4023-B89B-501E6DAC14BB}" type="slidenum">
              <a:rPr lang="fr-FR" smtClean="0"/>
              <a:pPr eaLnBrk="1" hangingPunct="1"/>
              <a:t>21</a:t>
            </a:fld>
            <a:endParaRPr lang="fr-FR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2533" name="Text Box 4">
            <a:hlinkClick r:id="rId3"/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68659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86000"/>
              </a:lnSpc>
              <a:spcBef>
                <a:spcPct val="50000"/>
              </a:spcBef>
              <a:buClr>
                <a:srgbClr val="000099"/>
              </a:buClr>
              <a:buSzPct val="100000"/>
              <a:buFont typeface="Times New Roman" pitchFamily="18" charset="0"/>
              <a:buNone/>
            </a:pPr>
            <a:endParaRPr lang="fr-FR" sz="2400">
              <a:solidFill>
                <a:schemeClr val="bg1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663</Words>
  <Application>Microsoft Office PowerPoint</Application>
  <PresentationFormat>Affichage à l'écran (4:3)</PresentationFormat>
  <Paragraphs>185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Times New Roman</vt:lpstr>
      <vt:lpstr>Lucida Sans Unicode</vt:lpstr>
      <vt:lpstr>Wingdings</vt:lpstr>
      <vt:lpstr>Modèle par défaut</vt:lpstr>
      <vt:lpstr>OUTILS PROJETS : Analyse Fonctionnelle</vt:lpstr>
      <vt:lpstr>Comment utiliser ce cours :</vt:lpstr>
      <vt:lpstr>Correction : le stylo</vt:lpstr>
      <vt:lpstr>Utiliser Visual Understanding Environment (VUE) </vt:lpstr>
      <vt:lpstr>Étude de cas : le stylo</vt:lpstr>
      <vt:lpstr>Ne pas inventorier les situations de vie avant de commencer</vt:lpstr>
      <vt:lpstr>Mal définir le système</vt:lpstr>
      <vt:lpstr>Autres « petites erreurs »</vt:lpstr>
      <vt:lpstr>Étude de cas : le stylo  conseils :</vt:lpstr>
      <vt:lpstr>Situations de vie à inventorier avant de commencer</vt:lpstr>
      <vt:lpstr>Éléments de l’environnement à trouver</vt:lpstr>
      <vt:lpstr>Fonction principale à trouver</vt:lpstr>
      <vt:lpstr>Critères à trouver</vt:lpstr>
      <vt:lpstr>Fonctions secondaires à trouver</vt:lpstr>
      <vt:lpstr>Diagramme fonctionnel prêt à l’usage</vt:lpstr>
      <vt:lpstr>À télécharger au format VUE : Diagramme fonctionnel</vt:lpstr>
      <vt:lpstr>L’analyse Fonctionnelle ouvre à l’innovation</vt:lpstr>
      <vt:lpstr>Questions ?</vt:lpstr>
      <vt:lpstr>Pour en savoir plus :</vt:lpstr>
      <vt:lpstr>Rémi BACHELET</vt:lpstr>
      <vt:lpstr>Présentation PowerPoint</vt:lpstr>
    </vt:vector>
  </TitlesOfParts>
  <Company>EC Lille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Projet_Correction_AF</dc:title>
  <dc:creator>Rémi Bachelet</dc:creator>
  <cp:lastModifiedBy>Rémi</cp:lastModifiedBy>
  <cp:revision>92</cp:revision>
  <dcterms:created xsi:type="dcterms:W3CDTF">2003-10-07T14:13:00Z</dcterms:created>
  <dcterms:modified xsi:type="dcterms:W3CDTF">2012-04-29T22:18:42Z</dcterms:modified>
</cp:coreProperties>
</file>