
<file path=[Content_Types].xml><?xml version="1.0" encoding="utf-8"?>
<Types xmlns="http://schemas.openxmlformats.org/package/2006/content-types">
  <Default Extension="png" ContentType="image/png"/>
  <Default Extension="tmp"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1.xml" ContentType="application/vnd.openxmlformats-officedocument.presentationml.comments+xml"/>
  <Override PartName="/ppt/notesSlides/notesSlide21.xml" ContentType="application/vnd.openxmlformats-officedocument.presentationml.notesSlide+xml"/>
  <Override PartName="/ppt/comments/comment2.xml" ContentType="application/vnd.openxmlformats-officedocument.presentationml.comments+xml"/>
  <Override PartName="/ppt/notesSlides/notesSlide22.xml" ContentType="application/vnd.openxmlformats-officedocument.presentationml.notesSlide+xml"/>
  <Override PartName="/ppt/comments/comment3.xml" ContentType="application/vnd.openxmlformats-officedocument.presentationml.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comment4.xml" ContentType="application/vnd.openxmlformats-officedocument.presentationml.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comment5.xml" ContentType="application/vnd.openxmlformats-officedocument.presentationml.comments+xml"/>
  <Override PartName="/ppt/notesSlides/notesSlide34.xml" ContentType="application/vnd.openxmlformats-officedocument.presentationml.notesSlide+xml"/>
  <Override PartName="/ppt/comments/comment6.xml" ContentType="application/vnd.openxmlformats-officedocument.presentationml.comment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omments/comment7.xml" ContentType="application/vnd.openxmlformats-officedocument.presentationml.comment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handoutMasterIdLst>
    <p:handoutMasterId r:id="rId67"/>
  </p:handoutMasterIdLst>
  <p:sldIdLst>
    <p:sldId id="498" r:id="rId2"/>
    <p:sldId id="471" r:id="rId3"/>
    <p:sldId id="495" r:id="rId4"/>
    <p:sldId id="421" r:id="rId5"/>
    <p:sldId id="422" r:id="rId6"/>
    <p:sldId id="499" r:id="rId7"/>
    <p:sldId id="423" r:id="rId8"/>
    <p:sldId id="424" r:id="rId9"/>
    <p:sldId id="425" r:id="rId10"/>
    <p:sldId id="426" r:id="rId11"/>
    <p:sldId id="490" r:id="rId12"/>
    <p:sldId id="427" r:id="rId13"/>
    <p:sldId id="494" r:id="rId14"/>
    <p:sldId id="428" r:id="rId15"/>
    <p:sldId id="429" r:id="rId16"/>
    <p:sldId id="472" r:id="rId17"/>
    <p:sldId id="491" r:id="rId18"/>
    <p:sldId id="433" r:id="rId19"/>
    <p:sldId id="474" r:id="rId20"/>
    <p:sldId id="435" r:id="rId21"/>
    <p:sldId id="482" r:id="rId22"/>
    <p:sldId id="486" r:id="rId23"/>
    <p:sldId id="475" r:id="rId24"/>
    <p:sldId id="436" r:id="rId25"/>
    <p:sldId id="437" r:id="rId26"/>
    <p:sldId id="438" r:id="rId27"/>
    <p:sldId id="439" r:id="rId28"/>
    <p:sldId id="440" r:id="rId29"/>
    <p:sldId id="441" r:id="rId30"/>
    <p:sldId id="442" r:id="rId31"/>
    <p:sldId id="443" r:id="rId32"/>
    <p:sldId id="445" r:id="rId33"/>
    <p:sldId id="501" r:id="rId34"/>
    <p:sldId id="500" r:id="rId35"/>
    <p:sldId id="446" r:id="rId36"/>
    <p:sldId id="476" r:id="rId37"/>
    <p:sldId id="483" r:id="rId38"/>
    <p:sldId id="487" r:id="rId39"/>
    <p:sldId id="477" r:id="rId40"/>
    <p:sldId id="447" r:id="rId41"/>
    <p:sldId id="493" r:id="rId42"/>
    <p:sldId id="449" r:id="rId43"/>
    <p:sldId id="502" r:id="rId44"/>
    <p:sldId id="504" r:id="rId45"/>
    <p:sldId id="451" r:id="rId46"/>
    <p:sldId id="479" r:id="rId47"/>
    <p:sldId id="452" r:id="rId48"/>
    <p:sldId id="453" r:id="rId49"/>
    <p:sldId id="454" r:id="rId50"/>
    <p:sldId id="484" r:id="rId51"/>
    <p:sldId id="488" r:id="rId52"/>
    <p:sldId id="481" r:id="rId53"/>
    <p:sldId id="455" r:id="rId54"/>
    <p:sldId id="450" r:id="rId55"/>
    <p:sldId id="505" r:id="rId56"/>
    <p:sldId id="459" r:id="rId57"/>
    <p:sldId id="460" r:id="rId58"/>
    <p:sldId id="458" r:id="rId59"/>
    <p:sldId id="492" r:id="rId60"/>
    <p:sldId id="456" r:id="rId61"/>
    <p:sldId id="485" r:id="rId62"/>
    <p:sldId id="489" r:id="rId63"/>
    <p:sldId id="462" r:id="rId64"/>
    <p:sldId id="506" r:id="rId65"/>
  </p:sldIdLst>
  <p:sldSz cx="9144000" cy="5715000" type="screen16x10"/>
  <p:notesSz cx="6858000" cy="9144000"/>
  <p:defaultTextStyle>
    <a:defPPr>
      <a:defRPr lang="en-US"/>
    </a:defPPr>
    <a:lvl1pPr algn="l" rtl="0" fontAlgn="base">
      <a:spcBef>
        <a:spcPct val="0"/>
      </a:spcBef>
      <a:spcAft>
        <a:spcPct val="0"/>
      </a:spcAft>
      <a:defRPr sz="1900" kern="1200">
        <a:solidFill>
          <a:schemeClr val="tx1"/>
        </a:solidFill>
        <a:latin typeface="Times New Roman" pitchFamily="18" charset="0"/>
        <a:ea typeface="+mn-ea"/>
        <a:cs typeface="+mn-cs"/>
      </a:defRPr>
    </a:lvl1pPr>
    <a:lvl2pPr marL="356602" algn="l" rtl="0" fontAlgn="base">
      <a:spcBef>
        <a:spcPct val="0"/>
      </a:spcBef>
      <a:spcAft>
        <a:spcPct val="0"/>
      </a:spcAft>
      <a:defRPr sz="1900" kern="1200">
        <a:solidFill>
          <a:schemeClr val="tx1"/>
        </a:solidFill>
        <a:latin typeface="Times New Roman" pitchFamily="18" charset="0"/>
        <a:ea typeface="+mn-ea"/>
        <a:cs typeface="+mn-cs"/>
      </a:defRPr>
    </a:lvl2pPr>
    <a:lvl3pPr marL="713203" algn="l" rtl="0" fontAlgn="base">
      <a:spcBef>
        <a:spcPct val="0"/>
      </a:spcBef>
      <a:spcAft>
        <a:spcPct val="0"/>
      </a:spcAft>
      <a:defRPr sz="1900" kern="1200">
        <a:solidFill>
          <a:schemeClr val="tx1"/>
        </a:solidFill>
        <a:latin typeface="Times New Roman" pitchFamily="18" charset="0"/>
        <a:ea typeface="+mn-ea"/>
        <a:cs typeface="+mn-cs"/>
      </a:defRPr>
    </a:lvl3pPr>
    <a:lvl4pPr marL="1069805" algn="l" rtl="0" fontAlgn="base">
      <a:spcBef>
        <a:spcPct val="0"/>
      </a:spcBef>
      <a:spcAft>
        <a:spcPct val="0"/>
      </a:spcAft>
      <a:defRPr sz="1900" kern="1200">
        <a:solidFill>
          <a:schemeClr val="tx1"/>
        </a:solidFill>
        <a:latin typeface="Times New Roman" pitchFamily="18" charset="0"/>
        <a:ea typeface="+mn-ea"/>
        <a:cs typeface="+mn-cs"/>
      </a:defRPr>
    </a:lvl4pPr>
    <a:lvl5pPr marL="1426407" algn="l" rtl="0" fontAlgn="base">
      <a:spcBef>
        <a:spcPct val="0"/>
      </a:spcBef>
      <a:spcAft>
        <a:spcPct val="0"/>
      </a:spcAft>
      <a:defRPr sz="1900" kern="1200">
        <a:solidFill>
          <a:schemeClr val="tx1"/>
        </a:solidFill>
        <a:latin typeface="Times New Roman" pitchFamily="18" charset="0"/>
        <a:ea typeface="+mn-ea"/>
        <a:cs typeface="+mn-cs"/>
      </a:defRPr>
    </a:lvl5pPr>
    <a:lvl6pPr marL="1783009" algn="l" defTabSz="713203" rtl="0" eaLnBrk="1" latinLnBrk="0" hangingPunct="1">
      <a:defRPr sz="1900" kern="1200">
        <a:solidFill>
          <a:schemeClr val="tx1"/>
        </a:solidFill>
        <a:latin typeface="Times New Roman" pitchFamily="18" charset="0"/>
        <a:ea typeface="+mn-ea"/>
        <a:cs typeface="+mn-cs"/>
      </a:defRPr>
    </a:lvl6pPr>
    <a:lvl7pPr marL="2139610" algn="l" defTabSz="713203" rtl="0" eaLnBrk="1" latinLnBrk="0" hangingPunct="1">
      <a:defRPr sz="1900" kern="1200">
        <a:solidFill>
          <a:schemeClr val="tx1"/>
        </a:solidFill>
        <a:latin typeface="Times New Roman" pitchFamily="18" charset="0"/>
        <a:ea typeface="+mn-ea"/>
        <a:cs typeface="+mn-cs"/>
      </a:defRPr>
    </a:lvl7pPr>
    <a:lvl8pPr marL="2496212" algn="l" defTabSz="713203" rtl="0" eaLnBrk="1" latinLnBrk="0" hangingPunct="1">
      <a:defRPr sz="1900" kern="1200">
        <a:solidFill>
          <a:schemeClr val="tx1"/>
        </a:solidFill>
        <a:latin typeface="Times New Roman" pitchFamily="18" charset="0"/>
        <a:ea typeface="+mn-ea"/>
        <a:cs typeface="+mn-cs"/>
      </a:defRPr>
    </a:lvl8pPr>
    <a:lvl9pPr marL="2852814" algn="l" defTabSz="713203" rtl="0" eaLnBrk="1" latinLnBrk="0" hangingPunct="1">
      <a:defRPr sz="1900" kern="1200">
        <a:solidFill>
          <a:schemeClr val="tx1"/>
        </a:solidFill>
        <a:latin typeface="Times New Roman" pitchFamily="18" charset="0"/>
        <a:ea typeface="+mn-ea"/>
        <a:cs typeface="+mn-cs"/>
      </a:defRPr>
    </a:lvl9pPr>
  </p:defaultTextStyle>
  <p:extLst>
    <p:ext uri="{521415D9-36F7-43E2-AB2F-B90AF26B5E84}">
      <p14:sectionLst xmlns:p14="http://schemas.microsoft.com/office/powerpoint/2010/main">
        <p14:section name="Section par défaut" id="{CF46221A-E930-4E49-A5C3-AAE6BC368D92}">
          <p14:sldIdLst>
            <p14:sldId id="498"/>
            <p14:sldId id="471"/>
            <p14:sldId id="495"/>
            <p14:sldId id="421"/>
            <p14:sldId id="422"/>
            <p14:sldId id="499"/>
            <p14:sldId id="423"/>
            <p14:sldId id="424"/>
          </p14:sldIdLst>
        </p14:section>
        <p14:section name="Section sans titre" id="{4D35A639-7220-4B8A-BD3C-F7BAB1391C6D}">
          <p14:sldIdLst>
            <p14:sldId id="425"/>
            <p14:sldId id="426"/>
            <p14:sldId id="490"/>
            <p14:sldId id="427"/>
            <p14:sldId id="494"/>
            <p14:sldId id="428"/>
            <p14:sldId id="429"/>
            <p14:sldId id="472"/>
            <p14:sldId id="491"/>
            <p14:sldId id="433"/>
            <p14:sldId id="474"/>
            <p14:sldId id="435"/>
            <p14:sldId id="482"/>
            <p14:sldId id="486"/>
            <p14:sldId id="475"/>
          </p14:sldIdLst>
        </p14:section>
        <p14:section name="Section sans titre" id="{76F6ED96-8760-45A1-8CC3-F4EA603B9E5A}">
          <p14:sldIdLst>
            <p14:sldId id="436"/>
            <p14:sldId id="437"/>
            <p14:sldId id="438"/>
            <p14:sldId id="439"/>
            <p14:sldId id="440"/>
            <p14:sldId id="441"/>
            <p14:sldId id="442"/>
            <p14:sldId id="443"/>
            <p14:sldId id="445"/>
            <p14:sldId id="501"/>
            <p14:sldId id="500"/>
            <p14:sldId id="446"/>
            <p14:sldId id="476"/>
            <p14:sldId id="483"/>
            <p14:sldId id="487"/>
            <p14:sldId id="477"/>
          </p14:sldIdLst>
        </p14:section>
        <p14:section name="Section sans titre" id="{C05382BE-2AF4-4921-B95D-832CE547952C}">
          <p14:sldIdLst>
            <p14:sldId id="447"/>
            <p14:sldId id="493"/>
            <p14:sldId id="449"/>
            <p14:sldId id="502"/>
            <p14:sldId id="504"/>
            <p14:sldId id="451"/>
            <p14:sldId id="479"/>
            <p14:sldId id="452"/>
            <p14:sldId id="453"/>
            <p14:sldId id="454"/>
            <p14:sldId id="484"/>
            <p14:sldId id="488"/>
            <p14:sldId id="481"/>
          </p14:sldIdLst>
        </p14:section>
        <p14:section name="Section sans titre" id="{6F0F33FC-B742-4A47-A0E2-9C829EA71E04}">
          <p14:sldIdLst>
            <p14:sldId id="455"/>
            <p14:sldId id="450"/>
            <p14:sldId id="505"/>
            <p14:sldId id="459"/>
            <p14:sldId id="460"/>
            <p14:sldId id="458"/>
            <p14:sldId id="492"/>
            <p14:sldId id="456"/>
            <p14:sldId id="485"/>
            <p14:sldId id="489"/>
            <p14:sldId id="462"/>
            <p14:sldId id="50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800">
          <p15:clr>
            <a:srgbClr val="A4A3A4"/>
          </p15:clr>
        </p15:guide>
        <p15:guide id="4"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on Alacaraz" initials="" lastIdx="3" clrIdx="0"/>
  <p:cmAuthor id="1" name="remi bachelet" initials="rb" lastIdx="15" clrIdx="1">
    <p:extLst>
      <p:ext uri="{19B8F6BF-5375-455C-9EA6-DF929625EA0E}">
        <p15:presenceInfo xmlns:p15="http://schemas.microsoft.com/office/powerpoint/2012/main" userId="4c45c43f20d7a36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412D"/>
    <a:srgbClr val="66FF66"/>
    <a:srgbClr val="FF6600"/>
    <a:srgbClr val="6F493A"/>
    <a:srgbClr val="006699"/>
    <a:srgbClr val="EAFCF4"/>
    <a:srgbClr val="FF99CC"/>
    <a:srgbClr val="ED2B3D"/>
    <a:srgbClr val="FFFF66"/>
    <a:srgbClr val="8BC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27" autoAdjust="0"/>
    <p:restoredTop sz="83524" autoAdjust="0"/>
  </p:normalViewPr>
  <p:slideViewPr>
    <p:cSldViewPr>
      <p:cViewPr varScale="1">
        <p:scale>
          <a:sx n="94" d="100"/>
          <a:sy n="94" d="100"/>
        </p:scale>
        <p:origin x="374" y="67"/>
      </p:cViewPr>
      <p:guideLst>
        <p:guide orient="horz" pos="2160"/>
        <p:guide pos="3840"/>
        <p:guide orient="horz" pos="1800"/>
        <p:guide pos="2880"/>
      </p:guideLst>
    </p:cSldViewPr>
  </p:slideViewPr>
  <p:outlineViewPr>
    <p:cViewPr>
      <p:scale>
        <a:sx n="33" d="100"/>
        <a:sy n="33" d="100"/>
      </p:scale>
      <p:origin x="0" y="-10046"/>
    </p:cViewPr>
  </p:outlineViewPr>
  <p:notesTextViewPr>
    <p:cViewPr>
      <p:scale>
        <a:sx n="3" d="2"/>
        <a:sy n="3" d="2"/>
      </p:scale>
      <p:origin x="0" y="0"/>
    </p:cViewPr>
  </p:notesTextViewPr>
  <p:sorterViewPr>
    <p:cViewPr>
      <p:scale>
        <a:sx n="50" d="100"/>
        <a:sy n="50" d="100"/>
      </p:scale>
      <p:origin x="0" y="-3648"/>
    </p:cViewPr>
  </p:sorterViewPr>
  <p:notesViewPr>
    <p:cSldViewPr>
      <p:cViewPr varScale="1">
        <p:scale>
          <a:sx n="66" d="100"/>
          <a:sy n="66" d="100"/>
        </p:scale>
        <p:origin x="-3300" y="-11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03-20T10:23:15.445" idx="10">
    <p:pos x="10" y="10"/>
    <p:text>source image..</p:text>
    <p:extLst>
      <p:ext uri="{C676402C-5697-4E1C-873F-D02D1690AC5C}">
        <p15:threadingInfo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4-03-20T02:22:47.963" idx="3">
    <p:pos x="5092" y="829"/>
    <p:text>à refaire et illustrer</p:text>
    <p:extLst>
      <p:ext uri="{C676402C-5697-4E1C-873F-D02D1690AC5C}">
        <p15:threadingInfo xmlns:p15="http://schemas.microsoft.com/office/powerpoint/2012/main" timeZoneBias="-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4-03-20T02:30:53.328" idx="6">
    <p:pos x="10" y="10"/>
    <p:text>manque diapo quizz</p:text>
    <p:extLst>
      <p:ext uri="{C676402C-5697-4E1C-873F-D02D1690AC5C}">
        <p15:threadingInfo xmlns:p15="http://schemas.microsoft.com/office/powerpoint/2012/main" timeZoneBias="-6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4-03-20T02:31:07.128" idx="7">
    <p:pos x="10" y="10"/>
    <p:text>licence auteur image</p:text>
    <p:extLst>
      <p:ext uri="{C676402C-5697-4E1C-873F-D02D1690AC5C}">
        <p15:threadingInfo xmlns:p15="http://schemas.microsoft.com/office/powerpoint/2012/main" timeZoneBias="-6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4-03-20T02:35:13.738" idx="8">
    <p:pos x="10" y="10"/>
    <p:text>schéma à repenser un peu</p:text>
    <p:extLst>
      <p:ext uri="{C676402C-5697-4E1C-873F-D02D1690AC5C}">
        <p15:threadingInfo xmlns:p15="http://schemas.microsoft.com/office/powerpoint/2012/main" timeZoneBias="-6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17-03-15T11:21:09.774" idx="14">
    <p:pos x="10" y="10"/>
    <p:text>revoir le cours sur les risques avec les définitions du PMI</p:text>
    <p:extLst>
      <p:ext uri="{C676402C-5697-4E1C-873F-D02D1690AC5C}">
        <p15:threadingInfo xmlns:p15="http://schemas.microsoft.com/office/powerpoint/2012/main" timeZoneBias="-60"/>
      </p:ext>
    </p:extLst>
  </p:cm>
  <p:cm authorId="1" dt="2017-03-15T11:21:34.545" idx="15">
    <p:pos x="10" y="146"/>
    <p:text>Gravité = impact * probabilité au lieu de criticité</p:text>
    <p:extLst>
      <p:ext uri="{C676402C-5697-4E1C-873F-D02D1690AC5C}">
        <p15:threadingInfo xmlns:p15="http://schemas.microsoft.com/office/powerpoint/2012/main" timeZoneBias="-60">
          <p15:parentCm authorId="1" idx="14"/>
        </p15:threadingInfo>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14-03-20T02:37:26.007" idx="9">
    <p:pos x="10" y="10"/>
    <p:text>illustrations à ajouter</p:text>
    <p:extLst>
      <p:ext uri="{C676402C-5697-4E1C-873F-D02D1690AC5C}">
        <p15:threadingInfo xmlns:p15="http://schemas.microsoft.com/office/powerpoint/2012/main" timeZoneBias="-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FR"/>
          </a:p>
        </p:txBody>
      </p:sp>
      <p:sp>
        <p:nvSpPr>
          <p:cNvPr id="6861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FR"/>
          </a:p>
        </p:txBody>
      </p:sp>
      <p:sp>
        <p:nvSpPr>
          <p:cNvPr id="6861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FR"/>
          </a:p>
        </p:txBody>
      </p:sp>
      <p:sp>
        <p:nvSpPr>
          <p:cNvPr id="6861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8005CEDF-42F9-4D75-A83E-72C28335D55E}" type="slidenum">
              <a:rPr lang="fr-FR"/>
              <a:pPr>
                <a:defRPr/>
              </a:pPr>
              <a:t>‹N°›</a:t>
            </a:fld>
            <a:endParaRPr lang="fr-FR"/>
          </a:p>
        </p:txBody>
      </p:sp>
    </p:spTree>
    <p:extLst>
      <p:ext uri="{BB962C8B-B14F-4D97-AF65-F5344CB8AC3E}">
        <p14:creationId xmlns:p14="http://schemas.microsoft.com/office/powerpoint/2010/main" val="4225050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FR"/>
          </a:p>
        </p:txBody>
      </p:sp>
      <p:sp>
        <p:nvSpPr>
          <p:cNvPr id="378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FR"/>
          </a:p>
        </p:txBody>
      </p:sp>
      <p:sp>
        <p:nvSpPr>
          <p:cNvPr id="61444" name="Rectangle 4"/>
          <p:cNvSpPr>
            <a:spLocks noGrp="1" noRot="1" noChangeAspect="1" noChangeArrowheads="1" noTextEdit="1"/>
          </p:cNvSpPr>
          <p:nvPr>
            <p:ph type="sldImg" idx="2"/>
          </p:nvPr>
        </p:nvSpPr>
        <p:spPr bwMode="auto">
          <a:xfrm>
            <a:off x="685800" y="685800"/>
            <a:ext cx="54864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78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378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FR"/>
          </a:p>
        </p:txBody>
      </p:sp>
      <p:sp>
        <p:nvSpPr>
          <p:cNvPr id="378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106E6D2D-4FB6-4AE1-B740-4408D9084B6D}" type="slidenum">
              <a:rPr lang="fr-FR"/>
              <a:pPr>
                <a:defRPr/>
              </a:pPr>
              <a:t>‹N°›</a:t>
            </a:fld>
            <a:endParaRPr lang="fr-FR"/>
          </a:p>
        </p:txBody>
      </p:sp>
    </p:spTree>
    <p:extLst>
      <p:ext uri="{BB962C8B-B14F-4D97-AF65-F5344CB8AC3E}">
        <p14:creationId xmlns:p14="http://schemas.microsoft.com/office/powerpoint/2010/main" val="12817720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Times New Roman" pitchFamily="18" charset="0"/>
        <a:ea typeface="+mn-ea"/>
        <a:cs typeface="+mn-cs"/>
      </a:defRPr>
    </a:lvl1pPr>
    <a:lvl2pPr marL="356602" algn="l" rtl="0" eaLnBrk="0" fontAlgn="base" hangingPunct="0">
      <a:spcBef>
        <a:spcPct val="30000"/>
      </a:spcBef>
      <a:spcAft>
        <a:spcPct val="0"/>
      </a:spcAft>
      <a:defRPr sz="900" kern="1200">
        <a:solidFill>
          <a:schemeClr val="tx1"/>
        </a:solidFill>
        <a:latin typeface="Times New Roman" pitchFamily="18" charset="0"/>
        <a:ea typeface="+mn-ea"/>
        <a:cs typeface="+mn-cs"/>
      </a:defRPr>
    </a:lvl2pPr>
    <a:lvl3pPr marL="713203" algn="l" rtl="0" eaLnBrk="0" fontAlgn="base" hangingPunct="0">
      <a:spcBef>
        <a:spcPct val="30000"/>
      </a:spcBef>
      <a:spcAft>
        <a:spcPct val="0"/>
      </a:spcAft>
      <a:defRPr sz="900" kern="1200">
        <a:solidFill>
          <a:schemeClr val="tx1"/>
        </a:solidFill>
        <a:latin typeface="Times New Roman" pitchFamily="18" charset="0"/>
        <a:ea typeface="+mn-ea"/>
        <a:cs typeface="+mn-cs"/>
      </a:defRPr>
    </a:lvl3pPr>
    <a:lvl4pPr marL="1069805" algn="l" rtl="0" eaLnBrk="0" fontAlgn="base" hangingPunct="0">
      <a:spcBef>
        <a:spcPct val="30000"/>
      </a:spcBef>
      <a:spcAft>
        <a:spcPct val="0"/>
      </a:spcAft>
      <a:defRPr sz="900" kern="1200">
        <a:solidFill>
          <a:schemeClr val="tx1"/>
        </a:solidFill>
        <a:latin typeface="Times New Roman" pitchFamily="18" charset="0"/>
        <a:ea typeface="+mn-ea"/>
        <a:cs typeface="+mn-cs"/>
      </a:defRPr>
    </a:lvl4pPr>
    <a:lvl5pPr marL="1426407" algn="l" rtl="0" eaLnBrk="0" fontAlgn="base" hangingPunct="0">
      <a:spcBef>
        <a:spcPct val="30000"/>
      </a:spcBef>
      <a:spcAft>
        <a:spcPct val="0"/>
      </a:spcAft>
      <a:defRPr sz="900" kern="1200">
        <a:solidFill>
          <a:schemeClr val="tx1"/>
        </a:solidFill>
        <a:latin typeface="Times New Roman" pitchFamily="18" charset="0"/>
        <a:ea typeface="+mn-ea"/>
        <a:cs typeface="+mn-cs"/>
      </a:defRPr>
    </a:lvl5pPr>
    <a:lvl6pPr marL="1783009" algn="l" defTabSz="713203" rtl="0" eaLnBrk="1" latinLnBrk="0" hangingPunct="1">
      <a:defRPr sz="900" kern="1200">
        <a:solidFill>
          <a:schemeClr val="tx1"/>
        </a:solidFill>
        <a:latin typeface="+mn-lt"/>
        <a:ea typeface="+mn-ea"/>
        <a:cs typeface="+mn-cs"/>
      </a:defRPr>
    </a:lvl6pPr>
    <a:lvl7pPr marL="2139610" algn="l" defTabSz="713203" rtl="0" eaLnBrk="1" latinLnBrk="0" hangingPunct="1">
      <a:defRPr sz="900" kern="1200">
        <a:solidFill>
          <a:schemeClr val="tx1"/>
        </a:solidFill>
        <a:latin typeface="+mn-lt"/>
        <a:ea typeface="+mn-ea"/>
        <a:cs typeface="+mn-cs"/>
      </a:defRPr>
    </a:lvl7pPr>
    <a:lvl8pPr marL="2496212" algn="l" defTabSz="713203" rtl="0" eaLnBrk="1" latinLnBrk="0" hangingPunct="1">
      <a:defRPr sz="900" kern="1200">
        <a:solidFill>
          <a:schemeClr val="tx1"/>
        </a:solidFill>
        <a:latin typeface="+mn-lt"/>
        <a:ea typeface="+mn-ea"/>
        <a:cs typeface="+mn-cs"/>
      </a:defRPr>
    </a:lvl8pPr>
    <a:lvl9pPr marL="2852814" algn="l" defTabSz="71320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fr.wikipedia.org/w/index.php?title=Entrepreneuriat&amp;oldid=122084818"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creativecommons.org/licenses/by-sa/3.0/deed.fr"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fr.wikipedia.org/w/index.php?title=Entrepreneuriat&amp;oldid=122084818"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creativecommons.org/licenses/by-sa/3.0/deed.fr"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en.wikipedia.org/wiki/Brooks's_law"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3F29E14D-36BE-4724-B2D8-53E4A660A153}" type="slidenum">
              <a:rPr lang="fr-FR" sz="1200" smtClean="0">
                <a:latin typeface="Tahoma" pitchFamily="34" charset="0"/>
              </a:rPr>
              <a:pPr eaLnBrk="1" hangingPunct="1"/>
              <a:t>1</a:t>
            </a:fld>
            <a:endParaRPr lang="fr-FR" sz="1200" dirty="0" smtClean="0">
              <a:latin typeface="Tahoma" pitchFamily="34" charset="0"/>
            </a:endParaRPr>
          </a:p>
        </p:txBody>
      </p:sp>
      <p:sp>
        <p:nvSpPr>
          <p:cNvPr id="59395" name="Rectangle 2"/>
          <p:cNvSpPr>
            <a:spLocks noGrp="1" noChangeArrowheads="1"/>
          </p:cNvSpPr>
          <p:nvPr>
            <p:ph type="body" idx="1"/>
          </p:nvPr>
        </p:nvSpPr>
        <p:spPr>
          <a:xfrm>
            <a:off x="837314" y="4346520"/>
            <a:ext cx="5183372" cy="3851598"/>
          </a:xfrm>
          <a:noFill/>
          <a:extLst>
            <a:ext uri="{91240B29-F687-4F45-9708-019B960494DF}">
              <a14:hiddenLine xmlns:a14="http://schemas.microsoft.com/office/drawing/2010/main" w="12700">
                <a:solidFill>
                  <a:schemeClr val="tx1"/>
                </a:solidFill>
                <a:miter lim="800000"/>
                <a:headEnd/>
                <a:tailEnd/>
              </a14:hiddenLine>
            </a:ext>
          </a:extLst>
        </p:spPr>
        <p:txBody>
          <a:bodyPr lIns="86804" tIns="42640" rIns="86804" bIns="42640"/>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sz="900" kern="1200" dirty="0" smtClean="0">
                <a:solidFill>
                  <a:schemeClr val="tx1"/>
                </a:solidFill>
                <a:effectLst/>
                <a:latin typeface="Times New Roman" pitchFamily="18" charset="0"/>
                <a:ea typeface="+mn-ea"/>
                <a:cs typeface="+mn-cs"/>
              </a:rPr>
              <a:t>1/ En gestion de projet, il faut savoir </a:t>
            </a:r>
            <a:r>
              <a:rPr lang="fr-FR" sz="900" b="1" kern="1200" dirty="0" smtClean="0">
                <a:solidFill>
                  <a:schemeClr val="tx1"/>
                </a:solidFill>
                <a:effectLst/>
                <a:latin typeface="Times New Roman" pitchFamily="18" charset="0"/>
                <a:ea typeface="+mn-ea"/>
                <a:cs typeface="+mn-cs"/>
              </a:rPr>
              <a:t>innover</a:t>
            </a:r>
            <a:r>
              <a:rPr lang="fr-FR" sz="900" kern="1200" dirty="0" smtClean="0">
                <a:solidFill>
                  <a:schemeClr val="tx1"/>
                </a:solidFill>
                <a:effectLst/>
                <a:latin typeface="Times New Roman" pitchFamily="18" charset="0"/>
                <a:ea typeface="+mn-ea"/>
                <a:cs typeface="+mn-cs"/>
              </a:rPr>
              <a:t>, progresser </a:t>
            </a:r>
            <a:r>
              <a:rPr lang="fr-FR" sz="900" b="1" kern="1200" dirty="0" smtClean="0">
                <a:solidFill>
                  <a:schemeClr val="tx1"/>
                </a:solidFill>
                <a:effectLst/>
                <a:latin typeface="Times New Roman" pitchFamily="18" charset="0"/>
                <a:ea typeface="+mn-ea"/>
                <a:cs typeface="+mn-cs"/>
              </a:rPr>
              <a:t>rapidement</a:t>
            </a:r>
            <a:r>
              <a:rPr lang="fr-FR" sz="900" kern="1200" baseline="0" dirty="0" smtClean="0">
                <a:solidFill>
                  <a:schemeClr val="tx1"/>
                </a:solidFill>
                <a:effectLst/>
                <a:latin typeface="Times New Roman" pitchFamily="18" charset="0"/>
                <a:ea typeface="+mn-ea"/>
                <a:cs typeface="+mn-cs"/>
              </a:rPr>
              <a:t> et avec des </a:t>
            </a:r>
            <a:r>
              <a:rPr lang="fr-FR" sz="900" b="1" kern="1200" baseline="0" dirty="0" smtClean="0">
                <a:solidFill>
                  <a:schemeClr val="tx1"/>
                </a:solidFill>
                <a:effectLst/>
                <a:latin typeface="Times New Roman" pitchFamily="18" charset="0"/>
                <a:ea typeface="+mn-ea"/>
                <a:cs typeface="+mn-cs"/>
              </a:rPr>
              <a:t>moyens limités</a:t>
            </a:r>
            <a:r>
              <a:rPr lang="fr-FR" sz="900" kern="1200" baseline="0" dirty="0" smtClean="0">
                <a:solidFill>
                  <a:schemeClr val="tx1"/>
                </a:solidFill>
                <a:effectLst/>
                <a:latin typeface="Times New Roman" pitchFamily="18" charset="0"/>
                <a:ea typeface="+mn-ea"/>
                <a:cs typeface="+mn-cs"/>
              </a:rPr>
              <a:t> – et pour cela, il faut savoir </a:t>
            </a:r>
            <a:r>
              <a:rPr lang="fr-FR" sz="900" kern="1200" dirty="0" smtClean="0">
                <a:solidFill>
                  <a:schemeClr val="tx1"/>
                </a:solidFill>
                <a:effectLst/>
                <a:latin typeface="Times New Roman" pitchFamily="18" charset="0"/>
                <a:ea typeface="+mn-ea"/>
                <a:cs typeface="+mn-cs"/>
              </a:rPr>
              <a:t>prendre des risques.</a:t>
            </a:r>
          </a:p>
          <a:p>
            <a:pPr marL="0" marR="0" indent="0" algn="l" defTabSz="914400" rtl="0" eaLnBrk="0" fontAlgn="base" latinLnBrk="0" hangingPunct="0">
              <a:lnSpc>
                <a:spcPct val="100000"/>
              </a:lnSpc>
              <a:spcBef>
                <a:spcPct val="30000"/>
              </a:spcBef>
              <a:spcAft>
                <a:spcPct val="0"/>
              </a:spcAft>
              <a:buClrTx/>
              <a:buSzTx/>
              <a:buFontTx/>
              <a:buNone/>
              <a:tabLst/>
              <a:defRPr/>
            </a:pPr>
            <a:r>
              <a:rPr lang="fr-FR" sz="900" kern="1200" baseline="0" dirty="0" smtClean="0">
                <a:solidFill>
                  <a:schemeClr val="tx1"/>
                </a:solidFill>
                <a:effectLst/>
                <a:latin typeface="Times New Roman" pitchFamily="18" charset="0"/>
                <a:ea typeface="+mn-ea"/>
                <a:cs typeface="+mn-cs"/>
              </a:rPr>
              <a:t>2/ « le risque zéro n’existe pas » en fait c’est même le contraire : dès que vous travaillez sur un projet, vous êtes </a:t>
            </a:r>
            <a:r>
              <a:rPr lang="fr-FR" sz="900" b="1" kern="1200" baseline="0" dirty="0" smtClean="0">
                <a:solidFill>
                  <a:schemeClr val="tx1"/>
                </a:solidFill>
                <a:effectLst/>
                <a:latin typeface="Times New Roman" pitchFamily="18" charset="0"/>
                <a:ea typeface="+mn-ea"/>
                <a:cs typeface="+mn-cs"/>
              </a:rPr>
              <a:t>certain</a:t>
            </a:r>
            <a:r>
              <a:rPr lang="fr-FR" sz="900" kern="1200" baseline="0" dirty="0" smtClean="0">
                <a:solidFill>
                  <a:schemeClr val="tx1"/>
                </a:solidFill>
                <a:effectLst/>
                <a:latin typeface="Times New Roman" pitchFamily="18" charset="0"/>
                <a:ea typeface="+mn-ea"/>
                <a:cs typeface="+mn-cs"/>
              </a:rPr>
              <a:t> de rencontrer des problèmes </a:t>
            </a:r>
          </a:p>
          <a:p>
            <a:pPr marL="0" marR="0" indent="0" algn="l" defTabSz="914400" rtl="0" eaLnBrk="0" fontAlgn="base" latinLnBrk="0" hangingPunct="0">
              <a:lnSpc>
                <a:spcPct val="100000"/>
              </a:lnSpc>
              <a:spcBef>
                <a:spcPct val="30000"/>
              </a:spcBef>
              <a:spcAft>
                <a:spcPct val="0"/>
              </a:spcAft>
              <a:buClrTx/>
              <a:buSzTx/>
              <a:buFontTx/>
              <a:buNone/>
              <a:tabLst/>
              <a:defRPr/>
            </a:pPr>
            <a:r>
              <a:rPr lang="fr-FR" sz="900" kern="1200" baseline="0" dirty="0" smtClean="0">
                <a:solidFill>
                  <a:schemeClr val="tx1"/>
                </a:solidFill>
                <a:effectLst/>
                <a:latin typeface="Times New Roman" pitchFamily="18" charset="0"/>
                <a:ea typeface="+mn-ea"/>
                <a:cs typeface="+mn-cs"/>
              </a:rPr>
              <a:t>4/ Mais </a:t>
            </a:r>
            <a:r>
              <a:rPr lang="fr-FR" sz="900" kern="1200" dirty="0" smtClean="0">
                <a:solidFill>
                  <a:schemeClr val="tx1"/>
                </a:solidFill>
                <a:effectLst/>
                <a:latin typeface="Times New Roman" pitchFamily="18" charset="0"/>
                <a:ea typeface="+mn-ea"/>
                <a:cs typeface="+mn-cs"/>
              </a:rPr>
              <a:t>ces </a:t>
            </a:r>
            <a:r>
              <a:rPr lang="fr-FR" sz="900" kern="1200" baseline="0" dirty="0" smtClean="0">
                <a:solidFill>
                  <a:schemeClr val="tx1"/>
                </a:solidFill>
                <a:effectLst/>
                <a:latin typeface="Times New Roman" pitchFamily="18" charset="0"/>
                <a:ea typeface="+mn-ea"/>
                <a:cs typeface="+mn-cs"/>
              </a:rPr>
              <a:t>problèmes </a:t>
            </a:r>
            <a:r>
              <a:rPr lang="fr-FR" sz="900" kern="1200" dirty="0" smtClean="0">
                <a:solidFill>
                  <a:schemeClr val="tx1"/>
                </a:solidFill>
                <a:effectLst/>
                <a:latin typeface="Times New Roman" pitchFamily="18" charset="0"/>
                <a:ea typeface="+mn-ea"/>
                <a:cs typeface="+mn-cs"/>
              </a:rPr>
              <a:t>il va falloir les </a:t>
            </a:r>
            <a:r>
              <a:rPr lang="fr-FR" sz="900" b="1" kern="1200" dirty="0" smtClean="0">
                <a:solidFill>
                  <a:schemeClr val="tx1"/>
                </a:solidFill>
                <a:effectLst/>
                <a:latin typeface="Times New Roman" pitchFamily="18" charset="0"/>
                <a:ea typeface="+mn-ea"/>
                <a:cs typeface="+mn-cs"/>
              </a:rPr>
              <a:t>anticiper, les évaluer et les maitriser</a:t>
            </a:r>
          </a:p>
          <a:p>
            <a:pPr marL="0" marR="0" indent="0" algn="l" defTabSz="914400" rtl="0" eaLnBrk="0" fontAlgn="base" latinLnBrk="0" hangingPunct="0">
              <a:lnSpc>
                <a:spcPct val="100000"/>
              </a:lnSpc>
              <a:spcBef>
                <a:spcPct val="30000"/>
              </a:spcBef>
              <a:spcAft>
                <a:spcPct val="0"/>
              </a:spcAft>
              <a:buClrTx/>
              <a:buSzTx/>
              <a:buFontTx/>
              <a:buNone/>
              <a:tabLst/>
              <a:defRPr/>
            </a:pPr>
            <a:r>
              <a:rPr lang="fr-FR" sz="900" kern="1200" dirty="0" smtClean="0">
                <a:solidFill>
                  <a:schemeClr val="tx1"/>
                </a:solidFill>
                <a:effectLst/>
                <a:latin typeface="Times New Roman" pitchFamily="18" charset="0"/>
                <a:ea typeface="+mn-ea"/>
                <a:cs typeface="+mn-cs"/>
              </a:rPr>
              <a:t>3/ L’objectif essentiel de la gestion des risques est donc de s'assurer que vous connaissez et que comprenez les risques auxquels vous vous exposez. Elle vous permet également de développer un plan de </a:t>
            </a:r>
            <a:r>
              <a:rPr lang="fr-FR" sz="900" b="1" kern="1200" dirty="0" smtClean="0">
                <a:solidFill>
                  <a:schemeClr val="tx1"/>
                </a:solidFill>
                <a:effectLst/>
                <a:latin typeface="Times New Roman" pitchFamily="18" charset="0"/>
                <a:ea typeface="+mn-ea"/>
                <a:cs typeface="+mn-cs"/>
              </a:rPr>
              <a:t>maîtrise de ces risques</a:t>
            </a:r>
            <a:r>
              <a:rPr lang="fr-FR" b="0" dirty="0" smtClean="0">
                <a:effectLst/>
              </a:rPr>
              <a:t/>
            </a:r>
            <a:br>
              <a:rPr lang="fr-FR" b="0" dirty="0" smtClean="0">
                <a:effectLst/>
              </a:rPr>
            </a:br>
            <a:r>
              <a:rPr lang="fr-FR" b="0" dirty="0" smtClean="0">
                <a:effectLst/>
              </a:rPr>
              <a:t>(montrer) </a:t>
            </a:r>
            <a:r>
              <a:rPr lang="fr-FR" sz="900" b="0" i="0" u="none" strike="noStrike" kern="1200" dirty="0" smtClean="0">
                <a:solidFill>
                  <a:schemeClr val="tx1"/>
                </a:solidFill>
                <a:effectLst/>
                <a:latin typeface="Times New Roman" pitchFamily="18" charset="0"/>
                <a:ea typeface="+mn-ea"/>
                <a:cs typeface="+mn-cs"/>
              </a:rPr>
              <a:t>Je vous propose dans cette formation d’apprendre à clarifier</a:t>
            </a:r>
            <a:r>
              <a:rPr lang="fr-FR" sz="900" b="0" i="0" u="none" strike="noStrike" kern="1200" baseline="0" dirty="0" smtClean="0">
                <a:solidFill>
                  <a:schemeClr val="tx1"/>
                </a:solidFill>
                <a:effectLst/>
                <a:latin typeface="Times New Roman" pitchFamily="18" charset="0"/>
                <a:ea typeface="+mn-ea"/>
                <a:cs typeface="+mn-cs"/>
              </a:rPr>
              <a:t> </a:t>
            </a:r>
            <a:r>
              <a:rPr lang="fr-FR" sz="900" b="0" i="0" u="none" strike="noStrike" kern="1200" dirty="0" smtClean="0">
                <a:solidFill>
                  <a:schemeClr val="tx1"/>
                </a:solidFill>
                <a:effectLst/>
                <a:latin typeface="Times New Roman" pitchFamily="18" charset="0"/>
                <a:ea typeface="+mn-ea"/>
                <a:cs typeface="+mn-cs"/>
              </a:rPr>
              <a:t>vos objectifs, puis</a:t>
            </a:r>
            <a:r>
              <a:rPr lang="fr-FR" sz="900" b="0" i="0" u="none" strike="noStrike" kern="1200" baseline="0" dirty="0" smtClean="0">
                <a:solidFill>
                  <a:schemeClr val="tx1"/>
                </a:solidFill>
                <a:effectLst/>
                <a:latin typeface="Times New Roman" pitchFamily="18" charset="0"/>
                <a:ea typeface="+mn-ea"/>
                <a:cs typeface="+mn-cs"/>
              </a:rPr>
              <a:t> d’</a:t>
            </a:r>
            <a:r>
              <a:rPr lang="fr-FR" sz="900" b="0" i="0" u="none" strike="noStrike" kern="1200" dirty="0" smtClean="0">
                <a:solidFill>
                  <a:schemeClr val="tx1"/>
                </a:solidFill>
                <a:effectLst/>
                <a:latin typeface="Times New Roman" pitchFamily="18" charset="0"/>
                <a:ea typeface="+mn-ea"/>
                <a:cs typeface="+mn-cs"/>
              </a:rPr>
              <a:t>identifier, de prioriser et traiter les risques, et également</a:t>
            </a:r>
            <a:r>
              <a:rPr lang="fr-FR" sz="900" b="0" i="0" u="none" strike="noStrike" kern="1200" baseline="0" dirty="0" smtClean="0">
                <a:solidFill>
                  <a:schemeClr val="tx1"/>
                </a:solidFill>
                <a:effectLst/>
                <a:latin typeface="Times New Roman" pitchFamily="18" charset="0"/>
                <a:ea typeface="+mn-ea"/>
                <a:cs typeface="+mn-cs"/>
              </a:rPr>
              <a:t> d’en faire le suivi.</a:t>
            </a:r>
            <a:endParaRPr lang="fr-FR" dirty="0" smtClean="0"/>
          </a:p>
          <a:p>
            <a:r>
              <a:rPr lang="fr-FR" dirty="0" smtClean="0"/>
              <a:t>Vous l’avez compris, et ce sera </a:t>
            </a:r>
            <a:r>
              <a:rPr lang="fr-FR" b="1" dirty="0" smtClean="0"/>
              <a:t>l’essentiel de mon propos </a:t>
            </a:r>
            <a:r>
              <a:rPr lang="fr-FR" dirty="0" smtClean="0"/>
              <a:t>: la gestion des risques est un processus</a:t>
            </a:r>
            <a:r>
              <a:rPr lang="fr-FR" baseline="0" dirty="0" smtClean="0"/>
              <a:t> ! </a:t>
            </a:r>
            <a:r>
              <a:rPr lang="fr-FR" baseline="0" smtClean="0"/>
              <a:t>--------------- </a:t>
            </a:r>
            <a:r>
              <a:rPr lang="fr-FR" sz="900" b="0" i="0" kern="1200" dirty="0" smtClean="0">
                <a:solidFill>
                  <a:schemeClr val="tx1"/>
                </a:solidFill>
                <a:effectLst/>
                <a:latin typeface="Times New Roman" pitchFamily="18" charset="0"/>
                <a:ea typeface="+mn-ea"/>
                <a:cs typeface="+mn-cs"/>
              </a:rPr>
              <a:t>Ce module est intéressant mais il y a selon moi un peu de confusion entre la notion de risque et la notion de problème.</a:t>
            </a:r>
          </a:p>
          <a:p>
            <a:r>
              <a:rPr lang="fr-FR" sz="900" b="0" i="0" kern="1200" dirty="0" smtClean="0">
                <a:solidFill>
                  <a:schemeClr val="tx1"/>
                </a:solidFill>
                <a:effectLst/>
                <a:latin typeface="Times New Roman" pitchFamily="18" charset="0"/>
                <a:ea typeface="+mn-ea"/>
                <a:cs typeface="+mn-cs"/>
              </a:rPr>
              <a:t>Un risque est un événement qui, s'il survient</a:t>
            </a:r>
            <a:r>
              <a:rPr lang="fr-FR" sz="900" b="0" i="1" kern="1200" dirty="0" smtClean="0">
                <a:solidFill>
                  <a:schemeClr val="tx1"/>
                </a:solidFill>
                <a:effectLst/>
                <a:latin typeface="Times New Roman" pitchFamily="18" charset="0"/>
                <a:ea typeface="+mn-ea"/>
                <a:cs typeface="+mn-cs"/>
              </a:rPr>
              <a:t> (on parle de fréquence)</a:t>
            </a:r>
            <a:r>
              <a:rPr lang="fr-FR" sz="900" b="0" i="0" kern="1200" dirty="0" smtClean="0">
                <a:solidFill>
                  <a:schemeClr val="tx1"/>
                </a:solidFill>
                <a:effectLst/>
                <a:latin typeface="Times New Roman" pitchFamily="18" charset="0"/>
                <a:ea typeface="+mn-ea"/>
                <a:cs typeface="+mn-cs"/>
              </a:rPr>
              <a:t>, aura des conséquences plus ou moins graves </a:t>
            </a:r>
            <a:r>
              <a:rPr lang="fr-FR" sz="900" b="0" i="1" kern="1200" dirty="0" smtClean="0">
                <a:solidFill>
                  <a:schemeClr val="tx1"/>
                </a:solidFill>
                <a:effectLst/>
                <a:latin typeface="Times New Roman" pitchFamily="18" charset="0"/>
                <a:ea typeface="+mn-ea"/>
                <a:cs typeface="+mn-cs"/>
              </a:rPr>
              <a:t>(on parle de gravité)</a:t>
            </a:r>
            <a:r>
              <a:rPr lang="fr-FR" sz="900" b="0" i="0" kern="1200" dirty="0" smtClean="0">
                <a:solidFill>
                  <a:schemeClr val="tx1"/>
                </a:solidFill>
                <a:effectLst/>
                <a:latin typeface="Times New Roman" pitchFamily="18" charset="0"/>
                <a:ea typeface="+mn-ea"/>
                <a:cs typeface="+mn-cs"/>
              </a:rPr>
              <a:t>.</a:t>
            </a:r>
          </a:p>
          <a:p>
            <a:r>
              <a:rPr lang="fr-FR" sz="900" b="0" i="0" kern="1200" dirty="0" smtClean="0">
                <a:solidFill>
                  <a:schemeClr val="tx1"/>
                </a:solidFill>
                <a:effectLst/>
                <a:latin typeface="Times New Roman" pitchFamily="18" charset="0"/>
                <a:ea typeface="+mn-ea"/>
                <a:cs typeface="+mn-cs"/>
              </a:rPr>
              <a:t>Un problème est un événement apparu ou survenu.</a:t>
            </a:r>
          </a:p>
          <a:p>
            <a:r>
              <a:rPr lang="fr-FR" sz="900" b="0" i="0" kern="1200" dirty="0" smtClean="0">
                <a:solidFill>
                  <a:schemeClr val="tx1"/>
                </a:solidFill>
                <a:effectLst/>
                <a:latin typeface="Times New Roman" pitchFamily="18" charset="0"/>
                <a:ea typeface="+mn-ea"/>
                <a:cs typeface="+mn-cs"/>
              </a:rPr>
              <a:t>Un problème peut donc être issu d'un risque avéré (le plan d'action du risque n'a alors pas été suffisant ou a échoué) ou être issu d'un événement qui n'avait  pas été anticipé.</a:t>
            </a:r>
          </a:p>
          <a:p>
            <a:r>
              <a:rPr lang="fr-FR" sz="900" b="0" i="0" kern="1200" dirty="0" smtClean="0">
                <a:solidFill>
                  <a:schemeClr val="tx1"/>
                </a:solidFill>
                <a:effectLst/>
                <a:latin typeface="Times New Roman" pitchFamily="18" charset="0"/>
                <a:ea typeface="+mn-ea"/>
                <a:cs typeface="+mn-cs"/>
              </a:rPr>
              <a:t>Dans la gestion des risques il faut être proactif, dans la gestion des problèmes il faut être réactif.</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baseline="0" dirty="0" smtClean="0"/>
          </a:p>
        </p:txBody>
      </p:sp>
      <p:sp>
        <p:nvSpPr>
          <p:cNvPr id="59396" name="Rectangle 3"/>
          <p:cNvSpPr>
            <a:spLocks noGrp="1" noRot="1" noChangeAspect="1" noChangeArrowheads="1" noTextEdit="1"/>
          </p:cNvSpPr>
          <p:nvPr>
            <p:ph type="sldImg"/>
          </p:nvPr>
        </p:nvSpPr>
        <p:spPr>
          <a:xfrm>
            <a:off x="858838" y="792163"/>
            <a:ext cx="5140325" cy="3213100"/>
          </a:xfrm>
          <a:ln w="12700" cap="flat">
            <a:solidFill>
              <a:schemeClr val="tx1"/>
            </a:solidFill>
          </a:ln>
        </p:spPr>
      </p:sp>
    </p:spTree>
    <p:extLst>
      <p:ext uri="{BB962C8B-B14F-4D97-AF65-F5344CB8AC3E}">
        <p14:creationId xmlns:p14="http://schemas.microsoft.com/office/powerpoint/2010/main" val="2934172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pitchFamily="34" charset="0"/>
              </a:rPr>
              <a:t>Coches, Regarder</a:t>
            </a:r>
            <a:r>
              <a:rPr lang="fr-FR" baseline="0" dirty="0" smtClean="0">
                <a:latin typeface="Arial" pitchFamily="34" charset="0"/>
              </a:rPr>
              <a:t> à votre rythme - </a:t>
            </a:r>
            <a:r>
              <a:rPr lang="fr-FR" dirty="0" smtClean="0">
                <a:latin typeface="Arial" pitchFamily="34" charset="0"/>
              </a:rPr>
              <a:t>Démo de </a:t>
            </a:r>
            <a:r>
              <a:rPr lang="fr-FR" dirty="0" err="1" smtClean="0">
                <a:latin typeface="Arial" pitchFamily="34" charset="0"/>
              </a:rPr>
              <a:t>youtube</a:t>
            </a:r>
            <a:r>
              <a:rPr lang="fr-FR" baseline="0" dirty="0" smtClean="0">
                <a:latin typeface="Arial" pitchFamily="34" charset="0"/>
              </a:rPr>
              <a:t> et de mon site</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latin typeface="Arial" pitchFamily="34" charset="0"/>
              </a:rPr>
              <a:t>Montrer http://gestiondeprojet.pm/demarche-de-gestion-des-risques/</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latin typeface="Arial" pitchFamily="34" charset="0"/>
              </a:rPr>
              <a:t>http://goo.gl/oNwqjV</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latin typeface="Arial" pitchFamily="34" charset="0"/>
              </a:rPr>
              <a:t>Pouvez le regarder sans connexion internet</a:t>
            </a:r>
            <a:endParaRPr lang="fr-FR"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latin typeface="Arial" pitchFamily="34" charset="0"/>
            </a:endParaRPr>
          </a:p>
          <a:p>
            <a:endParaRPr lang="fr-FR" dirty="0"/>
          </a:p>
        </p:txBody>
      </p:sp>
      <p:sp>
        <p:nvSpPr>
          <p:cNvPr id="4" name="Espace réservé du numéro de diapositive 3"/>
          <p:cNvSpPr>
            <a:spLocks noGrp="1"/>
          </p:cNvSpPr>
          <p:nvPr>
            <p:ph type="sldNum" sz="quarter" idx="10"/>
          </p:nvPr>
        </p:nvSpPr>
        <p:spPr/>
        <p:txBody>
          <a:bodyPr/>
          <a:lstStyle/>
          <a:p>
            <a:fld id="{1D35ECF8-8DEC-48F6-A9B5-8A0FC1114B04}"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3524229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pitchFamily="34" charset="0"/>
              </a:rPr>
              <a:t>Licence réutiliser librement à condition</a:t>
            </a:r>
            <a:r>
              <a:rPr lang="fr-FR" baseline="0" dirty="0" smtClean="0">
                <a:latin typeface="Arial" pitchFamily="34" charset="0"/>
              </a:rPr>
              <a:t> de 1/</a:t>
            </a:r>
            <a:r>
              <a:rPr lang="fr-FR" dirty="0" smtClean="0">
                <a:latin typeface="Arial" pitchFamily="34" charset="0"/>
              </a:rPr>
              <a:t>citer l’auteur, 2/ ne pas la mettre en accès commercial sans autorisation écrite de ma part 3/ partager aussi votre cours sous la même licence</a:t>
            </a:r>
          </a:p>
          <a:p>
            <a:endParaRPr lang="fr-FR" dirty="0"/>
          </a:p>
        </p:txBody>
      </p:sp>
      <p:sp>
        <p:nvSpPr>
          <p:cNvPr id="4" name="Espace réservé du numéro de diapositive 3"/>
          <p:cNvSpPr>
            <a:spLocks noGrp="1"/>
          </p:cNvSpPr>
          <p:nvPr>
            <p:ph type="sldNum" sz="quarter" idx="10"/>
          </p:nvPr>
        </p:nvSpPr>
        <p:spPr/>
        <p:txBody>
          <a:bodyPr/>
          <a:lstStyle/>
          <a:p>
            <a:fld id="{1D35ECF8-8DEC-48F6-A9B5-8A0FC1114B04}" type="slidenum">
              <a:rPr lang="fr-FR" smtClean="0">
                <a:solidFill>
                  <a:prstClr val="black"/>
                </a:solidFill>
              </a:rPr>
              <a:pPr/>
              <a:t>3</a:t>
            </a:fld>
            <a:endParaRPr lang="fr-FR">
              <a:solidFill>
                <a:prstClr val="black"/>
              </a:solidFill>
            </a:endParaRPr>
          </a:p>
        </p:txBody>
      </p:sp>
    </p:spTree>
    <p:extLst>
      <p:ext uri="{BB962C8B-B14F-4D97-AF65-F5344CB8AC3E}">
        <p14:creationId xmlns:p14="http://schemas.microsoft.com/office/powerpoint/2010/main" val="35531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4B50FA6F-799C-4F6F-A486-B19102EDD3DE}" type="slidenum">
              <a:rPr lang="fr-FR" sz="1200" smtClean="0">
                <a:latin typeface="Tahoma" pitchFamily="34" charset="0"/>
              </a:rPr>
              <a:pPr eaLnBrk="1" hangingPunct="1"/>
              <a:t>4</a:t>
            </a:fld>
            <a:endParaRPr lang="fr-FR" sz="1200" dirty="0" smtClean="0">
              <a:latin typeface="Tahoma" pitchFamily="34" charset="0"/>
            </a:endParaRPr>
          </a:p>
        </p:txBody>
      </p:sp>
      <p:sp>
        <p:nvSpPr>
          <p:cNvPr id="103427" name="Rectangle 2"/>
          <p:cNvSpPr>
            <a:spLocks noGrp="1" noRot="1" noChangeAspect="1" noChangeArrowheads="1" noTextEdit="1"/>
          </p:cNvSpPr>
          <p:nvPr>
            <p:ph type="sldImg"/>
          </p:nvPr>
        </p:nvSpPr>
        <p:spPr>
          <a:xfrm>
            <a:off x="698500" y="693738"/>
            <a:ext cx="5462588" cy="3414712"/>
          </a:xfrm>
          <a:ln/>
        </p:spPr>
      </p:sp>
      <p:sp>
        <p:nvSpPr>
          <p:cNvPr id="103428" name="Rectangle 3"/>
          <p:cNvSpPr>
            <a:spLocks noGrp="1" noChangeArrowheads="1"/>
          </p:cNvSpPr>
          <p:nvPr>
            <p:ph type="body" idx="1"/>
          </p:nvPr>
        </p:nvSpPr>
        <p:spPr>
          <a:xfrm>
            <a:off x="913991" y="4343684"/>
            <a:ext cx="5025418" cy="4113949"/>
          </a:xfrm>
          <a:noFill/>
        </p:spPr>
        <p:txBody>
          <a:bodyPr/>
          <a:lstStyle/>
          <a:p>
            <a:pPr eaLnBrk="1" hangingPunct="1"/>
            <a:r>
              <a:rPr lang="fr-FR" dirty="0" smtClean="0"/>
              <a:t>À l’issue de cette formation,</a:t>
            </a:r>
            <a:r>
              <a:rPr lang="fr-FR" baseline="0" dirty="0" smtClean="0"/>
              <a:t> vous devez être capable de ..</a:t>
            </a:r>
            <a:endParaRPr lang="fr-FR" dirty="0" smtClean="0"/>
          </a:p>
        </p:txBody>
      </p:sp>
    </p:spTree>
    <p:extLst>
      <p:ext uri="{BB962C8B-B14F-4D97-AF65-F5344CB8AC3E}">
        <p14:creationId xmlns:p14="http://schemas.microsoft.com/office/powerpoint/2010/main" val="3890363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2FB8B7DD-FD5F-4D4A-8CD8-2EC82D9EE350}" type="slidenum">
              <a:rPr lang="fr-FR" sz="1200" smtClean="0">
                <a:latin typeface="Tahoma" pitchFamily="34" charset="0"/>
              </a:rPr>
              <a:pPr eaLnBrk="1" hangingPunct="1"/>
              <a:t>5</a:t>
            </a:fld>
            <a:endParaRPr lang="fr-FR" sz="1200" dirty="0" smtClean="0">
              <a:latin typeface="Tahoma" pitchFamily="34"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r>
              <a:rPr lang="fr-FR" sz="900" b="0" i="0" kern="1200" dirty="0" smtClean="0">
                <a:solidFill>
                  <a:schemeClr val="tx1"/>
                </a:solidFill>
                <a:effectLst/>
                <a:latin typeface="Times New Roman" pitchFamily="18" charset="0"/>
                <a:ea typeface="+mn-ea"/>
                <a:cs typeface="+mn-cs"/>
              </a:rPr>
              <a:t>Pour Frank Knight (1967) et Peter Drucker (1970), l’entrepreneuriat consiste à prendre des risques. L’entrepreneur est une personne qui mets</a:t>
            </a:r>
            <a:r>
              <a:rPr lang="fr-FR" sz="900" b="0" i="0" kern="1200" baseline="0" dirty="0" smtClean="0">
                <a:solidFill>
                  <a:schemeClr val="tx1"/>
                </a:solidFill>
                <a:effectLst/>
                <a:latin typeface="Times New Roman" pitchFamily="18" charset="0"/>
                <a:ea typeface="+mn-ea"/>
                <a:cs typeface="+mn-cs"/>
              </a:rPr>
              <a:t> </a:t>
            </a:r>
            <a:r>
              <a:rPr lang="fr-FR" sz="900" b="0" i="0" kern="1200" dirty="0" smtClean="0">
                <a:solidFill>
                  <a:schemeClr val="tx1"/>
                </a:solidFill>
                <a:effectLst/>
                <a:latin typeface="Times New Roman" pitchFamily="18" charset="0"/>
                <a:ea typeface="+mn-ea"/>
                <a:cs typeface="+mn-cs"/>
              </a:rPr>
              <a:t>en jeu sa sécurité pour développer une idée dans une entreprise.</a:t>
            </a:r>
          </a:p>
          <a:p>
            <a:pPr eaLnBrk="1" hangingPunct="1"/>
            <a:r>
              <a:rPr lang="fr-FR" sz="900" b="0" i="0" kern="1200" dirty="0" smtClean="0">
                <a:solidFill>
                  <a:schemeClr val="tx1"/>
                </a:solidFill>
                <a:effectLst/>
                <a:latin typeface="Times New Roman" pitchFamily="18" charset="0"/>
                <a:ea typeface="+mn-ea"/>
                <a:cs typeface="+mn-cs"/>
              </a:rPr>
              <a:t>Une autre définition de l’entrepreneuriat décrit le processus de découverte, d’évaluation et d’exploitation d’occasions. </a:t>
            </a:r>
            <a:r>
              <a:rPr lang="fr-FR" dirty="0" smtClean="0"/>
              <a:t/>
            </a:r>
            <a:br>
              <a:rPr lang="fr-FR" dirty="0" smtClean="0"/>
            </a:br>
            <a:r>
              <a:rPr lang="fr-FR" dirty="0" smtClean="0"/>
              <a:t/>
            </a:r>
            <a:br>
              <a:rPr lang="fr-FR" dirty="0" smtClean="0"/>
            </a:br>
            <a:r>
              <a:rPr lang="fr-FR" sz="900" b="0" i="0" kern="1200" dirty="0" smtClean="0">
                <a:solidFill>
                  <a:schemeClr val="tx1"/>
                </a:solidFill>
                <a:effectLst/>
                <a:latin typeface="Times New Roman" pitchFamily="18" charset="0"/>
                <a:ea typeface="+mn-ea"/>
                <a:cs typeface="+mn-cs"/>
              </a:rPr>
              <a:t>Source : article </a:t>
            </a:r>
            <a:r>
              <a:rPr lang="fr-FR" sz="900" b="0" i="0" u="sng" kern="1200" dirty="0" smtClean="0">
                <a:solidFill>
                  <a:schemeClr val="tx1"/>
                </a:solidFill>
                <a:effectLst/>
                <a:latin typeface="Times New Roman" pitchFamily="18" charset="0"/>
                <a:ea typeface="+mn-ea"/>
                <a:cs typeface="+mn-cs"/>
                <a:hlinkClick r:id="rId3"/>
              </a:rPr>
              <a:t>Entrepreneuriat</a:t>
            </a:r>
            <a:r>
              <a:rPr lang="fr-FR" sz="900" b="0" i="0" u="sng" kern="1200" dirty="0" smtClean="0">
                <a:solidFill>
                  <a:schemeClr val="tx1"/>
                </a:solidFill>
                <a:effectLst/>
                <a:latin typeface="Times New Roman" pitchFamily="18" charset="0"/>
                <a:ea typeface="+mn-ea"/>
                <a:cs typeface="+mn-cs"/>
              </a:rPr>
              <a:t> de Wikipédia, sous </a:t>
            </a:r>
            <a:r>
              <a:rPr lang="fr-FR" sz="900" b="0" i="0" u="sng" kern="1200" dirty="0" smtClean="0">
                <a:solidFill>
                  <a:schemeClr val="tx1"/>
                </a:solidFill>
                <a:effectLst/>
                <a:latin typeface="Times New Roman" pitchFamily="18" charset="0"/>
                <a:ea typeface="+mn-ea"/>
                <a:cs typeface="+mn-cs"/>
                <a:hlinkClick r:id="rId4"/>
              </a:rPr>
              <a:t>licence </a:t>
            </a:r>
            <a:r>
              <a:rPr lang="fr-FR" sz="900" b="0" i="0" u="sng" kern="1200" dirty="0" err="1" smtClean="0">
                <a:solidFill>
                  <a:schemeClr val="tx1"/>
                </a:solidFill>
                <a:effectLst/>
                <a:latin typeface="Times New Roman" pitchFamily="18" charset="0"/>
                <a:ea typeface="+mn-ea"/>
                <a:cs typeface="+mn-cs"/>
                <a:hlinkClick r:id="rId4"/>
              </a:rPr>
              <a:t>Creative</a:t>
            </a:r>
            <a:r>
              <a:rPr lang="fr-FR" sz="900" b="0" i="0" u="sng" kern="1200" dirty="0" smtClean="0">
                <a:solidFill>
                  <a:schemeClr val="tx1"/>
                </a:solidFill>
                <a:effectLst/>
                <a:latin typeface="Times New Roman" pitchFamily="18" charset="0"/>
                <a:ea typeface="+mn-ea"/>
                <a:cs typeface="+mn-cs"/>
                <a:hlinkClick r:id="rId4"/>
              </a:rPr>
              <a:t> Commons by-sa</a:t>
            </a:r>
            <a:endParaRPr lang="fr-FR" dirty="0" smtClean="0"/>
          </a:p>
        </p:txBody>
      </p:sp>
    </p:spTree>
    <p:extLst>
      <p:ext uri="{BB962C8B-B14F-4D97-AF65-F5344CB8AC3E}">
        <p14:creationId xmlns:p14="http://schemas.microsoft.com/office/powerpoint/2010/main" val="3795831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2FB8B7DD-FD5F-4D4A-8CD8-2EC82D9EE350}" type="slidenum">
              <a:rPr lang="fr-FR" sz="1200" smtClean="0">
                <a:latin typeface="Tahoma" pitchFamily="34" charset="0"/>
              </a:rPr>
              <a:pPr eaLnBrk="1" hangingPunct="1"/>
              <a:t>6</a:t>
            </a:fld>
            <a:endParaRPr lang="fr-FR" sz="1200" dirty="0" smtClean="0">
              <a:latin typeface="Tahoma" pitchFamily="34"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r>
              <a:rPr lang="fr-FR" sz="900" b="0" i="0" kern="1200" dirty="0" smtClean="0">
                <a:solidFill>
                  <a:schemeClr val="tx1"/>
                </a:solidFill>
                <a:effectLst/>
                <a:latin typeface="Times New Roman" pitchFamily="18" charset="0"/>
                <a:ea typeface="+mn-ea"/>
                <a:cs typeface="+mn-cs"/>
              </a:rPr>
              <a:t>Pour Frank Knight (1967) et Peter Drucker (1970), l’entrepreneuriat consiste à prendre des risques. L’entrepreneur est une personne qui est prête à mettre en jeu sa sécurité pour mettre en œuvre une idée dans une entreprise </a:t>
            </a:r>
            <a:r>
              <a:rPr lang="fr-FR" sz="900" b="0" i="0" kern="1200" smtClean="0">
                <a:solidFill>
                  <a:schemeClr val="tx1"/>
                </a:solidFill>
                <a:effectLst/>
                <a:latin typeface="Times New Roman" pitchFamily="18" charset="0"/>
                <a:ea typeface="+mn-ea"/>
                <a:cs typeface="+mn-cs"/>
              </a:rPr>
              <a:t>risquée.</a:t>
            </a:r>
          </a:p>
          <a:p>
            <a:pPr eaLnBrk="1" hangingPunct="1"/>
            <a:r>
              <a:rPr lang="fr-FR" sz="900" b="0" i="0" kern="1200" smtClean="0">
                <a:solidFill>
                  <a:schemeClr val="tx1"/>
                </a:solidFill>
                <a:effectLst/>
                <a:latin typeface="Times New Roman" pitchFamily="18" charset="0"/>
                <a:ea typeface="+mn-ea"/>
                <a:cs typeface="+mn-cs"/>
              </a:rPr>
              <a:t>Une </a:t>
            </a:r>
            <a:r>
              <a:rPr lang="fr-FR" sz="900" b="0" i="0" kern="1200" dirty="0" smtClean="0">
                <a:solidFill>
                  <a:schemeClr val="tx1"/>
                </a:solidFill>
                <a:effectLst/>
                <a:latin typeface="Times New Roman" pitchFamily="18" charset="0"/>
                <a:ea typeface="+mn-ea"/>
                <a:cs typeface="+mn-cs"/>
              </a:rPr>
              <a:t>autre définition de l’entrepreneuriat décrit le processus de découverte, d’évaluation et d’exploitation d’occasions. </a:t>
            </a:r>
            <a:r>
              <a:rPr lang="fr-FR" dirty="0" smtClean="0"/>
              <a:t/>
            </a:r>
            <a:br>
              <a:rPr lang="fr-FR" dirty="0" smtClean="0"/>
            </a:br>
            <a:r>
              <a:rPr lang="fr-FR" dirty="0" smtClean="0"/>
              <a:t/>
            </a:r>
            <a:br>
              <a:rPr lang="fr-FR" dirty="0" smtClean="0"/>
            </a:br>
            <a:r>
              <a:rPr lang="fr-FR" sz="900" b="0" i="0" kern="1200" dirty="0" smtClean="0">
                <a:solidFill>
                  <a:schemeClr val="tx1"/>
                </a:solidFill>
                <a:effectLst/>
                <a:latin typeface="Times New Roman" pitchFamily="18" charset="0"/>
                <a:ea typeface="+mn-ea"/>
                <a:cs typeface="+mn-cs"/>
              </a:rPr>
              <a:t>Source : article </a:t>
            </a:r>
            <a:r>
              <a:rPr lang="fr-FR" sz="900" b="0" i="0" u="sng" kern="1200" dirty="0" smtClean="0">
                <a:solidFill>
                  <a:schemeClr val="tx1"/>
                </a:solidFill>
                <a:effectLst/>
                <a:latin typeface="Times New Roman" pitchFamily="18" charset="0"/>
                <a:ea typeface="+mn-ea"/>
                <a:cs typeface="+mn-cs"/>
                <a:hlinkClick r:id="rId3"/>
              </a:rPr>
              <a:t>Entrepreneuriat</a:t>
            </a:r>
            <a:r>
              <a:rPr lang="fr-FR" sz="900" b="0" i="0" u="sng" kern="1200" dirty="0" smtClean="0">
                <a:solidFill>
                  <a:schemeClr val="tx1"/>
                </a:solidFill>
                <a:effectLst/>
                <a:latin typeface="Times New Roman" pitchFamily="18" charset="0"/>
                <a:ea typeface="+mn-ea"/>
                <a:cs typeface="+mn-cs"/>
              </a:rPr>
              <a:t> de Wikipédia, sous </a:t>
            </a:r>
            <a:r>
              <a:rPr lang="fr-FR" sz="900" b="0" i="0" u="sng" kern="1200" dirty="0" smtClean="0">
                <a:solidFill>
                  <a:schemeClr val="tx1"/>
                </a:solidFill>
                <a:effectLst/>
                <a:latin typeface="Times New Roman" pitchFamily="18" charset="0"/>
                <a:ea typeface="+mn-ea"/>
                <a:cs typeface="+mn-cs"/>
                <a:hlinkClick r:id="rId4"/>
              </a:rPr>
              <a:t>licence </a:t>
            </a:r>
            <a:r>
              <a:rPr lang="fr-FR" sz="900" b="0" i="0" u="sng" kern="1200" dirty="0" err="1" smtClean="0">
                <a:solidFill>
                  <a:schemeClr val="tx1"/>
                </a:solidFill>
                <a:effectLst/>
                <a:latin typeface="Times New Roman" pitchFamily="18" charset="0"/>
                <a:ea typeface="+mn-ea"/>
                <a:cs typeface="+mn-cs"/>
                <a:hlinkClick r:id="rId4"/>
              </a:rPr>
              <a:t>Creative</a:t>
            </a:r>
            <a:r>
              <a:rPr lang="fr-FR" sz="900" b="0" i="0" u="sng" kern="1200" dirty="0" smtClean="0">
                <a:solidFill>
                  <a:schemeClr val="tx1"/>
                </a:solidFill>
                <a:effectLst/>
                <a:latin typeface="Times New Roman" pitchFamily="18" charset="0"/>
                <a:ea typeface="+mn-ea"/>
                <a:cs typeface="+mn-cs"/>
                <a:hlinkClick r:id="rId4"/>
              </a:rPr>
              <a:t> Commons by-sa</a:t>
            </a:r>
            <a:endParaRPr lang="fr-FR" dirty="0" smtClean="0"/>
          </a:p>
        </p:txBody>
      </p:sp>
    </p:spTree>
    <p:extLst>
      <p:ext uri="{BB962C8B-B14F-4D97-AF65-F5344CB8AC3E}">
        <p14:creationId xmlns:p14="http://schemas.microsoft.com/office/powerpoint/2010/main" val="3068187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endParaRPr lang="fr-FR" smtClean="0"/>
          </a:p>
        </p:txBody>
      </p:sp>
    </p:spTree>
    <p:extLst>
      <p:ext uri="{BB962C8B-B14F-4D97-AF65-F5344CB8AC3E}">
        <p14:creationId xmlns:p14="http://schemas.microsoft.com/office/powerpoint/2010/main" val="1828101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1F1E9FF1-510D-42E9-AE06-1C6038F3BAC6}" type="slidenum">
              <a:rPr lang="fr-FR" sz="1200" smtClean="0">
                <a:latin typeface="Tahoma" pitchFamily="34" charset="0"/>
              </a:rPr>
              <a:pPr eaLnBrk="1" hangingPunct="1"/>
              <a:t>8</a:t>
            </a:fld>
            <a:endParaRPr lang="fr-FR" sz="1200" dirty="0" smtClean="0">
              <a:latin typeface="Tahoma"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2694135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EBF044A5-0331-4821-AB67-C6C67D2E2D17}" type="slidenum">
              <a:rPr lang="fr-FR" sz="1200" smtClean="0">
                <a:latin typeface="Tahoma" pitchFamily="34" charset="0"/>
              </a:rPr>
              <a:pPr eaLnBrk="1" hangingPunct="1"/>
              <a:t>9</a:t>
            </a:fld>
            <a:endParaRPr lang="fr-FR" sz="1200" dirty="0" smtClean="0">
              <a:latin typeface="Tahoma" pitchFamily="34" charset="0"/>
            </a:endParaRPr>
          </a:p>
        </p:txBody>
      </p:sp>
      <p:sp>
        <p:nvSpPr>
          <p:cNvPr id="64515" name="Rectangle 2"/>
          <p:cNvSpPr>
            <a:spLocks noGrp="1" noRot="1" noChangeAspect="1" noChangeArrowheads="1" noTextEdit="1"/>
          </p:cNvSpPr>
          <p:nvPr>
            <p:ph type="sldImg"/>
          </p:nvPr>
        </p:nvSpPr>
        <p:spPr>
          <a:xfrm>
            <a:off x="698500" y="693738"/>
            <a:ext cx="5462588" cy="3414712"/>
          </a:xfrm>
          <a:ln/>
        </p:spPr>
      </p:sp>
      <p:sp>
        <p:nvSpPr>
          <p:cNvPr id="64516" name="Rectangle 3"/>
          <p:cNvSpPr>
            <a:spLocks noGrp="1" noChangeArrowheads="1"/>
          </p:cNvSpPr>
          <p:nvPr>
            <p:ph type="body" idx="1"/>
          </p:nvPr>
        </p:nvSpPr>
        <p:spPr>
          <a:xfrm>
            <a:off x="913991" y="4343684"/>
            <a:ext cx="5025418" cy="4113949"/>
          </a:xfrm>
          <a:noFill/>
        </p:spPr>
        <p:txBody>
          <a:bodyPr/>
          <a:lstStyle/>
          <a:p>
            <a:pPr eaLnBrk="1" hangingPunct="1"/>
            <a:r>
              <a:rPr lang="fr-FR" dirty="0" smtClean="0"/>
              <a:t>Ajouter dans</a:t>
            </a:r>
            <a:r>
              <a:rPr lang="fr-FR" baseline="0" dirty="0" smtClean="0"/>
              <a:t> la </a:t>
            </a:r>
            <a:r>
              <a:rPr lang="fr-FR" baseline="0" dirty="0" err="1" smtClean="0"/>
              <a:t>bullet-list</a:t>
            </a:r>
            <a:r>
              <a:rPr lang="fr-FR" baseline="0" dirty="0" smtClean="0"/>
              <a:t> objectif</a:t>
            </a:r>
            <a:endParaRPr lang="fr-FR" dirty="0" smtClean="0"/>
          </a:p>
        </p:txBody>
      </p:sp>
    </p:spTree>
    <p:extLst>
      <p:ext uri="{BB962C8B-B14F-4D97-AF65-F5344CB8AC3E}">
        <p14:creationId xmlns:p14="http://schemas.microsoft.com/office/powerpoint/2010/main" val="1744068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DFC26EC6-CCD5-4CF4-B4EF-E83739FA1CC7}" type="slidenum">
              <a:rPr lang="fr-FR" sz="1200" smtClean="0">
                <a:latin typeface="Tahoma" pitchFamily="34" charset="0"/>
              </a:rPr>
              <a:pPr eaLnBrk="1" hangingPunct="1"/>
              <a:t>10</a:t>
            </a:fld>
            <a:endParaRPr lang="fr-FR" sz="1200" dirty="0"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188198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9620C709-87D0-46D8-BEBF-0E16DC5A6054}" type="slidenum">
              <a:rPr lang="fr-FR" sz="1200" smtClean="0">
                <a:latin typeface="Tahoma" pitchFamily="34" charset="0"/>
              </a:rPr>
              <a:pPr eaLnBrk="1" hangingPunct="1"/>
              <a:t>11</a:t>
            </a:fld>
            <a:endParaRPr lang="fr-FR" sz="1200" dirty="0" smtClean="0">
              <a:latin typeface="Tahoma" pitchFamily="34"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fr-FR" sz="900" b="0" kern="0" dirty="0" smtClean="0">
                <a:solidFill>
                  <a:schemeClr val="tx1"/>
                </a:solidFill>
                <a:latin typeface="Calibri" pitchFamily="34" charset="0"/>
                <a:ea typeface="+mn-ea"/>
                <a:cs typeface="+mn-cs"/>
              </a:rPr>
              <a:t>Certain auteurs parlent de risques stratégiques ou fondamentaux : mais pour moi ce ne sont pas des risques</a:t>
            </a:r>
            <a:r>
              <a:rPr lang="fr-FR" sz="900" b="0" kern="1200" dirty="0" smtClean="0">
                <a:solidFill>
                  <a:schemeClr val="tx1"/>
                </a:solidFill>
                <a:latin typeface="Times New Roman" pitchFamily="18" charset="0"/>
                <a:ea typeface="+mn-ea"/>
                <a:cs typeface="+mn-cs"/>
              </a:rPr>
              <a:t>,</a:t>
            </a:r>
            <a:r>
              <a:rPr lang="fr-FR" sz="900" b="0" kern="1200" baseline="0" dirty="0" smtClean="0">
                <a:solidFill>
                  <a:schemeClr val="tx1"/>
                </a:solidFill>
                <a:latin typeface="Times New Roman" pitchFamily="18" charset="0"/>
                <a:ea typeface="+mn-ea"/>
                <a:cs typeface="+mn-cs"/>
              </a:rPr>
              <a:t> mais des erreurs au départ</a:t>
            </a:r>
            <a:endParaRPr lang="fr-FR" sz="900" b="0" kern="0" dirty="0" smtClean="0">
              <a:solidFill>
                <a:schemeClr val="tx1"/>
              </a:solidFill>
              <a:latin typeface="Calibri" pitchFamily="34" charset="0"/>
              <a:ea typeface="+mn-ea"/>
              <a:cs typeface="+mn-cs"/>
            </a:endParaRPr>
          </a:p>
        </p:txBody>
      </p:sp>
    </p:spTree>
    <p:extLst>
      <p:ext uri="{BB962C8B-B14F-4D97-AF65-F5344CB8AC3E}">
        <p14:creationId xmlns:p14="http://schemas.microsoft.com/office/powerpoint/2010/main" val="54534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5D55F53C-E8EF-4AA1-8A69-3F43A32589B1}" type="slidenum">
              <a:rPr lang="fr-FR" sz="1200" smtClean="0">
                <a:latin typeface="Tahoma" pitchFamily="34" charset="0"/>
              </a:rPr>
              <a:pPr eaLnBrk="1" hangingPunct="1"/>
              <a:t>12</a:t>
            </a:fld>
            <a:endParaRPr lang="fr-FR" sz="1200" dirty="0" smtClean="0">
              <a:latin typeface="Tahoma" pitchFamily="3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r>
              <a:rPr lang="fr-FR" sz="900" dirty="0" smtClean="0">
                <a:solidFill>
                  <a:srgbClr val="C00000"/>
                </a:solidFill>
                <a:latin typeface="Calibri" pitchFamily="34" charset="0"/>
                <a:cs typeface="Times New Roman" pitchFamily="18" charset="0"/>
              </a:rPr>
              <a:t>(attendus, obligations des parties...)</a:t>
            </a:r>
            <a:endParaRPr lang="fr-FR" dirty="0" smtClean="0"/>
          </a:p>
        </p:txBody>
      </p:sp>
    </p:spTree>
    <p:extLst>
      <p:ext uri="{BB962C8B-B14F-4D97-AF65-F5344CB8AC3E}">
        <p14:creationId xmlns:p14="http://schemas.microsoft.com/office/powerpoint/2010/main" val="502609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Également : matrice d’exigences</a:t>
            </a:r>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13</a:t>
            </a:fld>
            <a:endParaRPr lang="fr-FR"/>
          </a:p>
        </p:txBody>
      </p:sp>
    </p:spTree>
    <p:extLst>
      <p:ext uri="{BB962C8B-B14F-4D97-AF65-F5344CB8AC3E}">
        <p14:creationId xmlns:p14="http://schemas.microsoft.com/office/powerpoint/2010/main" val="3493750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8EA8CD5A-C823-4973-800D-1D92C8E0F869}" type="slidenum">
              <a:rPr lang="fr-FR" sz="1200" smtClean="0">
                <a:latin typeface="Tahoma" pitchFamily="34" charset="0"/>
              </a:rPr>
              <a:pPr eaLnBrk="1" hangingPunct="1"/>
              <a:t>14</a:t>
            </a:fld>
            <a:endParaRPr lang="fr-FR" sz="1200" dirty="0" smtClean="0">
              <a:latin typeface="Tahoma"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632199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D1970A80-2D7A-48B8-8AEC-62C92401141D}" type="slidenum">
              <a:rPr lang="fr-FR" sz="1200" smtClean="0">
                <a:latin typeface="Tahoma" pitchFamily="34" charset="0"/>
              </a:rPr>
              <a:pPr eaLnBrk="1" hangingPunct="1"/>
              <a:t>15</a:t>
            </a:fld>
            <a:endParaRPr lang="fr-FR" sz="1200" dirty="0" smtClean="0">
              <a:latin typeface="Tahoma" pitchFamily="34"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291333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16</a:t>
            </a:fld>
            <a:endParaRPr lang="fr-FR"/>
          </a:p>
        </p:txBody>
      </p:sp>
    </p:spTree>
    <p:extLst>
      <p:ext uri="{BB962C8B-B14F-4D97-AF65-F5344CB8AC3E}">
        <p14:creationId xmlns:p14="http://schemas.microsoft.com/office/powerpoint/2010/main" val="40987797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17</a:t>
            </a:fld>
            <a:endParaRPr lang="fr-FR"/>
          </a:p>
        </p:txBody>
      </p:sp>
    </p:spTree>
    <p:extLst>
      <p:ext uri="{BB962C8B-B14F-4D97-AF65-F5344CB8AC3E}">
        <p14:creationId xmlns:p14="http://schemas.microsoft.com/office/powerpoint/2010/main" val="3135158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Espace réservé de l'image des diapositives 1"/>
          <p:cNvSpPr>
            <a:spLocks noGrp="1" noRot="1" noChangeAspect="1" noTextEdit="1"/>
          </p:cNvSpPr>
          <p:nvPr>
            <p:ph type="sldImg"/>
          </p:nvPr>
        </p:nvSpPr>
        <p:spPr>
          <a:ln/>
        </p:spPr>
      </p:sp>
      <p:sp>
        <p:nvSpPr>
          <p:cNvPr id="72707" name="Espace réservé des commentaires 2"/>
          <p:cNvSpPr>
            <a:spLocks noGrp="1"/>
          </p:cNvSpPr>
          <p:nvPr>
            <p:ph type="body" idx="1"/>
          </p:nvPr>
        </p:nvSpPr>
        <p:spPr>
          <a:noFill/>
        </p:spPr>
        <p:txBody>
          <a:bodyPr/>
          <a:lstStyle/>
          <a:p>
            <a:endParaRPr lang="fr-FR" smtClean="0"/>
          </a:p>
        </p:txBody>
      </p:sp>
      <p:sp>
        <p:nvSpPr>
          <p:cNvPr id="72708" name="Espace réservé du numéro de diapositive 3"/>
          <p:cNvSpPr>
            <a:spLocks noGrp="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F677EE7E-436B-443D-81ED-A2C86D4477B8}" type="slidenum">
              <a:rPr lang="fr-FR" sz="1200" smtClean="0">
                <a:latin typeface="Tahoma" pitchFamily="34" charset="0"/>
              </a:rPr>
              <a:pPr eaLnBrk="1" hangingPunct="1"/>
              <a:t>18</a:t>
            </a:fld>
            <a:endParaRPr lang="fr-FR" sz="1200" dirty="0" smtClean="0">
              <a:latin typeface="Tahoma" pitchFamily="34" charset="0"/>
            </a:endParaRPr>
          </a:p>
        </p:txBody>
      </p:sp>
    </p:spTree>
    <p:extLst>
      <p:ext uri="{BB962C8B-B14F-4D97-AF65-F5344CB8AC3E}">
        <p14:creationId xmlns:p14="http://schemas.microsoft.com/office/powerpoint/2010/main" val="27571635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Limite de l’approche analytique</a:t>
            </a:r>
          </a:p>
          <a:p>
            <a:r>
              <a:rPr lang="fr-FR" dirty="0" smtClean="0"/>
              <a:t>Post-mortem démo ici : http://gestiondeprojet.pm/gestion-des-taches-et-des-risques/</a:t>
            </a:r>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19</a:t>
            </a:fld>
            <a:endParaRPr lang="fr-FR"/>
          </a:p>
        </p:txBody>
      </p:sp>
    </p:spTree>
    <p:extLst>
      <p:ext uri="{BB962C8B-B14F-4D97-AF65-F5344CB8AC3E}">
        <p14:creationId xmlns:p14="http://schemas.microsoft.com/office/powerpoint/2010/main" val="2514361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CD16E241-904C-4CAE-AC11-2A89FE364A2D}" type="slidenum">
              <a:rPr lang="fr-FR" sz="1200" smtClean="0">
                <a:latin typeface="Tahoma" pitchFamily="34" charset="0"/>
              </a:rPr>
              <a:pPr eaLnBrk="1" hangingPunct="1"/>
              <a:t>20</a:t>
            </a:fld>
            <a:endParaRPr lang="fr-FR" sz="1200" dirty="0" smtClean="0">
              <a:latin typeface="Tahoma"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marL="171450" marR="0" indent="-171450" algn="l" defTabSz="914400" rtl="0" eaLnBrk="1" fontAlgn="base" latinLnBrk="0" hangingPunct="1">
              <a:lnSpc>
                <a:spcPct val="100000"/>
              </a:lnSpc>
              <a:spcBef>
                <a:spcPct val="30000"/>
              </a:spcBef>
              <a:spcAft>
                <a:spcPct val="0"/>
              </a:spcAft>
              <a:buClrTx/>
              <a:buSzTx/>
              <a:buFont typeface="Symbol" panose="05050102010706020507" pitchFamily="18" charset="2"/>
              <a:buChar char="Þ"/>
              <a:tabLst/>
              <a:defRPr/>
            </a:pPr>
            <a:r>
              <a:rPr lang="fr-FR" sz="900" dirty="0" smtClean="0">
                <a:cs typeface="Times New Roman" pitchFamily="18" charset="0"/>
              </a:rPr>
              <a:t>Quand </a:t>
            </a:r>
            <a:r>
              <a:rPr lang="fr-FR" sz="900" dirty="0" smtClean="0">
                <a:cs typeface="Times New Roman" pitchFamily="18" charset="0"/>
              </a:rPr>
              <a:t>quelqu’un fait une objection, ne pas la rejeter, mais au contraire l’approfondir avec lui pour bien l’identifier. </a:t>
            </a:r>
            <a:endParaRPr lang="fr-FR" sz="900" dirty="0" smtClean="0">
              <a:cs typeface="Times New Roman" pitchFamily="18" charset="0"/>
            </a:endParaRPr>
          </a:p>
          <a:p>
            <a:pPr marL="171450" marR="0" indent="-171450" algn="l" defTabSz="914400" rtl="0" eaLnBrk="1" fontAlgn="base" latinLnBrk="0" hangingPunct="1">
              <a:lnSpc>
                <a:spcPct val="100000"/>
              </a:lnSpc>
              <a:spcBef>
                <a:spcPct val="30000"/>
              </a:spcBef>
              <a:spcAft>
                <a:spcPct val="0"/>
              </a:spcAft>
              <a:buClrTx/>
              <a:buSzTx/>
              <a:buFont typeface="Symbol" panose="05050102010706020507" pitchFamily="18" charset="2"/>
              <a:buChar char="Þ"/>
              <a:tabLst/>
              <a:defRPr/>
            </a:pPr>
            <a:endParaRPr lang="fr-FR" sz="900" dirty="0" smtClean="0">
              <a:cs typeface="Times New Roman" pitchFamily="18" charset="0"/>
            </a:endParaRPr>
          </a:p>
          <a:p>
            <a:pPr marL="0" marR="0" indent="0" algn="l" defTabSz="914400" rtl="0" eaLnBrk="1" fontAlgn="base" latinLnBrk="0" hangingPunct="1">
              <a:lnSpc>
                <a:spcPct val="100000"/>
              </a:lnSpc>
              <a:spcBef>
                <a:spcPct val="30000"/>
              </a:spcBef>
              <a:spcAft>
                <a:spcPct val="0"/>
              </a:spcAft>
              <a:buClrTx/>
              <a:buSzTx/>
              <a:buFont typeface="Symbol" panose="05050102010706020507" pitchFamily="18" charset="2"/>
              <a:buNone/>
              <a:tabLst/>
              <a:defRPr/>
            </a:pPr>
            <a:r>
              <a:rPr lang="fr-FR" sz="900" dirty="0" smtClean="0">
                <a:cs typeface="Times New Roman" pitchFamily="18" charset="0"/>
              </a:rPr>
              <a:t>Ce travail est l’occasion d’impliquer</a:t>
            </a:r>
            <a:r>
              <a:rPr lang="fr-FR" sz="900" baseline="0" dirty="0" smtClean="0">
                <a:cs typeface="Times New Roman" pitchFamily="18" charset="0"/>
              </a:rPr>
              <a:t> les fonctions qualité, les valoriser en amont, les impliquer</a:t>
            </a:r>
          </a:p>
          <a:p>
            <a:pPr marL="0" marR="0" indent="0" algn="l" defTabSz="914400" rtl="0" eaLnBrk="1" fontAlgn="base" latinLnBrk="0" hangingPunct="1">
              <a:lnSpc>
                <a:spcPct val="100000"/>
              </a:lnSpc>
              <a:spcBef>
                <a:spcPct val="30000"/>
              </a:spcBef>
              <a:spcAft>
                <a:spcPct val="0"/>
              </a:spcAft>
              <a:buClrTx/>
              <a:buSzTx/>
              <a:buFont typeface="Symbol" panose="05050102010706020507" pitchFamily="18" charset="2"/>
              <a:buNone/>
              <a:tabLst/>
              <a:defRPr/>
            </a:pPr>
            <a:endParaRPr lang="fr-FR" sz="900" baseline="0" dirty="0" smtClean="0">
              <a:cs typeface="Times New Roman" pitchFamily="18" charset="0"/>
            </a:endParaRPr>
          </a:p>
          <a:p>
            <a:pPr marL="0" marR="0" indent="0" algn="l" defTabSz="914400" rtl="0" eaLnBrk="1" fontAlgn="base" latinLnBrk="0" hangingPunct="1">
              <a:lnSpc>
                <a:spcPct val="100000"/>
              </a:lnSpc>
              <a:spcBef>
                <a:spcPct val="30000"/>
              </a:spcBef>
              <a:spcAft>
                <a:spcPct val="0"/>
              </a:spcAft>
              <a:buClrTx/>
              <a:buSzTx/>
              <a:buFont typeface="Symbol" panose="05050102010706020507" pitchFamily="18" charset="2"/>
              <a:buNone/>
              <a:tabLst/>
              <a:defRPr/>
            </a:pPr>
            <a:r>
              <a:rPr lang="fr-FR" sz="900" baseline="0" dirty="0" smtClean="0">
                <a:cs typeface="Times New Roman" pitchFamily="18" charset="0"/>
              </a:rPr>
              <a:t>Devoir d’alerte</a:t>
            </a:r>
            <a:endParaRPr lang="fr-FR" sz="900" dirty="0" smtClean="0">
              <a:cs typeface="Times New Roman" pitchFamily="18" charset="0"/>
            </a:endParaRPr>
          </a:p>
          <a:p>
            <a:pPr eaLnBrk="1" hangingPunct="1"/>
            <a:endParaRPr lang="fr-FR" dirty="0" smtClean="0"/>
          </a:p>
        </p:txBody>
      </p:sp>
    </p:spTree>
    <p:extLst>
      <p:ext uri="{BB962C8B-B14F-4D97-AF65-F5344CB8AC3E}">
        <p14:creationId xmlns:p14="http://schemas.microsoft.com/office/powerpoint/2010/main" val="3818364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On doit combiner les </a:t>
            </a:r>
            <a:r>
              <a:rPr lang="fr-FR" baseline="0" dirty="0" smtClean="0"/>
              <a:t> démarche </a:t>
            </a:r>
            <a:r>
              <a:rPr lang="fr-FR" dirty="0" smtClean="0"/>
              <a:t>méthodes</a:t>
            </a:r>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21</a:t>
            </a:fld>
            <a:endParaRPr lang="fr-FR"/>
          </a:p>
        </p:txBody>
      </p:sp>
    </p:spTree>
    <p:extLst>
      <p:ext uri="{BB962C8B-B14F-4D97-AF65-F5344CB8AC3E}">
        <p14:creationId xmlns:p14="http://schemas.microsoft.com/office/powerpoint/2010/main" val="848722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900" b="0" i="0" u="none" strike="noStrike" kern="1200" dirty="0" smtClean="0">
                <a:solidFill>
                  <a:schemeClr val="tx1"/>
                </a:solidFill>
                <a:effectLst/>
                <a:latin typeface="Times New Roman" pitchFamily="18" charset="0"/>
                <a:ea typeface="+mn-ea"/>
                <a:cs typeface="+mn-cs"/>
              </a:rPr>
              <a:t>opportunités (le contraire</a:t>
            </a:r>
            <a:r>
              <a:rPr lang="fr-FR" sz="900" b="0" i="0" u="none" strike="noStrike" kern="1200" baseline="0" dirty="0" smtClean="0">
                <a:solidFill>
                  <a:schemeClr val="tx1"/>
                </a:solidFill>
                <a:effectLst/>
                <a:latin typeface="Times New Roman" pitchFamily="18" charset="0"/>
                <a:ea typeface="+mn-ea"/>
                <a:cs typeface="+mn-cs"/>
              </a:rPr>
              <a:t> d’un risques)</a:t>
            </a:r>
            <a:r>
              <a:rPr lang="fr-FR" sz="900" b="0" i="0" u="none" strike="noStrike" kern="1200" dirty="0" smtClean="0">
                <a:solidFill>
                  <a:schemeClr val="tx1"/>
                </a:solidFill>
                <a:effectLst/>
                <a:latin typeface="Times New Roman" pitchFamily="18" charset="0"/>
                <a:ea typeface="+mn-ea"/>
                <a:cs typeface="+mn-cs"/>
              </a:rPr>
              <a:t> imprévus (on</a:t>
            </a:r>
            <a:r>
              <a:rPr lang="fr-FR" sz="900" b="0" i="0" u="none" strike="noStrike" kern="1200" baseline="0" dirty="0" smtClean="0">
                <a:solidFill>
                  <a:schemeClr val="tx1"/>
                </a:solidFill>
                <a:effectLst/>
                <a:latin typeface="Times New Roman" pitchFamily="18" charset="0"/>
                <a:ea typeface="+mn-ea"/>
                <a:cs typeface="+mn-cs"/>
              </a:rPr>
              <a:t> l’a oublié</a:t>
            </a:r>
            <a:r>
              <a:rPr lang="fr-FR" sz="900" b="0" i="0" u="none" strike="noStrike" kern="1200" dirty="0" smtClean="0">
                <a:solidFill>
                  <a:schemeClr val="tx1"/>
                </a:solidFill>
                <a:effectLst/>
                <a:latin typeface="Times New Roman" pitchFamily="18" charset="0"/>
                <a:ea typeface="+mn-ea"/>
                <a:cs typeface="+mn-cs"/>
              </a:rPr>
              <a:t>) aléas (risque sans probabilité)</a:t>
            </a:r>
          </a:p>
          <a:p>
            <a:endParaRPr lang="fr-FR" sz="900" b="0" i="0" u="none" strike="noStrike" kern="1200" dirty="0" smtClean="0">
              <a:solidFill>
                <a:schemeClr val="tx1"/>
              </a:solidFill>
              <a:effectLst/>
              <a:latin typeface="Times New Roman" pitchFamily="18" charset="0"/>
              <a:ea typeface="+mn-ea"/>
              <a:cs typeface="+mn-cs"/>
            </a:endParaRPr>
          </a:p>
          <a:p>
            <a:r>
              <a:rPr lang="fr-FR" sz="900" b="0" i="0" u="none" strike="noStrike" kern="1200" dirty="0" err="1" smtClean="0">
                <a:solidFill>
                  <a:schemeClr val="tx1"/>
                </a:solidFill>
                <a:effectLst/>
                <a:latin typeface="Times New Roman" pitchFamily="18" charset="0"/>
                <a:ea typeface="+mn-ea"/>
                <a:cs typeface="+mn-cs"/>
              </a:rPr>
              <a:t>occ</a:t>
            </a:r>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22</a:t>
            </a:fld>
            <a:endParaRPr lang="fr-FR"/>
          </a:p>
        </p:txBody>
      </p:sp>
    </p:spTree>
    <p:extLst>
      <p:ext uri="{BB962C8B-B14F-4D97-AF65-F5344CB8AC3E}">
        <p14:creationId xmlns:p14="http://schemas.microsoft.com/office/powerpoint/2010/main" val="29259437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4A48E1-D40E-4237-B19E-7705CB2CD040}" type="slidenum">
              <a:rPr lang="fr-FR" sz="1200">
                <a:solidFill>
                  <a:srgbClr val="000000"/>
                </a:solidFill>
              </a:rPr>
              <a:pPr eaLnBrk="1" hangingPunct="1"/>
              <a:t>23</a:t>
            </a:fld>
            <a:endParaRPr lang="fr-FR" sz="1200" dirty="0">
              <a:solidFill>
                <a:srgbClr val="000000"/>
              </a:solidFill>
            </a:endParaRPr>
          </a:p>
        </p:txBody>
      </p:sp>
      <p:sp>
        <p:nvSpPr>
          <p:cNvPr id="67587" name="Rectangle 2"/>
          <p:cNvSpPr>
            <a:spLocks noGrp="1" noRot="1" noChangeAspect="1" noChangeArrowheads="1" noTextEdit="1"/>
          </p:cNvSpPr>
          <p:nvPr>
            <p:ph type="sldImg"/>
          </p:nvPr>
        </p:nvSpPr>
        <p:spPr>
          <a:xfrm>
            <a:off x="696913" y="693738"/>
            <a:ext cx="5464175" cy="3414712"/>
          </a:xfrm>
          <a:ln/>
        </p:spPr>
      </p:sp>
      <p:sp>
        <p:nvSpPr>
          <p:cNvPr id="67588" name="Rectangle 3"/>
          <p:cNvSpPr>
            <a:spLocks noGrp="1" noChangeArrowheads="1"/>
          </p:cNvSpPr>
          <p:nvPr>
            <p:ph type="body" idx="1"/>
          </p:nvPr>
        </p:nvSpPr>
        <p:spPr>
          <a:xfrm>
            <a:off x="914400" y="4343400"/>
            <a:ext cx="5024438" cy="4114800"/>
          </a:xfrm>
          <a:noFill/>
        </p:spPr>
        <p:txBody>
          <a:bodyPr/>
          <a:lstStyle/>
          <a:p>
            <a:pPr eaLnBrk="1" hangingPunct="1"/>
            <a:endParaRPr lang="fr-FR" dirty="0" smtClean="0"/>
          </a:p>
        </p:txBody>
      </p:sp>
    </p:spTree>
    <p:extLst>
      <p:ext uri="{BB962C8B-B14F-4D97-AF65-F5344CB8AC3E}">
        <p14:creationId xmlns:p14="http://schemas.microsoft.com/office/powerpoint/2010/main" val="14987972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34BAE7C7-1FD3-4D9E-9D4A-0179225019B3}" type="slidenum">
              <a:rPr lang="fr-FR" sz="1200" smtClean="0">
                <a:latin typeface="Tahoma" pitchFamily="34" charset="0"/>
              </a:rPr>
              <a:pPr eaLnBrk="1" hangingPunct="1"/>
              <a:t>24</a:t>
            </a:fld>
            <a:endParaRPr lang="fr-FR" sz="1200" dirty="0" smtClean="0">
              <a:latin typeface="Tahoma" pitchFamily="34" charset="0"/>
            </a:endParaRPr>
          </a:p>
        </p:txBody>
      </p:sp>
      <p:sp>
        <p:nvSpPr>
          <p:cNvPr id="75779" name="Rectangle 2"/>
          <p:cNvSpPr>
            <a:spLocks noGrp="1" noRot="1" noChangeAspect="1" noChangeArrowheads="1" noTextEdit="1"/>
          </p:cNvSpPr>
          <p:nvPr>
            <p:ph type="sldImg"/>
          </p:nvPr>
        </p:nvSpPr>
        <p:spPr>
          <a:xfrm>
            <a:off x="698500" y="693738"/>
            <a:ext cx="5462588" cy="3414712"/>
          </a:xfrm>
          <a:ln/>
        </p:spPr>
      </p:sp>
      <p:sp>
        <p:nvSpPr>
          <p:cNvPr id="75780" name="Rectangle 3"/>
          <p:cNvSpPr>
            <a:spLocks noGrp="1" noChangeArrowheads="1"/>
          </p:cNvSpPr>
          <p:nvPr>
            <p:ph type="body" idx="1"/>
          </p:nvPr>
        </p:nvSpPr>
        <p:spPr>
          <a:xfrm>
            <a:off x="913991" y="4343684"/>
            <a:ext cx="5025418" cy="4113949"/>
          </a:xfrm>
          <a:noFill/>
        </p:spPr>
        <p:txBody>
          <a:bodyPr/>
          <a:lstStyle/>
          <a:p>
            <a:pPr eaLnBrk="1" hangingPunct="1"/>
            <a:endParaRPr lang="fr-FR" dirty="0" smtClean="0"/>
          </a:p>
        </p:txBody>
      </p:sp>
    </p:spTree>
    <p:extLst>
      <p:ext uri="{BB962C8B-B14F-4D97-AF65-F5344CB8AC3E}">
        <p14:creationId xmlns:p14="http://schemas.microsoft.com/office/powerpoint/2010/main" val="39312355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C0075733-5716-4C29-8783-D60D0B18AFBC}" type="slidenum">
              <a:rPr lang="fr-FR" sz="1200" smtClean="0">
                <a:latin typeface="Tahoma" pitchFamily="34" charset="0"/>
              </a:rPr>
              <a:pPr eaLnBrk="1" hangingPunct="1"/>
              <a:t>25</a:t>
            </a:fld>
            <a:endParaRPr lang="fr-FR" sz="1200" dirty="0" smtClean="0">
              <a:latin typeface="Tahoma" pitchFamily="34"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5039617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9E025067-F874-49ED-B5FD-AC18A81E0500}" type="slidenum">
              <a:rPr lang="fr-FR" sz="1200" smtClean="0">
                <a:latin typeface="Tahoma" pitchFamily="34" charset="0"/>
              </a:rPr>
              <a:pPr eaLnBrk="1" hangingPunct="1"/>
              <a:t>26</a:t>
            </a:fld>
            <a:endParaRPr lang="fr-FR" sz="1200" dirty="0" smtClean="0">
              <a:latin typeface="Tahoma" pitchFamily="34"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r>
              <a:rPr lang="fr-FR" sz="900" b="0" i="0" kern="1200" dirty="0" smtClean="0">
                <a:solidFill>
                  <a:schemeClr val="tx1"/>
                </a:solidFill>
                <a:effectLst/>
                <a:latin typeface="Times New Roman" pitchFamily="18" charset="0"/>
                <a:ea typeface="+mn-ea"/>
                <a:cs typeface="+mn-cs"/>
              </a:rPr>
              <a:t>Fréquence Probabilité indices, des "</a:t>
            </a:r>
            <a:r>
              <a:rPr lang="fr-FR" sz="900" b="0" i="0" kern="1200" dirty="0" err="1" smtClean="0">
                <a:solidFill>
                  <a:schemeClr val="tx1"/>
                </a:solidFill>
                <a:effectLst/>
                <a:latin typeface="Times New Roman" pitchFamily="18" charset="0"/>
                <a:ea typeface="+mn-ea"/>
                <a:cs typeface="+mn-cs"/>
              </a:rPr>
              <a:t>odds</a:t>
            </a:r>
            <a:r>
              <a:rPr lang="fr-FR" sz="900" b="0" i="0" kern="1200" dirty="0" smtClean="0">
                <a:solidFill>
                  <a:schemeClr val="tx1"/>
                </a:solidFill>
                <a:effectLst/>
                <a:latin typeface="Times New Roman" pitchFamily="18" charset="0"/>
                <a:ea typeface="+mn-ea"/>
                <a:cs typeface="+mn-cs"/>
              </a:rPr>
              <a:t>« </a:t>
            </a:r>
          </a:p>
          <a:p>
            <a:pPr eaLnBrk="1" hangingPunct="1"/>
            <a:r>
              <a:rPr lang="fr-FR" sz="900" b="0" i="0" kern="1200" dirty="0" smtClean="0">
                <a:solidFill>
                  <a:schemeClr val="tx1"/>
                </a:solidFill>
                <a:effectLst/>
                <a:latin typeface="Times New Roman" pitchFamily="18" charset="0"/>
                <a:ea typeface="+mn-ea"/>
                <a:cs typeface="+mn-cs"/>
              </a:rPr>
              <a:t>Gravité = indice,</a:t>
            </a:r>
            <a:r>
              <a:rPr lang="fr-FR" sz="900" b="0" i="0" kern="1200" baseline="0" dirty="0" smtClean="0">
                <a:solidFill>
                  <a:schemeClr val="tx1"/>
                </a:solidFill>
                <a:effectLst/>
                <a:latin typeface="Times New Roman" pitchFamily="18" charset="0"/>
                <a:ea typeface="+mn-ea"/>
                <a:cs typeface="+mn-cs"/>
              </a:rPr>
              <a:t> valeur financière (cours sur le </a:t>
            </a:r>
            <a:r>
              <a:rPr lang="fr-FR" sz="900" b="0" i="0" kern="1200" baseline="0" dirty="0" err="1" smtClean="0">
                <a:solidFill>
                  <a:schemeClr val="tx1"/>
                </a:solidFill>
                <a:effectLst/>
                <a:latin typeface="Times New Roman" pitchFamily="18" charset="0"/>
                <a:ea typeface="+mn-ea"/>
                <a:cs typeface="+mn-cs"/>
              </a:rPr>
              <a:t>pareto</a:t>
            </a:r>
            <a:r>
              <a:rPr lang="fr-FR" sz="900" b="0" i="0" kern="1200" baseline="0" dirty="0" smtClean="0">
                <a:solidFill>
                  <a:schemeClr val="tx1"/>
                </a:solidFill>
                <a:effectLst/>
                <a:latin typeface="Times New Roman" pitchFamily="18" charset="0"/>
                <a:ea typeface="+mn-ea"/>
                <a:cs typeface="+mn-cs"/>
              </a:rPr>
              <a:t>)</a:t>
            </a:r>
            <a:endParaRPr lang="fr-FR" dirty="0" smtClean="0"/>
          </a:p>
        </p:txBody>
      </p:sp>
    </p:spTree>
    <p:extLst>
      <p:ext uri="{BB962C8B-B14F-4D97-AF65-F5344CB8AC3E}">
        <p14:creationId xmlns:p14="http://schemas.microsoft.com/office/powerpoint/2010/main" val="13341107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89072B73-8103-4361-AD9A-476F53D8CD97}" type="slidenum">
              <a:rPr lang="fr-FR" sz="1200" smtClean="0">
                <a:latin typeface="Tahoma" pitchFamily="34" charset="0"/>
              </a:rPr>
              <a:pPr eaLnBrk="1" hangingPunct="1"/>
              <a:t>27</a:t>
            </a:fld>
            <a:endParaRPr lang="fr-FR" sz="1200" dirty="0" smtClean="0">
              <a:latin typeface="Tahoma" pitchFamily="34"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r>
              <a:rPr lang="fr-FR" dirty="0" err="1" smtClean="0"/>
              <a:t>métérorite</a:t>
            </a:r>
            <a:endParaRPr lang="fr-FR" dirty="0" smtClean="0"/>
          </a:p>
        </p:txBody>
      </p:sp>
    </p:spTree>
    <p:extLst>
      <p:ext uri="{BB962C8B-B14F-4D97-AF65-F5344CB8AC3E}">
        <p14:creationId xmlns:p14="http://schemas.microsoft.com/office/powerpoint/2010/main" val="29934545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66A601E0-959C-4CB3-B401-317381C75A7A}" type="slidenum">
              <a:rPr lang="fr-FR" sz="1200" smtClean="0">
                <a:latin typeface="Tahoma" pitchFamily="34" charset="0"/>
              </a:rPr>
              <a:pPr eaLnBrk="1" hangingPunct="1"/>
              <a:t>28</a:t>
            </a:fld>
            <a:endParaRPr lang="fr-FR" sz="1200" dirty="0" smtClean="0">
              <a:latin typeface="Tahoma" pitchFamily="34"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9260162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19D06F51-C1B2-473E-A23D-FA11A86ED14B}" type="slidenum">
              <a:rPr lang="fr-FR" sz="1200" smtClean="0">
                <a:latin typeface="Tahoma" pitchFamily="34" charset="0"/>
              </a:rPr>
              <a:pPr eaLnBrk="1" hangingPunct="1"/>
              <a:t>29</a:t>
            </a:fld>
            <a:endParaRPr lang="fr-FR" sz="1200" dirty="0" smtClean="0">
              <a:latin typeface="Tahoma" pitchFamily="34"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26870494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E8B091AA-DF14-4447-ACF2-295A9D517F66}" type="slidenum">
              <a:rPr lang="fr-FR" sz="1200" smtClean="0">
                <a:latin typeface="Tahoma" pitchFamily="34" charset="0"/>
              </a:rPr>
              <a:pPr eaLnBrk="1" hangingPunct="1"/>
              <a:t>30</a:t>
            </a:fld>
            <a:endParaRPr lang="fr-FR" sz="1200" dirty="0" smtClean="0">
              <a:latin typeface="Tahoma"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3570434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853817A7-3599-4E40-8ED4-D6A1219431D7}" type="slidenum">
              <a:rPr lang="fr-FR" sz="1200" smtClean="0">
                <a:latin typeface="Tahoma" pitchFamily="34" charset="0"/>
              </a:rPr>
              <a:pPr eaLnBrk="1" hangingPunct="1"/>
              <a:t>31</a:t>
            </a:fld>
            <a:endParaRPr lang="fr-FR" sz="1200" dirty="0" smtClean="0">
              <a:latin typeface="Tahoma"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7871682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7C634ADE-D5B5-472B-822B-DD8CBEFA7D93}" type="slidenum">
              <a:rPr lang="fr-FR" sz="1200" smtClean="0">
                <a:latin typeface="Tahoma" pitchFamily="34" charset="0"/>
              </a:rPr>
              <a:pPr eaLnBrk="1" hangingPunct="1"/>
              <a:t>32</a:t>
            </a:fld>
            <a:endParaRPr lang="fr-FR" sz="1200" dirty="0" smtClean="0">
              <a:latin typeface="Tahoma" pitchFamily="34"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r>
              <a:rPr lang="fr-FR" sz="900" b="0" i="0" kern="1200" dirty="0" smtClean="0">
                <a:solidFill>
                  <a:schemeClr val="tx1"/>
                </a:solidFill>
                <a:effectLst/>
                <a:latin typeface="Times New Roman" pitchFamily="18" charset="0"/>
                <a:ea typeface="+mn-ea"/>
                <a:cs typeface="+mn-cs"/>
              </a:rPr>
              <a:t>Pierre-Olivier </a:t>
            </a:r>
            <a:r>
              <a:rPr lang="fr-FR" sz="900" b="0" i="0" kern="1200" dirty="0" err="1" smtClean="0">
                <a:solidFill>
                  <a:schemeClr val="tx1"/>
                </a:solidFill>
                <a:effectLst/>
                <a:latin typeface="Times New Roman" pitchFamily="18" charset="0"/>
                <a:ea typeface="+mn-ea"/>
                <a:cs typeface="+mn-cs"/>
              </a:rPr>
              <a:t>Mazoyer</a:t>
            </a:r>
            <a:r>
              <a:rPr lang="fr-FR" sz="900" b="0" i="0" kern="1200" smtClean="0">
                <a:solidFill>
                  <a:schemeClr val="tx1"/>
                </a:solidFill>
                <a:effectLst/>
                <a:latin typeface="Times New Roman" pitchFamily="18" charset="0"/>
                <a:ea typeface="+mn-ea"/>
                <a:cs typeface="+mn-cs"/>
              </a:rPr>
              <a:t> : pour </a:t>
            </a:r>
            <a:r>
              <a:rPr lang="fr-FR" sz="900" b="0" i="0" kern="1200" dirty="0" smtClean="0">
                <a:solidFill>
                  <a:schemeClr val="tx1"/>
                </a:solidFill>
                <a:effectLst/>
                <a:latin typeface="Times New Roman" pitchFamily="18" charset="0"/>
                <a:ea typeface="+mn-ea"/>
                <a:cs typeface="+mn-cs"/>
              </a:rPr>
              <a:t>les facteurs fréquence, gravité, détection, on utilise souvent des indices non linéaires, souvent 1-3-9 pour faible moyen fort (et non 1-2-3), ce qui permet en multipliant de séparer les risques qui ont un facteur fort. sinon on a trop de scores moyens et on a plus de mal a prioriser.</a:t>
            </a:r>
          </a:p>
          <a:p>
            <a:pPr eaLnBrk="1" hangingPunct="1"/>
            <a:endParaRPr lang="fr-FR" sz="900" b="0" i="0" kern="1200" dirty="0" smtClean="0">
              <a:solidFill>
                <a:schemeClr val="tx1"/>
              </a:solidFill>
              <a:effectLst/>
              <a:latin typeface="Times New Roman" pitchFamily="18" charset="0"/>
              <a:ea typeface="+mn-ea"/>
              <a:cs typeface="+mn-cs"/>
            </a:endParaRPr>
          </a:p>
          <a:p>
            <a:r>
              <a:rPr lang="fr-FR" sz="900" b="0" i="0" kern="1200" dirty="0" smtClean="0">
                <a:solidFill>
                  <a:schemeClr val="tx1"/>
                </a:solidFill>
                <a:effectLst/>
                <a:latin typeface="Times New Roman" pitchFamily="18" charset="0"/>
                <a:ea typeface="+mn-ea"/>
                <a:cs typeface="+mn-cs"/>
              </a:rPr>
              <a:t>Par ailleurs vous ne faites pas le lien chiffrage la gravité, fréquence, détection vers indice. J'ai souvent utilisé des règles formelles</a:t>
            </a:r>
          </a:p>
          <a:p>
            <a:r>
              <a:rPr lang="fr-FR" sz="900" b="0" i="0" kern="1200" dirty="0" smtClean="0">
                <a:solidFill>
                  <a:schemeClr val="tx1"/>
                </a:solidFill>
                <a:effectLst/>
                <a:latin typeface="Times New Roman" pitchFamily="18" charset="0"/>
                <a:ea typeface="+mn-ea"/>
                <a:cs typeface="+mn-cs"/>
              </a:rPr>
              <a:t>-  si fréquence &lt; 1 semaine -&gt; score 1 si...</a:t>
            </a:r>
          </a:p>
          <a:p>
            <a:r>
              <a:rPr lang="fr-FR" sz="900" b="0" i="0" kern="1200" dirty="0" smtClean="0">
                <a:solidFill>
                  <a:schemeClr val="tx1"/>
                </a:solidFill>
                <a:effectLst/>
                <a:latin typeface="Times New Roman" pitchFamily="18" charset="0"/>
                <a:ea typeface="+mn-ea"/>
                <a:cs typeface="+mn-cs"/>
              </a:rPr>
              <a:t>- si gravité = accident de personne -&gt; indice 9 ..</a:t>
            </a:r>
          </a:p>
          <a:p>
            <a:pPr eaLnBrk="1" hangingPunct="1"/>
            <a:endParaRPr lang="fr-FR" dirty="0" smtClean="0"/>
          </a:p>
        </p:txBody>
      </p:sp>
    </p:spTree>
    <p:extLst>
      <p:ext uri="{BB962C8B-B14F-4D97-AF65-F5344CB8AC3E}">
        <p14:creationId xmlns:p14="http://schemas.microsoft.com/office/powerpoint/2010/main" val="20979422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EEEBECF1-F1EF-4B26-B211-F42D67EA4AFC}" type="slidenum">
              <a:rPr lang="fr-FR" sz="1200" smtClean="0">
                <a:latin typeface="Tahoma" pitchFamily="34" charset="0"/>
              </a:rPr>
              <a:pPr eaLnBrk="1" hangingPunct="1"/>
              <a:t>33</a:t>
            </a:fld>
            <a:endParaRPr lang="fr-FR" sz="1200" dirty="0" smtClean="0">
              <a:latin typeface="Tahoma" pitchFamily="34"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197974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7C634ADE-D5B5-472B-822B-DD8CBEFA7D93}" type="slidenum">
              <a:rPr lang="fr-FR" sz="1200" smtClean="0">
                <a:latin typeface="Tahoma" pitchFamily="34" charset="0"/>
              </a:rPr>
              <a:pPr eaLnBrk="1" hangingPunct="1"/>
              <a:t>34</a:t>
            </a:fld>
            <a:endParaRPr lang="fr-FR" sz="1200" dirty="0" smtClean="0">
              <a:latin typeface="Tahoma" pitchFamily="34"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r>
              <a:rPr lang="fr-FR" dirty="0" smtClean="0"/>
              <a:t>Définition normalisée PMI  Gravité = impact * probabilité</a:t>
            </a:r>
            <a:endParaRPr lang="fr-FR" dirty="0" smtClean="0"/>
          </a:p>
        </p:txBody>
      </p:sp>
    </p:spTree>
    <p:extLst>
      <p:ext uri="{BB962C8B-B14F-4D97-AF65-F5344CB8AC3E}">
        <p14:creationId xmlns:p14="http://schemas.microsoft.com/office/powerpoint/2010/main" val="11096138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4FD72276-FD3E-4B35-A3AF-C357276EE833}" type="slidenum">
              <a:rPr lang="fr-FR" sz="1200" smtClean="0">
                <a:latin typeface="Tahoma" pitchFamily="34" charset="0"/>
              </a:rPr>
              <a:pPr eaLnBrk="1" hangingPunct="1"/>
              <a:t>35</a:t>
            </a:fld>
            <a:endParaRPr lang="fr-FR" sz="1200" dirty="0" smtClean="0">
              <a:latin typeface="Tahoma" pitchFamily="34"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20964070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36</a:t>
            </a:fld>
            <a:endParaRPr lang="fr-FR"/>
          </a:p>
        </p:txBody>
      </p:sp>
    </p:spTree>
    <p:extLst>
      <p:ext uri="{BB962C8B-B14F-4D97-AF65-F5344CB8AC3E}">
        <p14:creationId xmlns:p14="http://schemas.microsoft.com/office/powerpoint/2010/main" val="14861176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http://www.sethbarnes.com/blogphotos/sethbarnes/www/pareto.jpg</a:t>
            </a:r>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37</a:t>
            </a:fld>
            <a:endParaRPr lang="fr-FR"/>
          </a:p>
        </p:txBody>
      </p:sp>
    </p:spTree>
    <p:extLst>
      <p:ext uri="{BB962C8B-B14F-4D97-AF65-F5344CB8AC3E}">
        <p14:creationId xmlns:p14="http://schemas.microsoft.com/office/powerpoint/2010/main" val="3245555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Vous revenez de faire</a:t>
            </a:r>
            <a:r>
              <a:rPr lang="fr-FR" baseline="0" dirty="0" smtClean="0"/>
              <a:t> les courses avec vos enfants, alors que vous traversez la route, votre sac de course s’ouvre et vos courses tombent sur la route, vos enfants ramassent … et un voiture arrive. Problème n’arrive jamais seul.</a:t>
            </a:r>
          </a:p>
          <a:p>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38</a:t>
            </a:fld>
            <a:endParaRPr lang="fr-FR"/>
          </a:p>
        </p:txBody>
      </p:sp>
    </p:spTree>
    <p:extLst>
      <p:ext uri="{BB962C8B-B14F-4D97-AF65-F5344CB8AC3E}">
        <p14:creationId xmlns:p14="http://schemas.microsoft.com/office/powerpoint/2010/main" val="21967732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4A48E1-D40E-4237-B19E-7705CB2CD040}" type="slidenum">
              <a:rPr lang="fr-FR" sz="1200">
                <a:solidFill>
                  <a:srgbClr val="000000"/>
                </a:solidFill>
              </a:rPr>
              <a:pPr eaLnBrk="1" hangingPunct="1"/>
              <a:t>39</a:t>
            </a:fld>
            <a:endParaRPr lang="fr-FR" sz="1200">
              <a:solidFill>
                <a:srgbClr val="000000"/>
              </a:solidFill>
            </a:endParaRPr>
          </a:p>
        </p:txBody>
      </p:sp>
      <p:sp>
        <p:nvSpPr>
          <p:cNvPr id="67587" name="Rectangle 2"/>
          <p:cNvSpPr>
            <a:spLocks noGrp="1" noRot="1" noChangeAspect="1" noChangeArrowheads="1" noTextEdit="1"/>
          </p:cNvSpPr>
          <p:nvPr>
            <p:ph type="sldImg"/>
          </p:nvPr>
        </p:nvSpPr>
        <p:spPr>
          <a:xfrm>
            <a:off x="696913" y="693738"/>
            <a:ext cx="5464175" cy="3414712"/>
          </a:xfrm>
          <a:ln/>
        </p:spPr>
      </p:sp>
      <p:sp>
        <p:nvSpPr>
          <p:cNvPr id="67588" name="Rectangle 3"/>
          <p:cNvSpPr>
            <a:spLocks noGrp="1" noChangeArrowheads="1"/>
          </p:cNvSpPr>
          <p:nvPr>
            <p:ph type="body" idx="1"/>
          </p:nvPr>
        </p:nvSpPr>
        <p:spPr>
          <a:xfrm>
            <a:off x="914400" y="4343400"/>
            <a:ext cx="5024438" cy="4114800"/>
          </a:xfrm>
          <a:noFill/>
        </p:spPr>
        <p:txBody>
          <a:bodyPr/>
          <a:lstStyle/>
          <a:p>
            <a:pPr eaLnBrk="1" hangingPunct="1"/>
            <a:endParaRPr lang="fr-FR" dirty="0" smtClean="0"/>
          </a:p>
        </p:txBody>
      </p:sp>
    </p:spTree>
    <p:extLst>
      <p:ext uri="{BB962C8B-B14F-4D97-AF65-F5344CB8AC3E}">
        <p14:creationId xmlns:p14="http://schemas.microsoft.com/office/powerpoint/2010/main" val="14987972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8D5DF5D6-9FE7-4E4C-9DF9-A8F337CD9BF6}" type="slidenum">
              <a:rPr lang="fr-FR" sz="1200" smtClean="0">
                <a:latin typeface="Tahoma" pitchFamily="34" charset="0"/>
              </a:rPr>
              <a:pPr eaLnBrk="1" hangingPunct="1"/>
              <a:t>40</a:t>
            </a:fld>
            <a:endParaRPr lang="fr-FR" sz="1200" dirty="0" smtClean="0">
              <a:latin typeface="Tahoma" pitchFamily="34" charset="0"/>
            </a:endParaRPr>
          </a:p>
        </p:txBody>
      </p:sp>
      <p:sp>
        <p:nvSpPr>
          <p:cNvPr id="87043" name="Rectangle 2"/>
          <p:cNvSpPr>
            <a:spLocks noGrp="1" noRot="1" noChangeAspect="1" noChangeArrowheads="1" noTextEdit="1"/>
          </p:cNvSpPr>
          <p:nvPr>
            <p:ph type="sldImg"/>
          </p:nvPr>
        </p:nvSpPr>
        <p:spPr>
          <a:xfrm>
            <a:off x="698500" y="693738"/>
            <a:ext cx="5462588" cy="3414712"/>
          </a:xfrm>
          <a:ln/>
        </p:spPr>
      </p:sp>
      <p:sp>
        <p:nvSpPr>
          <p:cNvPr id="87044" name="Rectangle 3"/>
          <p:cNvSpPr>
            <a:spLocks noGrp="1" noChangeArrowheads="1"/>
          </p:cNvSpPr>
          <p:nvPr>
            <p:ph type="body" idx="1"/>
          </p:nvPr>
        </p:nvSpPr>
        <p:spPr>
          <a:xfrm>
            <a:off x="913991" y="4343684"/>
            <a:ext cx="5025418" cy="4113949"/>
          </a:xfrm>
          <a:noFill/>
        </p:spPr>
        <p:txBody>
          <a:bodyPr/>
          <a:lstStyle/>
          <a:p>
            <a:pPr eaLnBrk="1" hangingPunct="1"/>
            <a:endParaRPr lang="fr-FR" smtClean="0"/>
          </a:p>
        </p:txBody>
      </p:sp>
    </p:spTree>
    <p:extLst>
      <p:ext uri="{BB962C8B-B14F-4D97-AF65-F5344CB8AC3E}">
        <p14:creationId xmlns:p14="http://schemas.microsoft.com/office/powerpoint/2010/main" val="41005550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4BBB59CA-9FA5-442F-83B1-F0D3C16ABF68}" type="slidenum">
              <a:rPr lang="fr-FR" sz="1200" smtClean="0">
                <a:latin typeface="Tahoma" pitchFamily="34" charset="0"/>
              </a:rPr>
              <a:pPr eaLnBrk="1" hangingPunct="1"/>
              <a:t>41</a:t>
            </a:fld>
            <a:endParaRPr lang="fr-FR" sz="1200" dirty="0" smtClean="0">
              <a:latin typeface="Tahoma"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13250591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18EEBCD4-4F7E-474B-A113-4389CD62931B}" type="slidenum">
              <a:rPr lang="fr-FR" sz="1200" smtClean="0">
                <a:latin typeface="Tahoma" pitchFamily="34" charset="0"/>
              </a:rPr>
              <a:pPr eaLnBrk="1" hangingPunct="1"/>
              <a:t>42</a:t>
            </a:fld>
            <a:endParaRPr lang="fr-FR" sz="1200" dirty="0" smtClean="0">
              <a:latin typeface="Tahoma" pitchFamily="34"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r>
              <a:rPr lang="fr-FR" dirty="0" err="1" smtClean="0"/>
              <a:t>Poka</a:t>
            </a:r>
            <a:r>
              <a:rPr lang="fr-FR" baseline="0" dirty="0" smtClean="0"/>
              <a:t> </a:t>
            </a:r>
            <a:r>
              <a:rPr lang="fr-FR" baseline="0" dirty="0" err="1" smtClean="0"/>
              <a:t>yoke</a:t>
            </a:r>
            <a:r>
              <a:rPr lang="fr-FR" baseline="0" dirty="0" smtClean="0"/>
              <a:t> </a:t>
            </a:r>
            <a:r>
              <a:rPr lang="fr-FR" sz="900" b="0" i="0" kern="1200" dirty="0" smtClean="0">
                <a:solidFill>
                  <a:schemeClr val="tx1"/>
                </a:solidFill>
                <a:effectLst/>
                <a:latin typeface="Times New Roman" pitchFamily="18" charset="0"/>
                <a:ea typeface="+mn-ea"/>
                <a:cs typeface="+mn-cs"/>
              </a:rPr>
              <a:t>un outil qui empêche l'erreur de se produire</a:t>
            </a:r>
            <a:r>
              <a:rPr lang="fr-FR" sz="900" b="0" i="0" kern="1200" baseline="0" dirty="0" smtClean="0">
                <a:solidFill>
                  <a:schemeClr val="tx1"/>
                </a:solidFill>
                <a:effectLst/>
                <a:latin typeface="Times New Roman" pitchFamily="18" charset="0"/>
                <a:ea typeface="+mn-ea"/>
                <a:cs typeface="+mn-cs"/>
              </a:rPr>
              <a:t> </a:t>
            </a:r>
            <a:r>
              <a:rPr lang="fr-FR" sz="900" b="0" i="0" kern="1200" dirty="0" smtClean="0">
                <a:solidFill>
                  <a:schemeClr val="tx1"/>
                </a:solidFill>
                <a:effectLst/>
                <a:latin typeface="Times New Roman" pitchFamily="18" charset="0"/>
                <a:ea typeface="+mn-ea"/>
                <a:cs typeface="+mn-cs"/>
              </a:rPr>
              <a:t>ceinture de sécurité non bouclée=&gt; signal</a:t>
            </a:r>
            <a:r>
              <a:rPr lang="fr-FR" sz="900" b="0" i="0" kern="1200" baseline="0" dirty="0" smtClean="0">
                <a:solidFill>
                  <a:schemeClr val="tx1"/>
                </a:solidFill>
                <a:effectLst/>
                <a:latin typeface="Times New Roman" pitchFamily="18" charset="0"/>
                <a:ea typeface="+mn-ea"/>
                <a:cs typeface="+mn-cs"/>
              </a:rPr>
              <a:t> sonore, prise USB pas à </a:t>
            </a:r>
            <a:r>
              <a:rPr lang="fr-FR" sz="900" b="0" i="0" kern="1200" baseline="0" dirty="0" smtClean="0">
                <a:solidFill>
                  <a:schemeClr val="tx1"/>
                </a:solidFill>
                <a:effectLst/>
                <a:latin typeface="Times New Roman" pitchFamily="18" charset="0"/>
                <a:ea typeface="+mn-ea"/>
                <a:cs typeface="+mn-cs"/>
              </a:rPr>
              <a:t>l’envers</a:t>
            </a:r>
          </a:p>
          <a:p>
            <a:pPr eaLnBrk="1" hangingPunct="1"/>
            <a:r>
              <a:rPr lang="fr-FR" sz="900" b="0" i="0" kern="1200" baseline="0" dirty="0" smtClean="0">
                <a:solidFill>
                  <a:schemeClr val="tx1"/>
                </a:solidFill>
                <a:effectLst/>
                <a:latin typeface="Times New Roman" pitchFamily="18" charset="0"/>
                <a:ea typeface="+mn-ea"/>
                <a:cs typeface="+mn-cs"/>
              </a:rPr>
              <a:t>Détail sur la manière de justifier les provisions, important quand on négocie un budget sinon on se fait enlever sa provision (et on change de stratégie pour tout surestimer).</a:t>
            </a:r>
          </a:p>
          <a:p>
            <a:pPr eaLnBrk="1" hangingPunct="1"/>
            <a:r>
              <a:rPr lang="fr-FR" sz="900" b="0" i="0" kern="1200" baseline="0" dirty="0" smtClean="0">
                <a:solidFill>
                  <a:schemeClr val="tx1"/>
                </a:solidFill>
                <a:effectLst/>
                <a:latin typeface="Times New Roman" pitchFamily="18" charset="0"/>
                <a:ea typeface="+mn-ea"/>
                <a:cs typeface="+mn-cs"/>
              </a:rPr>
              <a:t>Externalisation = </a:t>
            </a:r>
            <a:r>
              <a:rPr lang="fr-FR" sz="900" b="0" i="0" kern="1200" baseline="0" dirty="0" err="1" smtClean="0">
                <a:solidFill>
                  <a:schemeClr val="tx1"/>
                </a:solidFill>
                <a:effectLst/>
                <a:latin typeface="Times New Roman" pitchFamily="18" charset="0"/>
                <a:ea typeface="+mn-ea"/>
                <a:cs typeface="+mn-cs"/>
              </a:rPr>
              <a:t>ss</a:t>
            </a:r>
            <a:r>
              <a:rPr lang="fr-FR" sz="900" b="0" i="0" kern="1200" baseline="0" dirty="0" smtClean="0">
                <a:solidFill>
                  <a:schemeClr val="tx1"/>
                </a:solidFill>
                <a:effectLst/>
                <a:latin typeface="Times New Roman" pitchFamily="18" charset="0"/>
                <a:ea typeface="+mn-ea"/>
                <a:cs typeface="+mn-cs"/>
              </a:rPr>
              <a:t> </a:t>
            </a:r>
            <a:r>
              <a:rPr lang="fr-FR" sz="900" b="0" i="0" kern="1200" baseline="0" dirty="0" err="1" smtClean="0">
                <a:solidFill>
                  <a:schemeClr val="tx1"/>
                </a:solidFill>
                <a:effectLst/>
                <a:latin typeface="Times New Roman" pitchFamily="18" charset="0"/>
                <a:ea typeface="+mn-ea"/>
                <a:cs typeface="+mn-cs"/>
              </a:rPr>
              <a:t>traitance</a:t>
            </a:r>
            <a:r>
              <a:rPr lang="fr-FR" sz="900" b="0" i="0" kern="1200" baseline="0" dirty="0" smtClean="0">
                <a:solidFill>
                  <a:schemeClr val="tx1"/>
                </a:solidFill>
                <a:effectLst/>
                <a:latin typeface="Times New Roman" pitchFamily="18" charset="0"/>
                <a:ea typeface="+mn-ea"/>
                <a:cs typeface="+mn-cs"/>
              </a:rPr>
              <a:t>, mais on remplace un risque par un autre…</a:t>
            </a:r>
            <a:endParaRPr lang="fr-FR" dirty="0" smtClean="0"/>
          </a:p>
        </p:txBody>
      </p:sp>
    </p:spTree>
    <p:extLst>
      <p:ext uri="{BB962C8B-B14F-4D97-AF65-F5344CB8AC3E}">
        <p14:creationId xmlns:p14="http://schemas.microsoft.com/office/powerpoint/2010/main" val="7118671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43</a:t>
            </a:fld>
            <a:endParaRPr lang="fr-FR"/>
          </a:p>
        </p:txBody>
      </p:sp>
    </p:spTree>
    <p:extLst>
      <p:ext uri="{BB962C8B-B14F-4D97-AF65-F5344CB8AC3E}">
        <p14:creationId xmlns:p14="http://schemas.microsoft.com/office/powerpoint/2010/main" val="20438823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974CA927-998A-4B64-811E-62CA4E2476F1}" type="slidenum">
              <a:rPr lang="fr-FR" sz="1200" smtClean="0">
                <a:latin typeface="Tahoma" pitchFamily="34" charset="0"/>
              </a:rPr>
              <a:pPr eaLnBrk="1" hangingPunct="1"/>
              <a:t>44</a:t>
            </a:fld>
            <a:endParaRPr lang="fr-FR" sz="1200" dirty="0" smtClean="0">
              <a:latin typeface="Tahoma"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32930821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974CA927-998A-4B64-811E-62CA4E2476F1}" type="slidenum">
              <a:rPr lang="fr-FR" sz="1200" smtClean="0">
                <a:latin typeface="Tahoma" pitchFamily="34" charset="0"/>
              </a:rPr>
              <a:pPr eaLnBrk="1" hangingPunct="1"/>
              <a:t>45</a:t>
            </a:fld>
            <a:endParaRPr lang="fr-FR" sz="1200" dirty="0" smtClean="0">
              <a:latin typeface="Tahoma"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6083288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900" dirty="0" smtClean="0">
                <a:latin typeface="Calibri" pitchFamily="34" charset="0"/>
                <a:cs typeface="Times New Roman" pitchFamily="18" charset="0"/>
              </a:rPr>
              <a:t>les risques prioritaires sont désormais évités</a:t>
            </a:r>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46</a:t>
            </a:fld>
            <a:endParaRPr lang="fr-FR"/>
          </a:p>
        </p:txBody>
      </p:sp>
    </p:spTree>
    <p:extLst>
      <p:ext uri="{BB962C8B-B14F-4D97-AF65-F5344CB8AC3E}">
        <p14:creationId xmlns:p14="http://schemas.microsoft.com/office/powerpoint/2010/main" val="24471253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F2AA4FC8-EA35-47AE-B6AE-1DAF61496DD0}" type="slidenum">
              <a:rPr lang="fr-FR" sz="1200" smtClean="0">
                <a:latin typeface="Tahoma" pitchFamily="34" charset="0"/>
              </a:rPr>
              <a:pPr eaLnBrk="1" hangingPunct="1"/>
              <a:t>47</a:t>
            </a:fld>
            <a:endParaRPr lang="fr-FR" sz="1200" dirty="0" smtClean="0">
              <a:latin typeface="Tahoma" pitchFamily="34"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6184344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0A670E8C-93F6-481D-AF55-60D13A3A6087}" type="slidenum">
              <a:rPr lang="fr-FR" sz="1200" smtClean="0">
                <a:latin typeface="Tahoma" pitchFamily="34" charset="0"/>
              </a:rPr>
              <a:pPr eaLnBrk="1" hangingPunct="1"/>
              <a:t>48</a:t>
            </a:fld>
            <a:endParaRPr lang="fr-FR" sz="1200" dirty="0" smtClean="0">
              <a:latin typeface="Tahoma" pitchFamily="34"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15856944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3497449E-D625-44D4-BF01-A77E16B2DC05}" type="slidenum">
              <a:rPr lang="fr-FR" sz="1200" smtClean="0">
                <a:latin typeface="Tahoma" pitchFamily="34" charset="0"/>
              </a:rPr>
              <a:pPr eaLnBrk="1" hangingPunct="1"/>
              <a:t>49</a:t>
            </a:fld>
            <a:endParaRPr lang="fr-FR" sz="1200" dirty="0" smtClean="0">
              <a:latin typeface="Tahoma" pitchFamily="34"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5426268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50</a:t>
            </a:fld>
            <a:endParaRPr lang="fr-FR"/>
          </a:p>
        </p:txBody>
      </p:sp>
    </p:spTree>
    <p:extLst>
      <p:ext uri="{BB962C8B-B14F-4D97-AF65-F5344CB8AC3E}">
        <p14:creationId xmlns:p14="http://schemas.microsoft.com/office/powerpoint/2010/main" val="41922268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51</a:t>
            </a:fld>
            <a:endParaRPr lang="fr-FR"/>
          </a:p>
        </p:txBody>
      </p:sp>
    </p:spTree>
    <p:extLst>
      <p:ext uri="{BB962C8B-B14F-4D97-AF65-F5344CB8AC3E}">
        <p14:creationId xmlns:p14="http://schemas.microsoft.com/office/powerpoint/2010/main" val="18060447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4A48E1-D40E-4237-B19E-7705CB2CD040}" type="slidenum">
              <a:rPr lang="fr-FR" sz="1200">
                <a:solidFill>
                  <a:srgbClr val="000000"/>
                </a:solidFill>
              </a:rPr>
              <a:pPr eaLnBrk="1" hangingPunct="1"/>
              <a:t>52</a:t>
            </a:fld>
            <a:endParaRPr lang="fr-FR" sz="1200">
              <a:solidFill>
                <a:srgbClr val="000000"/>
              </a:solidFill>
            </a:endParaRPr>
          </a:p>
        </p:txBody>
      </p:sp>
      <p:sp>
        <p:nvSpPr>
          <p:cNvPr id="67587" name="Rectangle 2"/>
          <p:cNvSpPr>
            <a:spLocks noGrp="1" noRot="1" noChangeAspect="1" noChangeArrowheads="1" noTextEdit="1"/>
          </p:cNvSpPr>
          <p:nvPr>
            <p:ph type="sldImg"/>
          </p:nvPr>
        </p:nvSpPr>
        <p:spPr>
          <a:xfrm>
            <a:off x="696913" y="693738"/>
            <a:ext cx="5464175" cy="3414712"/>
          </a:xfrm>
          <a:ln/>
        </p:spPr>
      </p:sp>
      <p:sp>
        <p:nvSpPr>
          <p:cNvPr id="67588" name="Rectangle 3"/>
          <p:cNvSpPr>
            <a:spLocks noGrp="1" noChangeArrowheads="1"/>
          </p:cNvSpPr>
          <p:nvPr>
            <p:ph type="body" idx="1"/>
          </p:nvPr>
        </p:nvSpPr>
        <p:spPr>
          <a:xfrm>
            <a:off x="914400" y="4343400"/>
            <a:ext cx="5024438" cy="4114800"/>
          </a:xfrm>
          <a:noFill/>
        </p:spPr>
        <p:txBody>
          <a:bodyPr/>
          <a:lstStyle/>
          <a:p>
            <a:pPr eaLnBrk="1" hangingPunct="1"/>
            <a:r>
              <a:rPr lang="fr-FR" sz="900" dirty="0" smtClean="0"/>
              <a:t>IFADEM est un gros programme</a:t>
            </a:r>
            <a:endParaRPr lang="fr-FR" dirty="0" smtClean="0"/>
          </a:p>
        </p:txBody>
      </p:sp>
    </p:spTree>
    <p:extLst>
      <p:ext uri="{BB962C8B-B14F-4D97-AF65-F5344CB8AC3E}">
        <p14:creationId xmlns:p14="http://schemas.microsoft.com/office/powerpoint/2010/main" val="14987972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ABFCF289-6169-4DF7-B2CD-9E1614BBE9BC}" type="slidenum">
              <a:rPr lang="fr-FR" sz="1200" smtClean="0">
                <a:latin typeface="Tahoma" pitchFamily="34" charset="0"/>
              </a:rPr>
              <a:pPr eaLnBrk="1" hangingPunct="1"/>
              <a:t>53</a:t>
            </a:fld>
            <a:endParaRPr lang="fr-FR" sz="1200" dirty="0" smtClean="0">
              <a:latin typeface="Tahoma" pitchFamily="34" charset="0"/>
            </a:endParaRPr>
          </a:p>
        </p:txBody>
      </p:sp>
      <p:sp>
        <p:nvSpPr>
          <p:cNvPr id="95235" name="Rectangle 2"/>
          <p:cNvSpPr>
            <a:spLocks noGrp="1" noRot="1" noChangeAspect="1" noChangeArrowheads="1" noTextEdit="1"/>
          </p:cNvSpPr>
          <p:nvPr>
            <p:ph type="sldImg"/>
          </p:nvPr>
        </p:nvSpPr>
        <p:spPr>
          <a:xfrm>
            <a:off x="698500" y="693738"/>
            <a:ext cx="5462588" cy="3414712"/>
          </a:xfrm>
          <a:ln/>
        </p:spPr>
      </p:sp>
      <p:sp>
        <p:nvSpPr>
          <p:cNvPr id="95236" name="Rectangle 3"/>
          <p:cNvSpPr>
            <a:spLocks noGrp="1" noChangeArrowheads="1"/>
          </p:cNvSpPr>
          <p:nvPr>
            <p:ph type="body" idx="1"/>
          </p:nvPr>
        </p:nvSpPr>
        <p:spPr>
          <a:xfrm>
            <a:off x="913991" y="4343684"/>
            <a:ext cx="5025418" cy="4113949"/>
          </a:xfrm>
          <a:noFill/>
        </p:spPr>
        <p:txBody>
          <a:bodyPr/>
          <a:lstStyle/>
          <a:p>
            <a:pPr eaLnBrk="1" hangingPunct="1"/>
            <a:endParaRPr lang="fr-FR" dirty="0" smtClean="0"/>
          </a:p>
        </p:txBody>
      </p:sp>
    </p:spTree>
    <p:extLst>
      <p:ext uri="{BB962C8B-B14F-4D97-AF65-F5344CB8AC3E}">
        <p14:creationId xmlns:p14="http://schemas.microsoft.com/office/powerpoint/2010/main" val="37741852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F4805C91-050D-4551-8F4C-90BFA96C1035}" type="slidenum">
              <a:rPr lang="fr-FR" sz="1200" smtClean="0">
                <a:latin typeface="Tahoma" pitchFamily="34" charset="0"/>
              </a:rPr>
              <a:pPr eaLnBrk="1" hangingPunct="1"/>
              <a:t>54</a:t>
            </a:fld>
            <a:endParaRPr lang="fr-FR" sz="1200" dirty="0" smtClean="0">
              <a:latin typeface="Tahoma" pitchFamily="34"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35102913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900" b="0" i="0" kern="1200" dirty="0" smtClean="0">
                <a:solidFill>
                  <a:schemeClr val="tx1"/>
                </a:solidFill>
                <a:effectLst/>
                <a:latin typeface="Times New Roman" pitchFamily="18" charset="0"/>
                <a:ea typeface="+mn-ea"/>
                <a:cs typeface="+mn-cs"/>
              </a:rPr>
              <a:t>A : activités importantes et urgentes, tâches à exécuter immédiatement et soi-même</a:t>
            </a:r>
          </a:p>
          <a:p>
            <a:r>
              <a:rPr lang="fr-FR" sz="900" b="0" i="0" kern="1200" dirty="0" smtClean="0">
                <a:solidFill>
                  <a:schemeClr val="tx1"/>
                </a:solidFill>
                <a:effectLst/>
                <a:latin typeface="Times New Roman" pitchFamily="18" charset="0"/>
                <a:ea typeface="+mn-ea"/>
                <a:cs typeface="+mn-cs"/>
              </a:rPr>
              <a:t>B : activités importantes mais peu urgentes, tâches à planifier et exécuter soi-même</a:t>
            </a:r>
          </a:p>
          <a:p>
            <a:r>
              <a:rPr lang="fr-FR" sz="900" b="0" i="0" kern="1200" dirty="0" smtClean="0">
                <a:solidFill>
                  <a:schemeClr val="tx1"/>
                </a:solidFill>
                <a:effectLst/>
                <a:latin typeface="Times New Roman" pitchFamily="18" charset="0"/>
                <a:ea typeface="+mn-ea"/>
                <a:cs typeface="+mn-cs"/>
              </a:rPr>
              <a:t>C : activités urgentes mais peu importantes, tâches à déléguer rapidement</a:t>
            </a:r>
          </a:p>
          <a:p>
            <a:r>
              <a:rPr lang="fr-FR" sz="900" b="0" i="0" kern="1200" dirty="0" smtClean="0">
                <a:solidFill>
                  <a:schemeClr val="tx1"/>
                </a:solidFill>
                <a:effectLst/>
                <a:latin typeface="Times New Roman" pitchFamily="18" charset="0"/>
                <a:ea typeface="+mn-ea"/>
                <a:cs typeface="+mn-cs"/>
              </a:rPr>
              <a:t>D : activités peu urgentes et peu importantes, tâches inutiles à abandonner</a:t>
            </a:r>
          </a:p>
          <a:p>
            <a:r>
              <a:rPr lang="fr-FR" dirty="0" smtClean="0"/>
              <a:t/>
            </a:r>
            <a:br>
              <a:rPr lang="fr-FR" dirty="0" smtClean="0"/>
            </a:br>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55</a:t>
            </a:fld>
            <a:endParaRPr lang="fr-FR"/>
          </a:p>
        </p:txBody>
      </p:sp>
    </p:spTree>
    <p:extLst>
      <p:ext uri="{BB962C8B-B14F-4D97-AF65-F5344CB8AC3E}">
        <p14:creationId xmlns:p14="http://schemas.microsoft.com/office/powerpoint/2010/main" val="396455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4113D377-BC3B-40B5-B4F5-FE801F4DEE86}" type="slidenum">
              <a:rPr lang="fr-FR" sz="1200" smtClean="0">
                <a:latin typeface="Tahoma" pitchFamily="34" charset="0"/>
              </a:rPr>
              <a:pPr eaLnBrk="1" hangingPunct="1"/>
              <a:t>56</a:t>
            </a:fld>
            <a:endParaRPr lang="fr-FR" sz="1200" dirty="0" smtClean="0">
              <a:latin typeface="Tahoma" pitchFamily="34"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r>
              <a:rPr lang="fr-FR" sz="900" b="0" i="0" kern="1200" dirty="0" smtClean="0">
                <a:solidFill>
                  <a:schemeClr val="tx1"/>
                </a:solidFill>
                <a:effectLst/>
                <a:latin typeface="Times New Roman" pitchFamily="18" charset="0"/>
                <a:ea typeface="+mn-ea"/>
                <a:cs typeface="+mn-cs"/>
              </a:rPr>
              <a:t>Quand y a un avion qui s'écrase dans le monde, c'est sur les </a:t>
            </a:r>
            <a:r>
              <a:rPr lang="fr-FR" sz="900" b="1" i="0" kern="1200" dirty="0" smtClean="0">
                <a:solidFill>
                  <a:schemeClr val="tx1"/>
                </a:solidFill>
                <a:effectLst/>
                <a:latin typeface="Times New Roman" pitchFamily="18" charset="0"/>
                <a:ea typeface="+mn-ea"/>
                <a:cs typeface="+mn-cs"/>
              </a:rPr>
              <a:t>pompes à Roger Gicquel</a:t>
            </a:r>
            <a:r>
              <a:rPr lang="fr-FR" sz="900" b="0" i="0" kern="1200" dirty="0" smtClean="0">
                <a:solidFill>
                  <a:schemeClr val="tx1"/>
                </a:solidFill>
                <a:effectLst/>
                <a:latin typeface="Times New Roman" pitchFamily="18" charset="0"/>
                <a:ea typeface="+mn-ea"/>
                <a:cs typeface="+mn-cs"/>
              </a:rPr>
              <a:t> !</a:t>
            </a:r>
            <a:endParaRPr lang="fr-FR" dirty="0" smtClean="0"/>
          </a:p>
        </p:txBody>
      </p:sp>
    </p:spTree>
    <p:extLst>
      <p:ext uri="{BB962C8B-B14F-4D97-AF65-F5344CB8AC3E}">
        <p14:creationId xmlns:p14="http://schemas.microsoft.com/office/powerpoint/2010/main" val="11741527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97151492-4531-4968-8400-30C1962E528B}" type="slidenum">
              <a:rPr lang="fr-FR" sz="1200" smtClean="0">
                <a:latin typeface="Tahoma" pitchFamily="34" charset="0"/>
              </a:rPr>
              <a:pPr eaLnBrk="1" hangingPunct="1"/>
              <a:t>57</a:t>
            </a:fld>
            <a:endParaRPr lang="fr-FR" sz="1200" dirty="0" smtClean="0">
              <a:latin typeface="Tahoma" pitchFamily="34"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7914743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006BD952-33CC-42F8-9AA3-C68799598623}" type="slidenum">
              <a:rPr lang="fr-FR" sz="1200" smtClean="0">
                <a:latin typeface="Tahoma" pitchFamily="34" charset="0"/>
              </a:rPr>
              <a:pPr eaLnBrk="1" hangingPunct="1"/>
              <a:t>58</a:t>
            </a:fld>
            <a:endParaRPr lang="fr-FR" sz="1200" dirty="0" smtClean="0">
              <a:latin typeface="Tahoma"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p:txBody>
          <a:bodyPr/>
          <a:lstStyle/>
          <a:p>
            <a:pPr>
              <a:defRPr/>
            </a:pPr>
            <a:r>
              <a:rPr lang="en-US" dirty="0" smtClean="0"/>
              <a:t>Brooks points to two main factors that explain why it works this way:</a:t>
            </a:r>
          </a:p>
          <a:p>
            <a:pPr marL="210998" indent="-210998">
              <a:buFont typeface="+mj-lt"/>
              <a:buAutoNum type="arabicPeriod"/>
              <a:defRPr/>
            </a:pPr>
            <a:r>
              <a:rPr lang="en-US" dirty="0" smtClean="0"/>
              <a:t>It takes some time for the people added to a project to become productive. (..) new workers on the project must first become educated about the work that has preceded them; this education requires diverting resources already working on the project, temporarily diminishing their productivity while the new workers are not yet contributing meaningfully. Each new worker also needs to integrate with a team composed of multiple engineers who must educate the new worker in their area of expertise in the code base, day by day. In addition to reducing the contribution of experienced workers (because of the need to train), new workers may even have negative contributions – for example, if they introduce bugs that move the project further from completion.</a:t>
            </a:r>
          </a:p>
          <a:p>
            <a:pPr marL="210998" indent="-210998">
              <a:buFont typeface="+mj-lt"/>
              <a:buAutoNum type="arabicPeriod"/>
              <a:defRPr/>
            </a:pPr>
            <a:r>
              <a:rPr lang="en-US" dirty="0" smtClean="0"/>
              <a:t>Communication overheads increase as the number of people increases. The number of different communication channels increases along with the square of the number of people; doubling the number of people results in four times as many different conversations. </a:t>
            </a:r>
          </a:p>
          <a:p>
            <a:pPr>
              <a:buFont typeface="+mj-lt"/>
              <a:buNone/>
              <a:defRPr/>
            </a:pPr>
            <a:r>
              <a:rPr lang="fr-FR" dirty="0" smtClean="0">
                <a:hlinkClick r:id="rId3"/>
              </a:rPr>
              <a:t>Exceptions and possible solutions</a:t>
            </a:r>
            <a:endParaRPr lang="fr-FR" dirty="0" smtClean="0"/>
          </a:p>
        </p:txBody>
      </p:sp>
    </p:spTree>
    <p:extLst>
      <p:ext uri="{BB962C8B-B14F-4D97-AF65-F5344CB8AC3E}">
        <p14:creationId xmlns:p14="http://schemas.microsoft.com/office/powerpoint/2010/main" val="34208840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3AE4EB4F-037B-4925-A3CB-B3A93A4C4989}" type="slidenum">
              <a:rPr lang="fr-FR" sz="1200" smtClean="0">
                <a:latin typeface="Tahoma" pitchFamily="34" charset="0"/>
              </a:rPr>
              <a:pPr eaLnBrk="1" hangingPunct="1"/>
              <a:t>59</a:t>
            </a:fld>
            <a:endParaRPr lang="fr-FR" sz="1200" dirty="0" smtClean="0">
              <a:latin typeface="Tahoma" pitchFamily="34"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r>
              <a:rPr lang="fr-FR" b="0" dirty="0" err="1" smtClean="0"/>
              <a:t>risk</a:t>
            </a:r>
            <a:r>
              <a:rPr lang="fr-FR" b="0" dirty="0" smtClean="0"/>
              <a:t> &amp; </a:t>
            </a:r>
            <a:r>
              <a:rPr lang="fr-FR" b="0" dirty="0" err="1" smtClean="0"/>
              <a:t>opportunities</a:t>
            </a:r>
            <a:r>
              <a:rPr lang="fr-FR" b="0" dirty="0" smtClean="0"/>
              <a:t> : extrêmement important. Pour faire</a:t>
            </a:r>
            <a:r>
              <a:rPr lang="fr-FR" b="0" baseline="0" dirty="0" smtClean="0"/>
              <a:t> une formation claire, je me suis concentré sur la thématique des risques, mais on peut refaire tout le cours en utilisant le même raisonnement mais au lieu de travailler en négatif on peut rechercher activement à saisir des occasions positives</a:t>
            </a:r>
            <a:endParaRPr lang="fr-FR" b="0" dirty="0" smtClean="0"/>
          </a:p>
        </p:txBody>
      </p:sp>
    </p:spTree>
    <p:extLst>
      <p:ext uri="{BB962C8B-B14F-4D97-AF65-F5344CB8AC3E}">
        <p14:creationId xmlns:p14="http://schemas.microsoft.com/office/powerpoint/2010/main" val="17481855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3AE4EB4F-037B-4925-A3CB-B3A93A4C4989}" type="slidenum">
              <a:rPr lang="fr-FR" sz="1200" smtClean="0">
                <a:latin typeface="Tahoma" pitchFamily="34" charset="0"/>
              </a:rPr>
              <a:pPr eaLnBrk="1" hangingPunct="1"/>
              <a:t>60</a:t>
            </a:fld>
            <a:endParaRPr lang="fr-FR" sz="1200" dirty="0" smtClean="0">
              <a:latin typeface="Tahoma" pitchFamily="34"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5780424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61</a:t>
            </a:fld>
            <a:endParaRPr lang="fr-FR"/>
          </a:p>
        </p:txBody>
      </p:sp>
    </p:spTree>
    <p:extLst>
      <p:ext uri="{BB962C8B-B14F-4D97-AF65-F5344CB8AC3E}">
        <p14:creationId xmlns:p14="http://schemas.microsoft.com/office/powerpoint/2010/main" val="19612206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Chapitre 1 du cours sur les fondamentaux de la </a:t>
            </a:r>
            <a:r>
              <a:rPr lang="fr-FR" dirty="0" err="1" smtClean="0"/>
              <a:t>GdP</a:t>
            </a:r>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62</a:t>
            </a:fld>
            <a:endParaRPr lang="fr-FR"/>
          </a:p>
        </p:txBody>
      </p:sp>
    </p:spTree>
    <p:extLst>
      <p:ext uri="{BB962C8B-B14F-4D97-AF65-F5344CB8AC3E}">
        <p14:creationId xmlns:p14="http://schemas.microsoft.com/office/powerpoint/2010/main" val="38765605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defTabSz="914324" eaLnBrk="0" hangingPunct="0">
              <a:defRPr sz="2200">
                <a:solidFill>
                  <a:schemeClr val="tx1"/>
                </a:solidFill>
                <a:latin typeface="Times New Roman" pitchFamily="18" charset="0"/>
              </a:defRPr>
            </a:lvl1pPr>
            <a:lvl2pPr marL="685743" indent="-263747" defTabSz="914324" eaLnBrk="0" hangingPunct="0">
              <a:defRPr sz="2200">
                <a:solidFill>
                  <a:schemeClr val="tx1"/>
                </a:solidFill>
                <a:latin typeface="Times New Roman" pitchFamily="18" charset="0"/>
              </a:defRPr>
            </a:lvl2pPr>
            <a:lvl3pPr marL="1054989" indent="-210998" defTabSz="914324" eaLnBrk="0" hangingPunct="0">
              <a:defRPr sz="2200">
                <a:solidFill>
                  <a:schemeClr val="tx1"/>
                </a:solidFill>
                <a:latin typeface="Times New Roman" pitchFamily="18" charset="0"/>
              </a:defRPr>
            </a:lvl3pPr>
            <a:lvl4pPr marL="1476985" indent="-210998" defTabSz="914324" eaLnBrk="0" hangingPunct="0">
              <a:defRPr sz="2200">
                <a:solidFill>
                  <a:schemeClr val="tx1"/>
                </a:solidFill>
                <a:latin typeface="Times New Roman" pitchFamily="18" charset="0"/>
              </a:defRPr>
            </a:lvl4pPr>
            <a:lvl5pPr marL="1898980" indent="-210998" defTabSz="914324" eaLnBrk="0" hangingPunct="0">
              <a:defRPr sz="2200">
                <a:solidFill>
                  <a:schemeClr val="tx1"/>
                </a:solidFill>
                <a:latin typeface="Times New Roman" pitchFamily="18" charset="0"/>
              </a:defRPr>
            </a:lvl5pPr>
            <a:lvl6pPr marL="2320976" indent="-210998" defTabSz="914324" eaLnBrk="0" fontAlgn="base" hangingPunct="0">
              <a:spcBef>
                <a:spcPct val="0"/>
              </a:spcBef>
              <a:spcAft>
                <a:spcPct val="0"/>
              </a:spcAft>
              <a:defRPr sz="2200">
                <a:solidFill>
                  <a:schemeClr val="tx1"/>
                </a:solidFill>
                <a:latin typeface="Times New Roman" pitchFamily="18" charset="0"/>
              </a:defRPr>
            </a:lvl6pPr>
            <a:lvl7pPr marL="2742971" indent="-210998" defTabSz="914324" eaLnBrk="0" fontAlgn="base" hangingPunct="0">
              <a:spcBef>
                <a:spcPct val="0"/>
              </a:spcBef>
              <a:spcAft>
                <a:spcPct val="0"/>
              </a:spcAft>
              <a:defRPr sz="2200">
                <a:solidFill>
                  <a:schemeClr val="tx1"/>
                </a:solidFill>
                <a:latin typeface="Times New Roman" pitchFamily="18" charset="0"/>
              </a:defRPr>
            </a:lvl7pPr>
            <a:lvl8pPr marL="3164967" indent="-210998" defTabSz="914324" eaLnBrk="0" fontAlgn="base" hangingPunct="0">
              <a:spcBef>
                <a:spcPct val="0"/>
              </a:spcBef>
              <a:spcAft>
                <a:spcPct val="0"/>
              </a:spcAft>
              <a:defRPr sz="2200">
                <a:solidFill>
                  <a:schemeClr val="tx1"/>
                </a:solidFill>
                <a:latin typeface="Times New Roman" pitchFamily="18" charset="0"/>
              </a:defRPr>
            </a:lvl8pPr>
            <a:lvl9pPr marL="3586963" indent="-210998" defTabSz="914324" eaLnBrk="0" fontAlgn="base" hangingPunct="0">
              <a:spcBef>
                <a:spcPct val="0"/>
              </a:spcBef>
              <a:spcAft>
                <a:spcPct val="0"/>
              </a:spcAft>
              <a:defRPr sz="2200">
                <a:solidFill>
                  <a:schemeClr val="tx1"/>
                </a:solidFill>
                <a:latin typeface="Times New Roman" pitchFamily="18" charset="0"/>
              </a:defRPr>
            </a:lvl9pPr>
          </a:lstStyle>
          <a:p>
            <a:pPr eaLnBrk="1" hangingPunct="1"/>
            <a:fld id="{450F9DE4-7C57-42CE-AA5C-F96343C419A3}" type="slidenum">
              <a:rPr lang="fr-FR" sz="1200" smtClean="0">
                <a:latin typeface="Tahoma" pitchFamily="34" charset="0"/>
              </a:rPr>
              <a:pPr eaLnBrk="1" hangingPunct="1"/>
              <a:t>63</a:t>
            </a:fld>
            <a:endParaRPr lang="fr-FR" sz="1200" dirty="0" smtClean="0">
              <a:latin typeface="Tahoma" pitchFamily="34"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eaLnBrk="1" hangingPunct="1"/>
            <a:r>
              <a:rPr lang="fr-FR" dirty="0" smtClean="0"/>
              <a:t>Le moment est venu de passer le dernier quiz..</a:t>
            </a:r>
          </a:p>
        </p:txBody>
      </p:sp>
    </p:spTree>
    <p:extLst>
      <p:ext uri="{BB962C8B-B14F-4D97-AF65-F5344CB8AC3E}">
        <p14:creationId xmlns:p14="http://schemas.microsoft.com/office/powerpoint/2010/main" val="41028906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e d'introduction">
    <p:spTree>
      <p:nvGrpSpPr>
        <p:cNvPr id="1" name=""/>
        <p:cNvGrpSpPr/>
        <p:nvPr/>
      </p:nvGrpSpPr>
      <p:grpSpPr>
        <a:xfrm>
          <a:off x="0" y="0"/>
          <a:ext cx="0" cy="0"/>
          <a:chOff x="0" y="0"/>
          <a:chExt cx="0" cy="0"/>
        </a:xfrm>
      </p:grpSpPr>
      <p:sp>
        <p:nvSpPr>
          <p:cNvPr id="14" name="Rectangle 13"/>
          <p:cNvSpPr/>
          <p:nvPr userDrawn="1"/>
        </p:nvSpPr>
        <p:spPr bwMode="auto">
          <a:xfrm>
            <a:off x="2" y="0"/>
            <a:ext cx="2455334" cy="5715000"/>
          </a:xfrm>
          <a:prstGeom prst="rect">
            <a:avLst/>
          </a:prstGeom>
          <a:gradFill flip="none" rotWithShape="1">
            <a:gsLst>
              <a:gs pos="0">
                <a:srgbClr val="663300"/>
              </a:gs>
              <a:gs pos="77000">
                <a:srgbClr val="806B65"/>
              </a:gs>
              <a:gs pos="100000">
                <a:srgbClr val="663300"/>
              </a:gs>
            </a:gsLst>
            <a:lin ang="27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1" rIns="71320" bIns="35661" numCol="1" rtlCol="0" anchor="t" anchorCtr="0" compatLnSpc="1">
            <a:prstTxWarp prst="textNoShape">
              <a:avLst/>
            </a:prstTxWarp>
          </a:bodyPr>
          <a:lstStyle/>
          <a:p>
            <a:pPr defTabSz="350411" eaLnBrk="0" hangingPunct="0">
              <a:lnSpc>
                <a:spcPct val="86000"/>
              </a:lnSpc>
              <a:buClr>
                <a:srgbClr val="000099"/>
              </a:buClr>
              <a:buSzPct val="100000"/>
              <a:buFont typeface="Times New Roman" pitchFamily="18" charset="0"/>
              <a:buNone/>
            </a:pPr>
            <a:endParaRPr lang="fr-FR" dirty="0" smtClean="0">
              <a:solidFill>
                <a:prstClr val="white">
                  <a:lumMod val="95000"/>
                </a:prstClr>
              </a:solidFill>
              <a:cs typeface="Lucida Sans Unicode" pitchFamily="34" charset="0"/>
              <a:sym typeface="Arial" panose="020B0604020202020204" pitchFamily="34" charset="0"/>
            </a:endParaRPr>
          </a:p>
        </p:txBody>
      </p:sp>
      <p:sp>
        <p:nvSpPr>
          <p:cNvPr id="10" name="Titre 1"/>
          <p:cNvSpPr>
            <a:spLocks noGrp="1"/>
          </p:cNvSpPr>
          <p:nvPr>
            <p:ph type="title"/>
          </p:nvPr>
        </p:nvSpPr>
        <p:spPr>
          <a:xfrm>
            <a:off x="2689200" y="134938"/>
            <a:ext cx="6324171"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1" name="Espace réservé du contenu 2"/>
          <p:cNvSpPr>
            <a:spLocks noGrp="1"/>
          </p:cNvSpPr>
          <p:nvPr>
            <p:ph idx="1"/>
          </p:nvPr>
        </p:nvSpPr>
        <p:spPr>
          <a:xfrm>
            <a:off x="2689201" y="1270000"/>
            <a:ext cx="6327802"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6" name="Image 15"/>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
        <p:nvSpPr>
          <p:cNvPr id="8" name="Rectangle 7"/>
          <p:cNvSpPr/>
          <p:nvPr userDrawn="1"/>
        </p:nvSpPr>
        <p:spPr>
          <a:xfrm>
            <a:off x="179514" y="3338499"/>
            <a:ext cx="2304254" cy="1480405"/>
          </a:xfrm>
          <a:prstGeom prst="rect">
            <a:avLst/>
          </a:prstGeom>
        </p:spPr>
        <p:txBody>
          <a:bodyPr wrap="square">
            <a:spAutoFit/>
          </a:bodyPr>
          <a:lstStyle/>
          <a:p>
            <a:pPr marL="212970" marR="0" indent="-212970" algn="l" defTabSz="350411" rtl="0" eaLnBrk="1" fontAlgn="base" latinLnBrk="0" hangingPunct="1">
              <a:lnSpc>
                <a:spcPct val="100000"/>
              </a:lnSpc>
              <a:spcBef>
                <a:spcPct val="0"/>
              </a:spcBef>
              <a:spcAft>
                <a:spcPct val="0"/>
              </a:spcAft>
              <a:buClrTx/>
              <a:buSzTx/>
              <a:buFont typeface="Wingdings" pitchFamily="2" charset="2"/>
              <a:buChar char="q"/>
              <a:tabLst/>
              <a:defRPr/>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Accès à cette formation</a:t>
            </a:r>
          </a:p>
          <a:p>
            <a:pPr marL="212970" marR="0" indent="-212970" algn="l" defTabSz="350411" rtl="0" eaLnBrk="1" fontAlgn="base" latinLnBrk="0" hangingPunct="1">
              <a:lnSpc>
                <a:spcPct val="100000"/>
              </a:lnSpc>
              <a:spcBef>
                <a:spcPct val="0"/>
              </a:spcBef>
              <a:spcAft>
                <a:spcPct val="0"/>
              </a:spcAft>
              <a:buClrTx/>
              <a:buSzTx/>
              <a:buFont typeface="Wingdings"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Objectifs</a:t>
            </a:r>
          </a:p>
          <a:p>
            <a:pPr marL="212970" marR="0" indent="-212970" algn="l" defTabSz="350411" rtl="0" eaLnBrk="1" fontAlgn="base" latinLnBrk="0" hangingPunct="1">
              <a:lnSpc>
                <a:spcPct val="100000"/>
              </a:lnSpc>
              <a:spcBef>
                <a:spcPct val="0"/>
              </a:spcBef>
              <a:spcAft>
                <a:spcPct val="0"/>
              </a:spcAft>
              <a:buClrTx/>
              <a:buSzTx/>
              <a:buFont typeface="Wingdings"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Entreprendre</a:t>
            </a:r>
          </a:p>
          <a:p>
            <a:pPr marL="212970" indent="-212970" defTabSz="350411" eaLnBrk="1" hangingPunct="1">
              <a:buFont typeface="Wingdings" pitchFamily="2" charset="2"/>
              <a:buChar char="q"/>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4 temps</a:t>
            </a: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p:txBody>
      </p:sp>
      <p:sp>
        <p:nvSpPr>
          <p:cNvPr id="12" name="ZoneTexte 11"/>
          <p:cNvSpPr txBox="1"/>
          <p:nvPr userDrawn="1"/>
        </p:nvSpPr>
        <p:spPr>
          <a:xfrm>
            <a:off x="251520" y="1982952"/>
            <a:ext cx="1985800" cy="384721"/>
          </a:xfrm>
          <a:prstGeom prst="rect">
            <a:avLst/>
          </a:prstGeom>
          <a:noFill/>
          <a:effectLst/>
        </p:spPr>
        <p:txBody>
          <a:bodyPr wrap="none" rtlCol="0">
            <a:spAutoFit/>
          </a:bodyPr>
          <a:lstStyle/>
          <a:p>
            <a:r>
              <a:rPr lang="fr-FR" sz="1900" dirty="0" smtClean="0">
                <a:latin typeface="Calibri" panose="020F0502020204030204" pitchFamily="34" charset="0"/>
              </a:rPr>
              <a:t>Dr. Rémi Bachelet</a:t>
            </a:r>
            <a:endParaRPr lang="fr-FR" sz="1900" dirty="0">
              <a:latin typeface="Calibri" panose="020F0502020204030204" pitchFamily="34" charset="0"/>
            </a:endParaRPr>
          </a:p>
        </p:txBody>
      </p:sp>
      <p:sp>
        <p:nvSpPr>
          <p:cNvPr id="13" name="ZoneTexte 12"/>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latin typeface="Calibri" panose="020F0502020204030204" pitchFamily="34" charset="0"/>
              </a:rPr>
              <a:t>Maître de conférences</a:t>
            </a:r>
          </a:p>
          <a:p>
            <a:pPr algn="ctr"/>
            <a:r>
              <a:rPr lang="fr-FR" sz="1400" i="0" dirty="0" smtClean="0">
                <a:latin typeface="Calibri" panose="020F0502020204030204" pitchFamily="34" charset="0"/>
              </a:rPr>
              <a:t> à Centrale Lille</a:t>
            </a:r>
            <a:endParaRPr lang="fr-FR" sz="1400" i="0"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6" name="Rectangle 5"/>
          <p:cNvSpPr/>
          <p:nvPr userDrawn="1"/>
        </p:nvSpPr>
        <p:spPr bwMode="auto">
          <a:xfrm>
            <a:off x="2" y="0"/>
            <a:ext cx="2455334" cy="5715000"/>
          </a:xfrm>
          <a:prstGeom prst="rect">
            <a:avLst/>
          </a:prstGeom>
          <a:gradFill flip="none" rotWithShape="1">
            <a:gsLst>
              <a:gs pos="0">
                <a:srgbClr val="663300"/>
              </a:gs>
              <a:gs pos="77000">
                <a:srgbClr val="806B65"/>
              </a:gs>
              <a:gs pos="100000">
                <a:srgbClr val="663300"/>
              </a:gs>
            </a:gsLst>
            <a:lin ang="27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1" rIns="71320" bIns="35661" numCol="1" rtlCol="0" anchor="t" anchorCtr="0" compatLnSpc="1">
            <a:prstTxWarp prst="textNoShape">
              <a:avLst/>
            </a:prstTxWarp>
          </a:bodyPr>
          <a:lstStyle/>
          <a:p>
            <a:pPr defTabSz="350411" eaLnBrk="0" hangingPunct="0">
              <a:lnSpc>
                <a:spcPct val="86000"/>
              </a:lnSpc>
              <a:buClr>
                <a:srgbClr val="000099"/>
              </a:buClr>
              <a:buSzPct val="100000"/>
              <a:buFont typeface="Times New Roman" pitchFamily="18" charset="0"/>
              <a:buNone/>
            </a:pPr>
            <a:endParaRPr lang="fr-FR" dirty="0" smtClean="0">
              <a:solidFill>
                <a:prstClr val="white">
                  <a:lumMod val="95000"/>
                </a:prstClr>
              </a:solidFill>
              <a:cs typeface="Lucida Sans Unicode" pitchFamily="34" charset="0"/>
              <a:sym typeface="Arial" panose="020B0604020202020204" pitchFamily="34" charset="0"/>
            </a:endParaRPr>
          </a:p>
        </p:txBody>
      </p:sp>
      <p:pic>
        <p:nvPicPr>
          <p:cNvPr id="9" name="Image 8"/>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
        <p:nvSpPr>
          <p:cNvPr id="11" name="ZoneTexte 10"/>
          <p:cNvSpPr txBox="1"/>
          <p:nvPr userDrawn="1"/>
        </p:nvSpPr>
        <p:spPr>
          <a:xfrm>
            <a:off x="251520" y="1982952"/>
            <a:ext cx="1985800" cy="384721"/>
          </a:xfrm>
          <a:prstGeom prst="rect">
            <a:avLst/>
          </a:prstGeom>
          <a:noFill/>
          <a:effectLst/>
        </p:spPr>
        <p:txBody>
          <a:bodyPr wrap="none" rtlCol="0">
            <a:spAutoFit/>
          </a:bodyPr>
          <a:lstStyle/>
          <a:p>
            <a:r>
              <a:rPr lang="fr-FR" sz="1900" dirty="0" smtClean="0">
                <a:latin typeface="Calibri" panose="020F0502020204030204" pitchFamily="34" charset="0"/>
              </a:rPr>
              <a:t>Dr. Rémi Bachelet</a:t>
            </a:r>
            <a:endParaRPr lang="fr-FR" sz="1900" dirty="0">
              <a:latin typeface="Calibri" panose="020F0502020204030204" pitchFamily="34" charset="0"/>
            </a:endParaRPr>
          </a:p>
        </p:txBody>
      </p:sp>
      <p:sp>
        <p:nvSpPr>
          <p:cNvPr id="12" name="ZoneTexte 11"/>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latin typeface="Calibri" panose="020F0502020204030204" pitchFamily="34" charset="0"/>
              </a:rPr>
              <a:t>Maître de conférences</a:t>
            </a:r>
          </a:p>
          <a:p>
            <a:pPr algn="ctr"/>
            <a:r>
              <a:rPr lang="fr-FR" sz="1400" i="0" dirty="0" smtClean="0">
                <a:latin typeface="Calibri" panose="020F0502020204030204" pitchFamily="34" charset="0"/>
              </a:rPr>
              <a:t> à Centrale Lille</a:t>
            </a:r>
            <a:endParaRPr lang="fr-FR" sz="1400" i="0"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nnière chapitre 1">
    <p:spTree>
      <p:nvGrpSpPr>
        <p:cNvPr id="1" name=""/>
        <p:cNvGrpSpPr/>
        <p:nvPr/>
      </p:nvGrpSpPr>
      <p:grpSpPr>
        <a:xfrm>
          <a:off x="0" y="0"/>
          <a:ext cx="0" cy="0"/>
          <a:chOff x="0" y="0"/>
          <a:chExt cx="0" cy="0"/>
        </a:xfrm>
      </p:grpSpPr>
      <p:grpSp>
        <p:nvGrpSpPr>
          <p:cNvPr id="2" name="Groupe 14"/>
          <p:cNvGrpSpPr/>
          <p:nvPr userDrawn="1"/>
        </p:nvGrpSpPr>
        <p:grpSpPr>
          <a:xfrm>
            <a:off x="-7032" y="0"/>
            <a:ext cx="2493097" cy="5715000"/>
            <a:chOff x="0" y="0"/>
            <a:chExt cx="2493099" cy="6858000"/>
          </a:xfrm>
        </p:grpSpPr>
        <p:sp>
          <p:nvSpPr>
            <p:cNvPr id="7" name="Rectangle 6"/>
            <p:cNvSpPr/>
            <p:nvPr userDrawn="1"/>
          </p:nvSpPr>
          <p:spPr bwMode="auto">
            <a:xfrm>
              <a:off x="0" y="0"/>
              <a:ext cx="2483768" cy="6858000"/>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350411"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6" name="Rectangle 5"/>
            <p:cNvSpPr/>
            <p:nvPr userDrawn="1"/>
          </p:nvSpPr>
          <p:spPr>
            <a:xfrm>
              <a:off x="188843" y="3936260"/>
              <a:ext cx="2304256" cy="1942686"/>
            </a:xfrm>
            <a:prstGeom prst="rect">
              <a:avLst/>
            </a:prstGeom>
          </p:spPr>
          <p:txBody>
            <a:bodyPr wrap="square">
              <a:spAutoFit/>
            </a:bodyPr>
            <a:lstStyle/>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Une démarche en trois temps</a:t>
              </a:r>
            </a:p>
            <a:p>
              <a:pPr marL="0" indent="0" defTabSz="350411" eaLnBrk="1" hangingPunct="1">
                <a:buFont typeface="Wingdings" pitchFamily="2" charset="2"/>
                <a:buNone/>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Menaces sur les Ressources</a:t>
              </a:r>
            </a:p>
            <a:p>
              <a:pPr marL="212970" indent="-212970" defTabSz="350411" eaLnBrk="1" hangingPunct="1">
                <a:buFont typeface="Wingdings" pitchFamily="2" charset="2"/>
                <a:buChar char="q"/>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4 Techniques d’identification </a:t>
              </a:r>
            </a:p>
            <a:p>
              <a:pPr marL="569572" marR="0" lvl="1" indent="-212970" algn="l" defTabSz="350411" rtl="0" eaLnBrk="1" fontAlgn="base" latinLnBrk="0" hangingPunct="1">
                <a:lnSpc>
                  <a:spcPct val="100000"/>
                </a:lnSpc>
                <a:spcBef>
                  <a:spcPct val="0"/>
                </a:spcBef>
                <a:spcAft>
                  <a:spcPct val="0"/>
                </a:spcAft>
                <a:buClrTx/>
                <a:buSzTx/>
                <a:buFont typeface="Arial" pitchFamily="34" charset="0"/>
                <a:buChar char="•"/>
                <a:tabLst/>
                <a:defRPr/>
              </a:pPr>
              <a:endParaRPr kumimoji="0" lang="fr-FR" sz="10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lvl="0" indent="-212970" defTabSz="350411" eaLnBrk="1" hangingPunct="1">
                <a:buFont typeface="Arial" pitchFamily="34" charset="0"/>
                <a:buChar char="•"/>
              </a:pPr>
              <a:endParaRPr kumimoji="0" lang="fr-FR" sz="10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0" indent="0" defTabSz="350411" eaLnBrk="1" hangingPunct="1">
                <a:buFont typeface="Wingdings" pitchFamily="2" charset="2"/>
                <a:buNone/>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p:txBody>
        </p:sp>
        <p:sp>
          <p:nvSpPr>
            <p:cNvPr id="5" name="ZoneTexte 4"/>
            <p:cNvSpPr txBox="1"/>
            <p:nvPr userDrawn="1"/>
          </p:nvSpPr>
          <p:spPr>
            <a:xfrm>
              <a:off x="820197" y="3479708"/>
              <a:ext cx="843372" cy="332399"/>
            </a:xfrm>
            <a:prstGeom prst="rect">
              <a:avLst/>
            </a:prstGeom>
            <a:noFill/>
          </p:spPr>
          <p:txBody>
            <a:bodyPr wrap="none" rtlCol="0">
              <a:spAutoFit/>
            </a:bodyPr>
            <a:lstStyle/>
            <a:p>
              <a:pPr algn="ctr"/>
              <a:r>
                <a:rPr lang="fr-FR" sz="1200" b="1" dirty="0" smtClean="0">
                  <a:solidFill>
                    <a:srgbClr val="000000"/>
                  </a:solidFill>
                  <a:latin typeface="Calibri" pitchFamily="34" charset="0"/>
                </a:rPr>
                <a:t>Chapitre</a:t>
              </a:r>
              <a:r>
                <a:rPr lang="fr-FR" sz="1200" b="1" baseline="0" dirty="0" smtClean="0">
                  <a:solidFill>
                    <a:srgbClr val="000000"/>
                  </a:solidFill>
                  <a:latin typeface="Calibri" pitchFamily="34" charset="0"/>
                </a:rPr>
                <a:t> 1</a:t>
              </a:r>
              <a:endParaRPr lang="fr-FR" sz="1200" b="1" dirty="0">
                <a:solidFill>
                  <a:srgbClr val="000000"/>
                </a:solidFill>
                <a:latin typeface="Calibri" pitchFamily="34" charset="0"/>
              </a:endParaRPr>
            </a:p>
          </p:txBody>
        </p:sp>
      </p:grpSp>
      <p:sp>
        <p:nvSpPr>
          <p:cNvPr id="14" name="Titre 1"/>
          <p:cNvSpPr>
            <a:spLocks noGrp="1"/>
          </p:cNvSpPr>
          <p:nvPr>
            <p:ph type="title"/>
          </p:nvPr>
        </p:nvSpPr>
        <p:spPr>
          <a:xfrm>
            <a:off x="2771800" y="134938"/>
            <a:ext cx="6241572"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6" name="Espace réservé du contenu 2"/>
          <p:cNvSpPr>
            <a:spLocks noGrp="1"/>
          </p:cNvSpPr>
          <p:nvPr>
            <p:ph idx="1"/>
          </p:nvPr>
        </p:nvSpPr>
        <p:spPr>
          <a:xfrm>
            <a:off x="2843808"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23" name="Image 2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
        <p:nvSpPr>
          <p:cNvPr id="11" name="ZoneTexte 10"/>
          <p:cNvSpPr txBox="1"/>
          <p:nvPr userDrawn="1"/>
        </p:nvSpPr>
        <p:spPr>
          <a:xfrm>
            <a:off x="251520" y="1982952"/>
            <a:ext cx="1985800" cy="384721"/>
          </a:xfrm>
          <a:prstGeom prst="rect">
            <a:avLst/>
          </a:prstGeom>
          <a:noFill/>
          <a:effectLst/>
        </p:spPr>
        <p:txBody>
          <a:bodyPr wrap="none" rtlCol="0">
            <a:spAutoFit/>
          </a:bodyPr>
          <a:lstStyle/>
          <a:p>
            <a:r>
              <a:rPr lang="fr-FR" sz="1900" dirty="0" smtClean="0">
                <a:latin typeface="Calibri" panose="020F0502020204030204" pitchFamily="34" charset="0"/>
              </a:rPr>
              <a:t>Dr. Rémi Bachelet</a:t>
            </a:r>
            <a:endParaRPr lang="fr-FR" sz="1900" dirty="0">
              <a:latin typeface="Calibri" panose="020F0502020204030204" pitchFamily="34" charset="0"/>
            </a:endParaRPr>
          </a:p>
        </p:txBody>
      </p:sp>
      <p:sp>
        <p:nvSpPr>
          <p:cNvPr id="12" name="ZoneTexte 11"/>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latin typeface="Calibri" panose="020F0502020204030204" pitchFamily="34" charset="0"/>
              </a:rPr>
              <a:t>Maître de conférences</a:t>
            </a:r>
          </a:p>
          <a:p>
            <a:pPr algn="ctr"/>
            <a:r>
              <a:rPr lang="fr-FR" sz="1400" i="0" dirty="0" smtClean="0">
                <a:latin typeface="Calibri" panose="020F0502020204030204" pitchFamily="34" charset="0"/>
              </a:rPr>
              <a:t> à Centrale Lille</a:t>
            </a:r>
            <a:endParaRPr lang="fr-FR" sz="1400" i="0"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nnière chapitre 2">
    <p:spTree>
      <p:nvGrpSpPr>
        <p:cNvPr id="1" name=""/>
        <p:cNvGrpSpPr/>
        <p:nvPr/>
      </p:nvGrpSpPr>
      <p:grpSpPr>
        <a:xfrm>
          <a:off x="0" y="0"/>
          <a:ext cx="0" cy="0"/>
          <a:chOff x="0" y="0"/>
          <a:chExt cx="0" cy="0"/>
        </a:xfrm>
      </p:grpSpPr>
      <p:sp>
        <p:nvSpPr>
          <p:cNvPr id="5" name="Rectangle 4"/>
          <p:cNvSpPr/>
          <p:nvPr userDrawn="1"/>
        </p:nvSpPr>
        <p:spPr bwMode="auto">
          <a:xfrm>
            <a:off x="2" y="0"/>
            <a:ext cx="2483768" cy="5715000"/>
          </a:xfrm>
          <a:prstGeom prst="rect">
            <a:avLst/>
          </a:prstGeom>
          <a:gradFill>
            <a:gsLst>
              <a:gs pos="0">
                <a:schemeClr val="accent1">
                  <a:tint val="66000"/>
                  <a:satMod val="160000"/>
                </a:schemeClr>
              </a:gs>
              <a:gs pos="50000">
                <a:schemeClr val="accent1">
                  <a:tint val="44500"/>
                  <a:satMod val="160000"/>
                </a:schemeClr>
              </a:gs>
              <a:gs pos="100000">
                <a:schemeClr val="accent1">
                  <a:lumMod val="60000"/>
                  <a:lumOff val="40000"/>
                </a:schemeClr>
              </a:gs>
            </a:gsLst>
            <a:lin ang="5400000" scaled="0"/>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1" rIns="71320" bIns="35661" numCol="1" rtlCol="0" anchor="t" anchorCtr="0" compatLnSpc="1">
            <a:prstTxWarp prst="textNoShape">
              <a:avLst/>
            </a:prstTxWarp>
          </a:bodyPr>
          <a:lstStyle/>
          <a:p>
            <a:pPr marL="0" marR="0" indent="0" algn="l" defTabSz="350411"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smtClean="0">
              <a:ln>
                <a:noFill/>
              </a:ln>
              <a:solidFill>
                <a:schemeClr val="bg1">
                  <a:lumMod val="95000"/>
                </a:schemeClr>
              </a:solidFill>
              <a:effectLst/>
              <a:latin typeface="Times New Roman" pitchFamily="18" charset="0"/>
              <a:cs typeface="Lucida Sans Unicode" pitchFamily="34" charset="0"/>
            </a:endParaRPr>
          </a:p>
        </p:txBody>
      </p:sp>
      <p:sp>
        <p:nvSpPr>
          <p:cNvPr id="12" name="Rectangle 11"/>
          <p:cNvSpPr/>
          <p:nvPr userDrawn="1"/>
        </p:nvSpPr>
        <p:spPr>
          <a:xfrm>
            <a:off x="179513" y="3324437"/>
            <a:ext cx="2304257" cy="1644757"/>
          </a:xfrm>
          <a:prstGeom prst="rect">
            <a:avLst/>
          </a:prstGeom>
        </p:spPr>
        <p:txBody>
          <a:bodyPr wrap="square" lIns="71320" tIns="35661" rIns="71320" bIns="35661">
            <a:spAutoFit/>
          </a:bodyPr>
          <a:lstStyle/>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Gravité et fréquence</a:t>
            </a: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Estimer la criticité</a:t>
            </a: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dirty="0" smtClean="0">
                <a:ln>
                  <a:noFill/>
                </a:ln>
                <a:solidFill>
                  <a:srgbClr val="000000"/>
                </a:solidFill>
                <a:effectLst/>
                <a:uLnTx/>
                <a:uFillTx/>
                <a:latin typeface="Calibri" pitchFamily="34" charset="0"/>
                <a:ea typeface="+mn-ea"/>
                <a:cs typeface="+mn-cs"/>
              </a:rPr>
              <a:t>Principe de Pareto</a:t>
            </a:r>
          </a:p>
          <a:p>
            <a:pPr marL="579478" marR="0" lvl="1" indent="-222876" algn="l" defTabSz="713203" rtl="0" eaLnBrk="1" fontAlgn="auto" latinLnBrk="0" hangingPunct="1">
              <a:lnSpc>
                <a:spcPct val="100000"/>
              </a:lnSpc>
              <a:spcBef>
                <a:spcPct val="20000"/>
              </a:spcBef>
              <a:spcAft>
                <a:spcPts val="0"/>
              </a:spcAft>
              <a:buClrTx/>
              <a:buSzTx/>
              <a:buFont typeface="Arial" pitchFamily="34" charset="0"/>
              <a:buChar char="•"/>
              <a:tabLst/>
              <a:defRPr/>
            </a:pPr>
            <a:endParaRPr kumimoji="0" lang="fr-FR" sz="10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None/>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p:txBody>
      </p:sp>
      <p:sp>
        <p:nvSpPr>
          <p:cNvPr id="9" name="Titre 1"/>
          <p:cNvSpPr>
            <a:spLocks noGrp="1"/>
          </p:cNvSpPr>
          <p:nvPr>
            <p:ph type="title"/>
          </p:nvPr>
        </p:nvSpPr>
        <p:spPr>
          <a:xfrm>
            <a:off x="2795194" y="134938"/>
            <a:ext cx="6218178"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4" name="Espace réservé du contenu 2"/>
          <p:cNvSpPr>
            <a:spLocks noGrp="1"/>
          </p:cNvSpPr>
          <p:nvPr>
            <p:ph idx="1"/>
          </p:nvPr>
        </p:nvSpPr>
        <p:spPr>
          <a:xfrm>
            <a:off x="2795194" y="1270000"/>
            <a:ext cx="6221809"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 name="ZoneTexte 9"/>
          <p:cNvSpPr txBox="1"/>
          <p:nvPr userDrawn="1"/>
        </p:nvSpPr>
        <p:spPr>
          <a:xfrm>
            <a:off x="766199" y="2860205"/>
            <a:ext cx="802739" cy="256684"/>
          </a:xfrm>
          <a:prstGeom prst="rect">
            <a:avLst/>
          </a:prstGeom>
          <a:noFill/>
        </p:spPr>
        <p:txBody>
          <a:bodyPr wrap="none" lIns="71320" tIns="35661" rIns="71320" bIns="35661" rtlCol="0">
            <a:spAutoFit/>
          </a:bodyPr>
          <a:lstStyle/>
          <a:p>
            <a:r>
              <a:rPr lang="fr-FR" sz="1200" b="1" dirty="0" smtClean="0">
                <a:solidFill>
                  <a:srgbClr val="000000"/>
                </a:solidFill>
                <a:latin typeface="Calibri" pitchFamily="34" charset="0"/>
              </a:rPr>
              <a:t>Chapitre</a:t>
            </a:r>
            <a:r>
              <a:rPr lang="fr-FR" sz="1200" b="1" baseline="0" dirty="0" smtClean="0">
                <a:solidFill>
                  <a:srgbClr val="000000"/>
                </a:solidFill>
                <a:latin typeface="Calibri" pitchFamily="34" charset="0"/>
              </a:rPr>
              <a:t> 2</a:t>
            </a:r>
            <a:endParaRPr lang="fr-FR" sz="1200" b="1" dirty="0">
              <a:solidFill>
                <a:srgbClr val="000000"/>
              </a:solidFill>
              <a:latin typeface="Calibri" pitchFamily="34" charset="0"/>
            </a:endParaRPr>
          </a:p>
        </p:txBody>
      </p:sp>
      <p:pic>
        <p:nvPicPr>
          <p:cNvPr id="17" name="Image 1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
        <p:nvSpPr>
          <p:cNvPr id="11" name="ZoneTexte 10"/>
          <p:cNvSpPr txBox="1"/>
          <p:nvPr userDrawn="1"/>
        </p:nvSpPr>
        <p:spPr>
          <a:xfrm>
            <a:off x="251520" y="1982952"/>
            <a:ext cx="1985800" cy="384721"/>
          </a:xfrm>
          <a:prstGeom prst="rect">
            <a:avLst/>
          </a:prstGeom>
          <a:noFill/>
          <a:effectLst/>
        </p:spPr>
        <p:txBody>
          <a:bodyPr wrap="none" rtlCol="0">
            <a:spAutoFit/>
          </a:bodyPr>
          <a:lstStyle/>
          <a:p>
            <a:r>
              <a:rPr lang="fr-FR" sz="1900" dirty="0" smtClean="0">
                <a:latin typeface="Calibri" panose="020F0502020204030204" pitchFamily="34" charset="0"/>
              </a:rPr>
              <a:t>Dr. Rémi Bachelet</a:t>
            </a:r>
            <a:endParaRPr lang="fr-FR" sz="1900" dirty="0">
              <a:latin typeface="Calibri" panose="020F0502020204030204" pitchFamily="34" charset="0"/>
            </a:endParaRPr>
          </a:p>
        </p:txBody>
      </p:sp>
      <p:sp>
        <p:nvSpPr>
          <p:cNvPr id="13" name="ZoneTexte 12"/>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latin typeface="Calibri" panose="020F0502020204030204" pitchFamily="34" charset="0"/>
              </a:rPr>
              <a:t>Maître de conférences</a:t>
            </a:r>
          </a:p>
          <a:p>
            <a:pPr algn="ctr"/>
            <a:r>
              <a:rPr lang="fr-FR" sz="1400" i="0" dirty="0" smtClean="0">
                <a:latin typeface="Calibri" panose="020F0502020204030204" pitchFamily="34" charset="0"/>
              </a:rPr>
              <a:t> à Centrale Lille</a:t>
            </a:r>
            <a:endParaRPr lang="fr-FR" sz="1400" i="0"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nnière chapitre 3">
    <p:spTree>
      <p:nvGrpSpPr>
        <p:cNvPr id="1" name=""/>
        <p:cNvGrpSpPr/>
        <p:nvPr/>
      </p:nvGrpSpPr>
      <p:grpSpPr>
        <a:xfrm>
          <a:off x="0" y="0"/>
          <a:ext cx="0" cy="0"/>
          <a:chOff x="0" y="0"/>
          <a:chExt cx="0" cy="0"/>
        </a:xfrm>
      </p:grpSpPr>
      <p:sp>
        <p:nvSpPr>
          <p:cNvPr id="4" name="Rectangle 3"/>
          <p:cNvSpPr/>
          <p:nvPr userDrawn="1"/>
        </p:nvSpPr>
        <p:spPr bwMode="auto">
          <a:xfrm>
            <a:off x="2" y="-22820"/>
            <a:ext cx="2455334" cy="5715000"/>
          </a:xfrm>
          <a:prstGeom prst="rect">
            <a:avLst/>
          </a:prstGeom>
          <a:gradFill>
            <a:gsLst>
              <a:gs pos="0">
                <a:srgbClr val="00B050"/>
              </a:gs>
              <a:gs pos="86000">
                <a:srgbClr val="00B050"/>
              </a:gs>
              <a:gs pos="100000">
                <a:schemeClr val="accent1">
                  <a:lumMod val="60000"/>
                  <a:lumOff val="40000"/>
                </a:schemeClr>
              </a:gs>
            </a:gsLst>
            <a:lin ang="2700000" scaled="1"/>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1" rIns="71320" bIns="35661" numCol="1" rtlCol="0" anchor="t" anchorCtr="0" compatLnSpc="1">
            <a:prstTxWarp prst="textNoShape">
              <a:avLst/>
            </a:prstTxWarp>
          </a:bodyPr>
          <a:lstStyle/>
          <a:p>
            <a:pPr marL="0" marR="0" indent="0" algn="l" defTabSz="350411"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smtClean="0">
              <a:ln>
                <a:noFill/>
              </a:ln>
              <a:solidFill>
                <a:schemeClr val="bg1">
                  <a:lumMod val="95000"/>
                </a:schemeClr>
              </a:solidFill>
              <a:effectLst/>
              <a:latin typeface="Times New Roman" pitchFamily="18" charset="0"/>
              <a:cs typeface="Lucida Sans Unicode" pitchFamily="34" charset="0"/>
            </a:endParaRPr>
          </a:p>
        </p:txBody>
      </p:sp>
      <p:sp>
        <p:nvSpPr>
          <p:cNvPr id="9" name="Titre 1"/>
          <p:cNvSpPr>
            <a:spLocks noGrp="1"/>
          </p:cNvSpPr>
          <p:nvPr>
            <p:ph type="title"/>
          </p:nvPr>
        </p:nvSpPr>
        <p:spPr>
          <a:xfrm>
            <a:off x="2699792" y="134938"/>
            <a:ext cx="6313582"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4" name="Espace réservé du contenu 2"/>
          <p:cNvSpPr>
            <a:spLocks noGrp="1"/>
          </p:cNvSpPr>
          <p:nvPr>
            <p:ph idx="1"/>
          </p:nvPr>
        </p:nvSpPr>
        <p:spPr>
          <a:xfrm>
            <a:off x="2843808"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7" name="Image 1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
        <p:nvSpPr>
          <p:cNvPr id="8" name="Rectangle 7"/>
          <p:cNvSpPr/>
          <p:nvPr userDrawn="1"/>
        </p:nvSpPr>
        <p:spPr>
          <a:xfrm>
            <a:off x="179514" y="3281763"/>
            <a:ext cx="2448270" cy="1831271"/>
          </a:xfrm>
          <a:prstGeom prst="rect">
            <a:avLst/>
          </a:prstGeom>
        </p:spPr>
        <p:txBody>
          <a:bodyPr wrap="square">
            <a:spAutoFit/>
          </a:bodyPr>
          <a:lstStyle/>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Stratégies de prévention</a:t>
            </a:r>
          </a:p>
          <a:p>
            <a:pPr marL="0" indent="0" defTabSz="350411" eaLnBrk="1" hangingPunct="1">
              <a:buFont typeface="Wingdings" pitchFamily="2" charset="2"/>
              <a:buNone/>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Analyser un risque </a:t>
            </a:r>
          </a:p>
          <a:p>
            <a:pPr marL="212970" indent="-212970" defTabSz="350411" eaLnBrk="1" hangingPunct="1">
              <a:buFont typeface="Wingdings" pitchFamily="2" charset="2"/>
              <a:buChar char="q"/>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Modèle, Contre-exemples</a:t>
            </a:r>
          </a:p>
          <a:p>
            <a:pPr marL="212970" indent="-212970" defTabSz="350411" eaLnBrk="1" hangingPunct="1">
              <a:buFont typeface="Wingdings" pitchFamily="2" charset="2"/>
              <a:buChar char="q"/>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Détection</a:t>
            </a:r>
            <a:endParaRPr kumimoji="0" lang="fr-FR" sz="8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569572" lvl="1" indent="-212970" defTabSz="350411" eaLnBrk="1" hangingPunct="1">
              <a:buFont typeface="Arial" pitchFamily="34" charset="0"/>
              <a:buNone/>
            </a:pPr>
            <a:endParaRPr kumimoji="0" lang="fr-FR" sz="6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lvl="0" indent="-212970" defTabSz="350411" eaLnBrk="1" hangingPunct="1">
              <a:buFont typeface="Arial" pitchFamily="34" charset="0"/>
              <a:buNone/>
            </a:pPr>
            <a:endParaRPr kumimoji="0" lang="fr-FR" sz="800" i="1"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713203" lvl="2" indent="0" defTabSz="350411" eaLnBrk="1" hangingPunct="1">
              <a:buFont typeface="Arial" pitchFamily="34" charset="0"/>
              <a:buChar char="•"/>
            </a:pPr>
            <a:endParaRPr kumimoji="0" lang="fr-FR" sz="10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000" i="0" u="none" strike="noStrike" kern="1200" cap="none" spc="0" normalizeH="0" baseline="0" noProof="0" dirty="0" smtClean="0">
              <a:ln>
                <a:noFill/>
              </a:ln>
              <a:solidFill>
                <a:srgbClr val="000000"/>
              </a:solidFill>
              <a:effectLst/>
              <a:uLnTx/>
              <a:uFillTx/>
              <a:latin typeface="Calibri" pitchFamily="34" charset="0"/>
              <a:ea typeface="+mn-ea"/>
              <a:cs typeface="+mn-cs"/>
            </a:endParaRPr>
          </a:p>
        </p:txBody>
      </p:sp>
      <p:sp>
        <p:nvSpPr>
          <p:cNvPr id="10" name="ZoneTexte 9"/>
          <p:cNvSpPr txBox="1"/>
          <p:nvPr userDrawn="1"/>
        </p:nvSpPr>
        <p:spPr>
          <a:xfrm>
            <a:off x="820198" y="2899757"/>
            <a:ext cx="843372" cy="276999"/>
          </a:xfrm>
          <a:prstGeom prst="rect">
            <a:avLst/>
          </a:prstGeom>
          <a:noFill/>
        </p:spPr>
        <p:txBody>
          <a:bodyPr wrap="none" rtlCol="0">
            <a:spAutoFit/>
          </a:bodyPr>
          <a:lstStyle/>
          <a:p>
            <a:pPr algn="ctr"/>
            <a:r>
              <a:rPr lang="fr-FR" sz="1200" b="1" dirty="0" smtClean="0">
                <a:solidFill>
                  <a:srgbClr val="000000"/>
                </a:solidFill>
                <a:latin typeface="Calibri" pitchFamily="34" charset="0"/>
              </a:rPr>
              <a:t>Chapitre</a:t>
            </a:r>
            <a:r>
              <a:rPr lang="fr-FR" sz="1200" b="1" baseline="0" dirty="0" smtClean="0">
                <a:solidFill>
                  <a:srgbClr val="000000"/>
                </a:solidFill>
                <a:latin typeface="Calibri" pitchFamily="34" charset="0"/>
              </a:rPr>
              <a:t> 3</a:t>
            </a:r>
            <a:endParaRPr lang="fr-FR" sz="1200" b="1" dirty="0">
              <a:solidFill>
                <a:srgbClr val="000000"/>
              </a:solidFill>
              <a:latin typeface="Calibri" pitchFamily="34" charset="0"/>
            </a:endParaRPr>
          </a:p>
        </p:txBody>
      </p:sp>
      <p:sp>
        <p:nvSpPr>
          <p:cNvPr id="11" name="ZoneTexte 10"/>
          <p:cNvSpPr txBox="1"/>
          <p:nvPr userDrawn="1"/>
        </p:nvSpPr>
        <p:spPr>
          <a:xfrm>
            <a:off x="251520" y="1982952"/>
            <a:ext cx="1985800" cy="384721"/>
          </a:xfrm>
          <a:prstGeom prst="rect">
            <a:avLst/>
          </a:prstGeom>
          <a:noFill/>
          <a:effectLst/>
        </p:spPr>
        <p:txBody>
          <a:bodyPr wrap="none" rtlCol="0">
            <a:spAutoFit/>
          </a:bodyPr>
          <a:lstStyle/>
          <a:p>
            <a:r>
              <a:rPr lang="fr-FR" sz="1900" dirty="0" smtClean="0">
                <a:latin typeface="Calibri" panose="020F0502020204030204" pitchFamily="34" charset="0"/>
              </a:rPr>
              <a:t>Dr. Rémi Bachelet</a:t>
            </a:r>
            <a:endParaRPr lang="fr-FR" sz="1900" dirty="0">
              <a:latin typeface="Calibri" panose="020F0502020204030204" pitchFamily="34" charset="0"/>
            </a:endParaRPr>
          </a:p>
        </p:txBody>
      </p:sp>
      <p:sp>
        <p:nvSpPr>
          <p:cNvPr id="12" name="ZoneTexte 11"/>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latin typeface="Calibri" panose="020F0502020204030204" pitchFamily="34" charset="0"/>
              </a:rPr>
              <a:t>Maître de conférences</a:t>
            </a:r>
          </a:p>
          <a:p>
            <a:pPr algn="ctr"/>
            <a:r>
              <a:rPr lang="fr-FR" sz="1400" i="0" dirty="0" smtClean="0">
                <a:latin typeface="Calibri" panose="020F0502020204030204" pitchFamily="34" charset="0"/>
              </a:rPr>
              <a:t> à Centrale Lille</a:t>
            </a:r>
            <a:endParaRPr lang="fr-FR" sz="1400" i="0"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nnière chapitre 4">
    <p:spTree>
      <p:nvGrpSpPr>
        <p:cNvPr id="1" name=""/>
        <p:cNvGrpSpPr/>
        <p:nvPr/>
      </p:nvGrpSpPr>
      <p:grpSpPr>
        <a:xfrm>
          <a:off x="0" y="0"/>
          <a:ext cx="0" cy="0"/>
          <a:chOff x="0" y="0"/>
          <a:chExt cx="0" cy="0"/>
        </a:xfrm>
      </p:grpSpPr>
      <p:sp>
        <p:nvSpPr>
          <p:cNvPr id="9" name="Rectangle 8"/>
          <p:cNvSpPr/>
          <p:nvPr userDrawn="1"/>
        </p:nvSpPr>
        <p:spPr bwMode="auto">
          <a:xfrm>
            <a:off x="2" y="0"/>
            <a:ext cx="2481006" cy="5715000"/>
          </a:xfrm>
          <a:prstGeom prst="rect">
            <a:avLst/>
          </a:prstGeom>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lin ang="27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1" rIns="71320" bIns="35661" numCol="1" rtlCol="0" anchor="t" anchorCtr="0" compatLnSpc="1">
            <a:prstTxWarp prst="textNoShape">
              <a:avLst/>
            </a:prstTxWarp>
          </a:bodyPr>
          <a:lstStyle/>
          <a:p>
            <a:pPr marL="0" marR="0" indent="0" algn="l" defTabSz="350411"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smtClean="0">
              <a:ln>
                <a:noFill/>
              </a:ln>
              <a:solidFill>
                <a:schemeClr val="bg1">
                  <a:lumMod val="95000"/>
                </a:schemeClr>
              </a:solidFill>
              <a:effectLst/>
              <a:latin typeface="Times New Roman" pitchFamily="18" charset="0"/>
              <a:cs typeface="Lucida Sans Unicode" pitchFamily="34" charset="0"/>
            </a:endParaRPr>
          </a:p>
        </p:txBody>
      </p:sp>
      <p:sp>
        <p:nvSpPr>
          <p:cNvPr id="12" name="Rectangle 11"/>
          <p:cNvSpPr/>
          <p:nvPr userDrawn="1"/>
        </p:nvSpPr>
        <p:spPr>
          <a:xfrm>
            <a:off x="107504" y="3217540"/>
            <a:ext cx="2304256" cy="1087681"/>
          </a:xfrm>
          <a:prstGeom prst="rect">
            <a:avLst/>
          </a:prstGeom>
        </p:spPr>
        <p:txBody>
          <a:bodyPr wrap="square" lIns="71320" tIns="35661" rIns="71320" bIns="35661">
            <a:spAutoFit/>
          </a:bodyPr>
          <a:lstStyle/>
          <a:p>
            <a:pPr marL="209257" indent="-209257" algn="l" defTabSz="350411" rtl="0" eaLnBrk="1" fontAlgn="base" hangingPunct="1">
              <a:lnSpc>
                <a:spcPct val="100000"/>
              </a:lnSpc>
              <a:spcBef>
                <a:spcPct val="0"/>
              </a:spcBef>
              <a:spcAft>
                <a:spcPct val="0"/>
              </a:spcAft>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Réactivité et Proactivité</a:t>
            </a:r>
          </a:p>
          <a:p>
            <a:pPr marL="209257" indent="-209257" algn="l" defTabSz="350411" rtl="0" eaLnBrk="1" fontAlgn="base" hangingPunct="1">
              <a:lnSpc>
                <a:spcPct val="100000"/>
              </a:lnSpc>
              <a:spcBef>
                <a:spcPct val="0"/>
              </a:spcBef>
              <a:spcAft>
                <a:spcPct val="0"/>
              </a:spcAft>
              <a:buFont typeface="Wingdings" pitchFamily="2" charset="2"/>
              <a:buChar char="q"/>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350411" rtl="0" eaLnBrk="1" fontAlgn="base" latinLnBrk="0" hangingPunct="1">
              <a:lnSpc>
                <a:spcPct val="100000"/>
              </a:lnSpc>
              <a:spcBef>
                <a:spcPct val="0"/>
              </a:spcBef>
              <a:spcAft>
                <a:spcPct val="0"/>
              </a:spcAft>
              <a:buClrTx/>
              <a:buSzTx/>
              <a:buFont typeface="Wingdings" pitchFamily="2" charset="2"/>
              <a:buChar char="q"/>
              <a:tabLst/>
              <a:defRPr/>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A qui la faute ?</a:t>
            </a:r>
          </a:p>
          <a:p>
            <a:pPr marL="0" marR="0" lvl="0" indent="0" algn="l" defTabSz="350411" rtl="0" eaLnBrk="1" fontAlgn="base" latinLnBrk="0" hangingPunct="1">
              <a:lnSpc>
                <a:spcPct val="100000"/>
              </a:lnSpc>
              <a:spcBef>
                <a:spcPct val="0"/>
              </a:spcBef>
              <a:spcAft>
                <a:spcPct val="0"/>
              </a:spcAft>
              <a:buClrTx/>
              <a:buSzTx/>
              <a:buFont typeface="Wingdings" pitchFamily="2" charset="2"/>
              <a:buNone/>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350411" rtl="0" eaLnBrk="1" fontAlgn="base" latinLnBrk="0" hangingPunct="1">
              <a:lnSpc>
                <a:spcPct val="100000"/>
              </a:lnSpc>
              <a:spcBef>
                <a:spcPct val="0"/>
              </a:spcBef>
              <a:spcAft>
                <a:spcPct val="0"/>
              </a:spcAft>
              <a:buClrTx/>
              <a:buSzTx/>
              <a:buFont typeface="Wingdings" pitchFamily="2" charset="2"/>
              <a:buChar char="q"/>
              <a:tabLst/>
              <a:defRPr/>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Risques ... et opportunités</a:t>
            </a:r>
          </a:p>
          <a:p>
            <a:pPr marL="222876" marR="0" lvl="0" indent="-222876" algn="l" defTabSz="350411" rtl="0" eaLnBrk="1" fontAlgn="base" latinLnBrk="0" hangingPunct="1">
              <a:lnSpc>
                <a:spcPct val="100000"/>
              </a:lnSpc>
              <a:spcBef>
                <a:spcPct val="0"/>
              </a:spcBef>
              <a:spcAft>
                <a:spcPct val="0"/>
              </a:spcAft>
              <a:buClrTx/>
              <a:buSzTx/>
              <a:buFont typeface="Wingdings"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p:txBody>
      </p:sp>
      <p:sp>
        <p:nvSpPr>
          <p:cNvPr id="14" name="Titre 1"/>
          <p:cNvSpPr>
            <a:spLocks noGrp="1"/>
          </p:cNvSpPr>
          <p:nvPr>
            <p:ph type="title"/>
          </p:nvPr>
        </p:nvSpPr>
        <p:spPr>
          <a:xfrm>
            <a:off x="2771800" y="134938"/>
            <a:ext cx="6241572"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5" name="Espace réservé du contenu 2"/>
          <p:cNvSpPr>
            <a:spLocks noGrp="1"/>
          </p:cNvSpPr>
          <p:nvPr>
            <p:ph idx="1"/>
          </p:nvPr>
        </p:nvSpPr>
        <p:spPr>
          <a:xfrm>
            <a:off x="2843808"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 name="ZoneTexte 9"/>
          <p:cNvSpPr txBox="1"/>
          <p:nvPr userDrawn="1"/>
        </p:nvSpPr>
        <p:spPr>
          <a:xfrm>
            <a:off x="766199" y="2866979"/>
            <a:ext cx="802739" cy="256684"/>
          </a:xfrm>
          <a:prstGeom prst="rect">
            <a:avLst/>
          </a:prstGeom>
          <a:noFill/>
        </p:spPr>
        <p:txBody>
          <a:bodyPr wrap="none" lIns="71320" tIns="35661" rIns="71320" bIns="35661" rtlCol="0">
            <a:spAutoFit/>
          </a:bodyPr>
          <a:lstStyle/>
          <a:p>
            <a:pPr algn="ctr"/>
            <a:r>
              <a:rPr lang="fr-FR" sz="1200" b="1" dirty="0" smtClean="0">
                <a:solidFill>
                  <a:srgbClr val="000000"/>
                </a:solidFill>
                <a:latin typeface="Calibri" pitchFamily="34" charset="0"/>
              </a:rPr>
              <a:t>Chapitre</a:t>
            </a:r>
            <a:r>
              <a:rPr lang="fr-FR" sz="1200" b="1" baseline="0" dirty="0" smtClean="0">
                <a:solidFill>
                  <a:srgbClr val="000000"/>
                </a:solidFill>
                <a:latin typeface="Calibri" pitchFamily="34" charset="0"/>
              </a:rPr>
              <a:t> 4</a:t>
            </a:r>
            <a:endParaRPr lang="fr-FR" sz="1200" b="1" dirty="0">
              <a:solidFill>
                <a:srgbClr val="000000"/>
              </a:solidFill>
              <a:latin typeface="Calibri" pitchFamily="34" charset="0"/>
            </a:endParaRPr>
          </a:p>
        </p:txBody>
      </p:sp>
      <p:pic>
        <p:nvPicPr>
          <p:cNvPr id="20" name="Image 1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
        <p:nvSpPr>
          <p:cNvPr id="11" name="ZoneTexte 10"/>
          <p:cNvSpPr txBox="1"/>
          <p:nvPr userDrawn="1"/>
        </p:nvSpPr>
        <p:spPr>
          <a:xfrm>
            <a:off x="251520" y="1982952"/>
            <a:ext cx="1985800" cy="384721"/>
          </a:xfrm>
          <a:prstGeom prst="rect">
            <a:avLst/>
          </a:prstGeom>
          <a:noFill/>
          <a:effectLst/>
        </p:spPr>
        <p:txBody>
          <a:bodyPr wrap="none" rtlCol="0">
            <a:spAutoFit/>
          </a:bodyPr>
          <a:lstStyle/>
          <a:p>
            <a:r>
              <a:rPr lang="fr-FR" sz="1900" dirty="0" smtClean="0">
                <a:latin typeface="Calibri" panose="020F0502020204030204" pitchFamily="34" charset="0"/>
              </a:rPr>
              <a:t>Dr. Rémi Bachelet</a:t>
            </a:r>
            <a:endParaRPr lang="fr-FR" sz="1900" dirty="0">
              <a:latin typeface="Calibri" panose="020F0502020204030204" pitchFamily="34" charset="0"/>
            </a:endParaRPr>
          </a:p>
        </p:txBody>
      </p:sp>
      <p:sp>
        <p:nvSpPr>
          <p:cNvPr id="13" name="ZoneTexte 12"/>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latin typeface="Calibri" panose="020F0502020204030204" pitchFamily="34" charset="0"/>
              </a:rPr>
              <a:t>Maître de conférences</a:t>
            </a:r>
          </a:p>
          <a:p>
            <a:pPr algn="ctr"/>
            <a:r>
              <a:rPr lang="fr-FR" sz="1400" i="0" dirty="0" smtClean="0">
                <a:latin typeface="Calibri" panose="020F0502020204030204" pitchFamily="34" charset="0"/>
              </a:rPr>
              <a:t> à Centrale Lille</a:t>
            </a:r>
            <a:endParaRPr lang="fr-FR" sz="1400" i="0"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3" name="Rectangle 12"/>
          <p:cNvSpPr/>
          <p:nvPr userDrawn="1"/>
        </p:nvSpPr>
        <p:spPr bwMode="auto">
          <a:xfrm>
            <a:off x="2" y="0"/>
            <a:ext cx="2455334" cy="5715000"/>
          </a:xfrm>
          <a:prstGeom prst="rect">
            <a:avLst/>
          </a:prstGeom>
          <a:gradFill flip="none" rotWithShape="1">
            <a:gsLst>
              <a:gs pos="0">
                <a:schemeClr val="bg1">
                  <a:lumMod val="50000"/>
                  <a:tint val="66000"/>
                  <a:satMod val="160000"/>
                </a:schemeClr>
              </a:gs>
              <a:gs pos="86000">
                <a:schemeClr val="bg1">
                  <a:lumMod val="65000"/>
                </a:schemeClr>
              </a:gs>
              <a:gs pos="100000">
                <a:schemeClr val="bg1">
                  <a:lumMod val="50000"/>
                  <a:tint val="23500"/>
                  <a:satMod val="160000"/>
                </a:schemeClr>
              </a:gs>
            </a:gsLst>
            <a:lin ang="27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1" rIns="71320" bIns="35661" numCol="1" rtlCol="0" anchor="t" anchorCtr="0" compatLnSpc="1">
            <a:prstTxWarp prst="textNoShape">
              <a:avLst/>
            </a:prstTxWarp>
          </a:bodyPr>
          <a:lstStyle/>
          <a:p>
            <a:pPr defTabSz="350411" eaLnBrk="0" hangingPunct="0">
              <a:lnSpc>
                <a:spcPct val="86000"/>
              </a:lnSpc>
              <a:buClr>
                <a:srgbClr val="000099"/>
              </a:buClr>
              <a:buSzPct val="100000"/>
              <a:buFont typeface="Times New Roman" pitchFamily="18" charset="0"/>
              <a:buNone/>
            </a:pPr>
            <a:endParaRPr lang="fr-FR" dirty="0" smtClean="0">
              <a:solidFill>
                <a:prstClr val="white">
                  <a:lumMod val="95000"/>
                </a:prstClr>
              </a:solidFill>
              <a:cs typeface="Lucida Sans Unicode" pitchFamily="34" charset="0"/>
              <a:sym typeface="Arial" panose="020B0604020202020204" pitchFamily="34" charset="0"/>
            </a:endParaRPr>
          </a:p>
        </p:txBody>
      </p:sp>
      <p:sp>
        <p:nvSpPr>
          <p:cNvPr id="9" name="Titre 1"/>
          <p:cNvSpPr>
            <a:spLocks noGrp="1"/>
          </p:cNvSpPr>
          <p:nvPr>
            <p:ph type="title"/>
          </p:nvPr>
        </p:nvSpPr>
        <p:spPr>
          <a:xfrm>
            <a:off x="2699792" y="134938"/>
            <a:ext cx="6313582"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4" name="Espace réservé du contenu 2"/>
          <p:cNvSpPr>
            <a:spLocks noGrp="1"/>
          </p:cNvSpPr>
          <p:nvPr>
            <p:ph idx="1"/>
          </p:nvPr>
        </p:nvSpPr>
        <p:spPr>
          <a:xfrm>
            <a:off x="2843808"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7" name="Image 1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
        <p:nvSpPr>
          <p:cNvPr id="10" name="ZoneTexte 9"/>
          <p:cNvSpPr txBox="1"/>
          <p:nvPr userDrawn="1"/>
        </p:nvSpPr>
        <p:spPr>
          <a:xfrm>
            <a:off x="825008" y="2899757"/>
            <a:ext cx="833754" cy="276999"/>
          </a:xfrm>
          <a:prstGeom prst="rect">
            <a:avLst/>
          </a:prstGeom>
          <a:noFill/>
        </p:spPr>
        <p:txBody>
          <a:bodyPr wrap="none" rtlCol="0">
            <a:spAutoFit/>
          </a:bodyPr>
          <a:lstStyle/>
          <a:p>
            <a:pPr algn="ctr"/>
            <a:r>
              <a:rPr lang="fr-FR" sz="1200" b="1" dirty="0" smtClean="0">
                <a:solidFill>
                  <a:srgbClr val="000000"/>
                </a:solidFill>
                <a:latin typeface="Calibri" pitchFamily="34" charset="0"/>
              </a:rPr>
              <a:t>Sommaire</a:t>
            </a:r>
            <a:endParaRPr lang="fr-FR" sz="1200" b="1" dirty="0">
              <a:solidFill>
                <a:srgbClr val="000000"/>
              </a:solidFill>
              <a:latin typeface="Calibri" pitchFamily="34" charset="0"/>
            </a:endParaRPr>
          </a:p>
        </p:txBody>
      </p:sp>
      <p:sp>
        <p:nvSpPr>
          <p:cNvPr id="11" name="ZoneTexte 10"/>
          <p:cNvSpPr txBox="1"/>
          <p:nvPr userDrawn="1"/>
        </p:nvSpPr>
        <p:spPr>
          <a:xfrm>
            <a:off x="251520" y="1982952"/>
            <a:ext cx="1985800" cy="384721"/>
          </a:xfrm>
          <a:prstGeom prst="rect">
            <a:avLst/>
          </a:prstGeom>
          <a:noFill/>
          <a:effectLst/>
        </p:spPr>
        <p:txBody>
          <a:bodyPr wrap="none" rtlCol="0">
            <a:spAutoFit/>
          </a:bodyPr>
          <a:lstStyle/>
          <a:p>
            <a:r>
              <a:rPr lang="fr-FR" sz="1900" dirty="0" smtClean="0">
                <a:latin typeface="Calibri" panose="020F0502020204030204" pitchFamily="34" charset="0"/>
              </a:rPr>
              <a:t>Dr. Rémi Bachelet</a:t>
            </a:r>
            <a:endParaRPr lang="fr-FR" sz="1900" dirty="0">
              <a:latin typeface="Calibri" panose="020F0502020204030204" pitchFamily="34" charset="0"/>
            </a:endParaRPr>
          </a:p>
        </p:txBody>
      </p:sp>
      <p:sp>
        <p:nvSpPr>
          <p:cNvPr id="12" name="ZoneTexte 11"/>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latin typeface="Calibri" panose="020F0502020204030204" pitchFamily="34" charset="0"/>
              </a:rPr>
              <a:t>Maître de conférences</a:t>
            </a:r>
          </a:p>
          <a:p>
            <a:pPr algn="ctr"/>
            <a:r>
              <a:rPr lang="fr-FR" sz="1400" i="0" dirty="0" smtClean="0">
                <a:latin typeface="Calibri" panose="020F0502020204030204" pitchFamily="34" charset="0"/>
              </a:rPr>
              <a:t> à Centrale Lille</a:t>
            </a:r>
            <a:endParaRPr lang="fr-FR" sz="1400" i="0"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clusion">
    <p:spTree>
      <p:nvGrpSpPr>
        <p:cNvPr id="1" name=""/>
        <p:cNvGrpSpPr/>
        <p:nvPr/>
      </p:nvGrpSpPr>
      <p:grpSpPr>
        <a:xfrm>
          <a:off x="0" y="0"/>
          <a:ext cx="0" cy="0"/>
          <a:chOff x="0" y="0"/>
          <a:chExt cx="0" cy="0"/>
        </a:xfrm>
      </p:grpSpPr>
      <p:sp>
        <p:nvSpPr>
          <p:cNvPr id="11" name="Rectangle 10"/>
          <p:cNvSpPr/>
          <p:nvPr userDrawn="1"/>
        </p:nvSpPr>
        <p:spPr bwMode="auto">
          <a:xfrm>
            <a:off x="2" y="0"/>
            <a:ext cx="2455334" cy="5715000"/>
          </a:xfrm>
          <a:prstGeom prst="rect">
            <a:avLst/>
          </a:prstGeom>
          <a:gradFill flip="none" rotWithShape="1">
            <a:gsLst>
              <a:gs pos="0">
                <a:schemeClr val="bg1">
                  <a:lumMod val="50000"/>
                  <a:tint val="66000"/>
                  <a:satMod val="160000"/>
                </a:schemeClr>
              </a:gs>
              <a:gs pos="86000">
                <a:schemeClr val="bg1">
                  <a:lumMod val="65000"/>
                </a:schemeClr>
              </a:gs>
              <a:gs pos="100000">
                <a:schemeClr val="bg1">
                  <a:lumMod val="50000"/>
                  <a:tint val="23500"/>
                  <a:satMod val="160000"/>
                </a:schemeClr>
              </a:gs>
            </a:gsLst>
            <a:lin ang="27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1" rIns="71320" bIns="35661" numCol="1" rtlCol="0" anchor="t" anchorCtr="0" compatLnSpc="1">
            <a:prstTxWarp prst="textNoShape">
              <a:avLst/>
            </a:prstTxWarp>
          </a:bodyPr>
          <a:lstStyle/>
          <a:p>
            <a:pPr defTabSz="350411" eaLnBrk="0" hangingPunct="0">
              <a:lnSpc>
                <a:spcPct val="86000"/>
              </a:lnSpc>
              <a:buClr>
                <a:srgbClr val="000099"/>
              </a:buClr>
              <a:buSzPct val="100000"/>
              <a:buFont typeface="Times New Roman" pitchFamily="18" charset="0"/>
              <a:buNone/>
            </a:pPr>
            <a:endParaRPr lang="fr-FR" dirty="0" smtClean="0">
              <a:solidFill>
                <a:prstClr val="white">
                  <a:lumMod val="95000"/>
                </a:prstClr>
              </a:solidFill>
              <a:cs typeface="Lucida Sans Unicode" pitchFamily="34" charset="0"/>
              <a:sym typeface="Arial" panose="020B0604020202020204" pitchFamily="34" charset="0"/>
            </a:endParaRPr>
          </a:p>
        </p:txBody>
      </p:sp>
      <p:sp>
        <p:nvSpPr>
          <p:cNvPr id="9" name="Titre 1"/>
          <p:cNvSpPr>
            <a:spLocks noGrp="1"/>
          </p:cNvSpPr>
          <p:nvPr>
            <p:ph type="title"/>
          </p:nvPr>
        </p:nvSpPr>
        <p:spPr>
          <a:xfrm>
            <a:off x="2699792" y="134938"/>
            <a:ext cx="6313582"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4" name="Espace réservé du contenu 2"/>
          <p:cNvSpPr>
            <a:spLocks noGrp="1"/>
          </p:cNvSpPr>
          <p:nvPr>
            <p:ph idx="1"/>
          </p:nvPr>
        </p:nvSpPr>
        <p:spPr>
          <a:xfrm>
            <a:off x="2843808"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7" name="Image 1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
        <p:nvSpPr>
          <p:cNvPr id="8" name="ZoneTexte 7"/>
          <p:cNvSpPr txBox="1"/>
          <p:nvPr userDrawn="1"/>
        </p:nvSpPr>
        <p:spPr>
          <a:xfrm>
            <a:off x="251520" y="1982952"/>
            <a:ext cx="1985800" cy="384721"/>
          </a:xfrm>
          <a:prstGeom prst="rect">
            <a:avLst/>
          </a:prstGeom>
          <a:noFill/>
          <a:effectLst/>
        </p:spPr>
        <p:txBody>
          <a:bodyPr wrap="none" rtlCol="0">
            <a:spAutoFit/>
          </a:bodyPr>
          <a:lstStyle/>
          <a:p>
            <a:r>
              <a:rPr lang="fr-FR" sz="1900" dirty="0" smtClean="0">
                <a:latin typeface="Calibri" panose="020F0502020204030204" pitchFamily="34" charset="0"/>
              </a:rPr>
              <a:t>Dr. Rémi Bachelet</a:t>
            </a:r>
            <a:endParaRPr lang="fr-FR" sz="1900" dirty="0">
              <a:latin typeface="Calibri" panose="020F0502020204030204" pitchFamily="34" charset="0"/>
            </a:endParaRPr>
          </a:p>
        </p:txBody>
      </p:sp>
      <p:sp>
        <p:nvSpPr>
          <p:cNvPr id="10" name="ZoneTexte 9"/>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latin typeface="Calibri" panose="020F0502020204030204" pitchFamily="34" charset="0"/>
              </a:rPr>
              <a:t>Maître de conférences</a:t>
            </a:r>
          </a:p>
          <a:p>
            <a:pPr algn="ctr"/>
            <a:r>
              <a:rPr lang="fr-FR" sz="1400" i="0" dirty="0" smtClean="0">
                <a:latin typeface="Calibri" panose="020F0502020204030204" pitchFamily="34" charset="0"/>
              </a:rPr>
              <a:t> à Centrale Lille</a:t>
            </a:r>
            <a:endParaRPr lang="fr-FR" sz="1400" i="0"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10616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ZoneTexte 2"/>
          <p:cNvSpPr txBox="1"/>
          <p:nvPr userDrawn="1"/>
        </p:nvSpPr>
        <p:spPr>
          <a:xfrm>
            <a:off x="8676456" y="5438001"/>
            <a:ext cx="467544" cy="261610"/>
          </a:xfrm>
          <a:prstGeom prst="rect">
            <a:avLst/>
          </a:prstGeom>
          <a:noFill/>
        </p:spPr>
        <p:txBody>
          <a:bodyPr wrap="square" rtlCol="0">
            <a:spAutoFit/>
          </a:bodyPr>
          <a:lstStyle/>
          <a:p>
            <a:pPr algn="r"/>
            <a:fld id="{60BA01C7-520A-45B1-AD55-373024DE4B5B}" type="slidenum">
              <a:rPr lang="fr-FR" sz="1050" smtClean="0"/>
              <a:pPr algn="r"/>
              <a:t>‹N°›</a:t>
            </a:fld>
            <a:endParaRPr lang="fr-FR" dirty="0"/>
          </a:p>
        </p:txBody>
      </p:sp>
    </p:spTree>
  </p:cSld>
  <p:clrMap bg1="lt1" tx1="dk1" bg2="lt2" tx2="dk2" accent1="accent1" accent2="accent2" accent3="accent3" accent4="accent4" accent5="accent5" accent6="accent6" hlink="hlink" folHlink="folHlink"/>
  <p:sldLayoutIdLst>
    <p:sldLayoutId id="2147483678" r:id="rId1"/>
    <p:sldLayoutId id="2147483688" r:id="rId2"/>
    <p:sldLayoutId id="2147483679" r:id="rId3"/>
    <p:sldLayoutId id="2147483680" r:id="rId4"/>
    <p:sldLayoutId id="2147483681" r:id="rId5"/>
    <p:sldLayoutId id="2147483682" r:id="rId6"/>
    <p:sldLayoutId id="2147483686" r:id="rId7"/>
    <p:sldLayoutId id="2147483687" r:id="rId8"/>
    <p:sldLayoutId id="2147483677" r:id="rId9"/>
  </p:sldLayoutIdLst>
  <p:timing>
    <p:tnLst>
      <p:par>
        <p:cTn id="1" dur="indefinite" restart="never" nodeType="tmRoot"/>
      </p:par>
    </p:tnLst>
  </p:timing>
  <p:hf hdr="0" dt="0"/>
  <p:txStyles>
    <p:titleStyle>
      <a:lvl1pPr algn="r" rtl="0" eaLnBrk="0" fontAlgn="base" hangingPunct="0">
        <a:spcBef>
          <a:spcPct val="0"/>
        </a:spcBef>
        <a:spcAft>
          <a:spcPct val="0"/>
        </a:spcAft>
        <a:defRPr sz="3400">
          <a:solidFill>
            <a:schemeClr val="accent2"/>
          </a:solidFill>
          <a:latin typeface="+mj-lt"/>
          <a:ea typeface="+mj-ea"/>
          <a:cs typeface="+mj-cs"/>
        </a:defRPr>
      </a:lvl1pPr>
      <a:lvl2pPr algn="r" rtl="0" eaLnBrk="0" fontAlgn="base" hangingPunct="0">
        <a:spcBef>
          <a:spcPct val="0"/>
        </a:spcBef>
        <a:spcAft>
          <a:spcPct val="0"/>
        </a:spcAft>
        <a:defRPr sz="3400">
          <a:solidFill>
            <a:schemeClr val="accent2"/>
          </a:solidFill>
          <a:latin typeface="Times New Roman" pitchFamily="18" charset="0"/>
        </a:defRPr>
      </a:lvl2pPr>
      <a:lvl3pPr algn="r" rtl="0" eaLnBrk="0" fontAlgn="base" hangingPunct="0">
        <a:spcBef>
          <a:spcPct val="0"/>
        </a:spcBef>
        <a:spcAft>
          <a:spcPct val="0"/>
        </a:spcAft>
        <a:defRPr sz="3400">
          <a:solidFill>
            <a:schemeClr val="accent2"/>
          </a:solidFill>
          <a:latin typeface="Times New Roman" pitchFamily="18" charset="0"/>
        </a:defRPr>
      </a:lvl3pPr>
      <a:lvl4pPr algn="r" rtl="0" eaLnBrk="0" fontAlgn="base" hangingPunct="0">
        <a:spcBef>
          <a:spcPct val="0"/>
        </a:spcBef>
        <a:spcAft>
          <a:spcPct val="0"/>
        </a:spcAft>
        <a:defRPr sz="3400">
          <a:solidFill>
            <a:schemeClr val="accent2"/>
          </a:solidFill>
          <a:latin typeface="Times New Roman" pitchFamily="18" charset="0"/>
        </a:defRPr>
      </a:lvl4pPr>
      <a:lvl5pPr algn="r" rtl="0" eaLnBrk="0" fontAlgn="base" hangingPunct="0">
        <a:spcBef>
          <a:spcPct val="0"/>
        </a:spcBef>
        <a:spcAft>
          <a:spcPct val="0"/>
        </a:spcAft>
        <a:defRPr sz="3400">
          <a:solidFill>
            <a:schemeClr val="accent2"/>
          </a:solidFill>
          <a:latin typeface="Times New Roman" pitchFamily="18" charset="0"/>
        </a:defRPr>
      </a:lvl5pPr>
      <a:lvl6pPr marL="356602" algn="r" rtl="0" fontAlgn="base">
        <a:spcBef>
          <a:spcPct val="0"/>
        </a:spcBef>
        <a:spcAft>
          <a:spcPct val="0"/>
        </a:spcAft>
        <a:defRPr sz="3400">
          <a:solidFill>
            <a:schemeClr val="accent2"/>
          </a:solidFill>
          <a:latin typeface="Times New Roman" pitchFamily="18" charset="0"/>
        </a:defRPr>
      </a:lvl6pPr>
      <a:lvl7pPr marL="713203" algn="r" rtl="0" fontAlgn="base">
        <a:spcBef>
          <a:spcPct val="0"/>
        </a:spcBef>
        <a:spcAft>
          <a:spcPct val="0"/>
        </a:spcAft>
        <a:defRPr sz="3400">
          <a:solidFill>
            <a:schemeClr val="accent2"/>
          </a:solidFill>
          <a:latin typeface="Times New Roman" pitchFamily="18" charset="0"/>
        </a:defRPr>
      </a:lvl7pPr>
      <a:lvl8pPr marL="1069805" algn="r" rtl="0" fontAlgn="base">
        <a:spcBef>
          <a:spcPct val="0"/>
        </a:spcBef>
        <a:spcAft>
          <a:spcPct val="0"/>
        </a:spcAft>
        <a:defRPr sz="3400">
          <a:solidFill>
            <a:schemeClr val="accent2"/>
          </a:solidFill>
          <a:latin typeface="Times New Roman" pitchFamily="18" charset="0"/>
        </a:defRPr>
      </a:lvl8pPr>
      <a:lvl9pPr marL="1426407" algn="r" rtl="0" fontAlgn="base">
        <a:spcBef>
          <a:spcPct val="0"/>
        </a:spcBef>
        <a:spcAft>
          <a:spcPct val="0"/>
        </a:spcAft>
        <a:defRPr sz="3400">
          <a:solidFill>
            <a:schemeClr val="accent2"/>
          </a:solidFill>
          <a:latin typeface="Times New Roman" pitchFamily="18" charset="0"/>
        </a:defRPr>
      </a:lvl9pPr>
    </p:titleStyle>
    <p:bodyStyle>
      <a:lvl1pPr marL="267451" indent="-267451" algn="l" rtl="0" eaLnBrk="0" fontAlgn="base" hangingPunct="0">
        <a:spcBef>
          <a:spcPct val="20000"/>
        </a:spcBef>
        <a:spcAft>
          <a:spcPct val="0"/>
        </a:spcAft>
        <a:buClr>
          <a:srgbClr val="FF0000"/>
        </a:buClr>
        <a:buChar char="•"/>
        <a:defRPr sz="2200">
          <a:solidFill>
            <a:schemeClr val="tx1"/>
          </a:solidFill>
          <a:latin typeface="+mn-lt"/>
          <a:ea typeface="+mn-ea"/>
          <a:cs typeface="+mn-cs"/>
        </a:defRPr>
      </a:lvl1pPr>
      <a:lvl2pPr marL="579478" indent="-222876" algn="l" rtl="0" eaLnBrk="0" fontAlgn="base" hangingPunct="0">
        <a:spcBef>
          <a:spcPct val="20000"/>
        </a:spcBef>
        <a:spcAft>
          <a:spcPct val="0"/>
        </a:spcAft>
        <a:buClr>
          <a:srgbClr val="008000"/>
        </a:buClr>
        <a:buChar char="–"/>
        <a:defRPr sz="1900">
          <a:solidFill>
            <a:schemeClr val="accent2"/>
          </a:solidFill>
          <a:latin typeface="+mn-lt"/>
        </a:defRPr>
      </a:lvl2pPr>
      <a:lvl3pPr marL="891504" indent="-178301" algn="l" rtl="0" eaLnBrk="0" fontAlgn="base" hangingPunct="0">
        <a:spcBef>
          <a:spcPct val="20000"/>
        </a:spcBef>
        <a:spcAft>
          <a:spcPct val="0"/>
        </a:spcAft>
        <a:buChar char="•"/>
        <a:defRPr sz="1600">
          <a:solidFill>
            <a:srgbClr val="008000"/>
          </a:solidFill>
          <a:latin typeface="+mn-lt"/>
        </a:defRPr>
      </a:lvl3pPr>
      <a:lvl4pPr marL="1248106" indent="-178301" algn="l" rtl="0" eaLnBrk="0" fontAlgn="base" hangingPunct="0">
        <a:spcBef>
          <a:spcPct val="20000"/>
        </a:spcBef>
        <a:spcAft>
          <a:spcPct val="0"/>
        </a:spcAft>
        <a:buChar char="–"/>
        <a:defRPr>
          <a:solidFill>
            <a:schemeClr val="tx1"/>
          </a:solidFill>
          <a:latin typeface="+mn-lt"/>
        </a:defRPr>
      </a:lvl4pPr>
      <a:lvl5pPr marL="1604708" indent="-178301" algn="l" rtl="0" eaLnBrk="0" fontAlgn="base" hangingPunct="0">
        <a:spcBef>
          <a:spcPct val="20000"/>
        </a:spcBef>
        <a:spcAft>
          <a:spcPct val="0"/>
        </a:spcAft>
        <a:buChar char="»"/>
        <a:defRPr>
          <a:solidFill>
            <a:schemeClr val="tx1"/>
          </a:solidFill>
          <a:latin typeface="+mn-lt"/>
        </a:defRPr>
      </a:lvl5pPr>
      <a:lvl6pPr marL="1961309" indent="-178301" algn="l" rtl="0" fontAlgn="base">
        <a:spcBef>
          <a:spcPct val="20000"/>
        </a:spcBef>
        <a:spcAft>
          <a:spcPct val="0"/>
        </a:spcAft>
        <a:buChar char="»"/>
        <a:defRPr>
          <a:solidFill>
            <a:schemeClr val="tx1"/>
          </a:solidFill>
          <a:latin typeface="+mn-lt"/>
        </a:defRPr>
      </a:lvl6pPr>
      <a:lvl7pPr marL="2317911" indent="-178301" algn="l" rtl="0" fontAlgn="base">
        <a:spcBef>
          <a:spcPct val="20000"/>
        </a:spcBef>
        <a:spcAft>
          <a:spcPct val="0"/>
        </a:spcAft>
        <a:buChar char="»"/>
        <a:defRPr>
          <a:solidFill>
            <a:schemeClr val="tx1"/>
          </a:solidFill>
          <a:latin typeface="+mn-lt"/>
        </a:defRPr>
      </a:lvl7pPr>
      <a:lvl8pPr marL="2674513" indent="-178301" algn="l" rtl="0" fontAlgn="base">
        <a:spcBef>
          <a:spcPct val="20000"/>
        </a:spcBef>
        <a:spcAft>
          <a:spcPct val="0"/>
        </a:spcAft>
        <a:buChar char="»"/>
        <a:defRPr>
          <a:solidFill>
            <a:schemeClr val="tx1"/>
          </a:solidFill>
          <a:latin typeface="+mn-lt"/>
        </a:defRPr>
      </a:lvl8pPr>
      <a:lvl9pPr marL="3031115" indent="-178301" algn="l" rtl="0" fontAlgn="base">
        <a:spcBef>
          <a:spcPct val="20000"/>
        </a:spcBef>
        <a:spcAft>
          <a:spcPct val="0"/>
        </a:spcAft>
        <a:buChar char="»"/>
        <a:defRPr>
          <a:solidFill>
            <a:schemeClr val="tx1"/>
          </a:solidFill>
          <a:latin typeface="+mn-lt"/>
        </a:defRPr>
      </a:lvl9pPr>
    </p:bodyStyle>
    <p:otherStyle>
      <a:defPPr>
        <a:defRPr lang="fr-FR"/>
      </a:defPPr>
      <a:lvl1pPr marL="0" algn="l" defTabSz="713203" rtl="0" eaLnBrk="1" latinLnBrk="0" hangingPunct="1">
        <a:defRPr sz="1400" kern="1200">
          <a:solidFill>
            <a:schemeClr val="tx1"/>
          </a:solidFill>
          <a:latin typeface="+mn-lt"/>
          <a:ea typeface="+mn-ea"/>
          <a:cs typeface="+mn-cs"/>
        </a:defRPr>
      </a:lvl1pPr>
      <a:lvl2pPr marL="356602" algn="l" defTabSz="713203" rtl="0" eaLnBrk="1" latinLnBrk="0" hangingPunct="1">
        <a:defRPr sz="1400" kern="1200">
          <a:solidFill>
            <a:schemeClr val="tx1"/>
          </a:solidFill>
          <a:latin typeface="+mn-lt"/>
          <a:ea typeface="+mn-ea"/>
          <a:cs typeface="+mn-cs"/>
        </a:defRPr>
      </a:lvl2pPr>
      <a:lvl3pPr marL="713203" algn="l" defTabSz="713203" rtl="0" eaLnBrk="1" latinLnBrk="0" hangingPunct="1">
        <a:defRPr sz="1400" kern="1200">
          <a:solidFill>
            <a:schemeClr val="tx1"/>
          </a:solidFill>
          <a:latin typeface="+mn-lt"/>
          <a:ea typeface="+mn-ea"/>
          <a:cs typeface="+mn-cs"/>
        </a:defRPr>
      </a:lvl3pPr>
      <a:lvl4pPr marL="1069805" algn="l" defTabSz="713203" rtl="0" eaLnBrk="1" latinLnBrk="0" hangingPunct="1">
        <a:defRPr sz="1400" kern="1200">
          <a:solidFill>
            <a:schemeClr val="tx1"/>
          </a:solidFill>
          <a:latin typeface="+mn-lt"/>
          <a:ea typeface="+mn-ea"/>
          <a:cs typeface="+mn-cs"/>
        </a:defRPr>
      </a:lvl4pPr>
      <a:lvl5pPr marL="1426407" algn="l" defTabSz="713203" rtl="0" eaLnBrk="1" latinLnBrk="0" hangingPunct="1">
        <a:defRPr sz="1400" kern="1200">
          <a:solidFill>
            <a:schemeClr val="tx1"/>
          </a:solidFill>
          <a:latin typeface="+mn-lt"/>
          <a:ea typeface="+mn-ea"/>
          <a:cs typeface="+mn-cs"/>
        </a:defRPr>
      </a:lvl5pPr>
      <a:lvl6pPr marL="1783009" algn="l" defTabSz="713203" rtl="0" eaLnBrk="1" latinLnBrk="0" hangingPunct="1">
        <a:defRPr sz="1400" kern="1200">
          <a:solidFill>
            <a:schemeClr val="tx1"/>
          </a:solidFill>
          <a:latin typeface="+mn-lt"/>
          <a:ea typeface="+mn-ea"/>
          <a:cs typeface="+mn-cs"/>
        </a:defRPr>
      </a:lvl6pPr>
      <a:lvl7pPr marL="2139610" algn="l" defTabSz="713203" rtl="0" eaLnBrk="1" latinLnBrk="0" hangingPunct="1">
        <a:defRPr sz="1400" kern="1200">
          <a:solidFill>
            <a:schemeClr val="tx1"/>
          </a:solidFill>
          <a:latin typeface="+mn-lt"/>
          <a:ea typeface="+mn-ea"/>
          <a:cs typeface="+mn-cs"/>
        </a:defRPr>
      </a:lvl7pPr>
      <a:lvl8pPr marL="2496212" algn="l" defTabSz="713203" rtl="0" eaLnBrk="1" latinLnBrk="0" hangingPunct="1">
        <a:defRPr sz="1400" kern="1200">
          <a:solidFill>
            <a:schemeClr val="tx1"/>
          </a:solidFill>
          <a:latin typeface="+mn-lt"/>
          <a:ea typeface="+mn-ea"/>
          <a:cs typeface="+mn-cs"/>
        </a:defRPr>
      </a:lvl8pPr>
      <a:lvl9pPr marL="2852814" algn="l" defTabSz="713203"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wikipedia.org/wiki/File:Risk_Management_Elements.jp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gestiondeprojet.pm/" TargetMode="External"/><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mooc.gestiondeprojet.p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creativecommons.org/about/downloads"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goo.gl/2uGj8s" TargetMode="External"/><Relationship Id="rId4" Type="http://schemas.openxmlformats.org/officeDocument/2006/relationships/hyperlink" Target="http://goo.gl/s2yRtv"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adventuresinsecurity.com/blog/wp-content/uploads/2006/02/Risk%20Management%20Cycle.jpg" TargetMode="External"/><Relationship Id="rId4" Type="http://schemas.openxmlformats.org/officeDocument/2006/relationships/hyperlink" Target="http://s3.amazonaws.com/stripgenerator/strip/10/57/27/00/00/full.png"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dedaleeticare2.canalblog.com/archives/2009/01/20/12161604.html"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hyperlink" Target="http://adventuresinsecurity.com/blog/wp-content/uploads/2006/02/Risk%20Management%20Cycle.jpg"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pixabay.com/fr/recycler-fl%C3%A8ches-cycle-rotation-147287/"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hyperlink" Target="http://adventuresinsecurity.com/blog/wp-content/uploads/2006/02/Risk%20Management%20Cycle.jpg"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flic.kr/p/dtyXry"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goo.gl/Jm3P6K"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hyperlink" Target="https://fr.wikiversity.org/wiki/Recherche:Dossier_de_Cadrage_de_projet" TargetMode="External"/><Relationship Id="rId4" Type="http://schemas.openxmlformats.org/officeDocument/2006/relationships/hyperlink" Target="http://gestiondeprojet.pm/cahier-des-charge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1.wmf"/><Relationship Id="rId7" Type="http://schemas.openxmlformats.org/officeDocument/2006/relationships/image" Target="../media/image16.wmf"/><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slides/_rels/slide15.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image" Target="../media/image18.wmf"/><Relationship Id="rId7" Type="http://schemas.openxmlformats.org/officeDocument/2006/relationships/image" Target="../media/image15.wmf"/><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9.wmf"/><Relationship Id="rId9" Type="http://schemas.openxmlformats.org/officeDocument/2006/relationships/image" Target="../media/image11.wmf"/></Relationships>
</file>

<file path=ppt/slides/_rels/slide16.xml.rels><?xml version="1.0" encoding="UTF-8" standalone="yes"?>
<Relationships xmlns="http://schemas.openxmlformats.org/package/2006/relationships"><Relationship Id="rId3" Type="http://schemas.openxmlformats.org/officeDocument/2006/relationships/hyperlink" Target="http://gestiondeprojet.pm/analyse-strategique/" TargetMode="External"/><Relationship Id="rId7" Type="http://schemas.openxmlformats.org/officeDocument/2006/relationships/hyperlink" Target="http://adventuresinsecurity.com/blog/wp-content/uploads/2006/02/Risk%20Management%20Cycle.jpg"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macdgroup.com/2011/11/17/if-you-want-truly-to-understand-something-try-to-change-it/" TargetMode="Externa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rb.ec-lille.fr/l/Projets/Projet_Outils_organisation_projet.html"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hyperlink" Target="http://rb.ec-lille.fr/l/Qualite/Qualite_Brainstorming.html" TargetMode="External"/><Relationship Id="rId4" Type="http://schemas.openxmlformats.org/officeDocument/2006/relationships/hyperlink" Target="http://gestiondeprojet.pm/resolution-de-problemes/"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halshs.archives-ouvertes.fr/halshs-00587451/document" TargetMode="External"/><Relationship Id="rId7"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4.png"/><Relationship Id="rId11" Type="http://schemas.openxmlformats.org/officeDocument/2006/relationships/hyperlink" Target="http://adventuresinsecurity.com/blog/wp-content/uploads/2006/02/Risk%20Management%20Cycle.jpg" TargetMode="External"/><Relationship Id="rId5" Type="http://schemas.openxmlformats.org/officeDocument/2006/relationships/image" Target="../media/image23.png"/><Relationship Id="rId10" Type="http://schemas.openxmlformats.org/officeDocument/2006/relationships/hyperlink" Target="https://pixabay.com/fr/liste-de-v%C3%A9rification-liste-v%C3%A9rifier-911841/" TargetMode="External"/><Relationship Id="rId4" Type="http://schemas.openxmlformats.org/officeDocument/2006/relationships/hyperlink" Target="http://goo.gl/kHXShk" TargetMode="External"/><Relationship Id="rId9" Type="http://schemas.openxmlformats.org/officeDocument/2006/relationships/hyperlink" Target="https://en.wikipedia.org/wiki/File:DC10Checklist.jpg"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fr.wikipedia.org/wiki/Dissonance_cognitive"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comments" Target="../comments/comment1.xml"/><Relationship Id="rId5" Type="http://schemas.openxmlformats.org/officeDocument/2006/relationships/image" Target="../media/image27.jpeg"/><Relationship Id="rId4" Type="http://schemas.openxmlformats.org/officeDocument/2006/relationships/hyperlink" Target="https://www.flickr.com/photos/highwaysagency/5998133376"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comments" Target="../comments/comment2.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comments" Target="../comments/commen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commons.wikimedia.org/wiki/File:Mauritius_Road_Signs_-_Regulatory_Sign_-_Priority_for_oncoming_vehicles.svg"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comments" Target="../comments/comment4.xml"/><Relationship Id="rId4" Type="http://schemas.openxmlformats.org/officeDocument/2006/relationships/image" Target="../media/image31.tmp"/></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34.jpeg"/><Relationship Id="rId5" Type="http://schemas.openxmlformats.org/officeDocument/2006/relationships/hyperlink" Target="https://pixabay.com/static/uploads/photo/2013/07/12/19/16/bomb-154456_640.png" TargetMode="Externa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hyperlink" Target="http://www.aacounty.org/bin/z/j/Lighning%20Photo.jpg"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pixabay.com/fr/nomination-horloge-compte-%C3%A0-rebours-15979/"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3" Type="http://schemas.openxmlformats.org/officeDocument/2006/relationships/hyperlink" Target="http://lifeofando.files.wordpress.com/2008/01/ant.jpg"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hyperlink" Target="http://www.astrosurf.com/luxorion/Physique/bombe-mururoa2.jpg"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gestiondeprojet.pm/collecte-de-donnees/" TargetMode="External"/><Relationship Id="rId7"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hyperlink" Target="https://docs.google.com/presentation/d/1a5g62pCAdEC-urc0LbsAKA6k-2OvvbO5Z81N9iuL0q8/pub?start=false&amp;loop=false&amp;delayms=3000" TargetMode="External"/></Relationships>
</file>

<file path=ppt/slides/_rels/slide33.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comments" Target="../comments/comment6.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hyperlink" Target="http://commons.wikimedia.org/wiki/File:Vilfredo_pareto.jpeg" TargetMode="External"/><Relationship Id="rId5" Type="http://schemas.openxmlformats.org/officeDocument/2006/relationships/hyperlink" Target="http://www.sethbarnes.com/blogphotos/sethbarnes/www/pareto.jpg" TargetMode="External"/><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hyperlink" Target="http://en.wikipedia.org/wiki/File:Pareto_chart_of_titanium_investment_casting_defects.svg" TargetMode="External"/><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46.png"/><Relationship Id="rId4" Type="http://schemas.openxmlformats.org/officeDocument/2006/relationships/hyperlink" Target="http://membres.lycos.fr/hconline/eng/pareto.gif"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comments" Target="../comments/comment7.xml"/><Relationship Id="rId5" Type="http://schemas.openxmlformats.org/officeDocument/2006/relationships/image" Target="../media/image47.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hyperlink" Target="https://fr.wikipedia.org/wiki/Micromort" TargetMode="External"/><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hyperlink" Target="https://fr.wikipedia.org/wiki/Microvie"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pixabay.com/fr/mise-en-garde-d-alerte-ic%C3%B4ne-145066/"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hyperlink" Target="https://fr.wikipedia.org/wiki/D%C3%A9trompeur" TargetMode="External"/><Relationship Id="rId7" Type="http://schemas.openxmlformats.org/officeDocument/2006/relationships/hyperlink" Target="https://pixabay.com/static/uploads/photo/2015/09/28/16/49/signature-962358_960_720.jpghttps:/upload.wikimedia.org/wikipedia/commons/thumb/d/d8/B01_Brake_failure.svg/2000px-B01_Brake_failure.svg.png" TargetMode="External"/><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png"/></Relationships>
</file>

<file path=ppt/slides/_rels/slide4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3.jpeg"/><Relationship Id="rId7" Type="http://schemas.openxmlformats.org/officeDocument/2006/relationships/hyperlink" Target="https://fr.wikipedia.org/wiki/Analyse_des_modes_de_d%C3%A9faillance,_de_leurs_effets_et_de_leur_criticit%C3%A9"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 Id="rId6" Type="http://schemas.openxmlformats.org/officeDocument/2006/relationships/hyperlink" Target="http://gestiondeprojet.pm/cours-analyse-fonctionnelle/" TargetMode="External"/><Relationship Id="rId11" Type="http://schemas.openxmlformats.org/officeDocument/2006/relationships/image" Target="../media/image57.png"/><Relationship Id="rId5" Type="http://schemas.openxmlformats.org/officeDocument/2006/relationships/hyperlink" Target="http://gestiondeprojet.pm/?p=7485" TargetMode="External"/><Relationship Id="rId10" Type="http://schemas.openxmlformats.org/officeDocument/2006/relationships/image" Target="../media/image56.png"/><Relationship Id="rId4" Type="http://schemas.openxmlformats.org/officeDocument/2006/relationships/hyperlink" Target="http://gestiondeprojet.pm/diagramme-cause-effet/" TargetMode="External"/><Relationship Id="rId9"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58.tmp"/><Relationship Id="rId2" Type="http://schemas.openxmlformats.org/officeDocument/2006/relationships/notesSlide" Target="../notesSlides/notesSlide44.xml"/><Relationship Id="rId1" Type="http://schemas.openxmlformats.org/officeDocument/2006/relationships/slideLayout" Target="../slideLayouts/slideLayout9.xml"/><Relationship Id="rId4" Type="http://schemas.openxmlformats.org/officeDocument/2006/relationships/image" Target="../media/image51.jpeg"/></Relationships>
</file>

<file path=ppt/slides/_rels/slide45.xml.rels><?xml version="1.0" encoding="UTF-8" standalone="yes"?>
<Relationships xmlns="http://schemas.openxmlformats.org/package/2006/relationships"><Relationship Id="rId3" Type="http://schemas.openxmlformats.org/officeDocument/2006/relationships/image" Target="../media/image59.tmp"/><Relationship Id="rId2" Type="http://schemas.openxmlformats.org/officeDocument/2006/relationships/notesSlide" Target="../notesSlides/notesSlide45.xml"/><Relationship Id="rId1" Type="http://schemas.openxmlformats.org/officeDocument/2006/relationships/slideLayout" Target="../slideLayouts/slideLayout9.xml"/><Relationship Id="rId5" Type="http://schemas.openxmlformats.org/officeDocument/2006/relationships/image" Target="../media/image60.png"/><Relationship Id="rId4" Type="http://schemas.openxmlformats.org/officeDocument/2006/relationships/hyperlink" Target="http://gestiondeprojet.pm/gestion-des-taches-et-des-risques/"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58.tmp"/><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61.tmp"/><Relationship Id="rId2" Type="http://schemas.openxmlformats.org/officeDocument/2006/relationships/notesSlide" Target="../notesSlides/notesSlide48.xml"/><Relationship Id="rId1" Type="http://schemas.openxmlformats.org/officeDocument/2006/relationships/slideLayout" Target="../slideLayouts/slideLayout5.xml"/><Relationship Id="rId5" Type="http://schemas.openxmlformats.org/officeDocument/2006/relationships/hyperlink" Target="https://upload.wikimedia.org/wikipedia/commons/thumb/d/d8/B01_Brake_failure.svg/2000px-B01_Brake_failure.svg.png" TargetMode="External"/><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3" Type="http://schemas.openxmlformats.org/officeDocument/2006/relationships/hyperlink" Target="http://fr.wikipedia.org/wiki/Loi_normale" TargetMode="External"/><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3.tmp"/><Relationship Id="rId7" Type="http://schemas.openxmlformats.org/officeDocument/2006/relationships/image" Target="../media/image57.png"/><Relationship Id="rId2" Type="http://schemas.openxmlformats.org/officeDocument/2006/relationships/notesSlide" Target="../notesSlides/notesSlide50.xml"/><Relationship Id="rId1" Type="http://schemas.openxmlformats.org/officeDocument/2006/relationships/slideLayout" Target="../slideLayouts/slideLayout5.xml"/><Relationship Id="rId6" Type="http://schemas.openxmlformats.org/officeDocument/2006/relationships/image" Target="../media/image65.png"/><Relationship Id="rId5" Type="http://schemas.openxmlformats.org/officeDocument/2006/relationships/image" Target="../media/image55.png"/><Relationship Id="rId4" Type="http://schemas.openxmlformats.org/officeDocument/2006/relationships/image" Target="../media/image64.png"/><Relationship Id="rId9" Type="http://schemas.openxmlformats.org/officeDocument/2006/relationships/image" Target="../media/image67.jpeg"/></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1.xml"/><Relationship Id="rId1" Type="http://schemas.openxmlformats.org/officeDocument/2006/relationships/slideLayout" Target="../slideLayouts/slideLayout5.xml"/><Relationship Id="rId5" Type="http://schemas.openxmlformats.org/officeDocument/2006/relationships/hyperlink" Target="http://2.bp.blogspot.com/-mGwBSO0-eo8/TvBZvtoRqJI/AAAAAAAAAbI/eqqmaaG33CY/s1600/RA_Form.jpg" TargetMode="External"/><Relationship Id="rId4" Type="http://schemas.openxmlformats.org/officeDocument/2006/relationships/image" Target="../media/image68.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hyperlink" Target="http://flic.kr/p/dtyXry"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6.xml"/><Relationship Id="rId1" Type="http://schemas.openxmlformats.org/officeDocument/2006/relationships/slideLayout" Target="../slideLayouts/slideLayout6.xml"/><Relationship Id="rId5" Type="http://schemas.openxmlformats.org/officeDocument/2006/relationships/hyperlink" Target="https://icgrouplp.com/images/default-album/locus.jpg?sfvrsn=0" TargetMode="External"/><Relationship Id="rId4" Type="http://schemas.openxmlformats.org/officeDocument/2006/relationships/hyperlink" Target="ww.Cnam.Fr/instituts/inetop/osp2de2001.Html"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hyperlink" Target="https://fr.wikipedia.org/wiki/Loi_de_Brooks" TargetMode="External"/><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0.xml"/><Relationship Id="rId1" Type="http://schemas.openxmlformats.org/officeDocument/2006/relationships/slideLayout" Target="../slideLayouts/slideLayout6.xml"/><Relationship Id="rId4" Type="http://schemas.openxmlformats.org/officeDocument/2006/relationships/hyperlink" Target="https://en.wikipedia.org/wiki/File:Risk_Management_Elements.jpg"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72.tmp"/><Relationship Id="rId7" Type="http://schemas.openxmlformats.org/officeDocument/2006/relationships/image" Target="../media/image2.jpeg"/><Relationship Id="rId2" Type="http://schemas.openxmlformats.org/officeDocument/2006/relationships/notesSlide" Target="../notesSlides/notesSlide61.xml"/><Relationship Id="rId1" Type="http://schemas.openxmlformats.org/officeDocument/2006/relationships/slideLayout" Target="../slideLayouts/slideLayout6.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73.tmp"/></Relationships>
</file>

<file path=ppt/slides/_rels/slide62.xml.rels><?xml version="1.0" encoding="UTF-8" standalone="yes"?>
<Relationships xmlns="http://schemas.openxmlformats.org/package/2006/relationships"><Relationship Id="rId3" Type="http://schemas.openxmlformats.org/officeDocument/2006/relationships/image" Target="../media/image74.tmp"/><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3.xml"/><Relationship Id="rId1" Type="http://schemas.openxmlformats.org/officeDocument/2006/relationships/slideLayout" Target="../slideLayouts/slideLayout8.xml"/><Relationship Id="rId4" Type="http://schemas.openxmlformats.org/officeDocument/2006/relationships/image" Target="../media/image75.png"/></Relationships>
</file>

<file path=ppt/slides/_rels/slide64.xml.rels><?xml version="1.0" encoding="UTF-8" standalone="yes"?>
<Relationships xmlns="http://schemas.openxmlformats.org/package/2006/relationships"><Relationship Id="rId3" Type="http://schemas.openxmlformats.org/officeDocument/2006/relationships/hyperlink" Target="http://fr.slideshare.net/bachelet/cours-de-gestion-des-risques-demarche" TargetMode="External"/><Relationship Id="rId2" Type="http://schemas.openxmlformats.org/officeDocument/2006/relationships/hyperlink" Target="http://goo.gl/oNwqjV" TargetMode="External"/><Relationship Id="rId1" Type="http://schemas.openxmlformats.org/officeDocument/2006/relationships/slideLayout" Target="../slideLayouts/slideLayout8.xml"/><Relationship Id="rId6" Type="http://schemas.openxmlformats.org/officeDocument/2006/relationships/hyperlink" Target="http://fr.slideshare.net/bachelet/gestion-des-risquesdemarche-59731178" TargetMode="External"/><Relationship Id="rId5" Type="http://schemas.openxmlformats.org/officeDocument/2006/relationships/hyperlink" Target="https://www.youtube.com/playlist?list=PLyEVRAPdBGn2JqTry9hFKfV4nXV5gIixv" TargetMode="External"/><Relationship Id="rId4" Type="http://schemas.openxmlformats.org/officeDocument/2006/relationships/hyperlink" Target="https://www.youtube.com/playlist?list=PLD4047B1E3B5ADA9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ChangeArrowheads="1"/>
          </p:cNvSpPr>
          <p:nvPr/>
        </p:nvSpPr>
        <p:spPr bwMode="auto">
          <a:xfrm>
            <a:off x="7086600" y="2230438"/>
            <a:ext cx="1316038" cy="2059538"/>
          </a:xfrm>
          <a:prstGeom prst="rect">
            <a:avLst/>
          </a:prstGeom>
          <a:noFill/>
          <a:ln>
            <a:noFill/>
          </a:ln>
          <a:effectLst/>
          <a:extLst>
            <a:ext uri="{909E8E84-426E-40DD-AFC4-6F175D3DCCD1}">
              <a14:hiddenFill xmlns:a14="http://schemas.microsoft.com/office/drawing/2010/main">
                <a:solidFill>
                  <a:srgbClr val="F95AB7"/>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eaLnBrk="0" hangingPunct="0"/>
            <a:endParaRPr lang="fr-CH" sz="2800" dirty="0">
              <a:solidFill>
                <a:srgbClr val="4D4D4D"/>
              </a:solidFill>
              <a:latin typeface="Arial" pitchFamily="34" charset="0"/>
            </a:endParaRPr>
          </a:p>
          <a:p>
            <a:pPr algn="r" eaLnBrk="0" hangingPunct="0"/>
            <a:endParaRPr lang="fr-CH" sz="2800" dirty="0">
              <a:solidFill>
                <a:srgbClr val="4D4D4D"/>
              </a:solidFill>
              <a:latin typeface="Arial" pitchFamily="34" charset="0"/>
            </a:endParaRPr>
          </a:p>
          <a:p>
            <a:pPr algn="r" eaLnBrk="0" hangingPunct="0"/>
            <a:endParaRPr lang="fr-CH" sz="2800" dirty="0">
              <a:solidFill>
                <a:srgbClr val="4D4D4D"/>
              </a:solidFill>
              <a:latin typeface="Arial" pitchFamily="34" charset="0"/>
            </a:endParaRPr>
          </a:p>
          <a:p>
            <a:pPr algn="r" eaLnBrk="0" hangingPunct="0"/>
            <a:endParaRPr lang="fr-CH" sz="2800" dirty="0">
              <a:solidFill>
                <a:srgbClr val="4D4D4D"/>
              </a:solidFill>
              <a:latin typeface="Arial" pitchFamily="34" charset="0"/>
            </a:endParaRPr>
          </a:p>
          <a:p>
            <a:pPr algn="r" eaLnBrk="0" hangingPunct="0"/>
            <a:endParaRPr lang="fr-CH" sz="1600" i="1" dirty="0">
              <a:solidFill>
                <a:srgbClr val="4D4D4D"/>
              </a:solidFill>
              <a:latin typeface="Arial" pitchFamily="34" charset="0"/>
            </a:endParaRPr>
          </a:p>
        </p:txBody>
      </p:sp>
      <p:sp>
        <p:nvSpPr>
          <p:cNvPr id="14" name="Rectangle 2"/>
          <p:cNvSpPr txBox="1">
            <a:spLocks noChangeArrowheads="1"/>
          </p:cNvSpPr>
          <p:nvPr/>
        </p:nvSpPr>
        <p:spPr>
          <a:xfrm>
            <a:off x="2483768" y="287338"/>
            <a:ext cx="6660231" cy="697954"/>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3400" b="1" i="0" u="none" strike="noStrike" kern="0" cap="none" spc="0" normalizeH="0" baseline="0" noProof="0" dirty="0" smtClean="0">
                <a:ln>
                  <a:noFill/>
                </a:ln>
                <a:solidFill>
                  <a:schemeClr val="tx1"/>
                </a:solidFill>
                <a:effectLst/>
                <a:uLnTx/>
                <a:uFillTx/>
                <a:latin typeface="Calibri" pitchFamily="34" charset="0"/>
                <a:ea typeface="+mj-ea"/>
                <a:cs typeface="+mj-cs"/>
              </a:rPr>
              <a:t>Gestion des risques</a:t>
            </a:r>
            <a:endParaRPr kumimoji="0" lang="fr-FR" sz="3400" b="1" i="0" u="none" strike="noStrike" kern="0" cap="none" spc="0" normalizeH="0" baseline="0" noProof="0" dirty="0">
              <a:ln>
                <a:noFill/>
              </a:ln>
              <a:solidFill>
                <a:schemeClr val="tx1"/>
              </a:solidFill>
              <a:effectLst/>
              <a:uLnTx/>
              <a:uFillTx/>
              <a:latin typeface="Calibri" pitchFamily="34" charset="0"/>
              <a:ea typeface="+mj-ea"/>
              <a:cs typeface="+mj-cs"/>
            </a:endParaRPr>
          </a:p>
        </p:txBody>
      </p:sp>
      <p:sp>
        <p:nvSpPr>
          <p:cNvPr id="16" name="Text Box 24"/>
          <p:cNvSpPr txBox="1">
            <a:spLocks noChangeArrowheads="1"/>
          </p:cNvSpPr>
          <p:nvPr/>
        </p:nvSpPr>
        <p:spPr bwMode="auto">
          <a:xfrm>
            <a:off x="6804248" y="5449788"/>
            <a:ext cx="2304256" cy="210518"/>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fr-FR" sz="900" dirty="0" smtClean="0"/>
              <a:t>Image domaine public : </a:t>
            </a:r>
            <a:r>
              <a:rPr lang="fr-FR" sz="900" dirty="0" smtClean="0">
                <a:hlinkClick r:id="rId3"/>
              </a:rPr>
              <a:t>Source</a:t>
            </a:r>
            <a:endParaRPr lang="fr-FR" sz="900" dirty="0" smtClean="0"/>
          </a:p>
        </p:txBody>
      </p:sp>
      <p:pic>
        <p:nvPicPr>
          <p:cNvPr id="2" name="Picture 2" descr="https://upload.wikimedia.org/wikipedia/commons/2/2d/Risk_Management_Elements.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3275856" y="1417340"/>
            <a:ext cx="4968552" cy="3415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210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4"/>
          <p:cNvSpPr>
            <a:spLocks noGrp="1"/>
          </p:cNvSpPr>
          <p:nvPr>
            <p:ph type="title"/>
          </p:nvPr>
        </p:nvSpPr>
        <p:spPr>
          <a:xfrm>
            <a:off x="2699792" y="134938"/>
            <a:ext cx="6313582" cy="571500"/>
          </a:xfrm>
        </p:spPr>
        <p:txBody>
          <a:bodyPr>
            <a:normAutofit/>
          </a:bodyPr>
          <a:lstStyle/>
          <a:p>
            <a:r>
              <a:rPr sz="2800" dirty="0" smtClean="0">
                <a:solidFill>
                  <a:prstClr val="black"/>
                </a:solidFill>
                <a:latin typeface="Calibri" pitchFamily="34" charset="0"/>
                <a:cs typeface="Calibri" pitchFamily="34" charset="0"/>
              </a:rPr>
              <a:t>Avant de commencer </a:t>
            </a:r>
            <a:endParaRPr lang="fr-FR" sz="2800" dirty="0"/>
          </a:p>
        </p:txBody>
      </p:sp>
      <p:sp>
        <p:nvSpPr>
          <p:cNvPr id="7" name="Rectangle 2"/>
          <p:cNvSpPr txBox="1">
            <a:spLocks noChangeArrowheads="1"/>
          </p:cNvSpPr>
          <p:nvPr/>
        </p:nvSpPr>
        <p:spPr>
          <a:xfrm>
            <a:off x="2694039" y="120014"/>
            <a:ext cx="6332718" cy="457233"/>
          </a:xfrm>
          <a:prstGeom prst="rect">
            <a:avLst/>
          </a:prstGeom>
        </p:spPr>
        <p:txBody>
          <a:bodyPr/>
          <a:lstStyle/>
          <a:p>
            <a:pPr algn="ctr">
              <a:spcBef>
                <a:spcPct val="0"/>
              </a:spcBef>
              <a:defRPr/>
            </a:pPr>
            <a:endParaRPr lang="fr-FR" sz="2800" dirty="0">
              <a:solidFill>
                <a:prstClr val="black"/>
              </a:solidFill>
              <a:latin typeface="Calibri" pitchFamily="34" charset="0"/>
              <a:cs typeface="Calibri" pitchFamily="34" charset="0"/>
            </a:endParaRPr>
          </a:p>
        </p:txBody>
      </p:sp>
      <p:sp>
        <p:nvSpPr>
          <p:cNvPr id="12" name="Espace réservé du contenu 2"/>
          <p:cNvSpPr txBox="1">
            <a:spLocks/>
          </p:cNvSpPr>
          <p:nvPr/>
        </p:nvSpPr>
        <p:spPr>
          <a:xfrm>
            <a:off x="2694038" y="502702"/>
            <a:ext cx="6302477" cy="367521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800" b="0" dirty="0">
              <a:solidFill>
                <a:prstClr val="black"/>
              </a:solidFill>
            </a:endParaRPr>
          </a:p>
        </p:txBody>
      </p:sp>
      <p:sp>
        <p:nvSpPr>
          <p:cNvPr id="13" name="TextBox 2"/>
          <p:cNvSpPr txBox="1"/>
          <p:nvPr/>
        </p:nvSpPr>
        <p:spPr>
          <a:xfrm>
            <a:off x="2843808" y="1417340"/>
            <a:ext cx="6169564" cy="1384995"/>
          </a:xfrm>
          <a:prstGeom prst="rect">
            <a:avLst/>
          </a:prstGeom>
          <a:noFill/>
        </p:spPr>
        <p:txBody>
          <a:bodyPr wrap="square" rtlCol="0">
            <a:spAutoFit/>
          </a:bodyPr>
          <a:lstStyle/>
          <a:p>
            <a:pPr fontAlgn="auto">
              <a:spcAft>
                <a:spcPts val="0"/>
              </a:spcAft>
              <a:defRPr/>
            </a:pPr>
            <a:r>
              <a:rPr lang="fr-FR" sz="2400" b="0" dirty="0">
                <a:solidFill>
                  <a:prstClr val="black"/>
                </a:solidFill>
                <a:latin typeface="Calibri" panose="020F0502020204030204" pitchFamily="34" charset="0"/>
              </a:rPr>
              <a:t>Confort de lecture ?</a:t>
            </a:r>
            <a:r>
              <a:rPr lang="fr-FR" sz="2333" b="0" dirty="0">
                <a:solidFill>
                  <a:prstClr val="black"/>
                </a:solidFill>
                <a:latin typeface="Calibri" panose="020F0502020204030204" pitchFamily="34" charset="0"/>
              </a:rPr>
              <a:t> </a:t>
            </a:r>
          </a:p>
          <a:p>
            <a:pPr marL="699502" lvl="1" indent="-342900" fontAlgn="auto">
              <a:spcAft>
                <a:spcPts val="0"/>
              </a:spcAft>
              <a:buFont typeface="Arial" panose="020B0604020202020204" pitchFamily="34" charset="0"/>
              <a:buChar char="•"/>
              <a:defRPr/>
            </a:pPr>
            <a:r>
              <a:rPr lang="fr-FR" sz="2000" b="0" dirty="0">
                <a:solidFill>
                  <a:prstClr val="black"/>
                </a:solidFill>
                <a:latin typeface="Calibri" panose="020F0502020204030204" pitchFamily="34" charset="0"/>
              </a:rPr>
              <a:t>1080p/haute </a:t>
            </a:r>
            <a:r>
              <a:rPr lang="fr-FR" sz="2000" b="0" dirty="0" smtClean="0">
                <a:solidFill>
                  <a:prstClr val="black"/>
                </a:solidFill>
                <a:latin typeface="Calibri" panose="020F0502020204030204" pitchFamily="34" charset="0"/>
              </a:rPr>
              <a:t>définition</a:t>
            </a:r>
          </a:p>
          <a:p>
            <a:pPr marL="699502" lvl="1" indent="-342900" fontAlgn="auto">
              <a:spcAft>
                <a:spcPts val="0"/>
              </a:spcAft>
              <a:buFont typeface="Arial" panose="020B0604020202020204" pitchFamily="34" charset="0"/>
              <a:buChar char="•"/>
              <a:defRPr/>
            </a:pPr>
            <a:r>
              <a:rPr lang="fr-FR" sz="2000" dirty="0" smtClean="0">
                <a:solidFill>
                  <a:prstClr val="black"/>
                </a:solidFill>
                <a:latin typeface="Calibri" panose="020F0502020204030204" pitchFamily="34" charset="0"/>
              </a:rPr>
              <a:t>Utiliser </a:t>
            </a:r>
            <a:r>
              <a:rPr lang="fr-FR" sz="2000" b="0" dirty="0" smtClean="0">
                <a:solidFill>
                  <a:prstClr val="black"/>
                </a:solidFill>
                <a:latin typeface="Calibri" panose="020F0502020204030204" pitchFamily="34" charset="0"/>
              </a:rPr>
              <a:t>la </a:t>
            </a:r>
            <a:r>
              <a:rPr lang="fr-FR" sz="2000" b="0" dirty="0">
                <a:solidFill>
                  <a:prstClr val="black"/>
                </a:solidFill>
                <a:latin typeface="Calibri" panose="020F0502020204030204" pitchFamily="34" charset="0"/>
              </a:rPr>
              <a:t>vidéo en mode « plein écran </a:t>
            </a:r>
            <a:r>
              <a:rPr lang="fr-FR" sz="2000" b="0" dirty="0" smtClean="0">
                <a:solidFill>
                  <a:prstClr val="black"/>
                </a:solidFill>
                <a:latin typeface="Calibri" panose="020F0502020204030204" pitchFamily="34" charset="0"/>
              </a:rPr>
              <a:t>»</a:t>
            </a:r>
          </a:p>
          <a:p>
            <a:pPr marL="699502" lvl="1" indent="-342900" fontAlgn="auto">
              <a:spcAft>
                <a:spcPts val="0"/>
              </a:spcAft>
              <a:buFont typeface="Arial" panose="020B0604020202020204" pitchFamily="34" charset="0"/>
              <a:buChar char="•"/>
              <a:defRPr/>
            </a:pPr>
            <a:r>
              <a:rPr lang="fr-FR" sz="2000" dirty="0">
                <a:solidFill>
                  <a:prstClr val="black"/>
                </a:solidFill>
                <a:latin typeface="Calibri" panose="020F0502020204030204" pitchFamily="34" charset="0"/>
              </a:rPr>
              <a:t>M</a:t>
            </a:r>
            <a:r>
              <a:rPr lang="fr-FR" sz="2000" b="0" dirty="0" smtClean="0">
                <a:solidFill>
                  <a:prstClr val="black"/>
                </a:solidFill>
                <a:latin typeface="Calibri" panose="020F0502020204030204" pitchFamily="34" charset="0"/>
              </a:rPr>
              <a:t>ettre </a:t>
            </a:r>
            <a:r>
              <a:rPr lang="fr-FR" sz="2000" b="0" dirty="0">
                <a:solidFill>
                  <a:prstClr val="black"/>
                </a:solidFill>
                <a:latin typeface="Calibri" panose="020F0502020204030204" pitchFamily="34" charset="0"/>
              </a:rPr>
              <a:t>en pause, varier la </a:t>
            </a:r>
            <a:r>
              <a:rPr lang="fr-FR" sz="2000" b="0" dirty="0" smtClean="0">
                <a:solidFill>
                  <a:prstClr val="black"/>
                </a:solidFill>
                <a:latin typeface="Calibri" panose="020F0502020204030204" pitchFamily="34" charset="0"/>
              </a:rPr>
              <a:t>vitesse</a:t>
            </a:r>
            <a:endParaRPr lang="fr-FR" sz="1600" b="0" dirty="0">
              <a:solidFill>
                <a:prstClr val="black"/>
              </a:solidFill>
              <a:latin typeface="Calibri" panose="020F0502020204030204" pitchFamily="34" charset="0"/>
            </a:endParaRPr>
          </a:p>
        </p:txBody>
      </p:sp>
      <p:sp>
        <p:nvSpPr>
          <p:cNvPr id="14" name="TextBox 4"/>
          <p:cNvSpPr txBox="1"/>
          <p:nvPr/>
        </p:nvSpPr>
        <p:spPr>
          <a:xfrm>
            <a:off x="2843808" y="2785492"/>
            <a:ext cx="5976664" cy="2246769"/>
          </a:xfrm>
          <a:prstGeom prst="rect">
            <a:avLst/>
          </a:prstGeom>
          <a:noFill/>
        </p:spPr>
        <p:txBody>
          <a:bodyPr wrap="square" rtlCol="0">
            <a:spAutoFit/>
          </a:bodyPr>
          <a:lstStyle/>
          <a:p>
            <a:pPr fontAlgn="auto">
              <a:spcAft>
                <a:spcPts val="0"/>
              </a:spcAft>
              <a:defRPr/>
            </a:pPr>
            <a:r>
              <a:rPr lang="fr-FR" sz="2400" b="0" dirty="0">
                <a:solidFill>
                  <a:prstClr val="black"/>
                </a:solidFill>
                <a:latin typeface="Calibri" panose="020F0502020204030204" pitchFamily="34" charset="0"/>
                <a:hlinkClick r:id="rId3"/>
              </a:rPr>
              <a:t>gestiondeprojet.pm</a:t>
            </a:r>
            <a:r>
              <a:rPr lang="fr-FR" sz="2800" b="0" dirty="0">
                <a:solidFill>
                  <a:prstClr val="black"/>
                </a:solidFill>
                <a:latin typeface="Calibri" panose="020F0502020204030204" pitchFamily="34" charset="0"/>
              </a:rPr>
              <a:t> </a:t>
            </a:r>
          </a:p>
          <a:p>
            <a:pPr marL="699502" lvl="1" indent="-342900" fontAlgn="auto">
              <a:spcAft>
                <a:spcPts val="0"/>
              </a:spcAft>
              <a:buFont typeface="Arial" panose="020B0604020202020204" pitchFamily="34" charset="0"/>
              <a:buChar char="•"/>
              <a:defRPr/>
            </a:pPr>
            <a:r>
              <a:rPr lang="fr-FR" sz="2000" b="0" dirty="0" smtClean="0">
                <a:solidFill>
                  <a:prstClr val="black"/>
                </a:solidFill>
                <a:latin typeface="Calibri" panose="020F0502020204030204" pitchFamily="34" charset="0"/>
              </a:rPr>
              <a:t>Originaux </a:t>
            </a:r>
            <a:r>
              <a:rPr lang="fr-FR" sz="2000" b="0" dirty="0">
                <a:solidFill>
                  <a:prstClr val="black"/>
                </a:solidFill>
                <a:latin typeface="Calibri" panose="020F0502020204030204" pitchFamily="34" charset="0"/>
              </a:rPr>
              <a:t>des </a:t>
            </a:r>
            <a:r>
              <a:rPr lang="fr-FR" sz="2000" b="0" dirty="0" smtClean="0">
                <a:solidFill>
                  <a:prstClr val="black"/>
                </a:solidFill>
                <a:latin typeface="Calibri" panose="020F0502020204030204" pitchFamily="34" charset="0"/>
              </a:rPr>
              <a:t>diapositives, télécharger les vidéos HD, sous-titres..</a:t>
            </a:r>
          </a:p>
          <a:p>
            <a:pPr marL="699502" lvl="1" indent="-342900" fontAlgn="auto">
              <a:spcAft>
                <a:spcPts val="0"/>
              </a:spcAft>
              <a:buFont typeface="Arial" panose="020B0604020202020204" pitchFamily="34" charset="0"/>
              <a:buChar char="•"/>
              <a:defRPr/>
            </a:pPr>
            <a:r>
              <a:rPr lang="fr-FR" sz="2000" dirty="0" smtClean="0">
                <a:solidFill>
                  <a:prstClr val="black"/>
                </a:solidFill>
                <a:latin typeface="Calibri" panose="020F0502020204030204" pitchFamily="34" charset="0"/>
              </a:rPr>
              <a:t>Q</a:t>
            </a:r>
            <a:r>
              <a:rPr lang="fr-FR" sz="2000" b="0" dirty="0" smtClean="0">
                <a:solidFill>
                  <a:prstClr val="black"/>
                </a:solidFill>
                <a:latin typeface="Calibri" panose="020F0502020204030204" pitchFamily="34" charset="0"/>
              </a:rPr>
              <a:t>uiz, prise de notes partagées, ressources...</a:t>
            </a:r>
          </a:p>
          <a:p>
            <a:pPr marL="699502" lvl="1" indent="-342900" fontAlgn="auto">
              <a:spcAft>
                <a:spcPts val="0"/>
              </a:spcAft>
              <a:buFont typeface="Arial" panose="020B0604020202020204" pitchFamily="34" charset="0"/>
              <a:buChar char="•"/>
              <a:defRPr/>
            </a:pPr>
            <a:r>
              <a:rPr lang="fr-FR" sz="2000" b="0" dirty="0" smtClean="0">
                <a:solidFill>
                  <a:prstClr val="black"/>
                </a:solidFill>
                <a:latin typeface="Calibri" panose="020F0502020204030204" pitchFamily="34" charset="0"/>
                <a:hlinkClick r:id="rId4"/>
              </a:rPr>
              <a:t>MOOC/SPOC</a:t>
            </a:r>
            <a:r>
              <a:rPr lang="fr-FR" sz="2000" b="0" dirty="0" smtClean="0">
                <a:solidFill>
                  <a:prstClr val="black"/>
                </a:solidFill>
                <a:latin typeface="Calibri" panose="020F0502020204030204" pitchFamily="34" charset="0"/>
              </a:rPr>
              <a:t> GdP : </a:t>
            </a:r>
          </a:p>
          <a:p>
            <a:pPr marL="1056103" lvl="2" indent="-342900" fontAlgn="auto">
              <a:spcAft>
                <a:spcPts val="0"/>
              </a:spcAft>
              <a:buFont typeface="Wingdings" panose="05000000000000000000" pitchFamily="2" charset="2"/>
              <a:buChar char="ü"/>
              <a:defRPr/>
            </a:pPr>
            <a:r>
              <a:rPr lang="fr-FR" sz="1600" dirty="0">
                <a:solidFill>
                  <a:prstClr val="black"/>
                </a:solidFill>
                <a:latin typeface="Calibri" panose="020F0502020204030204" pitchFamily="34" charset="0"/>
              </a:rPr>
              <a:t>F</a:t>
            </a:r>
            <a:r>
              <a:rPr lang="fr-FR" sz="1600" b="0" dirty="0" smtClean="0">
                <a:solidFill>
                  <a:prstClr val="black"/>
                </a:solidFill>
                <a:latin typeface="Calibri" panose="020F0502020204030204" pitchFamily="34" charset="0"/>
              </a:rPr>
              <a:t>orum, réseaux sociaux</a:t>
            </a:r>
          </a:p>
          <a:p>
            <a:pPr marL="1056103" lvl="2" indent="-342900" fontAlgn="auto">
              <a:spcAft>
                <a:spcPts val="0"/>
              </a:spcAft>
              <a:buFont typeface="Wingdings" panose="05000000000000000000" pitchFamily="2" charset="2"/>
              <a:buChar char="ü"/>
              <a:defRPr/>
            </a:pPr>
            <a:r>
              <a:rPr lang="fr-FR" sz="1600" dirty="0">
                <a:solidFill>
                  <a:prstClr val="black"/>
                </a:solidFill>
                <a:latin typeface="Calibri" panose="020F0502020204030204" pitchFamily="34" charset="0"/>
              </a:rPr>
              <a:t>C</a:t>
            </a:r>
            <a:r>
              <a:rPr lang="fr-FR" sz="1600" b="0" dirty="0" smtClean="0">
                <a:solidFill>
                  <a:prstClr val="black"/>
                </a:solidFill>
                <a:latin typeface="Calibri" panose="020F0502020204030204" pitchFamily="34" charset="0"/>
              </a:rPr>
              <a:t>ertification de réussite</a:t>
            </a:r>
            <a:endParaRPr lang="fr-FR" sz="1600" b="0" dirty="0">
              <a:solidFill>
                <a:prstClr val="black"/>
              </a:solidFill>
              <a:latin typeface="Calibri" panose="020F0502020204030204" pitchFamily="34" charset="0"/>
            </a:endParaRPr>
          </a:p>
        </p:txBody>
      </p:sp>
      <p:pic>
        <p:nvPicPr>
          <p:cNvPr id="16" name="Espace réservé du contenu 4"/>
          <p:cNvPicPr>
            <a:picLocks noChangeAspect="1"/>
          </p:cNvPicPr>
          <p:nvPr/>
        </p:nvPicPr>
        <p:blipFill>
          <a:blip r:embed="rId5" cstate="print">
            <a:extLst>
              <a:ext uri="{BEBA8EAE-BF5A-486C-A8C5-ECC9F3942E4B}">
                <a14:imgProps xmlns:a14="http://schemas.microsoft.com/office/drawing/2010/main">
                  <a14:imgLayer r:embed="rId6">
                    <a14:imgEffect>
                      <a14:backgroundRemoval t="278" b="93333" l="20625" r="94167">
                        <a14:foregroundMark x1="28021" y1="25694" x2="23750" y2="42917"/>
                        <a14:foregroundMark x1="23750" y1="45972" x2="30000" y2="72917"/>
                        <a14:foregroundMark x1="29792" y1="71667" x2="44167" y2="86944"/>
                        <a14:foregroundMark x1="44375" y1="87778" x2="65938" y2="88750"/>
                        <a14:foregroundMark x1="67292" y1="89028" x2="81146" y2="77917"/>
                        <a14:foregroundMark x1="80938" y1="77083" x2="88542" y2="61806"/>
                        <a14:foregroundMark x1="89167" y1="35278" x2="79167" y2="14583"/>
                        <a14:foregroundMark x1="78958" y1="14028" x2="65208" y2="4444"/>
                        <a14:foregroundMark x1="64271" y1="4028" x2="49583" y2="4306"/>
                        <a14:foregroundMark x1="48854" y1="5278" x2="38958" y2="9444"/>
                        <a14:foregroundMark x1="38542" y1="10833" x2="30312" y2="20000"/>
                        <a14:foregroundMark x1="29896" y1="20833" x2="26354" y2="30278"/>
                        <a14:foregroundMark x1="31667" y1="23611" x2="80104" y2="39861"/>
                        <a14:foregroundMark x1="29479" y1="40139" x2="80104" y2="57917"/>
                        <a14:foregroundMark x1="32083" y1="51250" x2="77708" y2="69722"/>
                        <a14:foregroundMark x1="33125" y1="62083" x2="67083" y2="82778"/>
                        <a14:foregroundMark x1="51250" y1="15417" x2="82917" y2="32500"/>
                        <a14:foregroundMark x1="60000" y1="8472" x2="83542" y2="26250"/>
                        <a14:foregroundMark x1="61042" y1="8333" x2="29167" y2="49861"/>
                        <a14:foregroundMark x1="74792" y1="15694" x2="35417" y2="60417"/>
                        <a14:foregroundMark x1="50000" y1="11250" x2="26979" y2="42222"/>
                        <a14:foregroundMark x1="27917" y1="46528" x2="33438" y2="71389"/>
                        <a14:foregroundMark x1="35625" y1="71944" x2="78438" y2="22639"/>
                        <a14:foregroundMark x1="36042" y1="73750" x2="84479" y2="43750"/>
                        <a14:foregroundMark x1="75104" y1="35000" x2="52812" y2="83194"/>
                        <a14:foregroundMark x1="85625" y1="48889" x2="63542" y2="82222"/>
                        <a14:foregroundMark x1="55729" y1="51389" x2="61146" y2="56111"/>
                        <a14:foregroundMark x1="66979" y1="56250" x2="70938" y2="61250"/>
                        <a14:foregroundMark x1="74688" y1="59167" x2="82292" y2="69306"/>
                        <a14:foregroundMark x1="82813" y1="57222" x2="85104" y2="65000"/>
                        <a14:foregroundMark x1="60833" y1="73750" x2="53021" y2="51389"/>
                        <a14:foregroundMark x1="42188" y1="70556" x2="48438" y2="82222"/>
                        <a14:foregroundMark x1="34063" y1="41667" x2="38125" y2="24722"/>
                        <a14:foregroundMark x1="35521" y1="20278" x2="53958" y2="18611"/>
                        <a14:foregroundMark x1="58125" y1="7778" x2="52292" y2="14861"/>
                        <a14:foregroundMark x1="69271" y1="5972" x2="76354" y2="10833"/>
                        <a14:foregroundMark x1="80521" y1="16528" x2="86667" y2="25694"/>
                        <a14:foregroundMark x1="90000" y1="35417" x2="90625" y2="51528"/>
                        <a14:foregroundMark x1="90625" y1="52361" x2="88438" y2="63611"/>
                        <a14:foregroundMark x1="88229" y1="63194" x2="83438" y2="74444"/>
                        <a14:foregroundMark x1="65729" y1="88750" x2="56458" y2="90694"/>
                        <a14:foregroundMark x1="56563" y1="90417" x2="47500" y2="89167"/>
                        <a14:foregroundMark x1="43333" y1="86250" x2="36771" y2="81528"/>
                        <a14:foregroundMark x1="26042" y1="28472" x2="23958" y2="38333"/>
                        <a14:foregroundMark x1="23958" y1="46250" x2="24479" y2="58750"/>
                        <a14:foregroundMark x1="25208" y1="58750" x2="28542" y2="69722"/>
                      </a14:backgroundRemoval>
                    </a14:imgEffect>
                  </a14:imgLayer>
                </a14:imgProps>
              </a:ext>
              <a:ext uri="{28A0092B-C50C-407E-A947-70E740481C1C}">
                <a14:useLocalDpi xmlns:a14="http://schemas.microsoft.com/office/drawing/2010/main" val="0"/>
              </a:ext>
            </a:extLst>
          </a:blip>
          <a:stretch>
            <a:fillRect/>
          </a:stretch>
        </p:blipFill>
        <p:spPr>
          <a:xfrm>
            <a:off x="2651745" y="4855816"/>
            <a:ext cx="856824" cy="640319"/>
          </a:xfrm>
          <a:prstGeom prst="rect">
            <a:avLst/>
          </a:prstGeom>
        </p:spPr>
      </p:pic>
      <p:pic>
        <p:nvPicPr>
          <p:cNvPr id="2" name="Imag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60232" y="4319934"/>
            <a:ext cx="1800200" cy="1282203"/>
          </a:xfrm>
          <a:prstGeom prst="rect">
            <a:avLst/>
          </a:prstGeom>
          <a:ln>
            <a:solidFill>
              <a:srgbClr val="6F493A"/>
            </a:solidFill>
          </a:ln>
        </p:spPr>
      </p:pic>
      <p:sp>
        <p:nvSpPr>
          <p:cNvPr id="10" name="Rectangle 9"/>
          <p:cNvSpPr/>
          <p:nvPr/>
        </p:nvSpPr>
        <p:spPr>
          <a:xfrm>
            <a:off x="179512" y="3443724"/>
            <a:ext cx="359394" cy="36000"/>
          </a:xfrm>
          <a:prstGeom prst="rect">
            <a:avLst/>
          </a:prstGeom>
        </p:spPr>
        <p:txBody>
          <a:bodyPr wrap="none">
            <a:spAutoFit/>
          </a:bodyPr>
          <a:lstStyle/>
          <a:p>
            <a:pPr lvl="0">
              <a:buSzPct val="400000"/>
              <a:buFont typeface="Wingdings" pitchFamily="2" charset="2"/>
              <a:buChar char="ü"/>
            </a:pPr>
            <a:r>
              <a:rPr lang="fr-FR" sz="400" dirty="0" smtClean="0">
                <a:solidFill>
                  <a:srgbClr val="FF0000"/>
                </a:solidFill>
                <a:latin typeface="Calibri" pitchFamily="34" charset="0"/>
              </a:rPr>
              <a:t>.</a:t>
            </a:r>
            <a:endParaRPr lang="fr-FR" sz="400" dirty="0">
              <a:solidFill>
                <a:srgbClr val="FF0000"/>
              </a:solidFill>
              <a:latin typeface="Calibri" pitchFamily="34" charset="0"/>
            </a:endParaRPr>
          </a:p>
        </p:txBody>
      </p:sp>
    </p:spTree>
    <p:extLst>
      <p:ext uri="{BB962C8B-B14F-4D97-AF65-F5344CB8AC3E}">
        <p14:creationId xmlns:p14="http://schemas.microsoft.com/office/powerpoint/2010/main" val="376268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694039" y="120014"/>
            <a:ext cx="6332718" cy="457233"/>
          </a:xfrm>
          <a:prstGeom prst="rect">
            <a:avLst/>
          </a:prstGeom>
        </p:spPr>
        <p:txBody>
          <a:bodyPr/>
          <a:lstStyle/>
          <a:p>
            <a:pPr algn="ctr">
              <a:spcBef>
                <a:spcPct val="0"/>
              </a:spcBef>
              <a:defRPr/>
            </a:pPr>
            <a:endParaRPr lang="fr-FR" sz="2800" dirty="0">
              <a:solidFill>
                <a:prstClr val="black"/>
              </a:solidFill>
              <a:latin typeface="Calibri" pitchFamily="34" charset="0"/>
              <a:cs typeface="Calibri" pitchFamily="34" charset="0"/>
            </a:endParaRPr>
          </a:p>
        </p:txBody>
      </p:sp>
      <p:sp>
        <p:nvSpPr>
          <p:cNvPr id="4" name="Espace réservé du contenu 2"/>
          <p:cNvSpPr txBox="1">
            <a:spLocks/>
          </p:cNvSpPr>
          <p:nvPr/>
        </p:nvSpPr>
        <p:spPr>
          <a:xfrm>
            <a:off x="2694038" y="502702"/>
            <a:ext cx="6302477" cy="367521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800" b="0" dirty="0">
              <a:solidFill>
                <a:prstClr val="black"/>
              </a:solidFill>
            </a:endParaRPr>
          </a:p>
        </p:txBody>
      </p:sp>
      <p:pic>
        <p:nvPicPr>
          <p:cNvPr id="5" name="Shape 87"/>
          <p:cNvPicPr preferRelativeResize="0">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7202013" y="769411"/>
            <a:ext cx="1430337"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2"/>
          <p:cNvSpPr>
            <a:spLocks noGrp="1"/>
          </p:cNvSpPr>
          <p:nvPr>
            <p:ph type="title"/>
          </p:nvPr>
        </p:nvSpPr>
        <p:spPr>
          <a:xfrm>
            <a:off x="2699792" y="134938"/>
            <a:ext cx="6313582" cy="571500"/>
          </a:xfrm>
        </p:spPr>
        <p:txBody>
          <a:bodyPr>
            <a:normAutofit/>
          </a:bodyPr>
          <a:lstStyle/>
          <a:p>
            <a:r>
              <a:rPr lang="fr-FR" sz="2800" dirty="0">
                <a:solidFill>
                  <a:srgbClr val="C00000"/>
                </a:solidFill>
                <a:latin typeface="Calibri" panose="020F0502020204030204" pitchFamily="34" charset="0"/>
              </a:rPr>
              <a:t>Cours </a:t>
            </a:r>
            <a:r>
              <a:rPr lang="fr-FR" sz="2800" dirty="0" smtClean="0">
                <a:solidFill>
                  <a:srgbClr val="C00000"/>
                </a:solidFill>
                <a:latin typeface="Calibri" panose="020F0502020204030204" pitchFamily="34" charset="0"/>
              </a:rPr>
              <a:t>sous </a:t>
            </a:r>
            <a:r>
              <a:rPr lang="fr-FR" sz="2800" dirty="0">
                <a:solidFill>
                  <a:srgbClr val="C00000"/>
                </a:solidFill>
                <a:latin typeface="Calibri" panose="020F0502020204030204" pitchFamily="34" charset="0"/>
              </a:rPr>
              <a:t>licence </a:t>
            </a:r>
            <a:r>
              <a:rPr lang="fr-FR" sz="2800" dirty="0" err="1">
                <a:solidFill>
                  <a:srgbClr val="C00000"/>
                </a:solidFill>
                <a:latin typeface="Calibri" panose="020F0502020204030204" pitchFamily="34" charset="0"/>
              </a:rPr>
              <a:t>Creative</a:t>
            </a:r>
            <a:r>
              <a:rPr lang="fr-FR" sz="2800" dirty="0">
                <a:solidFill>
                  <a:srgbClr val="C00000"/>
                </a:solidFill>
                <a:latin typeface="Calibri" panose="020F0502020204030204" pitchFamily="34" charset="0"/>
              </a:rPr>
              <a:t> Commons </a:t>
            </a:r>
            <a:endParaRPr lang="fr-FR" dirty="0"/>
          </a:p>
        </p:txBody>
      </p:sp>
      <p:sp>
        <p:nvSpPr>
          <p:cNvPr id="7" name="Rectangle 2"/>
          <p:cNvSpPr txBox="1">
            <a:spLocks noChangeArrowheads="1"/>
          </p:cNvSpPr>
          <p:nvPr/>
        </p:nvSpPr>
        <p:spPr bwMode="auto">
          <a:xfrm>
            <a:off x="2555776" y="1951107"/>
            <a:ext cx="6475387" cy="2672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38138" indent="-338138" algn="l" defTabSz="449263" rtl="0" eaLnBrk="0" fontAlgn="base" hangingPunct="0">
              <a:lnSpc>
                <a:spcPct val="86000"/>
              </a:lnSpc>
              <a:spcBef>
                <a:spcPts val="600"/>
              </a:spcBef>
              <a:spcAft>
                <a:spcPct val="0"/>
              </a:spcAft>
              <a:buClr>
                <a:srgbClr val="FF0000"/>
              </a:buClr>
              <a:buSzPct val="100000"/>
              <a:buFont typeface="Times New Roman" pitchFamily="18" charset="0"/>
              <a:buChar char="•"/>
              <a:defRPr sz="2400">
                <a:solidFill>
                  <a:srgbClr val="000000"/>
                </a:solidFill>
                <a:latin typeface="+mn-lt"/>
                <a:ea typeface="+mn-ea"/>
                <a:cs typeface="+mn-cs"/>
              </a:defRPr>
            </a:lvl1pPr>
            <a:lvl2pPr marL="738188" indent="-280988" algn="l" defTabSz="449263" rtl="0" eaLnBrk="0" fontAlgn="base" hangingPunct="0">
              <a:lnSpc>
                <a:spcPct val="86000"/>
              </a:lnSpc>
              <a:spcBef>
                <a:spcPts val="500"/>
              </a:spcBef>
              <a:spcAft>
                <a:spcPct val="0"/>
              </a:spcAft>
              <a:buClr>
                <a:srgbClr val="FF0000"/>
              </a:buClr>
              <a:buSzPct val="100000"/>
              <a:buFont typeface="Times New Roman" pitchFamily="18" charset="0"/>
              <a:buChar char="–"/>
              <a:defRPr sz="2000">
                <a:solidFill>
                  <a:srgbClr val="000099"/>
                </a:solidFill>
                <a:latin typeface="+mn-lt"/>
                <a:cs typeface="+mn-cs"/>
              </a:defRPr>
            </a:lvl2pPr>
            <a:lvl3pPr marL="1143000" indent="-228600" algn="l" defTabSz="449263" rtl="0" eaLnBrk="0" fontAlgn="base" hangingPunct="0">
              <a:lnSpc>
                <a:spcPct val="86000"/>
              </a:lnSpc>
              <a:spcBef>
                <a:spcPts val="450"/>
              </a:spcBef>
              <a:spcAft>
                <a:spcPct val="0"/>
              </a:spcAft>
              <a:buClr>
                <a:srgbClr val="03059F"/>
              </a:buClr>
              <a:buSzPct val="100000"/>
              <a:buFont typeface="Times New Roman" pitchFamily="18" charset="0"/>
              <a:buChar char="•"/>
              <a:defRPr>
                <a:solidFill>
                  <a:srgbClr val="339933"/>
                </a:solidFill>
                <a:latin typeface="+mn-lt"/>
                <a:cs typeface="+mn-cs"/>
              </a:defRPr>
            </a:lvl3pPr>
            <a:lvl4pPr marL="16002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00"/>
                </a:solidFill>
                <a:latin typeface="+mn-lt"/>
                <a:cs typeface="+mn-cs"/>
              </a:defRPr>
            </a:lvl4pPr>
            <a:lvl5pPr marL="20574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5pPr>
            <a:lvl6pPr marL="25146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6pPr>
            <a:lvl7pPr marL="29718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7pPr>
            <a:lvl8pPr marL="34290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8pPr>
            <a:lvl9pPr marL="38862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9pPr>
          </a:lstStyle>
          <a:p>
            <a:pPr marL="450850" indent="0">
              <a:lnSpc>
                <a:spcPct val="150000"/>
              </a:lnSpc>
              <a:buNone/>
            </a:pPr>
            <a:r>
              <a:rPr lang="fr-FR" dirty="0" smtClean="0">
                <a:solidFill>
                  <a:schemeClr val="tx1"/>
                </a:solidFill>
                <a:latin typeface="Calibri" pitchFamily="34" charset="0"/>
                <a:cs typeface="Calibri" pitchFamily="34" charset="0"/>
              </a:rPr>
              <a:t>Pas d’utilisation commerciale</a:t>
            </a:r>
          </a:p>
          <a:p>
            <a:pPr marL="0" indent="0">
              <a:lnSpc>
                <a:spcPct val="150000"/>
              </a:lnSpc>
              <a:buNone/>
            </a:pPr>
            <a:endParaRPr lang="fr-FR" sz="800" dirty="0" smtClean="0">
              <a:solidFill>
                <a:schemeClr val="tx1"/>
              </a:solidFill>
              <a:latin typeface="Calibri" pitchFamily="34" charset="0"/>
              <a:cs typeface="Calibri" pitchFamily="34" charset="0"/>
            </a:endParaRPr>
          </a:p>
          <a:p>
            <a:pPr lvl="1">
              <a:lnSpc>
                <a:spcPct val="100000"/>
              </a:lnSpc>
            </a:pPr>
            <a:r>
              <a:rPr lang="fr-FR" sz="1800" dirty="0" smtClean="0">
                <a:solidFill>
                  <a:schemeClr val="tx1"/>
                </a:solidFill>
                <a:latin typeface="Calibri" pitchFamily="34" charset="0"/>
                <a:cs typeface="Calibri" pitchFamily="34" charset="0"/>
              </a:rPr>
              <a:t>Gratuit pour un usage personnel ou dans un cadre bénévole</a:t>
            </a:r>
          </a:p>
          <a:p>
            <a:pPr lvl="1">
              <a:lnSpc>
                <a:spcPct val="100000"/>
              </a:lnSpc>
            </a:pPr>
            <a:r>
              <a:rPr lang="fr-FR" sz="1800" dirty="0" smtClean="0">
                <a:solidFill>
                  <a:schemeClr val="tx1"/>
                </a:solidFill>
                <a:latin typeface="Calibri" pitchFamily="34" charset="0"/>
                <a:cs typeface="Calibri" pitchFamily="34" charset="0"/>
              </a:rPr>
              <a:t>Entreprise ou cursus universitaire : Demander l’autorisation</a:t>
            </a:r>
          </a:p>
          <a:p>
            <a:pPr lvl="2">
              <a:lnSpc>
                <a:spcPct val="100000"/>
              </a:lnSpc>
              <a:buClrTx/>
            </a:pPr>
            <a:r>
              <a:rPr lang="fr-FR" sz="1700" dirty="0" smtClean="0">
                <a:solidFill>
                  <a:schemeClr val="tx1"/>
                </a:solidFill>
                <a:latin typeface="Calibri" pitchFamily="34" charset="0"/>
                <a:cs typeface="Calibri" pitchFamily="34" charset="0"/>
              </a:rPr>
              <a:t>Votre organisation a-t-elle les droits ? </a:t>
            </a:r>
            <a:r>
              <a:rPr lang="fr-FR" sz="1700" dirty="0">
                <a:solidFill>
                  <a:schemeClr val="tx1"/>
                </a:solidFill>
                <a:latin typeface="Calibri" pitchFamily="34" charset="0"/>
                <a:cs typeface="Calibri" pitchFamily="34" charset="0"/>
              </a:rPr>
              <a:t>=&gt; </a:t>
            </a:r>
            <a:r>
              <a:rPr lang="fr-FR" sz="1700" dirty="0">
                <a:solidFill>
                  <a:schemeClr val="tx1"/>
                </a:solidFill>
                <a:latin typeface="Calibri" pitchFamily="34" charset="0"/>
                <a:cs typeface="Calibri" pitchFamily="34" charset="0"/>
                <a:hlinkClick r:id="rId4"/>
              </a:rPr>
              <a:t>http://</a:t>
            </a:r>
            <a:r>
              <a:rPr lang="fr-FR" sz="1700" dirty="0" smtClean="0">
                <a:solidFill>
                  <a:schemeClr val="tx1"/>
                </a:solidFill>
                <a:latin typeface="Calibri" pitchFamily="34" charset="0"/>
                <a:cs typeface="Calibri" pitchFamily="34" charset="0"/>
                <a:hlinkClick r:id="rId4"/>
              </a:rPr>
              <a:t>goo.gl/s2yRtv</a:t>
            </a:r>
            <a:endParaRPr lang="fr-FR" sz="1700" dirty="0" smtClean="0">
              <a:solidFill>
                <a:schemeClr val="tx1"/>
              </a:solidFill>
              <a:latin typeface="Calibri" pitchFamily="34" charset="0"/>
              <a:cs typeface="Calibri" pitchFamily="34" charset="0"/>
            </a:endParaRPr>
          </a:p>
          <a:p>
            <a:pPr lvl="2">
              <a:lnSpc>
                <a:spcPct val="100000"/>
              </a:lnSpc>
              <a:buClrTx/>
            </a:pPr>
            <a:r>
              <a:rPr lang="fr-FR" sz="1700" dirty="0" smtClean="0">
                <a:solidFill>
                  <a:schemeClr val="tx1"/>
                </a:solidFill>
                <a:latin typeface="Calibri" pitchFamily="34" charset="0"/>
                <a:cs typeface="Calibri" pitchFamily="34" charset="0"/>
              </a:rPr>
              <a:t>RH ou formateur : Faire </a:t>
            </a:r>
            <a:r>
              <a:rPr lang="fr-FR" sz="1700" dirty="0">
                <a:solidFill>
                  <a:schemeClr val="tx1"/>
                </a:solidFill>
                <a:latin typeface="Calibri" pitchFamily="34" charset="0"/>
                <a:cs typeface="Calibri" pitchFamily="34" charset="0"/>
              </a:rPr>
              <a:t>une </a:t>
            </a:r>
            <a:r>
              <a:rPr lang="fr-FR" sz="1700" dirty="0" smtClean="0">
                <a:solidFill>
                  <a:schemeClr val="tx1"/>
                </a:solidFill>
                <a:latin typeface="Calibri" pitchFamily="34" charset="0"/>
                <a:cs typeface="Calibri" pitchFamily="34" charset="0"/>
              </a:rPr>
              <a:t>demande d’utilisation </a:t>
            </a:r>
            <a:r>
              <a:rPr lang="fr-FR" sz="1700" dirty="0">
                <a:solidFill>
                  <a:schemeClr val="tx1"/>
                </a:solidFill>
                <a:latin typeface="Calibri" pitchFamily="34" charset="0"/>
                <a:cs typeface="Calibri" pitchFamily="34" charset="0"/>
              </a:rPr>
              <a:t>=&gt; </a:t>
            </a:r>
            <a:r>
              <a:rPr lang="fr-FR" sz="1700" dirty="0">
                <a:solidFill>
                  <a:schemeClr val="tx1"/>
                </a:solidFill>
                <a:latin typeface="Calibri" pitchFamily="34" charset="0"/>
                <a:cs typeface="Calibri" pitchFamily="34" charset="0"/>
                <a:hlinkClick r:id="rId5"/>
              </a:rPr>
              <a:t>http://</a:t>
            </a:r>
            <a:r>
              <a:rPr lang="fr-FR" sz="1700" dirty="0" smtClean="0">
                <a:solidFill>
                  <a:schemeClr val="tx1"/>
                </a:solidFill>
                <a:latin typeface="Calibri" pitchFamily="34" charset="0"/>
                <a:cs typeface="Calibri" pitchFamily="34" charset="0"/>
                <a:hlinkClick r:id="rId5"/>
              </a:rPr>
              <a:t>goo.gl/2uGj8s</a:t>
            </a:r>
            <a:r>
              <a:rPr lang="fr-FR" sz="1700" dirty="0" smtClean="0">
                <a:solidFill>
                  <a:schemeClr val="tx1"/>
                </a:solidFill>
                <a:latin typeface="Calibri" pitchFamily="34" charset="0"/>
                <a:cs typeface="Calibri" pitchFamily="34" charset="0"/>
              </a:rPr>
              <a:t> </a:t>
            </a:r>
            <a:endParaRPr lang="fr-FR" sz="1700" dirty="0">
              <a:solidFill>
                <a:schemeClr val="tx1"/>
              </a:solidFill>
              <a:latin typeface="Calibri" pitchFamily="34" charset="0"/>
              <a:cs typeface="Calibri" pitchFamily="34" charset="0"/>
            </a:endParaRPr>
          </a:p>
        </p:txBody>
      </p:sp>
      <p:pic>
        <p:nvPicPr>
          <p:cNvPr id="8" name="Picture 4" descr="http://www.ccvb.ca/wp-content/uploads/2013/08/logo-cc-nc-creative-commons.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32240" y="1950552"/>
            <a:ext cx="672009" cy="672009"/>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
          <p:cNvSpPr txBox="1"/>
          <p:nvPr/>
        </p:nvSpPr>
        <p:spPr>
          <a:xfrm>
            <a:off x="6883925" y="5478355"/>
            <a:ext cx="2019032" cy="261610"/>
          </a:xfrm>
          <a:prstGeom prst="rect">
            <a:avLst/>
          </a:prstGeom>
          <a:noFill/>
        </p:spPr>
        <p:txBody>
          <a:bodyPr wrap="square" rtlCol="0">
            <a:spAutoFit/>
          </a:bodyPr>
          <a:lstStyle/>
          <a:p>
            <a:pPr algn="r"/>
            <a:r>
              <a:rPr lang="fr-FR" sz="1100" dirty="0" smtClean="0">
                <a:latin typeface="+mn-lt"/>
              </a:rPr>
              <a:t>Images : cc-by </a:t>
            </a:r>
            <a:r>
              <a:rPr lang="fr-FR" sz="1100" dirty="0" smtClean="0">
                <a:latin typeface="+mn-lt"/>
                <a:hlinkClick r:id="rId7"/>
              </a:rPr>
              <a:t>source</a:t>
            </a:r>
            <a:endParaRPr lang="fr-FR" sz="1100" dirty="0">
              <a:latin typeface="+mn-lt"/>
            </a:endParaRPr>
          </a:p>
        </p:txBody>
      </p:sp>
      <p:sp>
        <p:nvSpPr>
          <p:cNvPr id="13" name="Rectangle 12"/>
          <p:cNvSpPr/>
          <p:nvPr/>
        </p:nvSpPr>
        <p:spPr>
          <a:xfrm>
            <a:off x="179512" y="3443724"/>
            <a:ext cx="359394" cy="36000"/>
          </a:xfrm>
          <a:prstGeom prst="rect">
            <a:avLst/>
          </a:prstGeom>
        </p:spPr>
        <p:txBody>
          <a:bodyPr wrap="none">
            <a:spAutoFit/>
          </a:bodyPr>
          <a:lstStyle/>
          <a:p>
            <a:pPr lvl="0">
              <a:buSzPct val="400000"/>
              <a:buFont typeface="Wingdings" pitchFamily="2" charset="2"/>
              <a:buChar char="ü"/>
            </a:pPr>
            <a:r>
              <a:rPr lang="fr-FR" sz="400" dirty="0" smtClean="0">
                <a:solidFill>
                  <a:srgbClr val="FF0000"/>
                </a:solidFill>
                <a:latin typeface="Calibri" pitchFamily="34" charset="0"/>
              </a:rPr>
              <a:t>.</a:t>
            </a:r>
            <a:endParaRPr lang="fr-FR" sz="400" dirty="0">
              <a:solidFill>
                <a:srgbClr val="FF0000"/>
              </a:solidFill>
              <a:latin typeface="Calibri" pitchFamily="34" charset="0"/>
            </a:endParaRPr>
          </a:p>
        </p:txBody>
      </p:sp>
    </p:spTree>
    <p:extLst>
      <p:ext uri="{BB962C8B-B14F-4D97-AF65-F5344CB8AC3E}">
        <p14:creationId xmlns:p14="http://schemas.microsoft.com/office/powerpoint/2010/main" val="19807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2627784" y="1270000"/>
            <a:ext cx="6336704" cy="3937000"/>
          </a:xfrm>
        </p:spPr>
        <p:txBody>
          <a:bodyPr/>
          <a:lstStyle/>
          <a:p>
            <a:pPr marL="533400" indent="-533400" defTabSz="449263" eaLnBrk="1" hangingPunct="1">
              <a:buNone/>
            </a:pPr>
            <a:endParaRPr lang="fr-FR" sz="2800" dirty="0" smtClean="0"/>
          </a:p>
          <a:p>
            <a:pPr marL="845427" lvl="1" indent="-533400" defTabSz="449263" eaLnBrk="1" hangingPunct="1">
              <a:buClr>
                <a:srgbClr val="FF6600"/>
              </a:buClr>
              <a:buFont typeface="Times New Roman" pitchFamily="18" charset="0"/>
              <a:buAutoNum type="arabicPeriod"/>
            </a:pPr>
            <a:r>
              <a:rPr lang="fr-FR" sz="2000" dirty="0" smtClean="0"/>
              <a:t> Identifier </a:t>
            </a:r>
            <a:r>
              <a:rPr lang="fr-FR" sz="2000" b="1" dirty="0" smtClean="0"/>
              <a:t>exhaustivement</a:t>
            </a:r>
            <a:r>
              <a:rPr lang="fr-FR" sz="2000" dirty="0" smtClean="0"/>
              <a:t> les risques liés à un projet </a:t>
            </a:r>
          </a:p>
          <a:p>
            <a:pPr marL="845427" lvl="1" indent="-533400" defTabSz="449263" eaLnBrk="1" hangingPunct="1">
              <a:buClr>
                <a:srgbClr val="FF6600"/>
              </a:buClr>
              <a:buFont typeface="Times New Roman" pitchFamily="18" charset="0"/>
              <a:buAutoNum type="arabicPeriod"/>
            </a:pPr>
            <a:endParaRPr lang="fr-FR" sz="2000" dirty="0" smtClean="0"/>
          </a:p>
          <a:p>
            <a:pPr marL="845427" lvl="1" indent="-533400" defTabSz="449263" eaLnBrk="1" hangingPunct="1">
              <a:buClr>
                <a:srgbClr val="FF6600"/>
              </a:buClr>
              <a:buFont typeface="Times New Roman" pitchFamily="18" charset="0"/>
              <a:buAutoNum type="arabicPeriod"/>
            </a:pPr>
            <a:r>
              <a:rPr lang="fr-FR" sz="2000" dirty="0" smtClean="0"/>
              <a:t> Évaluer </a:t>
            </a:r>
            <a:r>
              <a:rPr lang="fr-FR" sz="2000" dirty="0" smtClean="0"/>
              <a:t>la </a:t>
            </a:r>
            <a:r>
              <a:rPr lang="fr-FR" sz="2000" b="1" dirty="0" smtClean="0"/>
              <a:t>criticité </a:t>
            </a:r>
            <a:r>
              <a:rPr lang="fr-FR" sz="2000" dirty="0" smtClean="0"/>
              <a:t>d’un risque</a:t>
            </a:r>
          </a:p>
          <a:p>
            <a:pPr marL="845427" lvl="1" indent="-533400" defTabSz="449263" eaLnBrk="1" hangingPunct="1">
              <a:buClr>
                <a:srgbClr val="FF6600"/>
              </a:buClr>
              <a:buFont typeface="Times New Roman" pitchFamily="18" charset="0"/>
              <a:buAutoNum type="arabicPeriod"/>
            </a:pPr>
            <a:endParaRPr lang="fr-FR" sz="2000" dirty="0" smtClean="0"/>
          </a:p>
          <a:p>
            <a:pPr marL="845427" lvl="1" indent="-533400" defTabSz="449263" eaLnBrk="1" hangingPunct="1">
              <a:buClr>
                <a:srgbClr val="FF6600"/>
              </a:buClr>
              <a:buFont typeface="Times New Roman" pitchFamily="18" charset="0"/>
              <a:buAutoNum type="arabicPeriod"/>
            </a:pPr>
            <a:r>
              <a:rPr lang="fr-FR" sz="2000" dirty="0" smtClean="0"/>
              <a:t> Établir </a:t>
            </a:r>
            <a:r>
              <a:rPr lang="fr-FR" sz="2000" dirty="0" smtClean="0"/>
              <a:t>un </a:t>
            </a:r>
            <a:r>
              <a:rPr lang="fr-FR" sz="2000" b="1" dirty="0" smtClean="0"/>
              <a:t>plan de prévention</a:t>
            </a:r>
            <a:r>
              <a:rPr lang="fr-FR" sz="2000" dirty="0"/>
              <a:t>, </a:t>
            </a:r>
            <a:r>
              <a:rPr lang="fr-FR" sz="2000" dirty="0" smtClean="0"/>
              <a:t>le suivre</a:t>
            </a:r>
          </a:p>
          <a:p>
            <a:pPr marL="845427" lvl="1" indent="-533400" defTabSz="449263" eaLnBrk="1" hangingPunct="1">
              <a:buClr>
                <a:srgbClr val="FF6600"/>
              </a:buClr>
              <a:buFont typeface="Times New Roman" pitchFamily="18" charset="0"/>
              <a:buAutoNum type="arabicPeriod"/>
            </a:pPr>
            <a:endParaRPr lang="fr-FR" sz="2000" dirty="0" smtClean="0"/>
          </a:p>
          <a:p>
            <a:pPr marL="845427" lvl="1" indent="-533400" defTabSz="449263" eaLnBrk="1" hangingPunct="1">
              <a:buClr>
                <a:srgbClr val="FF6600"/>
              </a:buClr>
              <a:buFont typeface="Times New Roman" pitchFamily="18" charset="0"/>
              <a:buAutoNum type="arabicPeriod"/>
            </a:pPr>
            <a:r>
              <a:rPr lang="fr-FR" sz="2000" dirty="0" smtClean="0"/>
              <a:t> </a:t>
            </a:r>
            <a:r>
              <a:rPr lang="fr-FR" sz="2000" b="1" dirty="0" smtClean="0"/>
              <a:t>Réagir </a:t>
            </a:r>
            <a:r>
              <a:rPr lang="fr-FR" sz="2000" dirty="0" smtClean="0"/>
              <a:t>en cas de problème</a:t>
            </a:r>
          </a:p>
        </p:txBody>
      </p:sp>
      <p:sp>
        <p:nvSpPr>
          <p:cNvPr id="4" name="Titre 10"/>
          <p:cNvSpPr txBox="1">
            <a:spLocks/>
          </p:cNvSpPr>
          <p:nvPr/>
        </p:nvSpPr>
        <p:spPr>
          <a:xfrm>
            <a:off x="2483768" y="287338"/>
            <a:ext cx="6682003" cy="571500"/>
          </a:xfrm>
          <a:prstGeom prst="rect">
            <a:avLst/>
          </a:prstGeom>
        </p:spPr>
        <p:txBody>
          <a:bodyPr lIns="71320" tIns="35661" rIns="71320" bIns="3566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Objectifs</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endParaRPr kumimoji="0" lang="fr-FR" sz="2800" b="1" i="0" u="none" strike="noStrike" kern="0" cap="none" spc="0" normalizeH="0" baseline="0" noProof="0" dirty="0">
              <a:ln>
                <a:noFill/>
              </a:ln>
              <a:solidFill>
                <a:schemeClr val="tx1"/>
              </a:solidFill>
              <a:effectLst/>
              <a:uLnTx/>
              <a:uFillTx/>
              <a:latin typeface="Calibri" pitchFamily="34" charset="0"/>
              <a:ea typeface="+mj-ea"/>
              <a:cs typeface="+mj-cs"/>
            </a:endParaRPr>
          </a:p>
        </p:txBody>
      </p:sp>
      <p:sp>
        <p:nvSpPr>
          <p:cNvPr id="7" name="Rectangle 6"/>
          <p:cNvSpPr/>
          <p:nvPr/>
        </p:nvSpPr>
        <p:spPr>
          <a:xfrm>
            <a:off x="179512" y="3783444"/>
            <a:ext cx="359394" cy="36000"/>
          </a:xfrm>
          <a:prstGeom prst="rect">
            <a:avLst/>
          </a:prstGeom>
        </p:spPr>
        <p:txBody>
          <a:bodyPr wrap="none">
            <a:spAutoFit/>
          </a:bodyPr>
          <a:lstStyle/>
          <a:p>
            <a:pPr lvl="0">
              <a:buSzPct val="400000"/>
              <a:buFont typeface="Wingdings" pitchFamily="2" charset="2"/>
              <a:buChar char="ü"/>
            </a:pPr>
            <a:r>
              <a:rPr lang="fr-FR" sz="400" dirty="0" smtClean="0">
                <a:solidFill>
                  <a:srgbClr val="FF0000"/>
                </a:solidFill>
                <a:latin typeface="Calibri" pitchFamily="34" charset="0"/>
              </a:rPr>
              <a:t>.</a:t>
            </a:r>
            <a:endParaRPr lang="fr-FR" sz="400" dirty="0">
              <a:solidFill>
                <a:srgbClr val="FF0000"/>
              </a:solidFill>
              <a:latin typeface="Calibri" pitchFamily="34" charset="0"/>
            </a:endParaRPr>
          </a:p>
        </p:txBody>
      </p:sp>
    </p:spTree>
    <p:extLst>
      <p:ext uri="{BB962C8B-B14F-4D97-AF65-F5344CB8AC3E}">
        <p14:creationId xmlns:p14="http://schemas.microsoft.com/office/powerpoint/2010/main" val="119240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7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2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0"/>
          <p:cNvSpPr txBox="1">
            <a:spLocks/>
          </p:cNvSpPr>
          <p:nvPr/>
        </p:nvSpPr>
        <p:spPr>
          <a:xfrm>
            <a:off x="2483768" y="287338"/>
            <a:ext cx="6682003" cy="571500"/>
          </a:xfrm>
          <a:prstGeom prst="rect">
            <a:avLst/>
          </a:prstGeom>
        </p:spPr>
        <p:txBody>
          <a:bodyPr lIns="71320" tIns="35661" rIns="71320" bIns="35661"/>
          <a:lstStyle/>
          <a:p>
            <a:pPr lvl="0" algn="ctr" eaLnBrk="0" hangingPunct="0">
              <a:defRPr/>
            </a:pPr>
            <a:r>
              <a:rPr lang="fr-FR" sz="2800" b="1" kern="0" dirty="0">
                <a:latin typeface="Calibri" pitchFamily="34" charset="0"/>
                <a:ea typeface="+mj-ea"/>
                <a:cs typeface="+mj-cs"/>
              </a:rPr>
              <a:t>Risques et entrepreneuriat</a:t>
            </a:r>
            <a:endParaRPr kumimoji="0" lang="fr-FR" sz="2800" b="1" i="0" u="none" strike="noStrike" kern="0" cap="none" spc="0" normalizeH="0" baseline="0" noProof="0" dirty="0">
              <a:ln>
                <a:noFill/>
              </a:ln>
              <a:solidFill>
                <a:schemeClr val="tx1"/>
              </a:solidFill>
              <a:effectLst/>
              <a:uLnTx/>
              <a:uFillTx/>
              <a:latin typeface="Calibri" pitchFamily="34" charset="0"/>
              <a:ea typeface="+mj-ea"/>
              <a:cs typeface="+mj-cs"/>
            </a:endParaRPr>
          </a:p>
        </p:txBody>
      </p:sp>
      <p:sp>
        <p:nvSpPr>
          <p:cNvPr id="10" name="ZoneTexte 9"/>
          <p:cNvSpPr txBox="1"/>
          <p:nvPr/>
        </p:nvSpPr>
        <p:spPr>
          <a:xfrm>
            <a:off x="206011" y="4100686"/>
            <a:ext cx="180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3" name="ZoneTexte 2"/>
          <p:cNvSpPr txBox="1"/>
          <p:nvPr/>
        </p:nvSpPr>
        <p:spPr>
          <a:xfrm>
            <a:off x="3016457" y="1705372"/>
            <a:ext cx="5616624" cy="3046988"/>
          </a:xfrm>
          <a:prstGeom prst="rect">
            <a:avLst/>
          </a:prstGeom>
          <a:noFill/>
        </p:spPr>
        <p:txBody>
          <a:bodyPr wrap="square" rtlCol="0">
            <a:spAutoFit/>
          </a:bodyPr>
          <a:lstStyle/>
          <a:p>
            <a:r>
              <a:rPr lang="fr-FR" sz="3200" dirty="0" smtClean="0">
                <a:latin typeface="Calibri" pitchFamily="34" charset="0"/>
              </a:rPr>
              <a:t>L’entrepreneuriat …</a:t>
            </a:r>
            <a:endParaRPr lang="fr-FR" sz="3200" dirty="0">
              <a:latin typeface="Calibri" pitchFamily="34" charset="0"/>
            </a:endParaRPr>
          </a:p>
          <a:p>
            <a:pPr marL="342900" indent="-342900">
              <a:buFont typeface="Arial" panose="020B0604020202020204" pitchFamily="34" charset="0"/>
              <a:buChar char="•"/>
            </a:pPr>
            <a:r>
              <a:rPr lang="fr-FR" sz="2800" dirty="0" smtClean="0">
                <a:latin typeface="Calibri" pitchFamily="34" charset="0"/>
              </a:rPr>
              <a:t>Consiste </a:t>
            </a:r>
            <a:r>
              <a:rPr lang="fr-FR" sz="2800" dirty="0">
                <a:latin typeface="Calibri" pitchFamily="34" charset="0"/>
              </a:rPr>
              <a:t>à </a:t>
            </a:r>
            <a:r>
              <a:rPr lang="fr-FR" sz="2800" b="1" dirty="0">
                <a:latin typeface="Calibri" pitchFamily="34" charset="0"/>
              </a:rPr>
              <a:t>prendre des risques </a:t>
            </a:r>
            <a:r>
              <a:rPr lang="fr-FR" sz="2800" i="1" dirty="0">
                <a:latin typeface="Calibri" pitchFamily="34" charset="0"/>
              </a:rPr>
              <a:t>Frank Knight (1967) </a:t>
            </a:r>
          </a:p>
          <a:p>
            <a:pPr marL="342900" indent="-342900">
              <a:buFont typeface="Arial" panose="020B0604020202020204" pitchFamily="34" charset="0"/>
              <a:buChar char="•"/>
            </a:pPr>
            <a:r>
              <a:rPr lang="fr-FR" sz="2800" dirty="0" smtClean="0">
                <a:latin typeface="Calibri" pitchFamily="34" charset="0"/>
              </a:rPr>
              <a:t>Est le </a:t>
            </a:r>
            <a:r>
              <a:rPr lang="fr-FR" sz="2800" dirty="0">
                <a:latin typeface="Calibri" pitchFamily="34" charset="0"/>
              </a:rPr>
              <a:t>processus de découverte, d’évaluation et d’exploitation </a:t>
            </a:r>
            <a:r>
              <a:rPr lang="fr-FR" sz="2800" dirty="0" smtClean="0">
                <a:latin typeface="Calibri" pitchFamily="34" charset="0"/>
              </a:rPr>
              <a:t>des </a:t>
            </a:r>
            <a:r>
              <a:rPr lang="fr-FR" sz="2800" b="1" dirty="0" smtClean="0">
                <a:latin typeface="Calibri" pitchFamily="34" charset="0"/>
              </a:rPr>
              <a:t>opportunités</a:t>
            </a:r>
            <a:r>
              <a:rPr lang="fr-FR" sz="2800" dirty="0" smtClean="0">
                <a:latin typeface="Calibri" pitchFamily="34" charset="0"/>
              </a:rPr>
              <a:t> </a:t>
            </a:r>
            <a:r>
              <a:rPr lang="fr-FR" sz="2800" i="1" dirty="0" err="1" smtClean="0">
                <a:latin typeface="Calibri" pitchFamily="34" charset="0"/>
              </a:rPr>
              <a:t>Timmons</a:t>
            </a:r>
            <a:r>
              <a:rPr lang="fr-FR" sz="2800" i="1" dirty="0">
                <a:latin typeface="Calibri" pitchFamily="34" charset="0"/>
              </a:rPr>
              <a:t> (1989)</a:t>
            </a:r>
          </a:p>
          <a:p>
            <a:endParaRPr lang="fr-FR"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3.amazonaws.com/stripgenerator/strip/10/57/27/00/00/full.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740352" y="3788691"/>
            <a:ext cx="1368152" cy="1790697"/>
          </a:xfrm>
          <a:prstGeom prst="rect">
            <a:avLst/>
          </a:prstGeom>
          <a:noFill/>
          <a:extLst>
            <a:ext uri="{909E8E84-426E-40DD-AFC4-6F175D3DCCD1}">
              <a14:hiddenFill xmlns:a14="http://schemas.microsoft.com/office/drawing/2010/main">
                <a:solidFill>
                  <a:srgbClr val="FFFFFF"/>
                </a:solidFill>
              </a14:hiddenFill>
            </a:ext>
          </a:extLst>
        </p:spPr>
      </p:pic>
      <p:sp>
        <p:nvSpPr>
          <p:cNvPr id="251907" name="Rectangle 3"/>
          <p:cNvSpPr>
            <a:spLocks noGrp="1" noChangeArrowheads="1"/>
          </p:cNvSpPr>
          <p:nvPr>
            <p:ph idx="1"/>
          </p:nvPr>
        </p:nvSpPr>
        <p:spPr>
          <a:xfrm>
            <a:off x="2627785" y="1057300"/>
            <a:ext cx="6192687" cy="4176464"/>
          </a:xfrm>
        </p:spPr>
        <p:txBody>
          <a:bodyPr/>
          <a:lstStyle/>
          <a:p>
            <a:pPr algn="just" eaLnBrk="1" hangingPunct="1">
              <a:lnSpc>
                <a:spcPct val="80000"/>
              </a:lnSpc>
              <a:buFontTx/>
              <a:buNone/>
            </a:pPr>
            <a:r>
              <a:rPr lang="fr-FR" sz="2400" dirty="0" smtClean="0"/>
              <a:t>… c’est prendre des risques, rencontrer des surprises, </a:t>
            </a:r>
            <a:r>
              <a:rPr lang="fr-FR" sz="2400" b="1" dirty="0" smtClean="0"/>
              <a:t>mauvaises</a:t>
            </a:r>
            <a:r>
              <a:rPr lang="fr-FR" sz="2400" dirty="0" smtClean="0"/>
              <a:t> pour la plupart.</a:t>
            </a:r>
          </a:p>
          <a:p>
            <a:pPr eaLnBrk="1" hangingPunct="1">
              <a:lnSpc>
                <a:spcPct val="80000"/>
              </a:lnSpc>
              <a:buFontTx/>
              <a:buNone/>
            </a:pPr>
            <a:endParaRPr lang="fr-FR" sz="2400" dirty="0" smtClean="0"/>
          </a:p>
          <a:p>
            <a:pPr eaLnBrk="1" hangingPunct="1">
              <a:lnSpc>
                <a:spcPct val="80000"/>
              </a:lnSpc>
              <a:buFontTx/>
              <a:buNone/>
            </a:pPr>
            <a:r>
              <a:rPr lang="fr-FR" sz="2400" dirty="0" smtClean="0"/>
              <a:t>Les gérer plutôt que les subir ?</a:t>
            </a:r>
          </a:p>
          <a:p>
            <a:pPr algn="just" eaLnBrk="1" hangingPunct="1">
              <a:lnSpc>
                <a:spcPct val="80000"/>
              </a:lnSpc>
              <a:buFontTx/>
              <a:buNone/>
            </a:pPr>
            <a:endParaRPr lang="fr-FR" sz="2400" dirty="0" smtClean="0"/>
          </a:p>
          <a:p>
            <a:pPr algn="just" eaLnBrk="1" hangingPunct="1">
              <a:lnSpc>
                <a:spcPct val="80000"/>
              </a:lnSpc>
              <a:buFontTx/>
              <a:buNone/>
            </a:pPr>
            <a:endParaRPr lang="fr-FR" sz="2400" dirty="0" smtClean="0"/>
          </a:p>
          <a:p>
            <a:pPr algn="just" eaLnBrk="1" hangingPunct="1">
              <a:lnSpc>
                <a:spcPct val="80000"/>
              </a:lnSpc>
              <a:buFontTx/>
              <a:buNone/>
            </a:pPr>
            <a:r>
              <a:rPr lang="fr-FR" sz="2400" dirty="0" smtClean="0"/>
              <a:t>Excuses :</a:t>
            </a:r>
          </a:p>
          <a:p>
            <a:pPr algn="just" eaLnBrk="1" hangingPunct="1">
              <a:lnSpc>
                <a:spcPct val="80000"/>
              </a:lnSpc>
              <a:buFontTx/>
              <a:buNone/>
            </a:pPr>
            <a:endParaRPr lang="fr-FR" sz="700" dirty="0" smtClean="0"/>
          </a:p>
          <a:p>
            <a:pPr lvl="1" algn="just" eaLnBrk="1" hangingPunct="1">
              <a:lnSpc>
                <a:spcPct val="80000"/>
              </a:lnSpc>
              <a:buClr>
                <a:srgbClr val="FF6600"/>
              </a:buClr>
            </a:pPr>
            <a:r>
              <a:rPr lang="fr-FR" sz="2000" dirty="0" smtClean="0">
                <a:solidFill>
                  <a:schemeClr val="accent6">
                    <a:lumMod val="50000"/>
                  </a:schemeClr>
                </a:solidFill>
              </a:rPr>
              <a:t>« C’est pas ma faute »</a:t>
            </a:r>
          </a:p>
          <a:p>
            <a:pPr lvl="1" algn="just" eaLnBrk="1" hangingPunct="1">
              <a:lnSpc>
                <a:spcPct val="80000"/>
              </a:lnSpc>
              <a:buClr>
                <a:srgbClr val="FF6600"/>
              </a:buClr>
            </a:pPr>
            <a:r>
              <a:rPr lang="fr-FR" sz="2000" dirty="0" smtClean="0">
                <a:solidFill>
                  <a:schemeClr val="accent6">
                    <a:lumMod val="50000"/>
                  </a:schemeClr>
                </a:solidFill>
              </a:rPr>
              <a:t>« Un problème inattendu nous a fait</a:t>
            </a:r>
          </a:p>
          <a:p>
            <a:pPr marL="356602" lvl="1" indent="0" algn="just" eaLnBrk="1" hangingPunct="1">
              <a:lnSpc>
                <a:spcPct val="80000"/>
              </a:lnSpc>
              <a:buClr>
                <a:srgbClr val="FF6600"/>
              </a:buClr>
              <a:buNone/>
            </a:pPr>
            <a:r>
              <a:rPr lang="fr-FR" sz="2000" dirty="0" smtClean="0">
                <a:solidFill>
                  <a:schemeClr val="accent6">
                    <a:lumMod val="50000"/>
                  </a:schemeClr>
                </a:solidFill>
              </a:rPr>
              <a:t> prendre du retard »</a:t>
            </a:r>
          </a:p>
          <a:p>
            <a:pPr lvl="1" algn="just" eaLnBrk="1" hangingPunct="1">
              <a:lnSpc>
                <a:spcPct val="80000"/>
              </a:lnSpc>
              <a:buClr>
                <a:srgbClr val="FF6600"/>
              </a:buClr>
            </a:pPr>
            <a:r>
              <a:rPr lang="fr-FR" sz="2000" dirty="0" smtClean="0">
                <a:solidFill>
                  <a:schemeClr val="accent6">
                    <a:lumMod val="50000"/>
                  </a:schemeClr>
                </a:solidFill>
              </a:rPr>
              <a:t>« C’est vraiment trop injuste ! »</a:t>
            </a:r>
          </a:p>
          <a:p>
            <a:pPr lvl="1" algn="just" eaLnBrk="1" hangingPunct="1">
              <a:lnSpc>
                <a:spcPct val="80000"/>
              </a:lnSpc>
              <a:buClr>
                <a:srgbClr val="FF6600"/>
              </a:buClr>
            </a:pPr>
            <a:endParaRPr lang="fr-FR" sz="700" dirty="0" smtClean="0"/>
          </a:p>
          <a:p>
            <a:pPr algn="just" eaLnBrk="1" hangingPunct="1">
              <a:lnSpc>
                <a:spcPct val="80000"/>
              </a:lnSpc>
              <a:buNone/>
            </a:pPr>
            <a:r>
              <a:rPr lang="fr-FR" sz="2400" dirty="0" smtClean="0"/>
              <a:t>de plus en plus mal acceptées.</a:t>
            </a:r>
          </a:p>
        </p:txBody>
      </p:sp>
      <p:sp>
        <p:nvSpPr>
          <p:cNvPr id="6" name="Titre 10"/>
          <p:cNvSpPr txBox="1">
            <a:spLocks/>
          </p:cNvSpPr>
          <p:nvPr/>
        </p:nvSpPr>
        <p:spPr>
          <a:xfrm>
            <a:off x="2483768" y="287338"/>
            <a:ext cx="6682003" cy="571500"/>
          </a:xfrm>
          <a:prstGeom prst="rect">
            <a:avLst/>
          </a:prstGeom>
        </p:spPr>
        <p:txBody>
          <a:bodyPr lIns="71320" tIns="35661" rIns="71320" bIns="3566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Conduire un projet</a:t>
            </a:r>
            <a:endParaRPr kumimoji="0" lang="fr-FR" sz="2800" b="1" i="0" u="none" strike="noStrike" kern="0" cap="none" spc="0" normalizeH="0" baseline="0" noProof="0" dirty="0">
              <a:ln>
                <a:noFill/>
              </a:ln>
              <a:solidFill>
                <a:schemeClr val="tx1"/>
              </a:solidFill>
              <a:effectLst/>
              <a:uLnTx/>
              <a:uFillTx/>
              <a:latin typeface="Calibri" pitchFamily="34" charset="0"/>
              <a:ea typeface="+mj-ea"/>
              <a:cs typeface="+mj-cs"/>
            </a:endParaRPr>
          </a:p>
        </p:txBody>
      </p:sp>
      <p:sp>
        <p:nvSpPr>
          <p:cNvPr id="9" name="Text Box 5"/>
          <p:cNvSpPr txBox="1">
            <a:spLocks noChangeArrowheads="1"/>
          </p:cNvSpPr>
          <p:nvPr/>
        </p:nvSpPr>
        <p:spPr bwMode="auto">
          <a:xfrm>
            <a:off x="6156327" y="5486137"/>
            <a:ext cx="2808162" cy="228863"/>
          </a:xfrm>
          <a:prstGeom prst="rect">
            <a:avLst/>
          </a:prstGeom>
          <a:no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900" dirty="0" smtClean="0"/>
              <a:t>Personnage © </a:t>
            </a:r>
            <a:r>
              <a:rPr lang="fr-FR" sz="900" dirty="0" err="1" smtClean="0"/>
              <a:t>Pagot</a:t>
            </a:r>
            <a:r>
              <a:rPr lang="fr-FR" sz="900" dirty="0"/>
              <a:t>: </a:t>
            </a:r>
            <a:r>
              <a:rPr lang="fr-FR" sz="900" dirty="0">
                <a:hlinkClick r:id="rId4"/>
              </a:rPr>
              <a:t>Source</a:t>
            </a:r>
            <a:endParaRPr lang="fr-FR" sz="900" dirty="0">
              <a:hlinkClick r:id="rId5"/>
            </a:endParaRPr>
          </a:p>
        </p:txBody>
      </p:sp>
      <p:sp>
        <p:nvSpPr>
          <p:cNvPr id="10" name="ZoneTexte 9"/>
          <p:cNvSpPr txBox="1"/>
          <p:nvPr/>
        </p:nvSpPr>
        <p:spPr>
          <a:xfrm>
            <a:off x="206011" y="4100686"/>
            <a:ext cx="180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extLst>
      <p:ext uri="{BB962C8B-B14F-4D97-AF65-F5344CB8AC3E}">
        <p14:creationId xmlns:p14="http://schemas.microsoft.com/office/powerpoint/2010/main" val="39466840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19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190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1907">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51907">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5190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1907">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51907">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190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5"/>
          <p:cNvSpPr txBox="1">
            <a:spLocks noChangeArrowheads="1"/>
          </p:cNvSpPr>
          <p:nvPr/>
        </p:nvSpPr>
        <p:spPr bwMode="auto">
          <a:xfrm>
            <a:off x="4860032" y="5449788"/>
            <a:ext cx="3970337" cy="230832"/>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900" dirty="0" smtClean="0"/>
              <a:t>Carlo </a:t>
            </a:r>
            <a:r>
              <a:rPr lang="fr-FR" sz="900" dirty="0" err="1"/>
              <a:t>Saraceni</a:t>
            </a:r>
            <a:r>
              <a:rPr lang="fr-FR" sz="900" dirty="0"/>
              <a:t>, La chute d'Icare, </a:t>
            </a:r>
            <a:r>
              <a:rPr lang="fr-FR" sz="900" dirty="0" smtClean="0"/>
              <a:t>c. 1600 Domaine public - </a:t>
            </a:r>
            <a:r>
              <a:rPr lang="fr-FR" sz="900" dirty="0">
                <a:hlinkClick r:id="rId3"/>
              </a:rPr>
              <a:t>Source</a:t>
            </a:r>
            <a:endParaRPr lang="fr-FR" sz="900" dirty="0">
              <a:hlinkClick r:id="rId4"/>
            </a:endParaRPr>
          </a:p>
        </p:txBody>
      </p:sp>
      <p:sp>
        <p:nvSpPr>
          <p:cNvPr id="6" name="Titre 10"/>
          <p:cNvSpPr txBox="1">
            <a:spLocks/>
          </p:cNvSpPr>
          <p:nvPr/>
        </p:nvSpPr>
        <p:spPr>
          <a:xfrm>
            <a:off x="2483768" y="287338"/>
            <a:ext cx="6682003" cy="571500"/>
          </a:xfrm>
          <a:prstGeom prst="rect">
            <a:avLst/>
          </a:prstGeom>
        </p:spPr>
        <p:txBody>
          <a:bodyPr lIns="71320" tIns="35661" rIns="71320" bIns="3566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Vouloir aller trop vite</a:t>
            </a:r>
            <a:endParaRPr kumimoji="0" lang="fr-FR" sz="2800" b="1" i="0" u="none" strike="noStrike" kern="0" cap="none" spc="0" normalizeH="0" baseline="0" noProof="0" dirty="0">
              <a:ln>
                <a:noFill/>
              </a:ln>
              <a:solidFill>
                <a:schemeClr val="tx1"/>
              </a:solidFill>
              <a:effectLst/>
              <a:uLnTx/>
              <a:uFillTx/>
              <a:latin typeface="Calibri" pitchFamily="34" charset="0"/>
              <a:ea typeface="+mj-ea"/>
              <a:cs typeface="+mj-cs"/>
            </a:endParaRPr>
          </a:p>
        </p:txBody>
      </p:sp>
      <p:pic>
        <p:nvPicPr>
          <p:cNvPr id="9" name="Picture 2" descr="http://www.arretetonchar.fr/wp-content/uploads/2013/IMG/jpg_La_chute_d_Icare_-_Carlo_Saraceni.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3848" y="1125758"/>
            <a:ext cx="5238750" cy="4019550"/>
          </a:xfrm>
          <a:prstGeom prst="rect">
            <a:avLst/>
          </a:prstGeom>
          <a:noFill/>
          <a:effectLst>
            <a:outerShdw blurRad="889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10" name="Ellipse 9"/>
          <p:cNvSpPr/>
          <p:nvPr/>
        </p:nvSpPr>
        <p:spPr>
          <a:xfrm>
            <a:off x="4228787" y="1216021"/>
            <a:ext cx="2664296" cy="12961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3093486" y="3721595"/>
            <a:ext cx="1584176" cy="15139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206011" y="4100686"/>
            <a:ext cx="180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 presetClass="exit" presetSubtype="0" fill="hold" grpId="1" nodeType="with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7" name="Rectangle 3"/>
          <p:cNvSpPr>
            <a:spLocks noGrp="1" noChangeArrowheads="1"/>
          </p:cNvSpPr>
          <p:nvPr>
            <p:ph idx="1"/>
          </p:nvPr>
        </p:nvSpPr>
        <p:spPr>
          <a:xfrm>
            <a:off x="4708645" y="1417340"/>
            <a:ext cx="2232248" cy="1944216"/>
          </a:xfrm>
        </p:spPr>
        <p:txBody>
          <a:bodyPr/>
          <a:lstStyle/>
          <a:p>
            <a:pPr marL="609600" indent="-609600" eaLnBrk="1" hangingPunct="1">
              <a:buClr>
                <a:srgbClr val="FF6600"/>
              </a:buClr>
              <a:buFont typeface="+mj-lt"/>
              <a:buAutoNum type="arabicParenR"/>
            </a:pPr>
            <a:r>
              <a:rPr lang="fr-FR" dirty="0" smtClean="0"/>
              <a:t>Identifier</a:t>
            </a:r>
          </a:p>
          <a:p>
            <a:pPr marL="609600" indent="-609600" eaLnBrk="1" hangingPunct="1">
              <a:buClr>
                <a:srgbClr val="FF6600"/>
              </a:buClr>
              <a:buFont typeface="+mj-lt"/>
              <a:buAutoNum type="arabicParenR"/>
            </a:pPr>
            <a:r>
              <a:rPr lang="fr-FR" dirty="0" smtClean="0"/>
              <a:t>Prioriser</a:t>
            </a:r>
          </a:p>
          <a:p>
            <a:pPr marL="609600" indent="-609600" eaLnBrk="1" hangingPunct="1">
              <a:buClr>
                <a:srgbClr val="FF6600"/>
              </a:buClr>
              <a:buFont typeface="+mj-lt"/>
              <a:buAutoNum type="arabicParenR"/>
            </a:pPr>
            <a:r>
              <a:rPr lang="fr-FR" dirty="0" smtClean="0"/>
              <a:t>Prévenir</a:t>
            </a:r>
          </a:p>
          <a:p>
            <a:pPr marL="609600" indent="-609600" eaLnBrk="1" hangingPunct="1">
              <a:buClr>
                <a:srgbClr val="FF6600"/>
              </a:buClr>
              <a:buFont typeface="+mj-lt"/>
              <a:buAutoNum type="arabicParenR"/>
            </a:pPr>
            <a:r>
              <a:rPr lang="fr-FR" dirty="0" smtClean="0"/>
              <a:t>Suivre</a:t>
            </a:r>
          </a:p>
        </p:txBody>
      </p:sp>
      <p:sp>
        <p:nvSpPr>
          <p:cNvPr id="5" name="Titre 10"/>
          <p:cNvSpPr txBox="1">
            <a:spLocks/>
          </p:cNvSpPr>
          <p:nvPr/>
        </p:nvSpPr>
        <p:spPr>
          <a:xfrm>
            <a:off x="2483768" y="337220"/>
            <a:ext cx="6682003" cy="571500"/>
          </a:xfrm>
          <a:prstGeom prst="rect">
            <a:avLst/>
          </a:prstGeom>
        </p:spPr>
        <p:txBody>
          <a:bodyPr lIns="71320" tIns="35661" rIns="71320" bIns="3566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Démarche en 4 temps</a:t>
            </a:r>
            <a:endParaRPr kumimoji="0" lang="fr-FR" sz="2800" b="1" i="0" u="none" strike="noStrike" kern="0" cap="none" spc="0" normalizeH="0" baseline="0" noProof="0" dirty="0">
              <a:ln>
                <a:noFill/>
              </a:ln>
              <a:solidFill>
                <a:schemeClr val="tx1"/>
              </a:solidFill>
              <a:effectLst/>
              <a:uLnTx/>
              <a:uFillTx/>
              <a:latin typeface="Calibri" pitchFamily="34" charset="0"/>
              <a:ea typeface="+mj-ea"/>
              <a:cs typeface="+mj-cs"/>
            </a:endParaRPr>
          </a:p>
        </p:txBody>
      </p:sp>
      <p:sp>
        <p:nvSpPr>
          <p:cNvPr id="8" name="Text Box 5"/>
          <p:cNvSpPr txBox="1">
            <a:spLocks noChangeArrowheads="1"/>
          </p:cNvSpPr>
          <p:nvPr/>
        </p:nvSpPr>
        <p:spPr bwMode="auto">
          <a:xfrm>
            <a:off x="6156176" y="5458497"/>
            <a:ext cx="2808162" cy="228863"/>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900" dirty="0" smtClean="0"/>
              <a:t>Image Domaine Public </a:t>
            </a:r>
            <a:r>
              <a:rPr lang="fr-FR" sz="900" dirty="0"/>
              <a:t>: </a:t>
            </a:r>
            <a:r>
              <a:rPr lang="fr-FR" sz="900" dirty="0">
                <a:hlinkClick r:id="rId3"/>
              </a:rPr>
              <a:t>Source</a:t>
            </a:r>
            <a:endParaRPr lang="fr-FR" sz="900" dirty="0">
              <a:hlinkClick r:id="rId4"/>
            </a:endParaRPr>
          </a:p>
        </p:txBody>
      </p:sp>
      <p:pic>
        <p:nvPicPr>
          <p:cNvPr id="2052" name="Picture 4" descr="Recycler, Flèches, Cycle, Rotation, Environnement"/>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4355976" y="3152296"/>
            <a:ext cx="2314382" cy="2448272"/>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206011" y="4430628"/>
            <a:ext cx="180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 calcmode="lin" valueType="num">
                                      <p:cBhvr additive="base">
                                        <p:cTn id="7" dur="500" fill="hold"/>
                                        <p:tgtEl>
                                          <p:spTgt spid="7782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78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7827">
                                            <p:txEl>
                                              <p:pRg st="1" end="1"/>
                                            </p:txEl>
                                          </p:spTgt>
                                        </p:tgtEl>
                                        <p:attrNameLst>
                                          <p:attrName>style.visibility</p:attrName>
                                        </p:attrNameLst>
                                      </p:cBhvr>
                                      <p:to>
                                        <p:strVal val="visible"/>
                                      </p:to>
                                    </p:set>
                                    <p:anim calcmode="lin" valueType="num">
                                      <p:cBhvr additive="base">
                                        <p:cTn id="13" dur="500" fill="hold"/>
                                        <p:tgtEl>
                                          <p:spTgt spid="7782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78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7827">
                                            <p:txEl>
                                              <p:pRg st="2" end="2"/>
                                            </p:txEl>
                                          </p:spTgt>
                                        </p:tgtEl>
                                        <p:attrNameLst>
                                          <p:attrName>style.visibility</p:attrName>
                                        </p:attrNameLst>
                                      </p:cBhvr>
                                      <p:to>
                                        <p:strVal val="visible"/>
                                      </p:to>
                                    </p:set>
                                    <p:anim calcmode="lin" valueType="num">
                                      <p:cBhvr additive="base">
                                        <p:cTn id="19" dur="500" fill="hold"/>
                                        <p:tgtEl>
                                          <p:spTgt spid="7782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78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7827">
                                            <p:txEl>
                                              <p:pRg st="3" end="3"/>
                                            </p:txEl>
                                          </p:spTgt>
                                        </p:tgtEl>
                                        <p:attrNameLst>
                                          <p:attrName>style.visibility</p:attrName>
                                        </p:attrNameLst>
                                      </p:cBhvr>
                                      <p:to>
                                        <p:strVal val="visible"/>
                                      </p:to>
                                    </p:set>
                                    <p:anim calcmode="lin" valueType="num">
                                      <p:cBhvr additive="base">
                                        <p:cTn id="25" dur="500" fill="hold"/>
                                        <p:tgtEl>
                                          <p:spTgt spid="7782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7827">
                                            <p:txEl>
                                              <p:pRg st="3" end="3"/>
                                            </p:txEl>
                                          </p:spTgt>
                                        </p:tgtEl>
                                        <p:attrNameLst>
                                          <p:attrName>ppt_y</p:attrName>
                                        </p:attrNameLst>
                                      </p:cBhvr>
                                      <p:tavLst>
                                        <p:tav tm="0">
                                          <p:val>
                                            <p:strVal val="#ppt_y"/>
                                          </p:val>
                                        </p:tav>
                                        <p:tav tm="100000">
                                          <p:val>
                                            <p:strVal val="#ppt_y"/>
                                          </p:val>
                                        </p:tav>
                                      </p:tavLst>
                                    </p:anim>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2052"/>
                                        </p:tgtEl>
                                        <p:attrNameLst>
                                          <p:attrName>style.visibility</p:attrName>
                                        </p:attrNameLst>
                                      </p:cBhvr>
                                      <p:to>
                                        <p:strVal val="visible"/>
                                      </p:to>
                                    </p:set>
                                    <p:animEffect transition="in" filter="wheel(1)">
                                      <p:cBhvr>
                                        <p:cTn id="33"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autoUpdateAnimBg="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ChangeArrowheads="1"/>
          </p:cNvSpPr>
          <p:nvPr/>
        </p:nvSpPr>
        <p:spPr bwMode="auto">
          <a:xfrm>
            <a:off x="0" y="0"/>
            <a:ext cx="9144000" cy="5715000"/>
          </a:xfrm>
          <a:prstGeom prst="rect">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7" name="Rectangle 2"/>
          <p:cNvSpPr txBox="1">
            <a:spLocks noChangeArrowheads="1"/>
          </p:cNvSpPr>
          <p:nvPr/>
        </p:nvSpPr>
        <p:spPr>
          <a:xfrm>
            <a:off x="2483768" y="337220"/>
            <a:ext cx="6660232" cy="571500"/>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3400" b="1" i="0" u="none" strike="noStrike" kern="0" cap="none" spc="0" normalizeH="0" baseline="0" noProof="0" dirty="0" smtClean="0">
                <a:ln>
                  <a:noFill/>
                </a:ln>
                <a:solidFill>
                  <a:schemeClr val="tx1"/>
                </a:solidFill>
                <a:effectLst/>
                <a:uLnTx/>
                <a:uFillTx/>
                <a:latin typeface="Calibri" pitchFamily="34" charset="0"/>
                <a:ea typeface="+mj-ea"/>
                <a:cs typeface="+mj-cs"/>
              </a:rPr>
              <a:t>Identifier les risques</a:t>
            </a:r>
            <a:endParaRPr kumimoji="0" lang="fr-FR" sz="3400" b="1" i="0" u="none" strike="noStrike" kern="0" cap="none" spc="0" normalizeH="0" baseline="0" noProof="0" dirty="0">
              <a:ln>
                <a:noFill/>
              </a:ln>
              <a:solidFill>
                <a:schemeClr val="tx1"/>
              </a:solidFill>
              <a:effectLst/>
              <a:uLnTx/>
              <a:uFillTx/>
              <a:latin typeface="Calibri" pitchFamily="34" charset="0"/>
              <a:ea typeface="+mj-ea"/>
              <a:cs typeface="+mj-cs"/>
            </a:endParaRPr>
          </a:p>
        </p:txBody>
      </p:sp>
      <p:sp>
        <p:nvSpPr>
          <p:cNvPr id="4" name="Rectangle 3"/>
          <p:cNvSpPr/>
          <p:nvPr/>
        </p:nvSpPr>
        <p:spPr>
          <a:xfrm>
            <a:off x="6660232" y="5460821"/>
            <a:ext cx="2226892" cy="261610"/>
          </a:xfrm>
          <a:prstGeom prst="rect">
            <a:avLst/>
          </a:prstGeom>
        </p:spPr>
        <p:txBody>
          <a:bodyPr wrap="none">
            <a:spAutoFit/>
          </a:bodyPr>
          <a:lstStyle/>
          <a:p>
            <a:r>
              <a:rPr lang="fr-FR" sz="1100" dirty="0">
                <a:latin typeface="Calibri" pitchFamily="34" charset="0"/>
              </a:rPr>
              <a:t> Péter </a:t>
            </a:r>
            <a:r>
              <a:rPr lang="fr-FR" sz="1100" dirty="0" err="1" smtClean="0">
                <a:latin typeface="Calibri" pitchFamily="34" charset="0"/>
              </a:rPr>
              <a:t>Smets</a:t>
            </a:r>
            <a:r>
              <a:rPr lang="fr-FR" sz="1100" dirty="0" smtClean="0">
                <a:latin typeface="Calibri" pitchFamily="34" charset="0"/>
              </a:rPr>
              <a:t> cc-by-NC-SA : </a:t>
            </a:r>
            <a:r>
              <a:rPr lang="fr-FR" sz="1100" dirty="0" smtClean="0">
                <a:latin typeface="Calibri" pitchFamily="34" charset="0"/>
                <a:hlinkClick r:id="rId3"/>
              </a:rPr>
              <a:t> Source</a:t>
            </a:r>
            <a:endParaRPr lang="fr-FR" sz="1100" dirty="0">
              <a:latin typeface="Calibri" pitchFamily="34" charset="0"/>
            </a:endParaRPr>
          </a:p>
        </p:txBody>
      </p:sp>
      <p:pic>
        <p:nvPicPr>
          <p:cNvPr id="5" name="Image 4" descr="8188256694_acc9268996_z (2).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18502" y="1739659"/>
            <a:ext cx="4590764" cy="304855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BD0563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4684" y="2353444"/>
            <a:ext cx="2438400" cy="1673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a:xfrm>
            <a:off x="3203848" y="337220"/>
            <a:ext cx="4968552" cy="571500"/>
          </a:xfrm>
          <a:prstGeom prst="rect">
            <a:avLst/>
          </a:prstGeom>
        </p:spPr>
        <p:txBody>
          <a:bodyPr lIns="71320" tIns="35661" rIns="71320" bIns="35661"/>
          <a:lstStyle/>
          <a:p>
            <a:pPr lvl="0" algn="ctr">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Identifier </a:t>
            </a:r>
            <a:r>
              <a:rPr lang="fr-FR" sz="2800" b="1" kern="0" dirty="0" smtClean="0">
                <a:latin typeface="Calibri" pitchFamily="34" charset="0"/>
                <a:ea typeface="+mj-ea"/>
                <a:cs typeface="+mj-cs"/>
              </a:rPr>
              <a:t> </a:t>
            </a:r>
            <a:r>
              <a:rPr lang="fr-FR" sz="2800" kern="0" dirty="0" smtClean="0">
                <a:latin typeface="Calibri" pitchFamily="34" charset="0"/>
                <a:ea typeface="+mj-ea"/>
                <a:cs typeface="+mj-cs"/>
              </a:rPr>
              <a:t>1/ préciser les attendus</a:t>
            </a:r>
            <a:endParaRPr kumimoji="0" lang="fr-FR" sz="2800" i="0" u="none" strike="noStrike" kern="0" cap="none" spc="0" normalizeH="0" baseline="0" noProof="0" dirty="0">
              <a:ln>
                <a:noFill/>
              </a:ln>
              <a:solidFill>
                <a:schemeClr val="tx1"/>
              </a:solidFill>
              <a:effectLst/>
              <a:uLnTx/>
              <a:uFillTx/>
              <a:latin typeface="Calibri" pitchFamily="34" charset="0"/>
              <a:ea typeface="+mj-ea"/>
              <a:cs typeface="+mj-cs"/>
            </a:endParaRPr>
          </a:p>
        </p:txBody>
      </p:sp>
      <p:sp>
        <p:nvSpPr>
          <p:cNvPr id="6" name="ZoneTexte 5"/>
          <p:cNvSpPr txBox="1"/>
          <p:nvPr/>
        </p:nvSpPr>
        <p:spPr>
          <a:xfrm>
            <a:off x="198754" y="3371998"/>
            <a:ext cx="180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83" name="Rectangle 3"/>
          <p:cNvSpPr>
            <a:spLocks noGrp="1" noChangeArrowheads="1"/>
          </p:cNvSpPr>
          <p:nvPr>
            <p:ph idx="1"/>
          </p:nvPr>
        </p:nvSpPr>
        <p:spPr>
          <a:xfrm>
            <a:off x="2699792" y="1872828"/>
            <a:ext cx="5976665" cy="3432944"/>
          </a:xfrm>
        </p:spPr>
        <p:txBody>
          <a:bodyPr>
            <a:noAutofit/>
          </a:bodyPr>
          <a:lstStyle/>
          <a:p>
            <a:pPr eaLnBrk="1" hangingPunct="1">
              <a:buClr>
                <a:srgbClr val="FF6600"/>
              </a:buClr>
              <a:buFont typeface="Calibri" pitchFamily="34" charset="0"/>
              <a:buChar char="&gt;"/>
              <a:defRPr/>
            </a:pPr>
            <a:r>
              <a:rPr lang="fr-FR" sz="2400" dirty="0" smtClean="0">
                <a:solidFill>
                  <a:srgbClr val="000000"/>
                </a:solidFill>
                <a:cs typeface="Times New Roman" pitchFamily="18" charset="0"/>
              </a:rPr>
              <a:t>Compétences / technologies inexistantes</a:t>
            </a:r>
          </a:p>
          <a:p>
            <a:pPr eaLnBrk="1" hangingPunct="1">
              <a:buClr>
                <a:srgbClr val="FF6600"/>
              </a:buClr>
              <a:buFont typeface="Calibri" pitchFamily="34" charset="0"/>
              <a:buChar char="&gt;"/>
              <a:defRPr/>
            </a:pPr>
            <a:r>
              <a:rPr lang="fr-FR" sz="2400" dirty="0" smtClean="0">
                <a:solidFill>
                  <a:srgbClr val="000000"/>
                </a:solidFill>
                <a:cs typeface="Times New Roman" pitchFamily="18" charset="0"/>
              </a:rPr>
              <a:t>Impossible à financer</a:t>
            </a:r>
          </a:p>
          <a:p>
            <a:pPr eaLnBrk="1" hangingPunct="1">
              <a:buClr>
                <a:srgbClr val="FF6600"/>
              </a:buClr>
              <a:buFont typeface="Calibri" pitchFamily="34" charset="0"/>
              <a:buChar char="&gt;"/>
              <a:defRPr/>
            </a:pPr>
            <a:r>
              <a:rPr lang="fr-FR" sz="2400" dirty="0" smtClean="0">
                <a:solidFill>
                  <a:srgbClr val="000000"/>
                </a:solidFill>
                <a:cs typeface="Times New Roman" pitchFamily="18" charset="0"/>
              </a:rPr>
              <a:t>Pas de client / pas de marché</a:t>
            </a:r>
          </a:p>
          <a:p>
            <a:pPr eaLnBrk="1" hangingPunct="1">
              <a:buClr>
                <a:srgbClr val="FF6600"/>
              </a:buClr>
              <a:buFont typeface="Calibri" pitchFamily="34" charset="0"/>
              <a:buChar char="&gt;"/>
              <a:defRPr/>
            </a:pPr>
            <a:r>
              <a:rPr lang="fr-FR" sz="2400" dirty="0" smtClean="0">
                <a:solidFill>
                  <a:srgbClr val="000000"/>
                </a:solidFill>
                <a:cs typeface="Times New Roman" pitchFamily="18" charset="0"/>
              </a:rPr>
              <a:t>…</a:t>
            </a:r>
          </a:p>
          <a:p>
            <a:pPr eaLnBrk="1" hangingPunct="1">
              <a:buClr>
                <a:srgbClr val="FF6600"/>
              </a:buClr>
              <a:buFont typeface="Calibri" pitchFamily="34" charset="0"/>
              <a:buChar char="&gt;"/>
              <a:defRPr/>
            </a:pPr>
            <a:endParaRPr lang="fr-FR" sz="2400" dirty="0">
              <a:solidFill>
                <a:srgbClr val="000000"/>
              </a:solidFill>
              <a:cs typeface="Times New Roman" pitchFamily="18" charset="0"/>
            </a:endParaRPr>
          </a:p>
          <a:p>
            <a:pPr marL="0" indent="0" eaLnBrk="1" hangingPunct="1">
              <a:buClr>
                <a:srgbClr val="FF6600"/>
              </a:buClr>
              <a:buNone/>
              <a:defRPr/>
            </a:pPr>
            <a:r>
              <a:rPr lang="fr-FR" sz="2400" i="1" dirty="0" smtClean="0">
                <a:solidFill>
                  <a:srgbClr val="000000"/>
                </a:solidFill>
                <a:cs typeface="Times New Roman" pitchFamily="18" charset="0"/>
              </a:rPr>
              <a:t>Avoir des objectifs irréalistes dès le début n’est pas un risque, c’est une </a:t>
            </a:r>
            <a:r>
              <a:rPr lang="fr-FR" sz="2400" b="1" i="1" dirty="0" smtClean="0">
                <a:solidFill>
                  <a:srgbClr val="000000"/>
                </a:solidFill>
                <a:cs typeface="Times New Roman" pitchFamily="18" charset="0"/>
              </a:rPr>
              <a:t>erreur fatale</a:t>
            </a:r>
            <a:endParaRPr lang="fr-FR" sz="2400" b="1" i="1" dirty="0">
              <a:solidFill>
                <a:srgbClr val="000000"/>
              </a:solidFill>
              <a:cs typeface="Times New Roman" pitchFamily="18" charset="0"/>
            </a:endParaRPr>
          </a:p>
        </p:txBody>
      </p:sp>
      <p:sp>
        <p:nvSpPr>
          <p:cNvPr id="4"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Attendus erronés ou peu clairs : Erreur stratégique</a:t>
            </a:r>
            <a:endParaRPr lang="fr-FR" sz="2800" b="1" kern="0" dirty="0">
              <a:latin typeface="Calibri" pitchFamily="34" charset="0"/>
              <a:ea typeface="+mj-ea"/>
              <a:cs typeface="+mj-cs"/>
            </a:endParaRPr>
          </a:p>
        </p:txBody>
      </p:sp>
      <p:sp>
        <p:nvSpPr>
          <p:cNvPr id="5" name="ZoneTexte 4"/>
          <p:cNvSpPr txBox="1"/>
          <p:nvPr/>
        </p:nvSpPr>
        <p:spPr>
          <a:xfrm>
            <a:off x="198754" y="3371998"/>
            <a:ext cx="180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extLst>
      <p:ext uri="{BB962C8B-B14F-4D97-AF65-F5344CB8AC3E}">
        <p14:creationId xmlns:p14="http://schemas.microsoft.com/office/powerpoint/2010/main" val="56633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8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28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5236" name="Group 84"/>
          <p:cNvGraphicFramePr>
            <a:graphicFrameLocks noGrp="1"/>
          </p:cNvGraphicFramePr>
          <p:nvPr>
            <p:ph idx="1"/>
            <p:extLst>
              <p:ext uri="{D42A27DB-BD31-4B8C-83A1-F6EECF244321}">
                <p14:modId xmlns:p14="http://schemas.microsoft.com/office/powerpoint/2010/main" val="4121519454"/>
              </p:ext>
            </p:extLst>
          </p:nvPr>
        </p:nvGraphicFramePr>
        <p:xfrm>
          <a:off x="4211960" y="3457804"/>
          <a:ext cx="6336703" cy="2063992"/>
        </p:xfrm>
        <a:graphic>
          <a:graphicData uri="http://schemas.openxmlformats.org/drawingml/2006/table">
            <a:tbl>
              <a:tblPr/>
              <a:tblGrid>
                <a:gridCol w="554264"/>
                <a:gridCol w="809903"/>
                <a:gridCol w="934330"/>
                <a:gridCol w="936592"/>
                <a:gridCol w="894741"/>
                <a:gridCol w="1179789"/>
                <a:gridCol w="1027084"/>
              </a:tblGrid>
              <a:tr h="546007">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1200" b="0" i="0" u="none" strike="noStrike" cap="none" normalizeH="0" baseline="0" dirty="0" smtClean="0">
                        <a:ln>
                          <a:noFill/>
                        </a:ln>
                        <a:solidFill>
                          <a:schemeClr val="tx1"/>
                        </a:solidFill>
                        <a:effectLst/>
                        <a:latin typeface="Times New Roman" pitchFamily="18" charset="0"/>
                      </a:endParaRPr>
                    </a:p>
                  </a:txBody>
                  <a:tcPr marL="63479" marR="63479" marT="38108" marB="38108" horzOverflow="overflow">
                    <a:lnL cap="flat">
                      <a:noFill/>
                    </a:lnL>
                    <a:lnR w="12700" cap="flat" cmpd="sng" algn="ctr">
                      <a:solidFill>
                        <a:schemeClr val="tx1"/>
                      </a:solidFill>
                      <a:prstDash val="solid"/>
                      <a:miter lim="800000"/>
                      <a:headEnd type="none" w="med" len="med"/>
                      <a:tailEnd type="none" w="med" len="med"/>
                    </a:lnR>
                    <a:lnT cap="fla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200" b="0" i="0" u="none" strike="noStrike" cap="none" normalizeH="0" baseline="0" dirty="0" smtClean="0">
                          <a:ln>
                            <a:noFill/>
                          </a:ln>
                          <a:solidFill>
                            <a:schemeClr val="tx1"/>
                          </a:solidFill>
                          <a:effectLst/>
                          <a:latin typeface="Calibri" pitchFamily="34" charset="0"/>
                        </a:rPr>
                        <a:t>Client</a:t>
                      </a: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200" b="0" i="0" u="none" strike="noStrike" cap="none" normalizeH="0" baseline="0" dirty="0" smtClean="0">
                          <a:ln>
                            <a:noFill/>
                          </a:ln>
                          <a:solidFill>
                            <a:schemeClr val="tx1"/>
                          </a:solidFill>
                          <a:effectLst/>
                          <a:latin typeface="Calibri" pitchFamily="34" charset="0"/>
                        </a:rPr>
                        <a:t>Responsable scientifique</a:t>
                      </a: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200" b="0" i="0" u="none" strike="noStrike" cap="none" normalizeH="0" baseline="0" dirty="0" smtClean="0">
                          <a:ln>
                            <a:noFill/>
                          </a:ln>
                          <a:solidFill>
                            <a:schemeClr val="tx1"/>
                          </a:solidFill>
                          <a:effectLst/>
                          <a:latin typeface="Calibri" pitchFamily="34" charset="0"/>
                        </a:rPr>
                        <a:t>Consultant en gestion de projet</a:t>
                      </a: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200" b="0" i="0" u="none" strike="noStrike" cap="none" normalizeH="0" baseline="0" dirty="0" smtClean="0">
                          <a:ln>
                            <a:noFill/>
                          </a:ln>
                          <a:solidFill>
                            <a:schemeClr val="tx1"/>
                          </a:solidFill>
                          <a:effectLst/>
                          <a:latin typeface="Calibri" pitchFamily="34" charset="0"/>
                        </a:rPr>
                        <a:t>Soutenance</a:t>
                      </a: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200" b="0" i="0" u="none" strike="noStrike" cap="none" normalizeH="0" baseline="0" dirty="0" smtClean="0">
                          <a:ln>
                            <a:noFill/>
                          </a:ln>
                          <a:solidFill>
                            <a:schemeClr val="tx1"/>
                          </a:solidFill>
                          <a:effectLst/>
                          <a:latin typeface="Calibri" pitchFamily="34" charset="0"/>
                        </a:rPr>
                        <a:t>Documentation du projet</a:t>
                      </a: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200" b="0" i="0" u="none" strike="noStrike" cap="none" normalizeH="0" baseline="0" dirty="0" smtClean="0">
                          <a:ln>
                            <a:noFill/>
                          </a:ln>
                          <a:solidFill>
                            <a:schemeClr val="tx1"/>
                          </a:solidFill>
                          <a:effectLst/>
                          <a:latin typeface="Calibri" pitchFamily="34" charset="0"/>
                        </a:rPr>
                        <a:t>Valorisation du projet</a:t>
                      </a:r>
                    </a:p>
                    <a:p>
                      <a:pPr marL="0" marR="0" lvl="0" indent="0" algn="ctr" defTabSz="914400" rtl="0" eaLnBrk="1" fontAlgn="base" latinLnBrk="0" hangingPunct="1">
                        <a:lnSpc>
                          <a:spcPct val="100000"/>
                        </a:lnSpc>
                        <a:spcBef>
                          <a:spcPct val="20000"/>
                        </a:spcBef>
                        <a:spcAft>
                          <a:spcPct val="0"/>
                        </a:spcAft>
                        <a:buClr>
                          <a:srgbClr val="FF0000"/>
                        </a:buClr>
                        <a:buSzTx/>
                        <a:buFontTx/>
                        <a:buNone/>
                        <a:tabLst/>
                      </a:pPr>
                      <a:endParaRPr kumimoji="0" lang="fr-FR" sz="1200" b="0" i="0" u="none" strike="noStrike" cap="none" normalizeH="0" baseline="0" dirty="0" smtClean="0">
                        <a:ln>
                          <a:noFill/>
                        </a:ln>
                        <a:solidFill>
                          <a:schemeClr val="tx1"/>
                        </a:solidFill>
                        <a:effectLst/>
                        <a:latin typeface="Calibri" pitchFamily="34"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2">
                        <a:lumMod val="40000"/>
                        <a:lumOff val="60000"/>
                      </a:schemeClr>
                    </a:solidFill>
                  </a:tcPr>
                </a:tc>
              </a:tr>
              <a:tr h="324167">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200" b="0" i="0" u="none" strike="noStrike" cap="none" normalizeH="0" baseline="0" dirty="0" smtClean="0">
                          <a:ln>
                            <a:noFill/>
                          </a:ln>
                          <a:solidFill>
                            <a:schemeClr val="tx1"/>
                          </a:solidFill>
                          <a:effectLst/>
                          <a:latin typeface="Calibri" pitchFamily="34" charset="0"/>
                        </a:rPr>
                        <a:t>Min.</a:t>
                      </a:r>
                    </a:p>
                  </a:txBody>
                  <a:tcPr marL="63479" marR="63479" marT="38108" marB="3810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000" b="1" i="0" u="none" strike="noStrike" cap="none" normalizeH="0" baseline="0" dirty="0" smtClean="0">
                          <a:ln>
                            <a:noFill/>
                          </a:ln>
                          <a:solidFill>
                            <a:schemeClr val="tx1"/>
                          </a:solidFill>
                          <a:effectLst/>
                          <a:latin typeface="Calibri" pitchFamily="34" charset="0"/>
                        </a:rPr>
                        <a:t>Objectif minimal</a:t>
                      </a: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000" b="1" i="0" u="none" strike="noStrike" cap="none" normalizeH="0" baseline="0" dirty="0" smtClean="0">
                          <a:ln>
                            <a:noFill/>
                          </a:ln>
                          <a:solidFill>
                            <a:schemeClr val="tx1"/>
                          </a:solidFill>
                          <a:effectLst/>
                          <a:latin typeface="Calibri" pitchFamily="34" charset="0"/>
                        </a:rPr>
                        <a:t>Objectif minimal</a:t>
                      </a: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000" b="1" i="0" u="none" strike="noStrike" cap="none" normalizeH="0" baseline="0" dirty="0" smtClean="0">
                          <a:ln>
                            <a:noFill/>
                          </a:ln>
                          <a:solidFill>
                            <a:schemeClr val="tx1"/>
                          </a:solidFill>
                          <a:effectLst/>
                          <a:latin typeface="Calibri" pitchFamily="34" charset="0"/>
                        </a:rPr>
                        <a:t>Objectif minimal</a:t>
                      </a: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000" b="1" i="0" u="none" strike="noStrike" cap="none" normalizeH="0" baseline="0" dirty="0" smtClean="0">
                          <a:ln>
                            <a:noFill/>
                          </a:ln>
                          <a:solidFill>
                            <a:schemeClr val="tx1"/>
                          </a:solidFill>
                          <a:effectLst/>
                          <a:latin typeface="Calibri" pitchFamily="34" charset="0"/>
                        </a:rPr>
                        <a:t>Objectif minimal</a:t>
                      </a: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000" b="1" i="0" u="none" strike="noStrike" cap="none" normalizeH="0" baseline="0" dirty="0" smtClean="0">
                          <a:ln>
                            <a:noFill/>
                          </a:ln>
                          <a:solidFill>
                            <a:schemeClr val="tx1"/>
                          </a:solidFill>
                          <a:effectLst/>
                          <a:latin typeface="Calibri" pitchFamily="34" charset="0"/>
                        </a:rPr>
                        <a:t>Objectif minimal</a:t>
                      </a: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000" b="1" i="0" u="none" strike="noStrike" cap="none" normalizeH="0" baseline="0" dirty="0" smtClean="0">
                          <a:ln>
                            <a:noFill/>
                          </a:ln>
                          <a:solidFill>
                            <a:schemeClr val="tx1"/>
                          </a:solidFill>
                          <a:effectLst/>
                          <a:latin typeface="Calibri" pitchFamily="34" charset="0"/>
                        </a:rPr>
                        <a:t>Objectif minimal</a:t>
                      </a:r>
                    </a:p>
                  </a:txBody>
                  <a:tcPr marL="63479" marR="63479" marT="38108" marB="3810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59512">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200" b="0" i="0" u="none" strike="noStrike" cap="none" normalizeH="0" baseline="0" dirty="0" smtClean="0">
                          <a:ln>
                            <a:noFill/>
                          </a:ln>
                          <a:solidFill>
                            <a:schemeClr val="tx1"/>
                          </a:solidFill>
                          <a:effectLst/>
                          <a:latin typeface="Calibri" pitchFamily="34" charset="0"/>
                        </a:rPr>
                        <a:t>B</a:t>
                      </a:r>
                    </a:p>
                  </a:txBody>
                  <a:tcPr marL="63479" marR="63479" marT="38108" marB="3810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1000" b="0" i="0" u="none" strike="noStrike" cap="none" normalizeH="0" baseline="0" smtClean="0">
                        <a:ln>
                          <a:noFill/>
                        </a:ln>
                        <a:solidFill>
                          <a:schemeClr val="tx1"/>
                        </a:solidFill>
                        <a:effectLst/>
                        <a:latin typeface="Calibri" pitchFamily="34"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1000" b="0" i="0" u="none" strike="noStrike" cap="none" normalizeH="0" baseline="0" smtClean="0">
                        <a:ln>
                          <a:noFill/>
                        </a:ln>
                        <a:solidFill>
                          <a:schemeClr val="tx1"/>
                        </a:solidFill>
                        <a:effectLst/>
                        <a:latin typeface="Calibri" pitchFamily="34"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1000" b="0" i="0" u="none" strike="noStrike" cap="none" normalizeH="0" baseline="0" smtClean="0">
                        <a:ln>
                          <a:noFill/>
                        </a:ln>
                        <a:solidFill>
                          <a:schemeClr val="tx1"/>
                        </a:solidFill>
                        <a:effectLst/>
                        <a:latin typeface="Calibri" pitchFamily="34"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1000" b="0" i="0" u="none" strike="noStrike" cap="none" normalizeH="0" baseline="0" smtClean="0">
                        <a:ln>
                          <a:noFill/>
                        </a:ln>
                        <a:solidFill>
                          <a:schemeClr val="tx1"/>
                        </a:solidFill>
                        <a:effectLst/>
                        <a:latin typeface="Calibri" pitchFamily="34"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1000" b="0" i="0" u="none" strike="noStrike" cap="none" normalizeH="0" baseline="0" smtClean="0">
                        <a:ln>
                          <a:noFill/>
                        </a:ln>
                        <a:solidFill>
                          <a:schemeClr val="tx1"/>
                        </a:solidFill>
                        <a:effectLst/>
                        <a:latin typeface="Calibri" pitchFamily="34"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1000" b="0" i="0" u="none" strike="noStrike" cap="none" normalizeH="0" baseline="0" dirty="0" smtClean="0">
                        <a:ln>
                          <a:noFill/>
                        </a:ln>
                        <a:solidFill>
                          <a:schemeClr val="tx1"/>
                        </a:solidFill>
                        <a:effectLst/>
                        <a:latin typeface="Calibri" pitchFamily="34"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16024">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200" b="0" i="0" u="none" strike="noStrike" cap="none" normalizeH="0" baseline="0" dirty="0" smtClean="0">
                          <a:ln>
                            <a:noFill/>
                          </a:ln>
                          <a:solidFill>
                            <a:schemeClr val="tx1"/>
                          </a:solidFill>
                          <a:effectLst/>
                          <a:latin typeface="Calibri" pitchFamily="34" charset="0"/>
                        </a:rPr>
                        <a:t>TB</a:t>
                      </a:r>
                    </a:p>
                  </a:txBody>
                  <a:tcPr marL="63479" marR="63479" marT="38108" marB="3810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2000" b="0" i="0" u="none" strike="noStrike" cap="none" normalizeH="0" baseline="0" smtClean="0">
                        <a:ln>
                          <a:noFill/>
                        </a:ln>
                        <a:solidFill>
                          <a:schemeClr val="tx1"/>
                        </a:solidFill>
                        <a:effectLst/>
                        <a:latin typeface="Times New Roman" pitchFamily="18"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2000" b="0" i="0" u="none" strike="noStrike" cap="none" normalizeH="0" baseline="0" smtClean="0">
                        <a:ln>
                          <a:noFill/>
                        </a:ln>
                        <a:solidFill>
                          <a:schemeClr val="tx1"/>
                        </a:solidFill>
                        <a:effectLst/>
                        <a:latin typeface="Times New Roman" pitchFamily="18"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2000" b="0" i="0" u="none" strike="noStrike" cap="none" normalizeH="0" baseline="0" dirty="0" smtClean="0">
                        <a:ln>
                          <a:noFill/>
                        </a:ln>
                        <a:solidFill>
                          <a:schemeClr val="tx1"/>
                        </a:solidFill>
                        <a:effectLst/>
                        <a:latin typeface="Times New Roman" pitchFamily="18"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2000" b="0" i="0" u="none" strike="noStrike" cap="none" normalizeH="0" baseline="0" smtClean="0">
                        <a:ln>
                          <a:noFill/>
                        </a:ln>
                        <a:solidFill>
                          <a:schemeClr val="tx1"/>
                        </a:solidFill>
                        <a:effectLst/>
                        <a:latin typeface="Times New Roman" pitchFamily="18"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2000" b="0" i="0" u="none" strike="noStrike" cap="none" normalizeH="0" baseline="0" smtClean="0">
                        <a:ln>
                          <a:noFill/>
                        </a:ln>
                        <a:solidFill>
                          <a:schemeClr val="tx1"/>
                        </a:solidFill>
                        <a:effectLst/>
                        <a:latin typeface="Times New Roman" pitchFamily="18"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2000" b="0" i="0" u="none" strike="noStrike" cap="none" normalizeH="0" baseline="0" smtClean="0">
                        <a:ln>
                          <a:noFill/>
                        </a:ln>
                        <a:solidFill>
                          <a:schemeClr val="tx1"/>
                        </a:solidFill>
                        <a:effectLst/>
                        <a:latin typeface="Times New Roman" pitchFamily="18"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67056">
                <a:tc>
                  <a:txBody>
                    <a:bodyPr/>
                    <a:lstStyle/>
                    <a:p>
                      <a:pPr marL="0" marR="0" lvl="0" indent="0" algn="ctr" defTabSz="914400" rtl="0" eaLnBrk="1" fontAlgn="base" latinLnBrk="0" hangingPunct="1">
                        <a:lnSpc>
                          <a:spcPct val="100000"/>
                        </a:lnSpc>
                        <a:spcBef>
                          <a:spcPct val="20000"/>
                        </a:spcBef>
                        <a:spcAft>
                          <a:spcPct val="0"/>
                        </a:spcAft>
                        <a:buClr>
                          <a:srgbClr val="FF0000"/>
                        </a:buClr>
                        <a:buSzTx/>
                        <a:buFontTx/>
                        <a:buNone/>
                        <a:tabLst/>
                      </a:pPr>
                      <a:r>
                        <a:rPr kumimoji="0" lang="fr-FR" sz="1200" b="0" i="0" u="none" strike="noStrike" cap="none" normalizeH="0" baseline="0" dirty="0" smtClean="0">
                          <a:ln>
                            <a:noFill/>
                          </a:ln>
                          <a:solidFill>
                            <a:schemeClr val="tx1"/>
                          </a:solidFill>
                          <a:effectLst/>
                          <a:latin typeface="Calibri" pitchFamily="34" charset="0"/>
                        </a:rPr>
                        <a:t>Exc.</a:t>
                      </a:r>
                    </a:p>
                  </a:txBody>
                  <a:tcPr marL="63479" marR="63479" marT="38108" marB="3810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2000" b="0" i="0" u="none" strike="noStrike" cap="none" normalizeH="0" baseline="0" smtClean="0">
                        <a:ln>
                          <a:noFill/>
                        </a:ln>
                        <a:solidFill>
                          <a:schemeClr val="tx1"/>
                        </a:solidFill>
                        <a:effectLst/>
                        <a:latin typeface="Times New Roman" pitchFamily="18"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2000" b="0" i="0" u="none" strike="noStrike" cap="none" normalizeH="0" baseline="0" dirty="0" smtClean="0">
                        <a:ln>
                          <a:noFill/>
                        </a:ln>
                        <a:solidFill>
                          <a:schemeClr val="tx1"/>
                        </a:solidFill>
                        <a:effectLst/>
                        <a:latin typeface="Times New Roman" pitchFamily="18"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2000" b="0" i="0" u="none" strike="noStrike" cap="none" normalizeH="0" baseline="0" smtClean="0">
                        <a:ln>
                          <a:noFill/>
                        </a:ln>
                        <a:solidFill>
                          <a:schemeClr val="tx1"/>
                        </a:solidFill>
                        <a:effectLst/>
                        <a:latin typeface="Times New Roman" pitchFamily="18"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2000" b="0" i="0" u="none" strike="noStrike" cap="none" normalizeH="0" baseline="0" smtClean="0">
                        <a:ln>
                          <a:noFill/>
                        </a:ln>
                        <a:solidFill>
                          <a:schemeClr val="tx1"/>
                        </a:solidFill>
                        <a:effectLst/>
                        <a:latin typeface="Times New Roman" pitchFamily="18"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2000" b="0" i="0" u="none" strike="noStrike" cap="none" normalizeH="0" baseline="0" smtClean="0">
                        <a:ln>
                          <a:noFill/>
                        </a:ln>
                        <a:solidFill>
                          <a:schemeClr val="tx1"/>
                        </a:solidFill>
                        <a:effectLst/>
                        <a:latin typeface="Times New Roman" pitchFamily="18"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endParaRPr kumimoji="0" lang="fr-FR" sz="2000" b="0" i="0" u="none" strike="noStrike" cap="none" normalizeH="0" baseline="0" dirty="0" smtClean="0">
                        <a:ln>
                          <a:noFill/>
                        </a:ln>
                        <a:solidFill>
                          <a:schemeClr val="tx1"/>
                        </a:solidFill>
                        <a:effectLst/>
                        <a:latin typeface="Times New Roman" pitchFamily="18" charset="0"/>
                      </a:endParaRPr>
                    </a:p>
                  </a:txBody>
                  <a:tcPr marL="63479" marR="63479" marT="38108" marB="3810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
        <p:nvSpPr>
          <p:cNvPr id="305155" name="Rectangle 3"/>
          <p:cNvSpPr>
            <a:spLocks noGrp="1" noChangeArrowheads="1"/>
          </p:cNvSpPr>
          <p:nvPr>
            <p:ph type="body" sz="half" idx="4294967295"/>
          </p:nvPr>
        </p:nvSpPr>
        <p:spPr>
          <a:xfrm>
            <a:off x="2627784" y="1129308"/>
            <a:ext cx="6408712" cy="1584176"/>
          </a:xfrm>
          <a:prstGeom prst="rect">
            <a:avLst/>
          </a:prstGeom>
        </p:spPr>
        <p:txBody>
          <a:bodyPr/>
          <a:lstStyle/>
          <a:p>
            <a:pPr eaLnBrk="1" hangingPunct="1">
              <a:buFontTx/>
              <a:buNone/>
            </a:pPr>
            <a:r>
              <a:rPr lang="fr-FR" sz="1800" dirty="0" smtClean="0">
                <a:latin typeface="Calibri" pitchFamily="34" charset="0"/>
                <a:cs typeface="Times New Roman" pitchFamily="18" charset="0"/>
              </a:rPr>
              <a:t>Sans </a:t>
            </a:r>
            <a:r>
              <a:rPr lang="fr-FR" sz="1800" b="1" dirty="0" smtClean="0">
                <a:latin typeface="Calibri" pitchFamily="34" charset="0"/>
                <a:cs typeface="Times New Roman" pitchFamily="18" charset="0"/>
              </a:rPr>
              <a:t>objectifs clairs</a:t>
            </a:r>
            <a:r>
              <a:rPr lang="fr-FR" sz="1800" dirty="0" smtClean="0">
                <a:latin typeface="Calibri" pitchFamily="34" charset="0"/>
                <a:cs typeface="Times New Roman" pitchFamily="18" charset="0"/>
              </a:rPr>
              <a:t>, impossible de commencer une démarche de maitrise des risques… </a:t>
            </a:r>
            <a:endParaRPr lang="fr-FR" sz="1200" dirty="0" smtClean="0">
              <a:latin typeface="Calibri" pitchFamily="34" charset="0"/>
              <a:cs typeface="Times New Roman" pitchFamily="18" charset="0"/>
            </a:endParaRPr>
          </a:p>
          <a:p>
            <a:pPr marL="44575" indent="0" eaLnBrk="1" hangingPunct="1">
              <a:buClr>
                <a:srgbClr val="FF6600"/>
              </a:buClr>
              <a:buNone/>
            </a:pPr>
            <a:r>
              <a:rPr lang="fr-FR" dirty="0" smtClean="0">
                <a:solidFill>
                  <a:srgbClr val="C00000"/>
                </a:solidFill>
                <a:latin typeface="Calibri" pitchFamily="34" charset="0"/>
                <a:ea typeface="+mn-ea"/>
                <a:cs typeface="Times New Roman" pitchFamily="18" charset="0"/>
              </a:rPr>
              <a:t>Valider les objectifs : </a:t>
            </a:r>
          </a:p>
          <a:p>
            <a:pPr lvl="1" eaLnBrk="1" hangingPunct="1">
              <a:buClr>
                <a:srgbClr val="FF6600"/>
              </a:buClr>
              <a:buFont typeface="Calibri" pitchFamily="34" charset="0"/>
              <a:buChar char="&gt;"/>
            </a:pPr>
            <a:r>
              <a:rPr lang="fr-FR" sz="1600" dirty="0" smtClean="0">
                <a:solidFill>
                  <a:schemeClr val="accent6">
                    <a:lumMod val="75000"/>
                  </a:schemeClr>
                </a:solidFill>
                <a:latin typeface="Calibri" pitchFamily="34" charset="0"/>
                <a:ea typeface="+mn-ea"/>
                <a:cs typeface="Times New Roman" pitchFamily="18" charset="0"/>
                <a:hlinkClick r:id="rId3"/>
              </a:rPr>
              <a:t>Charte </a:t>
            </a:r>
            <a:r>
              <a:rPr lang="fr-FR" sz="1600" dirty="0">
                <a:solidFill>
                  <a:schemeClr val="accent6">
                    <a:lumMod val="75000"/>
                  </a:schemeClr>
                </a:solidFill>
                <a:latin typeface="Calibri" pitchFamily="34" charset="0"/>
                <a:ea typeface="+mn-ea"/>
                <a:cs typeface="Times New Roman" pitchFamily="18" charset="0"/>
                <a:hlinkClick r:id="rId3"/>
              </a:rPr>
              <a:t>de </a:t>
            </a:r>
            <a:r>
              <a:rPr lang="fr-FR" sz="1600" dirty="0" smtClean="0">
                <a:solidFill>
                  <a:schemeClr val="accent6">
                    <a:lumMod val="75000"/>
                  </a:schemeClr>
                </a:solidFill>
                <a:latin typeface="Calibri" pitchFamily="34" charset="0"/>
                <a:ea typeface="+mn-ea"/>
                <a:cs typeface="Times New Roman" pitchFamily="18" charset="0"/>
                <a:hlinkClick r:id="rId3"/>
              </a:rPr>
              <a:t>projet</a:t>
            </a:r>
            <a:endParaRPr lang="fr-FR" sz="1600" dirty="0" smtClean="0">
              <a:solidFill>
                <a:schemeClr val="accent6">
                  <a:lumMod val="75000"/>
                </a:schemeClr>
              </a:solidFill>
              <a:latin typeface="Calibri" pitchFamily="34" charset="0"/>
              <a:ea typeface="+mn-ea"/>
              <a:cs typeface="Times New Roman" pitchFamily="18" charset="0"/>
            </a:endParaRPr>
          </a:p>
          <a:p>
            <a:pPr lvl="1" eaLnBrk="1" hangingPunct="1">
              <a:buClr>
                <a:srgbClr val="FF6600"/>
              </a:buClr>
              <a:buFont typeface="Calibri" pitchFamily="34" charset="0"/>
              <a:buChar char="&gt;"/>
            </a:pPr>
            <a:r>
              <a:rPr lang="fr-FR" sz="1600" dirty="0" smtClean="0">
                <a:solidFill>
                  <a:schemeClr val="accent6">
                    <a:lumMod val="75000"/>
                  </a:schemeClr>
                </a:solidFill>
                <a:latin typeface="Calibri" pitchFamily="34" charset="0"/>
                <a:ea typeface="+mn-ea"/>
                <a:cs typeface="Times New Roman" pitchFamily="18" charset="0"/>
                <a:hlinkClick r:id="rId4"/>
              </a:rPr>
              <a:t>Cahier </a:t>
            </a:r>
            <a:r>
              <a:rPr lang="fr-FR" sz="1600" dirty="0" smtClean="0">
                <a:solidFill>
                  <a:schemeClr val="accent6">
                    <a:lumMod val="75000"/>
                  </a:schemeClr>
                </a:solidFill>
                <a:latin typeface="Calibri" pitchFamily="34" charset="0"/>
                <a:ea typeface="+mn-ea"/>
                <a:cs typeface="Times New Roman" pitchFamily="18" charset="0"/>
                <a:hlinkClick r:id="rId4"/>
              </a:rPr>
              <a:t>des charges</a:t>
            </a:r>
            <a:r>
              <a:rPr lang="fr-FR" sz="1600" dirty="0" smtClean="0">
                <a:solidFill>
                  <a:schemeClr val="accent6">
                    <a:lumMod val="75000"/>
                  </a:schemeClr>
                </a:solidFill>
                <a:latin typeface="Calibri" pitchFamily="34" charset="0"/>
                <a:cs typeface="Times New Roman" pitchFamily="18" charset="0"/>
              </a:rPr>
              <a:t>, </a:t>
            </a:r>
            <a:r>
              <a:rPr lang="fr-FR" sz="1600" dirty="0" smtClean="0">
                <a:solidFill>
                  <a:schemeClr val="accent6">
                    <a:lumMod val="75000"/>
                  </a:schemeClr>
                </a:solidFill>
                <a:latin typeface="Calibri" pitchFamily="34" charset="0"/>
                <a:cs typeface="Times New Roman" pitchFamily="18" charset="0"/>
                <a:hlinkClick r:id="rId5"/>
              </a:rPr>
              <a:t>Dossier de cadrage</a:t>
            </a:r>
            <a:endParaRPr lang="fr-FR" sz="1600" dirty="0" smtClean="0">
              <a:solidFill>
                <a:schemeClr val="accent6">
                  <a:lumMod val="75000"/>
                </a:schemeClr>
              </a:solidFill>
              <a:latin typeface="Calibri" pitchFamily="34" charset="0"/>
              <a:cs typeface="Times New Roman" pitchFamily="18" charset="0"/>
            </a:endParaRPr>
          </a:p>
          <a:p>
            <a:pPr lvl="1" eaLnBrk="1" hangingPunct="1">
              <a:buClr>
                <a:srgbClr val="FF6600"/>
              </a:buClr>
              <a:buFont typeface="Calibri" pitchFamily="34" charset="0"/>
              <a:buChar char="&gt;"/>
            </a:pPr>
            <a:r>
              <a:rPr lang="fr-FR" sz="1600" dirty="0">
                <a:solidFill>
                  <a:schemeClr val="accent6">
                    <a:lumMod val="75000"/>
                  </a:schemeClr>
                </a:solidFill>
                <a:latin typeface="Calibri" pitchFamily="34" charset="0"/>
                <a:cs typeface="Times New Roman" pitchFamily="18" charset="0"/>
              </a:rPr>
              <a:t>C</a:t>
            </a:r>
            <a:r>
              <a:rPr lang="fr-FR" sz="1600" dirty="0" smtClean="0">
                <a:solidFill>
                  <a:schemeClr val="accent6">
                    <a:lumMod val="75000"/>
                  </a:schemeClr>
                </a:solidFill>
                <a:latin typeface="Calibri" pitchFamily="34" charset="0"/>
                <a:cs typeface="Times New Roman" pitchFamily="18" charset="0"/>
              </a:rPr>
              <a:t>onvention </a:t>
            </a:r>
            <a:endParaRPr lang="fr-FR" sz="1600" b="1" dirty="0">
              <a:solidFill>
                <a:schemeClr val="accent6">
                  <a:lumMod val="75000"/>
                </a:schemeClr>
              </a:solidFill>
              <a:latin typeface="Calibri" pitchFamily="34" charset="0"/>
              <a:cs typeface="Times New Roman" pitchFamily="18" charset="0"/>
            </a:endParaRPr>
          </a:p>
          <a:p>
            <a:pPr lvl="1" eaLnBrk="1" hangingPunct="1">
              <a:buClr>
                <a:srgbClr val="FF6600"/>
              </a:buClr>
              <a:buFont typeface="Calibri" pitchFamily="34" charset="0"/>
              <a:buChar char="&gt;"/>
            </a:pPr>
            <a:r>
              <a:rPr lang="fr-FR" sz="1600" b="1" dirty="0" smtClean="0">
                <a:solidFill>
                  <a:schemeClr val="accent6">
                    <a:lumMod val="75000"/>
                  </a:schemeClr>
                </a:solidFill>
                <a:latin typeface="Calibri" pitchFamily="34" charset="0"/>
                <a:cs typeface="Times New Roman" pitchFamily="18" charset="0"/>
              </a:rPr>
              <a:t>Matrice </a:t>
            </a:r>
            <a:r>
              <a:rPr lang="fr-FR" sz="1600" b="1" dirty="0" smtClean="0">
                <a:solidFill>
                  <a:schemeClr val="accent6">
                    <a:lumMod val="75000"/>
                  </a:schemeClr>
                </a:solidFill>
                <a:latin typeface="Calibri" pitchFamily="34" charset="0"/>
                <a:cs typeface="Times New Roman" pitchFamily="18" charset="0"/>
              </a:rPr>
              <a:t>d’objectifs/d’exigences</a:t>
            </a:r>
            <a:r>
              <a:rPr lang="fr-FR" sz="1600" dirty="0" smtClean="0">
                <a:solidFill>
                  <a:schemeClr val="accent6">
                    <a:lumMod val="75000"/>
                  </a:schemeClr>
                </a:solidFill>
                <a:latin typeface="Calibri" pitchFamily="34" charset="0"/>
                <a:cs typeface="Times New Roman" pitchFamily="18" charset="0"/>
              </a:rPr>
              <a:t> </a:t>
            </a:r>
            <a:r>
              <a:rPr lang="fr-FR" sz="1600" dirty="0" smtClean="0">
                <a:solidFill>
                  <a:schemeClr val="accent6">
                    <a:lumMod val="75000"/>
                  </a:schemeClr>
                </a:solidFill>
                <a:latin typeface="Calibri" pitchFamily="34" charset="0"/>
                <a:cs typeface="Times New Roman" pitchFamily="18" charset="0"/>
              </a:rPr>
              <a:t>: interroger tous les acteurs du projet</a:t>
            </a:r>
            <a:endParaRPr lang="fr-FR" sz="1800" dirty="0" smtClean="0">
              <a:solidFill>
                <a:srgbClr val="C00000"/>
              </a:solidFill>
              <a:latin typeface="Calibri" pitchFamily="34" charset="0"/>
              <a:ea typeface="+mn-ea"/>
              <a:cs typeface="Times New Roman" pitchFamily="18" charset="0"/>
            </a:endParaRPr>
          </a:p>
        </p:txBody>
      </p:sp>
      <p:sp>
        <p:nvSpPr>
          <p:cNvPr id="5"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Des objectifs formalisés et négociés</a:t>
            </a:r>
            <a:endParaRPr lang="fr-FR" sz="2800" b="1" kern="0" dirty="0">
              <a:latin typeface="Calibri" pitchFamily="34" charset="0"/>
              <a:ea typeface="+mj-ea"/>
              <a:cs typeface="+mj-cs"/>
            </a:endParaRPr>
          </a:p>
        </p:txBody>
      </p:sp>
      <p:sp>
        <p:nvSpPr>
          <p:cNvPr id="7" name="ZoneTexte 6"/>
          <p:cNvSpPr txBox="1"/>
          <p:nvPr/>
        </p:nvSpPr>
        <p:spPr>
          <a:xfrm>
            <a:off x="198754" y="3371998"/>
            <a:ext cx="180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6" name="Rectangle 5"/>
          <p:cNvSpPr/>
          <p:nvPr/>
        </p:nvSpPr>
        <p:spPr>
          <a:xfrm>
            <a:off x="7460696" y="3361556"/>
            <a:ext cx="3145228" cy="2232248"/>
          </a:xfrm>
          <a:prstGeom prst="rect">
            <a:avLst/>
          </a:prstGeom>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51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51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51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51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51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515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05236"/>
                                        </p:tgtEl>
                                        <p:attrNameLst>
                                          <p:attrName>style.visibility</p:attrName>
                                        </p:attrNameLst>
                                      </p:cBhvr>
                                      <p:to>
                                        <p:strVal val="visible"/>
                                      </p:to>
                                    </p:set>
                                    <p:animEffect transition="in" filter="wipe(left)">
                                      <p:cBhvr>
                                        <p:cTn id="31" dur="500"/>
                                        <p:tgtEl>
                                          <p:spTgt spid="305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5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Matrice </a:t>
            </a:r>
            <a:r>
              <a:rPr lang="fr-FR" dirty="0" smtClean="0"/>
              <a:t>d’exigences </a:t>
            </a:r>
            <a:r>
              <a:rPr lang="fr-FR" dirty="0" smtClean="0"/>
              <a:t>: un exemple</a:t>
            </a:r>
            <a:endParaRPr lang="fr-FR" dirty="0"/>
          </a:p>
        </p:txBody>
      </p:sp>
      <p:pic>
        <p:nvPicPr>
          <p:cNvPr id="8" name="Image 7" descr="Capture d’écran"/>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21642" y="1180651"/>
            <a:ext cx="6602037" cy="3981105"/>
          </a:xfrm>
          <a:prstGeom prst="rect">
            <a:avLst/>
          </a:prstGeom>
        </p:spPr>
      </p:pic>
      <p:sp>
        <p:nvSpPr>
          <p:cNvPr id="3" name="Rectangle 2"/>
          <p:cNvSpPr/>
          <p:nvPr/>
        </p:nvSpPr>
        <p:spPr>
          <a:xfrm>
            <a:off x="5940152" y="985292"/>
            <a:ext cx="3145228" cy="4176464"/>
          </a:xfrm>
          <a:prstGeom prst="rect">
            <a:avLst/>
          </a:prstGeom>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5" name="Rectangle 4"/>
          <p:cNvSpPr/>
          <p:nvPr/>
        </p:nvSpPr>
        <p:spPr>
          <a:xfrm>
            <a:off x="2521642" y="2434417"/>
            <a:ext cx="3490518" cy="2736304"/>
          </a:xfrm>
          <a:prstGeom prst="rect">
            <a:avLst/>
          </a:prstGeom>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6" name="ZoneTexte 5"/>
          <p:cNvSpPr txBox="1"/>
          <p:nvPr/>
        </p:nvSpPr>
        <p:spPr>
          <a:xfrm>
            <a:off x="198754" y="3371998"/>
            <a:ext cx="180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extLst>
      <p:ext uri="{BB962C8B-B14F-4D97-AF65-F5344CB8AC3E}">
        <p14:creationId xmlns:p14="http://schemas.microsoft.com/office/powerpoint/2010/main" val="60809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2"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2"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1" fill="hold" grpId="1" nodeType="clickEffect">
                                  <p:stCondLst>
                                    <p:cond delay="0"/>
                                  </p:stCondLst>
                                  <p:childTnLst>
                                    <p:animEffect transition="out" filter="wipe(up)">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2" presetClass="exit" presetSubtype="8" fill="hold" grpId="1" nodeType="clickEffect">
                                  <p:stCondLst>
                                    <p:cond delay="0"/>
                                  </p:stCondLst>
                                  <p:childTnLst>
                                    <p:animEffect transition="out" filter="wipe(left)">
                                      <p:cBhvr>
                                        <p:cTn id="17" dur="500"/>
                                        <p:tgtEl>
                                          <p:spTgt spid="3"/>
                                        </p:tgtEl>
                                      </p:cBhvr>
                                    </p:animEffect>
                                    <p:set>
                                      <p:cBhvr>
                                        <p:cTn id="1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P spid="3" grpId="2" animBg="1"/>
      <p:bldP spid="5" grpId="1" animBg="1"/>
      <p:bldP spid="5" grpId="2"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7" name="Picture 4" descr="BD0563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0628" y="2175955"/>
            <a:ext cx="2191760" cy="155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5" descr="BD04948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4368" y="1164148"/>
            <a:ext cx="957469" cy="1346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6" descr="BD04969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87824" y="1214597"/>
            <a:ext cx="1102911" cy="10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7" descr="IN00672_"/>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52320" y="3370656"/>
            <a:ext cx="1385119" cy="110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e 1"/>
          <p:cNvGrpSpPr/>
          <p:nvPr/>
        </p:nvGrpSpPr>
        <p:grpSpPr>
          <a:xfrm>
            <a:off x="4283968" y="2087384"/>
            <a:ext cx="3318147" cy="1784310"/>
            <a:chOff x="4283968" y="2087384"/>
            <a:chExt cx="3318147" cy="1784310"/>
          </a:xfrm>
        </p:grpSpPr>
        <p:sp>
          <p:nvSpPr>
            <p:cNvPr id="18441" name="Line 15"/>
            <p:cNvSpPr>
              <a:spLocks noChangeShapeType="1"/>
            </p:cNvSpPr>
            <p:nvPr/>
          </p:nvSpPr>
          <p:spPr bwMode="auto">
            <a:xfrm flipV="1">
              <a:off x="4355976" y="3509457"/>
              <a:ext cx="479448" cy="362237"/>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sp>
          <p:nvSpPr>
            <p:cNvPr id="18442" name="Line 16"/>
            <p:cNvSpPr>
              <a:spLocks noChangeShapeType="1"/>
            </p:cNvSpPr>
            <p:nvPr/>
          </p:nvSpPr>
          <p:spPr bwMode="auto">
            <a:xfrm>
              <a:off x="4283968" y="2087384"/>
              <a:ext cx="576064" cy="266060"/>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sp>
          <p:nvSpPr>
            <p:cNvPr id="18443" name="Line 17"/>
            <p:cNvSpPr>
              <a:spLocks noChangeShapeType="1"/>
            </p:cNvSpPr>
            <p:nvPr/>
          </p:nvSpPr>
          <p:spPr bwMode="auto">
            <a:xfrm rot="5145172">
              <a:off x="7233103" y="1965527"/>
              <a:ext cx="219353" cy="518671"/>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sp>
          <p:nvSpPr>
            <p:cNvPr id="18444" name="Line 18"/>
            <p:cNvSpPr>
              <a:spLocks noChangeShapeType="1"/>
            </p:cNvSpPr>
            <p:nvPr/>
          </p:nvSpPr>
          <p:spPr bwMode="auto">
            <a:xfrm rot="5145172" flipH="1">
              <a:off x="6674573" y="3390159"/>
              <a:ext cx="306622" cy="610848"/>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grpSp>
      <p:pic>
        <p:nvPicPr>
          <p:cNvPr id="18445" name="Picture 27" descr="bs00559_"/>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87824" y="3649588"/>
            <a:ext cx="1277615" cy="76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
          <p:cNvSpPr txBox="1">
            <a:spLocks noChangeArrowheads="1"/>
          </p:cNvSpPr>
          <p:nvPr/>
        </p:nvSpPr>
        <p:spPr>
          <a:xfrm>
            <a:off x="2483768" y="337220"/>
            <a:ext cx="6660232" cy="571500"/>
          </a:xfrm>
          <a:prstGeom prst="rect">
            <a:avLst/>
          </a:prstGeom>
        </p:spPr>
        <p:txBody>
          <a:bodyPr lIns="71320" tIns="35661" rIns="71320" bIns="35661"/>
          <a:lstStyle/>
          <a:p>
            <a:pPr lvl="0" algn="ctr">
              <a:defRPr/>
            </a:pPr>
            <a:r>
              <a:rPr lang="fr-FR" sz="2800" b="1" kern="0" dirty="0">
                <a:latin typeface="Calibri" pitchFamily="34" charset="0"/>
              </a:rPr>
              <a:t>Identifier </a:t>
            </a:r>
            <a:r>
              <a:rPr lang="fr-FR" sz="2800" b="1" kern="0" dirty="0" smtClean="0">
                <a:latin typeface="Calibri" pitchFamily="34" charset="0"/>
              </a:rPr>
              <a:t> </a:t>
            </a:r>
            <a:r>
              <a:rPr lang="fr-FR" sz="2800" kern="0" dirty="0" smtClean="0">
                <a:latin typeface="Calibri" pitchFamily="34" charset="0"/>
              </a:rPr>
              <a:t>2/ quelles ressources ?</a:t>
            </a:r>
            <a:endParaRPr lang="fr-FR" sz="2800" kern="0" dirty="0">
              <a:latin typeface="Calibri" pitchFamily="34" charset="0"/>
            </a:endParaRPr>
          </a:p>
        </p:txBody>
      </p:sp>
      <p:sp>
        <p:nvSpPr>
          <p:cNvPr id="16" name="ZoneTexte 15"/>
          <p:cNvSpPr txBox="1"/>
          <p:nvPr/>
        </p:nvSpPr>
        <p:spPr>
          <a:xfrm>
            <a:off x="198754" y="3371998"/>
            <a:ext cx="180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pic>
        <p:nvPicPr>
          <p:cNvPr id="3" name="Image 2" descr="Capture d’écran"/>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4733764" y="985292"/>
            <a:ext cx="2160240" cy="852957"/>
          </a:xfrm>
          <a:prstGeom prst="rect">
            <a:avLst/>
          </a:prstGeom>
        </p:spPr>
      </p:pic>
      <p:sp>
        <p:nvSpPr>
          <p:cNvPr id="15" name="ZoneTexte 14"/>
          <p:cNvSpPr txBox="1"/>
          <p:nvPr/>
        </p:nvSpPr>
        <p:spPr>
          <a:xfrm>
            <a:off x="2771800" y="4972401"/>
            <a:ext cx="5904656" cy="384721"/>
          </a:xfrm>
          <a:prstGeom prst="rect">
            <a:avLst/>
          </a:prstGeom>
          <a:noFill/>
        </p:spPr>
        <p:txBody>
          <a:bodyPr wrap="square" rtlCol="0">
            <a:spAutoFit/>
          </a:bodyPr>
          <a:lstStyle/>
          <a:p>
            <a:r>
              <a:rPr lang="en-US" dirty="0" err="1" smtClean="0">
                <a:solidFill>
                  <a:schemeClr val="accent1">
                    <a:lumMod val="50000"/>
                  </a:schemeClr>
                </a:solidFill>
              </a:rPr>
              <a:t>Hommes+compétences</a:t>
            </a:r>
            <a:r>
              <a:rPr lang="en-US" dirty="0" smtClean="0"/>
              <a:t>, </a:t>
            </a:r>
            <a:r>
              <a:rPr lang="en-US" dirty="0" err="1" smtClean="0">
                <a:solidFill>
                  <a:srgbClr val="7030A0"/>
                </a:solidFill>
              </a:rPr>
              <a:t>Machines+locaux</a:t>
            </a:r>
            <a:r>
              <a:rPr lang="en-US" dirty="0" smtClean="0">
                <a:solidFill>
                  <a:schemeClr val="accent6"/>
                </a:solidFill>
              </a:rPr>
              <a:t>, </a:t>
            </a:r>
            <a:r>
              <a:rPr lang="en-US" dirty="0" smtClean="0">
                <a:solidFill>
                  <a:schemeClr val="accent2"/>
                </a:solidFill>
              </a:rPr>
              <a:t>Argent</a:t>
            </a:r>
            <a:r>
              <a:rPr lang="en-US" dirty="0" smtClean="0"/>
              <a:t>, </a:t>
            </a:r>
            <a:r>
              <a:rPr lang="en-US" dirty="0" smtClean="0">
                <a:solidFill>
                  <a:srgbClr val="C00000"/>
                </a:solidFill>
              </a:rPr>
              <a:t>Temps</a:t>
            </a:r>
            <a:endParaRPr lang="en-US"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6" presetClass="entr" presetSubtype="16"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843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844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843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844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2771800" y="1110188"/>
            <a:ext cx="6498494" cy="607214"/>
          </a:xfrm>
        </p:spPr>
        <p:txBody>
          <a:bodyPr/>
          <a:lstStyle/>
          <a:p>
            <a:pPr eaLnBrk="1" hangingPunct="1">
              <a:buFontTx/>
              <a:buNone/>
            </a:pPr>
            <a:r>
              <a:rPr lang="fr-FR" sz="2000" smtClean="0">
                <a:cs typeface="Times New Roman" pitchFamily="18" charset="0"/>
              </a:rPr>
              <a:t>Risques : </a:t>
            </a:r>
            <a:r>
              <a:rPr lang="fr-FR" sz="2000" dirty="0" smtClean="0">
                <a:cs typeface="Times New Roman" pitchFamily="18" charset="0"/>
              </a:rPr>
              <a:t>menaces sur les ressources</a:t>
            </a:r>
          </a:p>
        </p:txBody>
      </p:sp>
      <p:sp>
        <p:nvSpPr>
          <p:cNvPr id="19469" name="Line 18"/>
          <p:cNvSpPr>
            <a:spLocks noChangeShapeType="1"/>
          </p:cNvSpPr>
          <p:nvPr/>
        </p:nvSpPr>
        <p:spPr bwMode="auto">
          <a:xfrm>
            <a:off x="4630458" y="2208648"/>
            <a:ext cx="257187" cy="255682"/>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grpSp>
        <p:nvGrpSpPr>
          <p:cNvPr id="2" name="Groupe 1"/>
          <p:cNvGrpSpPr/>
          <p:nvPr/>
        </p:nvGrpSpPr>
        <p:grpSpPr>
          <a:xfrm>
            <a:off x="2937308" y="1697284"/>
            <a:ext cx="5883164" cy="2542171"/>
            <a:chOff x="2937308" y="1697284"/>
            <a:chExt cx="5883164" cy="2542171"/>
          </a:xfrm>
        </p:grpSpPr>
        <p:pic>
          <p:nvPicPr>
            <p:cNvPr id="19464" name="Picture 11" descr="SY01064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7334" y="1697284"/>
              <a:ext cx="383638" cy="426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Picture 12" descr="IN00652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37308" y="3742740"/>
              <a:ext cx="407214" cy="49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Picture 14" descr="IN00652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9646" y="2656092"/>
              <a:ext cx="424802" cy="49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7" name="Picture 15" descr="SY01064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6834" y="3678819"/>
              <a:ext cx="383638" cy="426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2" name="Line 21"/>
            <p:cNvSpPr>
              <a:spLocks noChangeShapeType="1"/>
            </p:cNvSpPr>
            <p:nvPr/>
          </p:nvSpPr>
          <p:spPr bwMode="auto">
            <a:xfrm>
              <a:off x="3704583" y="3295297"/>
              <a:ext cx="360062" cy="25568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sp>
          <p:nvSpPr>
            <p:cNvPr id="19473" name="Line 22"/>
            <p:cNvSpPr>
              <a:spLocks noChangeShapeType="1"/>
            </p:cNvSpPr>
            <p:nvPr/>
          </p:nvSpPr>
          <p:spPr bwMode="auto">
            <a:xfrm flipV="1">
              <a:off x="3756021" y="2528251"/>
              <a:ext cx="257187" cy="191761"/>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sp>
          <p:nvSpPr>
            <p:cNvPr id="19474" name="Line 23"/>
            <p:cNvSpPr>
              <a:spLocks noChangeShapeType="1"/>
            </p:cNvSpPr>
            <p:nvPr/>
          </p:nvSpPr>
          <p:spPr bwMode="auto">
            <a:xfrm>
              <a:off x="3601708" y="1889046"/>
              <a:ext cx="205750" cy="127841"/>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sp>
          <p:nvSpPr>
            <p:cNvPr id="19475" name="Line 24"/>
            <p:cNvSpPr>
              <a:spLocks noChangeShapeType="1"/>
            </p:cNvSpPr>
            <p:nvPr/>
          </p:nvSpPr>
          <p:spPr bwMode="auto">
            <a:xfrm>
              <a:off x="3395958" y="3998422"/>
              <a:ext cx="102875" cy="127841"/>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sp>
          <p:nvSpPr>
            <p:cNvPr id="19476" name="Line 25"/>
            <p:cNvSpPr>
              <a:spLocks noChangeShapeType="1"/>
            </p:cNvSpPr>
            <p:nvPr/>
          </p:nvSpPr>
          <p:spPr bwMode="auto">
            <a:xfrm flipH="1">
              <a:off x="7871021" y="3934501"/>
              <a:ext cx="462937" cy="6392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sp>
          <p:nvSpPr>
            <p:cNvPr id="19477" name="Line 26"/>
            <p:cNvSpPr>
              <a:spLocks noChangeShapeType="1"/>
            </p:cNvSpPr>
            <p:nvPr/>
          </p:nvSpPr>
          <p:spPr bwMode="auto">
            <a:xfrm flipH="1">
              <a:off x="7768146" y="3167456"/>
              <a:ext cx="411500" cy="511364"/>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sp>
          <p:nvSpPr>
            <p:cNvPr id="19478" name="Line 27"/>
            <p:cNvSpPr>
              <a:spLocks noChangeShapeType="1"/>
            </p:cNvSpPr>
            <p:nvPr/>
          </p:nvSpPr>
          <p:spPr bwMode="auto">
            <a:xfrm flipH="1">
              <a:off x="7716708" y="2016887"/>
              <a:ext cx="360062" cy="383523"/>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sp>
          <p:nvSpPr>
            <p:cNvPr id="19479" name="Line 28"/>
            <p:cNvSpPr>
              <a:spLocks noChangeShapeType="1"/>
            </p:cNvSpPr>
            <p:nvPr/>
          </p:nvSpPr>
          <p:spPr bwMode="auto">
            <a:xfrm flipH="1" flipV="1">
              <a:off x="7768146" y="2783933"/>
              <a:ext cx="360062" cy="191761"/>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pic>
          <p:nvPicPr>
            <p:cNvPr id="19480" name="Picture 30" descr="SY01064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2384" y="2805240"/>
              <a:ext cx="383638" cy="426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81" name="Picture 31" descr="IN00652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28208" y="1697284"/>
              <a:ext cx="476240" cy="49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ctangle 2"/>
          <p:cNvSpPr txBox="1">
            <a:spLocks noChangeArrowheads="1"/>
          </p:cNvSpPr>
          <p:nvPr/>
        </p:nvSpPr>
        <p:spPr>
          <a:xfrm>
            <a:off x="2483768" y="337220"/>
            <a:ext cx="6660232" cy="571500"/>
          </a:xfrm>
          <a:prstGeom prst="rect">
            <a:avLst/>
          </a:prstGeom>
        </p:spPr>
        <p:txBody>
          <a:bodyPr lIns="71320" tIns="35661" rIns="71320" bIns="35661"/>
          <a:lstStyle/>
          <a:p>
            <a:pPr lvl="0" algn="ctr">
              <a:defRPr/>
            </a:pPr>
            <a:r>
              <a:rPr lang="fr-FR" sz="2800" b="1" kern="0" dirty="0">
                <a:latin typeface="Calibri" pitchFamily="34" charset="0"/>
              </a:rPr>
              <a:t>Identifier  </a:t>
            </a:r>
            <a:r>
              <a:rPr lang="fr-FR" sz="2800" kern="0" dirty="0" smtClean="0">
                <a:latin typeface="Calibri" pitchFamily="34" charset="0"/>
              </a:rPr>
              <a:t>3/ les risques !</a:t>
            </a:r>
            <a:endParaRPr lang="fr-FR" sz="2800" kern="0" dirty="0">
              <a:latin typeface="Calibri" pitchFamily="34" charset="0"/>
            </a:endParaRPr>
          </a:p>
        </p:txBody>
      </p:sp>
      <p:sp>
        <p:nvSpPr>
          <p:cNvPr id="31" name="ZoneTexte 30"/>
          <p:cNvSpPr txBox="1"/>
          <p:nvPr/>
        </p:nvSpPr>
        <p:spPr>
          <a:xfrm>
            <a:off x="198754" y="3371998"/>
            <a:ext cx="180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grpSp>
        <p:nvGrpSpPr>
          <p:cNvPr id="3" name="Groupe 2"/>
          <p:cNvGrpSpPr/>
          <p:nvPr/>
        </p:nvGrpSpPr>
        <p:grpSpPr>
          <a:xfrm>
            <a:off x="3515102" y="1633364"/>
            <a:ext cx="4308768" cy="2952328"/>
            <a:chOff x="3515102" y="1633364"/>
            <a:chExt cx="4308768" cy="2952328"/>
          </a:xfrm>
        </p:grpSpPr>
        <p:pic>
          <p:nvPicPr>
            <p:cNvPr id="19461" name="Picture 5" descr="BD04948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45146" y="2016887"/>
              <a:ext cx="719054" cy="1187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6" descr="BD04969_"/>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58896" y="1633364"/>
              <a:ext cx="720125" cy="82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7" descr="IN00672_"/>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39396" y="3614899"/>
              <a:ext cx="1084474" cy="970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8" name="Line 17"/>
            <p:cNvSpPr>
              <a:spLocks noChangeShapeType="1"/>
            </p:cNvSpPr>
            <p:nvPr/>
          </p:nvSpPr>
          <p:spPr bwMode="auto">
            <a:xfrm flipV="1">
              <a:off x="4630458" y="3614899"/>
              <a:ext cx="360062" cy="319602"/>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sp>
          <p:nvSpPr>
            <p:cNvPr id="19470" name="Line 19"/>
            <p:cNvSpPr>
              <a:spLocks noChangeShapeType="1"/>
            </p:cNvSpPr>
            <p:nvPr/>
          </p:nvSpPr>
          <p:spPr bwMode="auto">
            <a:xfrm rot="5145172">
              <a:off x="6548837" y="2523248"/>
              <a:ext cx="63920" cy="617250"/>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sp>
          <p:nvSpPr>
            <p:cNvPr id="19471" name="Line 20"/>
            <p:cNvSpPr>
              <a:spLocks noChangeShapeType="1"/>
            </p:cNvSpPr>
            <p:nvPr/>
          </p:nvSpPr>
          <p:spPr bwMode="auto">
            <a:xfrm rot="5145172" flipH="1">
              <a:off x="6144833" y="3463560"/>
              <a:ext cx="426136" cy="475797"/>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a:p>
          </p:txBody>
        </p:sp>
        <p:pic>
          <p:nvPicPr>
            <p:cNvPr id="19482" name="Picture 32" descr="bs00559_"/>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15102" y="3742740"/>
              <a:ext cx="1062918" cy="68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4" descr="BD05638_"/>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20628" y="2281436"/>
              <a:ext cx="1828814" cy="129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Text Box 33"/>
          <p:cNvSpPr txBox="1">
            <a:spLocks noChangeArrowheads="1"/>
          </p:cNvSpPr>
          <p:nvPr/>
        </p:nvSpPr>
        <p:spPr bwMode="auto">
          <a:xfrm>
            <a:off x="2483768" y="4798315"/>
            <a:ext cx="66602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fr-FR" sz="2000" dirty="0" smtClean="0">
                <a:solidFill>
                  <a:srgbClr val="002060"/>
                </a:solidFill>
                <a:latin typeface="Calibri" pitchFamily="34" charset="0"/>
              </a:rPr>
              <a:t>Raison d’être de la démarche en 3 temps : </a:t>
            </a:r>
            <a:r>
              <a:rPr lang="fr-FR" sz="2000" b="1" dirty="0" smtClean="0">
                <a:solidFill>
                  <a:srgbClr val="002060"/>
                </a:solidFill>
                <a:latin typeface="Calibri" pitchFamily="34" charset="0"/>
              </a:rPr>
              <a:t>clarifier</a:t>
            </a:r>
            <a:r>
              <a:rPr lang="fr-FR" sz="2000" dirty="0" smtClean="0">
                <a:solidFill>
                  <a:srgbClr val="002060"/>
                </a:solidFill>
                <a:latin typeface="Calibri" pitchFamily="34" charset="0"/>
              </a:rPr>
              <a:t> les ressources car l</a:t>
            </a:r>
            <a:r>
              <a:rPr lang="fr-FR" sz="2000" i="1" dirty="0" smtClean="0">
                <a:solidFill>
                  <a:srgbClr val="002060"/>
                </a:solidFill>
                <a:latin typeface="Calibri" pitchFamily="34" charset="0"/>
              </a:rPr>
              <a:t>es </a:t>
            </a:r>
            <a:r>
              <a:rPr lang="fr-FR" sz="2000" i="1" dirty="0">
                <a:solidFill>
                  <a:srgbClr val="002060"/>
                </a:solidFill>
                <a:latin typeface="Calibri" pitchFamily="34" charset="0"/>
              </a:rPr>
              <a:t>risques menacent </a:t>
            </a:r>
            <a:r>
              <a:rPr lang="fr-FR" sz="2000" b="1" i="1" dirty="0" smtClean="0">
                <a:solidFill>
                  <a:srgbClr val="002060"/>
                </a:solidFill>
                <a:latin typeface="Calibri" pitchFamily="34" charset="0"/>
              </a:rPr>
              <a:t>les ressources </a:t>
            </a:r>
            <a:r>
              <a:rPr lang="fr-FR" sz="2000" i="1" dirty="0" smtClean="0">
                <a:solidFill>
                  <a:srgbClr val="002060"/>
                </a:solidFill>
                <a:latin typeface="Calibri" pitchFamily="34" charset="0"/>
              </a:rPr>
              <a:t>!</a:t>
            </a:r>
            <a:endParaRPr lang="fr-FR" sz="2000" i="1" dirty="0">
              <a:solidFill>
                <a:srgbClr val="00206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6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P spid="19469" grpId="0" animBg="1"/>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655279" y="1345332"/>
            <a:ext cx="6317211" cy="3744416"/>
          </a:xfrm>
        </p:spPr>
        <p:txBody>
          <a:bodyPr/>
          <a:lstStyle/>
          <a:p>
            <a:pPr marL="342900" indent="-342900" eaLnBrk="1" hangingPunct="1">
              <a:lnSpc>
                <a:spcPct val="90000"/>
              </a:lnSpc>
              <a:buClr>
                <a:srgbClr val="FF6600"/>
              </a:buClr>
              <a:buFont typeface="+mj-lt"/>
              <a:buAutoNum type="arabicPeriod"/>
              <a:defRPr/>
            </a:pPr>
            <a:r>
              <a:rPr lang="fr-FR" sz="1800" b="1" dirty="0" smtClean="0">
                <a:solidFill>
                  <a:srgbClr val="000000"/>
                </a:solidFill>
                <a:cs typeface="Times New Roman" pitchFamily="18" charset="0"/>
              </a:rPr>
              <a:t>Management, hommes, compétences</a:t>
            </a:r>
            <a:endParaRPr lang="fr-FR" sz="1800" b="1" dirty="0">
              <a:solidFill>
                <a:srgbClr val="000000"/>
              </a:solidFill>
              <a:cs typeface="Times New Roman" pitchFamily="18" charset="0"/>
            </a:endParaRPr>
          </a:p>
          <a:p>
            <a:pPr lvl="4" eaLnBrk="1" hangingPunct="1">
              <a:lnSpc>
                <a:spcPct val="90000"/>
              </a:lnSpc>
              <a:buClr>
                <a:srgbClr val="FF6600"/>
              </a:buClr>
              <a:buFont typeface="Calibri" pitchFamily="34" charset="0"/>
              <a:buChar char="&gt;"/>
              <a:defRPr/>
            </a:pPr>
            <a:r>
              <a:rPr lang="fr-FR" sz="1600" dirty="0" smtClean="0">
                <a:solidFill>
                  <a:srgbClr val="000000"/>
                </a:solidFill>
                <a:cs typeface="Times New Roman" pitchFamily="18" charset="0"/>
              </a:rPr>
              <a:t>Compétences indisponibles : chef de projet, experts..</a:t>
            </a:r>
            <a:endParaRPr lang="fr-FR" sz="1600" dirty="0">
              <a:solidFill>
                <a:srgbClr val="000000"/>
              </a:solidFill>
              <a:cs typeface="Times New Roman" pitchFamily="18" charset="0"/>
            </a:endParaRPr>
          </a:p>
          <a:p>
            <a:pPr lvl="4" eaLnBrk="1" hangingPunct="1">
              <a:lnSpc>
                <a:spcPct val="90000"/>
              </a:lnSpc>
              <a:buClr>
                <a:srgbClr val="FF6600"/>
              </a:buClr>
              <a:buFont typeface="Calibri" pitchFamily="34" charset="0"/>
              <a:buChar char="&gt;"/>
              <a:defRPr/>
            </a:pPr>
            <a:r>
              <a:rPr lang="fr-FR" sz="1600" dirty="0" smtClean="0">
                <a:solidFill>
                  <a:srgbClr val="000000"/>
                </a:solidFill>
                <a:cs typeface="Times New Roman" pitchFamily="18" charset="0"/>
              </a:rPr>
              <a:t>Démission en cours de route de membres </a:t>
            </a:r>
            <a:r>
              <a:rPr lang="fr-FR" sz="1600" dirty="0">
                <a:solidFill>
                  <a:srgbClr val="000000"/>
                </a:solidFill>
                <a:cs typeface="Times New Roman" pitchFamily="18" charset="0"/>
              </a:rPr>
              <a:t>de l'équipe, </a:t>
            </a:r>
            <a:r>
              <a:rPr lang="fr-FR" sz="1600" dirty="0" smtClean="0">
                <a:solidFill>
                  <a:srgbClr val="000000"/>
                </a:solidFill>
                <a:cs typeface="Times New Roman" pitchFamily="18" charset="0"/>
              </a:rPr>
              <a:t>départ de consultants</a:t>
            </a:r>
          </a:p>
          <a:p>
            <a:pPr lvl="4" eaLnBrk="1" hangingPunct="1">
              <a:lnSpc>
                <a:spcPct val="90000"/>
              </a:lnSpc>
              <a:buClr>
                <a:srgbClr val="FF6600"/>
              </a:buClr>
              <a:buFont typeface="Calibri" pitchFamily="34" charset="0"/>
              <a:buChar char="&gt;"/>
              <a:defRPr/>
            </a:pPr>
            <a:r>
              <a:rPr lang="fr-FR" sz="1600" dirty="0" smtClean="0">
                <a:solidFill>
                  <a:srgbClr val="000000"/>
                </a:solidFill>
                <a:cs typeface="Times New Roman" pitchFamily="18" charset="0"/>
              </a:rPr>
              <a:t>Risques politiques (voir </a:t>
            </a:r>
            <a:r>
              <a:rPr lang="fr-FR" sz="1600" dirty="0" smtClean="0">
                <a:solidFill>
                  <a:srgbClr val="000000"/>
                </a:solidFill>
                <a:cs typeface="Times New Roman" pitchFamily="18" charset="0"/>
                <a:hlinkClick r:id="rId3"/>
              </a:rPr>
              <a:t>cours d’analyse stratégique</a:t>
            </a:r>
            <a:r>
              <a:rPr lang="fr-FR" sz="1600" dirty="0" smtClean="0">
                <a:solidFill>
                  <a:srgbClr val="000000"/>
                </a:solidFill>
                <a:cs typeface="Times New Roman" pitchFamily="18" charset="0"/>
              </a:rPr>
              <a:t>)</a:t>
            </a:r>
          </a:p>
          <a:p>
            <a:pPr marL="356602" lvl="1" indent="0" algn="ctr" eaLnBrk="1" hangingPunct="1">
              <a:lnSpc>
                <a:spcPct val="90000"/>
              </a:lnSpc>
              <a:buClr>
                <a:srgbClr val="FF6600"/>
              </a:buClr>
              <a:buNone/>
              <a:defRPr/>
            </a:pPr>
            <a:r>
              <a:rPr lang="en-US" sz="1500" i="1" dirty="0" smtClean="0">
                <a:solidFill>
                  <a:srgbClr val="6B412D"/>
                </a:solidFill>
                <a:cs typeface="Times New Roman" pitchFamily="18" charset="0"/>
              </a:rPr>
              <a:t>“If </a:t>
            </a:r>
            <a:r>
              <a:rPr lang="en-US" sz="1500" i="1" dirty="0">
                <a:solidFill>
                  <a:srgbClr val="6B412D"/>
                </a:solidFill>
                <a:cs typeface="Times New Roman" pitchFamily="18" charset="0"/>
              </a:rPr>
              <a:t>you want truly to understand something, try to change it!” (Kurt </a:t>
            </a:r>
            <a:r>
              <a:rPr lang="en-US" sz="1500" i="1" dirty="0" smtClean="0">
                <a:solidFill>
                  <a:srgbClr val="6B412D"/>
                </a:solidFill>
                <a:cs typeface="Times New Roman" pitchFamily="18" charset="0"/>
              </a:rPr>
              <a:t>Lewin)</a:t>
            </a:r>
            <a:endParaRPr lang="fr-FR" sz="1500" i="1" dirty="0" smtClean="0">
              <a:solidFill>
                <a:srgbClr val="6B412D"/>
              </a:solidFill>
              <a:cs typeface="Times New Roman" pitchFamily="18" charset="0"/>
            </a:endParaRPr>
          </a:p>
          <a:p>
            <a:pPr marL="1426407" lvl="4" indent="0" eaLnBrk="1" hangingPunct="1">
              <a:lnSpc>
                <a:spcPct val="90000"/>
              </a:lnSpc>
              <a:buClr>
                <a:srgbClr val="FF6600"/>
              </a:buClr>
              <a:buNone/>
              <a:defRPr/>
            </a:pPr>
            <a:endParaRPr lang="fr-FR" sz="1600" dirty="0">
              <a:solidFill>
                <a:srgbClr val="000000"/>
              </a:solidFill>
              <a:cs typeface="Times New Roman" pitchFamily="18" charset="0"/>
            </a:endParaRPr>
          </a:p>
          <a:p>
            <a:pPr marL="342900" indent="-342900" eaLnBrk="1" hangingPunct="1">
              <a:lnSpc>
                <a:spcPct val="90000"/>
              </a:lnSpc>
              <a:buClr>
                <a:srgbClr val="FF6600"/>
              </a:buClr>
              <a:buFont typeface="+mj-lt"/>
              <a:buAutoNum type="arabicPeriod"/>
              <a:defRPr/>
            </a:pPr>
            <a:r>
              <a:rPr lang="fr-FR" sz="1800" b="1" dirty="0">
                <a:solidFill>
                  <a:srgbClr val="000000"/>
                </a:solidFill>
                <a:cs typeface="Times New Roman" pitchFamily="18" charset="0"/>
              </a:rPr>
              <a:t>Planning</a:t>
            </a:r>
            <a:r>
              <a:rPr lang="fr-FR" sz="1800" dirty="0">
                <a:solidFill>
                  <a:srgbClr val="000000"/>
                </a:solidFill>
                <a:cs typeface="Times New Roman" pitchFamily="18" charset="0"/>
              </a:rPr>
              <a:t> </a:t>
            </a:r>
            <a:r>
              <a:rPr lang="fr-FR" sz="1800" dirty="0" smtClean="0">
                <a:solidFill>
                  <a:srgbClr val="000000"/>
                </a:solidFill>
                <a:cs typeface="Times New Roman" pitchFamily="18" charset="0"/>
              </a:rPr>
              <a:t>…</a:t>
            </a:r>
          </a:p>
          <a:p>
            <a:pPr lvl="1" eaLnBrk="1" hangingPunct="1">
              <a:lnSpc>
                <a:spcPct val="90000"/>
              </a:lnSpc>
              <a:buClr>
                <a:srgbClr val="FF6600"/>
              </a:buClr>
              <a:buFont typeface="Wingdings" pitchFamily="2" charset="2"/>
              <a:buChar char="q"/>
              <a:defRPr/>
            </a:pPr>
            <a:r>
              <a:rPr lang="fr-FR" sz="1500" dirty="0" smtClean="0">
                <a:solidFill>
                  <a:srgbClr val="000000"/>
                </a:solidFill>
                <a:cs typeface="Times New Roman" pitchFamily="18" charset="0"/>
              </a:rPr>
              <a:t>Facteurs exogènes, </a:t>
            </a:r>
            <a:endParaRPr lang="fr-FR" sz="1500" dirty="0">
              <a:solidFill>
                <a:srgbClr val="000000"/>
              </a:solidFill>
              <a:cs typeface="Times New Roman" pitchFamily="18" charset="0"/>
            </a:endParaRPr>
          </a:p>
          <a:p>
            <a:pPr lvl="4" eaLnBrk="1" hangingPunct="1">
              <a:lnSpc>
                <a:spcPct val="90000"/>
              </a:lnSpc>
              <a:buClr>
                <a:srgbClr val="FF6600"/>
              </a:buClr>
              <a:buFont typeface="Calibri" pitchFamily="34" charset="0"/>
              <a:buChar char="&gt;"/>
              <a:defRPr/>
            </a:pPr>
            <a:r>
              <a:rPr lang="fr-FR" sz="1600" dirty="0" smtClean="0">
                <a:solidFill>
                  <a:srgbClr val="000000"/>
                </a:solidFill>
                <a:cs typeface="Times New Roman" pitchFamily="18" charset="0"/>
              </a:rPr>
              <a:t>Achats </a:t>
            </a:r>
            <a:r>
              <a:rPr lang="fr-FR" sz="1600" dirty="0">
                <a:solidFill>
                  <a:srgbClr val="000000"/>
                </a:solidFill>
                <a:cs typeface="Times New Roman" pitchFamily="18" charset="0"/>
              </a:rPr>
              <a:t>/ sous-traitance</a:t>
            </a:r>
          </a:p>
          <a:p>
            <a:pPr lvl="4" eaLnBrk="1" hangingPunct="1">
              <a:lnSpc>
                <a:spcPct val="90000"/>
              </a:lnSpc>
              <a:buClr>
                <a:srgbClr val="FF6600"/>
              </a:buClr>
              <a:buFont typeface="Calibri" pitchFamily="34" charset="0"/>
              <a:buChar char="&gt;"/>
              <a:defRPr/>
            </a:pPr>
            <a:r>
              <a:rPr lang="fr-FR" sz="1600" dirty="0" smtClean="0">
                <a:solidFill>
                  <a:srgbClr val="000000"/>
                </a:solidFill>
                <a:cs typeface="Times New Roman" pitchFamily="18" charset="0"/>
              </a:rPr>
              <a:t>Coordination et suivi</a:t>
            </a:r>
          </a:p>
          <a:p>
            <a:pPr lvl="4" eaLnBrk="1" hangingPunct="1">
              <a:lnSpc>
                <a:spcPct val="90000"/>
              </a:lnSpc>
              <a:buClr>
                <a:srgbClr val="FF6600"/>
              </a:buClr>
              <a:buFont typeface="Calibri" pitchFamily="34" charset="0"/>
              <a:buChar char="&gt;"/>
              <a:defRPr/>
            </a:pPr>
            <a:r>
              <a:rPr lang="fr-FR" sz="1600" dirty="0" smtClean="0">
                <a:solidFill>
                  <a:srgbClr val="000000"/>
                </a:solidFill>
                <a:cs typeface="Times New Roman" pitchFamily="18" charset="0"/>
              </a:rPr>
              <a:t>Chemin critique..</a:t>
            </a:r>
            <a:endParaRPr lang="fr-FR" sz="1600" dirty="0">
              <a:solidFill>
                <a:srgbClr val="000000"/>
              </a:solidFill>
              <a:cs typeface="Times New Roman" pitchFamily="18" charset="0"/>
            </a:endParaRPr>
          </a:p>
          <a:p>
            <a:pPr lvl="1" eaLnBrk="1" hangingPunct="1">
              <a:lnSpc>
                <a:spcPct val="90000"/>
              </a:lnSpc>
              <a:buClr>
                <a:srgbClr val="FF6600"/>
              </a:buClr>
              <a:buFont typeface="Wingdings" pitchFamily="2" charset="2"/>
              <a:buChar char="q"/>
              <a:defRPr/>
            </a:pPr>
            <a:r>
              <a:rPr lang="fr-FR" sz="1500" dirty="0" smtClean="0">
                <a:solidFill>
                  <a:srgbClr val="000000"/>
                </a:solidFill>
                <a:cs typeface="Times New Roman" pitchFamily="18" charset="0"/>
              </a:rPr>
              <a:t>Délais, estimation des temps</a:t>
            </a:r>
            <a:endParaRPr lang="fr-FR" sz="1500" dirty="0">
              <a:solidFill>
                <a:srgbClr val="000000"/>
              </a:solidFill>
              <a:cs typeface="Times New Roman" pitchFamily="18" charset="0"/>
            </a:endParaRPr>
          </a:p>
          <a:p>
            <a:pPr lvl="4" eaLnBrk="1" hangingPunct="1">
              <a:lnSpc>
                <a:spcPct val="90000"/>
              </a:lnSpc>
              <a:buClr>
                <a:srgbClr val="FF6600"/>
              </a:buClr>
              <a:buFont typeface="Calibri" pitchFamily="34" charset="0"/>
              <a:buChar char="&gt;"/>
              <a:defRPr/>
            </a:pPr>
            <a:r>
              <a:rPr lang="fr-FR" sz="1600" dirty="0" smtClean="0">
                <a:solidFill>
                  <a:srgbClr val="000000"/>
                </a:solidFill>
                <a:cs typeface="Times New Roman" pitchFamily="18" charset="0"/>
              </a:rPr>
              <a:t>Mise au point : test, débogage…</a:t>
            </a:r>
            <a:endParaRPr lang="fr-FR" sz="1600" dirty="0">
              <a:solidFill>
                <a:srgbClr val="000000"/>
              </a:solidFill>
              <a:cs typeface="Times New Roman" pitchFamily="18" charset="0"/>
            </a:endParaRPr>
          </a:p>
          <a:p>
            <a:endParaRPr lang="fr-FR" sz="3200" dirty="0"/>
          </a:p>
        </p:txBody>
      </p:sp>
      <p:sp>
        <p:nvSpPr>
          <p:cNvPr id="4"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Menaces sur les 4 types de ressources </a:t>
            </a:r>
            <a:r>
              <a:rPr lang="fr-FR" sz="2400" kern="0" dirty="0" smtClean="0">
                <a:latin typeface="Calibri" pitchFamily="34" charset="0"/>
                <a:ea typeface="+mj-ea"/>
                <a:cs typeface="+mj-cs"/>
              </a:rPr>
              <a:t>(1/2)</a:t>
            </a:r>
          </a:p>
        </p:txBody>
      </p:sp>
      <p:sp>
        <p:nvSpPr>
          <p:cNvPr id="5" name="ZoneTexte 4"/>
          <p:cNvSpPr txBox="1"/>
          <p:nvPr/>
        </p:nvSpPr>
        <p:spPr>
          <a:xfrm>
            <a:off x="208450" y="3708380"/>
            <a:ext cx="324016"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grpSp>
        <p:nvGrpSpPr>
          <p:cNvPr id="6" name="Group 5"/>
          <p:cNvGrpSpPr>
            <a:grpSpLocks/>
          </p:cNvGrpSpPr>
          <p:nvPr/>
        </p:nvGrpSpPr>
        <p:grpSpPr bwMode="auto">
          <a:xfrm>
            <a:off x="6693758" y="3850350"/>
            <a:ext cx="2154528" cy="1392577"/>
            <a:chOff x="1018" y="1160"/>
            <a:chExt cx="3714" cy="2490"/>
          </a:xfrm>
        </p:grpSpPr>
        <p:pic>
          <p:nvPicPr>
            <p:cNvPr id="7" name="Picture 6" descr="pe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8" y="1160"/>
              <a:ext cx="3714" cy="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1653" y="1985"/>
              <a:ext cx="82" cy="13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fr-FR">
                <a:solidFill>
                  <a:srgbClr val="000099"/>
                </a:solidFill>
              </a:endParaRPr>
            </a:p>
          </p:txBody>
        </p:sp>
        <p:sp>
          <p:nvSpPr>
            <p:cNvPr id="9" name="Rectangle 8"/>
            <p:cNvSpPr>
              <a:spLocks noChangeArrowheads="1"/>
            </p:cNvSpPr>
            <p:nvPr/>
          </p:nvSpPr>
          <p:spPr bwMode="auto">
            <a:xfrm>
              <a:off x="2277" y="1410"/>
              <a:ext cx="89" cy="122"/>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fr-FR">
                <a:solidFill>
                  <a:srgbClr val="000099"/>
                </a:solidFill>
              </a:endParaRPr>
            </a:p>
          </p:txBody>
        </p:sp>
        <p:sp>
          <p:nvSpPr>
            <p:cNvPr id="10" name="Rectangle 9"/>
            <p:cNvSpPr>
              <a:spLocks noChangeArrowheads="1"/>
            </p:cNvSpPr>
            <p:nvPr/>
          </p:nvSpPr>
          <p:spPr bwMode="auto">
            <a:xfrm>
              <a:off x="2291" y="2583"/>
              <a:ext cx="82" cy="1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fr-FR">
                <a:solidFill>
                  <a:srgbClr val="000099"/>
                </a:solidFill>
              </a:endParaRPr>
            </a:p>
          </p:txBody>
        </p:sp>
        <p:sp>
          <p:nvSpPr>
            <p:cNvPr id="11" name="Rectangle 10"/>
            <p:cNvSpPr>
              <a:spLocks noChangeArrowheads="1"/>
            </p:cNvSpPr>
            <p:nvPr/>
          </p:nvSpPr>
          <p:spPr bwMode="auto">
            <a:xfrm>
              <a:off x="2908" y="1973"/>
              <a:ext cx="82" cy="1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fr-FR">
                <a:solidFill>
                  <a:srgbClr val="000099"/>
                </a:solidFill>
              </a:endParaRPr>
            </a:p>
          </p:txBody>
        </p:sp>
        <p:sp>
          <p:nvSpPr>
            <p:cNvPr id="12" name="Rectangle 11"/>
            <p:cNvSpPr>
              <a:spLocks noChangeArrowheads="1"/>
            </p:cNvSpPr>
            <p:nvPr/>
          </p:nvSpPr>
          <p:spPr bwMode="auto">
            <a:xfrm>
              <a:off x="2908" y="3322"/>
              <a:ext cx="82" cy="1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fr-FR">
                <a:solidFill>
                  <a:srgbClr val="000099"/>
                </a:solidFill>
              </a:endParaRPr>
            </a:p>
          </p:txBody>
        </p:sp>
        <p:sp>
          <p:nvSpPr>
            <p:cNvPr id="13" name="Rectangle 12"/>
            <p:cNvSpPr>
              <a:spLocks noChangeArrowheads="1"/>
            </p:cNvSpPr>
            <p:nvPr/>
          </p:nvSpPr>
          <p:spPr bwMode="auto">
            <a:xfrm>
              <a:off x="3945" y="2794"/>
              <a:ext cx="82" cy="1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fr-FR">
                <a:solidFill>
                  <a:srgbClr val="000099"/>
                </a:solidFill>
              </a:endParaRPr>
            </a:p>
          </p:txBody>
        </p:sp>
        <p:sp>
          <p:nvSpPr>
            <p:cNvPr id="14" name="Rectangle 13"/>
            <p:cNvSpPr>
              <a:spLocks noChangeArrowheads="1"/>
            </p:cNvSpPr>
            <p:nvPr/>
          </p:nvSpPr>
          <p:spPr bwMode="auto">
            <a:xfrm>
              <a:off x="3640" y="1548"/>
              <a:ext cx="82" cy="1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fr-FR">
                <a:solidFill>
                  <a:srgbClr val="000099"/>
                </a:solidFill>
              </a:endParaRPr>
            </a:p>
          </p:txBody>
        </p:sp>
        <p:sp>
          <p:nvSpPr>
            <p:cNvPr id="15" name="Rectangle 14"/>
            <p:cNvSpPr>
              <a:spLocks noChangeArrowheads="1"/>
            </p:cNvSpPr>
            <p:nvPr/>
          </p:nvSpPr>
          <p:spPr bwMode="auto">
            <a:xfrm>
              <a:off x="4569" y="2795"/>
              <a:ext cx="82" cy="1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fr-FR">
                <a:solidFill>
                  <a:srgbClr val="000099"/>
                </a:solidFill>
              </a:endParaRPr>
            </a:p>
          </p:txBody>
        </p:sp>
      </p:grpSp>
      <p:pic>
        <p:nvPicPr>
          <p:cNvPr id="2" name="Image 1" descr="Capture d’écra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37559" y="2922343"/>
            <a:ext cx="712812" cy="687801"/>
          </a:xfrm>
          <a:prstGeom prst="rect">
            <a:avLst/>
          </a:prstGeom>
        </p:spPr>
      </p:pic>
      <p:sp>
        <p:nvSpPr>
          <p:cNvPr id="16" name="Text Box 5"/>
          <p:cNvSpPr txBox="1">
            <a:spLocks noChangeArrowheads="1"/>
          </p:cNvSpPr>
          <p:nvPr/>
        </p:nvSpPr>
        <p:spPr bwMode="auto">
          <a:xfrm>
            <a:off x="6012160" y="5550789"/>
            <a:ext cx="2808162" cy="200055"/>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700" dirty="0" smtClean="0"/>
              <a:t>Photo :  </a:t>
            </a:r>
            <a:r>
              <a:rPr lang="fr-FR" sz="700" dirty="0" smtClean="0">
                <a:hlinkClick r:id="rId6"/>
              </a:rPr>
              <a:t>Domaine Public</a:t>
            </a:r>
            <a:endParaRPr lang="fr-FR" sz="700" dirty="0">
              <a:hlinkClick r:id="rId7"/>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655279" y="1057300"/>
            <a:ext cx="6317211" cy="4392488"/>
          </a:xfrm>
        </p:spPr>
        <p:txBody>
          <a:bodyPr/>
          <a:lstStyle/>
          <a:p>
            <a:pPr marL="342900" indent="-342900" eaLnBrk="1" hangingPunct="1">
              <a:lnSpc>
                <a:spcPct val="90000"/>
              </a:lnSpc>
              <a:buClr>
                <a:srgbClr val="FF6600"/>
              </a:buClr>
              <a:buFont typeface="+mj-lt"/>
              <a:buAutoNum type="arabicPeriod" startAt="3"/>
              <a:tabLst>
                <a:tab pos="271463" algn="l"/>
              </a:tabLst>
              <a:defRPr/>
            </a:pPr>
            <a:r>
              <a:rPr lang="fr-FR" sz="1800" b="1" dirty="0" smtClean="0">
                <a:solidFill>
                  <a:srgbClr val="000000"/>
                </a:solidFill>
                <a:cs typeface="Times New Roman" pitchFamily="18" charset="0"/>
              </a:rPr>
              <a:t>Technologies, matériaux, milieu</a:t>
            </a:r>
          </a:p>
          <a:p>
            <a:pPr lvl="1" eaLnBrk="1" hangingPunct="1">
              <a:buClr>
                <a:srgbClr val="FF6600"/>
              </a:buClr>
              <a:buFont typeface="Wingdings" pitchFamily="2" charset="2"/>
              <a:buChar char="q"/>
              <a:defRPr/>
            </a:pPr>
            <a:r>
              <a:rPr lang="fr-FR" sz="1500" dirty="0" smtClean="0">
                <a:solidFill>
                  <a:srgbClr val="000000"/>
                </a:solidFill>
                <a:cs typeface="Times New Roman" pitchFamily="18" charset="0"/>
              </a:rPr>
              <a:t>Sécurité, milieu</a:t>
            </a:r>
            <a:endParaRPr lang="fr-FR" sz="1500" dirty="0">
              <a:solidFill>
                <a:srgbClr val="000000"/>
              </a:solidFill>
              <a:cs typeface="Times New Roman" pitchFamily="18" charset="0"/>
            </a:endParaRPr>
          </a:p>
          <a:p>
            <a:pPr lvl="4" eaLnBrk="1" hangingPunct="1">
              <a:buClr>
                <a:srgbClr val="FF6600"/>
              </a:buClr>
              <a:buFont typeface="Calibri" pitchFamily="34" charset="0"/>
              <a:buChar char="&gt;"/>
              <a:defRPr/>
            </a:pPr>
            <a:r>
              <a:rPr lang="fr-FR" sz="1600" dirty="0" smtClean="0">
                <a:solidFill>
                  <a:srgbClr val="000000"/>
                </a:solidFill>
                <a:cs typeface="Times New Roman" pitchFamily="18" charset="0"/>
              </a:rPr>
              <a:t>Accidents, mise en danger des personnes</a:t>
            </a:r>
          </a:p>
          <a:p>
            <a:pPr lvl="4" eaLnBrk="1" hangingPunct="1">
              <a:buClr>
                <a:srgbClr val="FF6600"/>
              </a:buClr>
              <a:buFont typeface="Calibri" pitchFamily="34" charset="0"/>
              <a:buChar char="&gt;"/>
              <a:defRPr/>
            </a:pPr>
            <a:r>
              <a:rPr lang="fr-FR" sz="1600" dirty="0" smtClean="0">
                <a:solidFill>
                  <a:srgbClr val="000000"/>
                </a:solidFill>
                <a:cs typeface="Times New Roman" pitchFamily="18" charset="0"/>
              </a:rPr>
              <a:t>Environnement, pollution</a:t>
            </a:r>
          </a:p>
          <a:p>
            <a:pPr lvl="4" eaLnBrk="1" hangingPunct="1">
              <a:buClr>
                <a:srgbClr val="FF6600"/>
              </a:buClr>
              <a:buFont typeface="Calibri" pitchFamily="34" charset="0"/>
              <a:buChar char="&gt;"/>
              <a:defRPr/>
            </a:pPr>
            <a:r>
              <a:rPr lang="fr-FR" sz="1600" dirty="0" smtClean="0">
                <a:solidFill>
                  <a:srgbClr val="000000"/>
                </a:solidFill>
                <a:cs typeface="Times New Roman" pitchFamily="18" charset="0"/>
              </a:rPr>
              <a:t>Sécurité du matériel ou des </a:t>
            </a:r>
            <a:r>
              <a:rPr lang="fr-FR" sz="1600" dirty="0">
                <a:solidFill>
                  <a:srgbClr val="000000"/>
                </a:solidFill>
                <a:cs typeface="Times New Roman" pitchFamily="18" charset="0"/>
              </a:rPr>
              <a:t>données</a:t>
            </a:r>
          </a:p>
          <a:p>
            <a:pPr lvl="1" eaLnBrk="1" hangingPunct="1">
              <a:buClr>
                <a:srgbClr val="FF6600"/>
              </a:buClr>
              <a:buFont typeface="Wingdings" pitchFamily="2" charset="2"/>
              <a:buChar char="q"/>
              <a:defRPr/>
            </a:pPr>
            <a:r>
              <a:rPr lang="fr-FR" sz="1500" dirty="0" smtClean="0">
                <a:solidFill>
                  <a:srgbClr val="000000"/>
                </a:solidFill>
                <a:cs typeface="Times New Roman" pitchFamily="18" charset="0"/>
              </a:rPr>
              <a:t>Juridique</a:t>
            </a:r>
            <a:endParaRPr lang="fr-FR" sz="1500" dirty="0">
              <a:solidFill>
                <a:srgbClr val="000000"/>
              </a:solidFill>
              <a:cs typeface="Times New Roman" pitchFamily="18" charset="0"/>
            </a:endParaRPr>
          </a:p>
          <a:p>
            <a:pPr lvl="4" eaLnBrk="1" hangingPunct="1">
              <a:buClr>
                <a:srgbClr val="FF6600"/>
              </a:buClr>
              <a:buFont typeface="Calibri" pitchFamily="34" charset="0"/>
              <a:buChar char="&gt;"/>
              <a:defRPr/>
            </a:pPr>
            <a:r>
              <a:rPr lang="fr-FR" sz="1600" dirty="0" smtClean="0">
                <a:solidFill>
                  <a:srgbClr val="000000"/>
                </a:solidFill>
                <a:cs typeface="Times New Roman" pitchFamily="18" charset="0"/>
              </a:rPr>
              <a:t>Clauses dangereuses ou impossibles </a:t>
            </a:r>
            <a:r>
              <a:rPr lang="fr-FR" sz="1600" dirty="0">
                <a:solidFill>
                  <a:srgbClr val="000000"/>
                </a:solidFill>
                <a:cs typeface="Times New Roman" pitchFamily="18" charset="0"/>
              </a:rPr>
              <a:t>à </a:t>
            </a:r>
            <a:r>
              <a:rPr lang="fr-FR" sz="1600" dirty="0" smtClean="0">
                <a:solidFill>
                  <a:srgbClr val="000000"/>
                </a:solidFill>
                <a:cs typeface="Times New Roman" pitchFamily="18" charset="0"/>
              </a:rPr>
              <a:t>satisfaire</a:t>
            </a:r>
          </a:p>
          <a:p>
            <a:pPr lvl="4" eaLnBrk="1" hangingPunct="1">
              <a:buClr>
                <a:srgbClr val="FF6600"/>
              </a:buClr>
              <a:buFont typeface="Calibri" pitchFamily="34" charset="0"/>
              <a:buChar char="&gt;"/>
              <a:defRPr/>
            </a:pPr>
            <a:endParaRPr lang="fr-FR" sz="1600" dirty="0" smtClean="0">
              <a:solidFill>
                <a:srgbClr val="000000"/>
              </a:solidFill>
              <a:cs typeface="Times New Roman" pitchFamily="18" charset="0"/>
            </a:endParaRPr>
          </a:p>
          <a:p>
            <a:pPr lvl="4" eaLnBrk="1" hangingPunct="1">
              <a:buClr>
                <a:srgbClr val="FF6600"/>
              </a:buClr>
              <a:buFont typeface="Calibri" pitchFamily="34" charset="0"/>
              <a:buChar char="&gt;"/>
              <a:defRPr/>
            </a:pPr>
            <a:endParaRPr lang="fr-FR" sz="1600" dirty="0">
              <a:solidFill>
                <a:srgbClr val="000000"/>
              </a:solidFill>
              <a:cs typeface="Times New Roman" pitchFamily="18" charset="0"/>
            </a:endParaRPr>
          </a:p>
          <a:p>
            <a:pPr marL="342900" indent="-342900" eaLnBrk="1" hangingPunct="1">
              <a:buClr>
                <a:srgbClr val="FF6600"/>
              </a:buClr>
              <a:buFont typeface="+mj-lt"/>
              <a:buAutoNum type="arabicPeriod" startAt="4"/>
              <a:defRPr/>
            </a:pPr>
            <a:r>
              <a:rPr lang="fr-FR" sz="1800" b="1" dirty="0" smtClean="0">
                <a:solidFill>
                  <a:srgbClr val="000000"/>
                </a:solidFill>
                <a:cs typeface="Times New Roman" pitchFamily="18" charset="0"/>
              </a:rPr>
              <a:t>Financement</a:t>
            </a:r>
            <a:endParaRPr lang="fr-FR" sz="1800" b="1" dirty="0">
              <a:solidFill>
                <a:srgbClr val="000000"/>
              </a:solidFill>
              <a:cs typeface="Times New Roman" pitchFamily="18" charset="0"/>
            </a:endParaRPr>
          </a:p>
          <a:p>
            <a:pPr lvl="4" eaLnBrk="1" hangingPunct="1">
              <a:buClr>
                <a:srgbClr val="FF6600"/>
              </a:buClr>
              <a:buFont typeface="Calibri" pitchFamily="34" charset="0"/>
              <a:buChar char="&gt;"/>
              <a:defRPr/>
            </a:pPr>
            <a:r>
              <a:rPr lang="fr-FR" sz="1600" dirty="0" smtClean="0">
                <a:solidFill>
                  <a:srgbClr val="000000"/>
                </a:solidFill>
                <a:cs typeface="Times New Roman" pitchFamily="18" charset="0"/>
              </a:rPr>
              <a:t>Marché et concurrence, prix et quantité vendues</a:t>
            </a:r>
          </a:p>
          <a:p>
            <a:pPr lvl="4" eaLnBrk="1" hangingPunct="1">
              <a:buClr>
                <a:srgbClr val="FF6600"/>
              </a:buClr>
              <a:buFont typeface="Calibri" pitchFamily="34" charset="0"/>
              <a:buChar char="&gt;"/>
              <a:defRPr/>
            </a:pPr>
            <a:r>
              <a:rPr lang="fr-FR" sz="1600" dirty="0" smtClean="0">
                <a:solidFill>
                  <a:srgbClr val="000000"/>
                </a:solidFill>
                <a:cs typeface="Times New Roman" pitchFamily="18" charset="0"/>
              </a:rPr>
              <a:t>Budget sous-estimé</a:t>
            </a:r>
          </a:p>
          <a:p>
            <a:pPr lvl="4" eaLnBrk="1" hangingPunct="1">
              <a:buClr>
                <a:srgbClr val="FF6600"/>
              </a:buClr>
              <a:buFont typeface="Calibri" pitchFamily="34" charset="0"/>
              <a:buChar char="&gt;"/>
              <a:defRPr/>
            </a:pPr>
            <a:r>
              <a:rPr lang="fr-FR" sz="1600" dirty="0" smtClean="0">
                <a:solidFill>
                  <a:srgbClr val="000000"/>
                </a:solidFill>
                <a:cs typeface="Times New Roman" pitchFamily="18" charset="0"/>
              </a:rPr>
              <a:t>Recettes </a:t>
            </a:r>
            <a:r>
              <a:rPr lang="fr-FR" sz="1600" dirty="0">
                <a:solidFill>
                  <a:srgbClr val="000000"/>
                </a:solidFill>
                <a:cs typeface="Times New Roman" pitchFamily="18" charset="0"/>
              </a:rPr>
              <a:t>arrivant trop tard </a:t>
            </a:r>
            <a:r>
              <a:rPr lang="fr-FR" sz="1600" dirty="0" smtClean="0">
                <a:solidFill>
                  <a:srgbClr val="000000"/>
                </a:solidFill>
                <a:cs typeface="Times New Roman" pitchFamily="18" charset="0"/>
              </a:rPr>
              <a:t>(cash flow)</a:t>
            </a:r>
          </a:p>
          <a:p>
            <a:pPr lvl="4" eaLnBrk="1" hangingPunct="1">
              <a:buClr>
                <a:srgbClr val="FF6600"/>
              </a:buClr>
              <a:buFont typeface="Calibri" pitchFamily="34" charset="0"/>
              <a:buChar char="&gt;"/>
              <a:defRPr/>
            </a:pPr>
            <a:r>
              <a:rPr lang="fr-FR" sz="1600" dirty="0" smtClean="0">
                <a:solidFill>
                  <a:srgbClr val="000000"/>
                </a:solidFill>
                <a:cs typeface="Times New Roman" pitchFamily="18" charset="0"/>
              </a:rPr>
              <a:t>Rentabilité : Satisfaction </a:t>
            </a:r>
            <a:r>
              <a:rPr lang="fr-FR" sz="1600" dirty="0">
                <a:solidFill>
                  <a:srgbClr val="000000"/>
                </a:solidFill>
                <a:cs typeface="Times New Roman" pitchFamily="18" charset="0"/>
              </a:rPr>
              <a:t>des financeurs, actionnaires</a:t>
            </a:r>
          </a:p>
          <a:p>
            <a:pPr lvl="4" eaLnBrk="1" hangingPunct="1">
              <a:buClr>
                <a:srgbClr val="FF6600"/>
              </a:buClr>
              <a:buFont typeface="Calibri" pitchFamily="34" charset="0"/>
              <a:buChar char="&gt;"/>
              <a:defRPr/>
            </a:pPr>
            <a:endParaRPr lang="fr-FR" sz="1600" dirty="0">
              <a:solidFill>
                <a:srgbClr val="000000"/>
              </a:solidFill>
              <a:cs typeface="Times New Roman" pitchFamily="18" charset="0"/>
            </a:endParaRPr>
          </a:p>
          <a:p>
            <a:pPr lvl="4" eaLnBrk="1" hangingPunct="1">
              <a:buClr>
                <a:srgbClr val="FF6600"/>
              </a:buClr>
              <a:buFont typeface="Calibri" pitchFamily="34" charset="0"/>
              <a:buChar char="&gt;"/>
              <a:defRPr/>
            </a:pPr>
            <a:endParaRPr lang="fr-FR" sz="1600" dirty="0">
              <a:solidFill>
                <a:srgbClr val="000000"/>
              </a:solidFill>
              <a:cs typeface="Times New Roman" pitchFamily="18" charset="0"/>
            </a:endParaRPr>
          </a:p>
          <a:p>
            <a:endParaRPr lang="fr-FR" sz="3200" dirty="0"/>
          </a:p>
        </p:txBody>
      </p:sp>
      <p:sp>
        <p:nvSpPr>
          <p:cNvPr id="4"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a:latin typeface="Calibri" pitchFamily="34" charset="0"/>
              </a:rPr>
              <a:t>Menaces sur les 4 types de ressources</a:t>
            </a:r>
            <a:r>
              <a:rPr lang="fr-FR" sz="2400" kern="0" dirty="0">
                <a:latin typeface="Calibri" pitchFamily="34" charset="0"/>
              </a:rPr>
              <a:t> </a:t>
            </a:r>
            <a:r>
              <a:rPr lang="fr-FR" sz="2400" kern="0" dirty="0" smtClean="0">
                <a:latin typeface="Calibri" pitchFamily="34" charset="0"/>
              </a:rPr>
              <a:t>(2/2</a:t>
            </a:r>
            <a:r>
              <a:rPr lang="fr-FR" sz="2400" kern="0" dirty="0">
                <a:latin typeface="Calibri" pitchFamily="34" charset="0"/>
              </a:rPr>
              <a:t>)</a:t>
            </a:r>
          </a:p>
        </p:txBody>
      </p:sp>
      <p:sp>
        <p:nvSpPr>
          <p:cNvPr id="5" name="ZoneTexte 4"/>
          <p:cNvSpPr txBox="1"/>
          <p:nvPr/>
        </p:nvSpPr>
        <p:spPr>
          <a:xfrm>
            <a:off x="208450" y="3708380"/>
            <a:ext cx="324016"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pic>
        <p:nvPicPr>
          <p:cNvPr id="2" name="Image 1"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824" y="4153644"/>
            <a:ext cx="741597" cy="1296144"/>
          </a:xfrm>
          <a:prstGeom prst="rect">
            <a:avLst/>
          </a:prstGeom>
        </p:spPr>
      </p:pic>
    </p:spTree>
    <p:extLst>
      <p:ext uri="{BB962C8B-B14F-4D97-AF65-F5344CB8AC3E}">
        <p14:creationId xmlns:p14="http://schemas.microsoft.com/office/powerpoint/2010/main" val="232218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childTnLst>
                                </p:cTn>
                              </p:par>
                              <p:par>
                                <p:cTn id="49" presetID="1" presetClass="exit" presetSubtype="0" fill="hold" nodeType="withEffect">
                                  <p:stCondLst>
                                    <p:cond delay="0"/>
                                  </p:stCondLst>
                                  <p:childTnLst>
                                    <p:set>
                                      <p:cBhvr>
                                        <p:cTn id="50" dur="1" fill="hold">
                                          <p:stCondLst>
                                            <p:cond delay="0"/>
                                          </p:stCondLst>
                                        </p:cTn>
                                        <p:tgtEl>
                                          <p:spTgt spid="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627784" y="1368772"/>
            <a:ext cx="6408712" cy="3792984"/>
          </a:xfrm>
        </p:spPr>
        <p:txBody>
          <a:bodyPr/>
          <a:lstStyle/>
          <a:p>
            <a:pPr marL="342900" lvl="1" indent="-342900">
              <a:buClr>
                <a:srgbClr val="FF6600"/>
              </a:buClr>
              <a:buFont typeface="+mj-lt"/>
              <a:buAutoNum type="arabicParenR"/>
              <a:defRPr/>
            </a:pPr>
            <a:r>
              <a:rPr lang="fr-FR" sz="1800" dirty="0" smtClean="0">
                <a:cs typeface="Times New Roman" pitchFamily="18" charset="0"/>
              </a:rPr>
              <a:t>Exploiter la documentation et les outils de gestion de projet déjà existants</a:t>
            </a:r>
            <a:r>
              <a:rPr lang="fr-FR" sz="1800" i="1" dirty="0" smtClean="0">
                <a:cs typeface="Times New Roman" pitchFamily="18" charset="0"/>
              </a:rPr>
              <a:t>. </a:t>
            </a:r>
          </a:p>
          <a:p>
            <a:pPr marL="1099552" lvl="3" indent="-342900">
              <a:buClr>
                <a:srgbClr val="FF6600"/>
              </a:buClr>
              <a:buFont typeface="Wingdings" pitchFamily="2" charset="2"/>
              <a:buChar char="q"/>
              <a:defRPr/>
            </a:pPr>
            <a:r>
              <a:rPr lang="fr-FR" sz="1600" dirty="0"/>
              <a:t>L</a:t>
            </a:r>
            <a:r>
              <a:rPr lang="fr-FR" sz="1600" dirty="0" smtClean="0"/>
              <a:t>es outils de conception de projet </a:t>
            </a:r>
            <a:r>
              <a:rPr lang="fr-FR" sz="1600" dirty="0" smtClean="0">
                <a:cs typeface="Times New Roman" pitchFamily="18" charset="0"/>
              </a:rPr>
              <a:t>: </a:t>
            </a:r>
            <a:r>
              <a:rPr lang="fr-FR" sz="1600" i="1" dirty="0" smtClean="0">
                <a:cs typeface="Times New Roman" pitchFamily="18" charset="0"/>
              </a:rPr>
              <a:t>Analyse fonctionnelle, PERT, budget, arborescence des tâches, organigramme, dossiers</a:t>
            </a:r>
            <a:r>
              <a:rPr lang="fr-FR" sz="1600" dirty="0" smtClean="0">
                <a:cs typeface="Times New Roman" pitchFamily="18" charset="0"/>
              </a:rPr>
              <a:t>…  </a:t>
            </a:r>
            <a:r>
              <a:rPr lang="fr-FR" sz="1600" dirty="0" smtClean="0">
                <a:solidFill>
                  <a:srgbClr val="002060"/>
                </a:solidFill>
                <a:cs typeface="Times New Roman" pitchFamily="18" charset="0"/>
              </a:rPr>
              <a:t>sont des guides pour </a:t>
            </a:r>
            <a:r>
              <a:rPr lang="fr-FR" sz="1600" dirty="0" smtClean="0">
                <a:solidFill>
                  <a:srgbClr val="002060"/>
                </a:solidFill>
              </a:rPr>
              <a:t>identifier des sources de risques : </a:t>
            </a:r>
            <a:r>
              <a:rPr lang="fr-FR" sz="1600" i="1" dirty="0" smtClean="0">
                <a:solidFill>
                  <a:srgbClr val="002060"/>
                </a:solidFill>
              </a:rPr>
              <a:t>chemin critique, étape-clé, jalonnement insuffisant, tâches sans responsable…</a:t>
            </a:r>
          </a:p>
          <a:p>
            <a:pPr marL="1099552" lvl="3" indent="-342900">
              <a:buClr>
                <a:srgbClr val="FF6600"/>
              </a:buClr>
              <a:buFont typeface="Wingdings" pitchFamily="2" charset="2"/>
              <a:buChar char="q"/>
              <a:defRPr/>
            </a:pPr>
            <a:r>
              <a:rPr lang="fr-FR" sz="1600" dirty="0" smtClean="0"/>
              <a:t>Cf. le cours </a:t>
            </a:r>
            <a:r>
              <a:rPr lang="fr-FR" sz="1600" dirty="0" smtClean="0">
                <a:hlinkClick r:id="rId3"/>
              </a:rPr>
              <a:t>outils de gestion de projet</a:t>
            </a:r>
            <a:r>
              <a:rPr lang="fr-FR" sz="1600" dirty="0" smtClean="0"/>
              <a:t> </a:t>
            </a:r>
          </a:p>
          <a:p>
            <a:pPr marL="742950" lvl="2" indent="-342900">
              <a:buClr>
                <a:srgbClr val="FF6600"/>
              </a:buClr>
              <a:buNone/>
              <a:defRPr/>
            </a:pPr>
            <a:endParaRPr lang="fr-FR" sz="1600" i="1" dirty="0" smtClean="0">
              <a:cs typeface="Times New Roman" pitchFamily="18" charset="0"/>
            </a:endParaRPr>
          </a:p>
          <a:p>
            <a:pPr marL="342900" lvl="1" indent="-342900">
              <a:buClr>
                <a:srgbClr val="FF6600"/>
              </a:buClr>
              <a:buFont typeface="+mj-lt"/>
              <a:buAutoNum type="arabicParenR"/>
              <a:defRPr/>
            </a:pPr>
            <a:r>
              <a:rPr lang="fr-FR" sz="1800" dirty="0" smtClean="0"/>
              <a:t>Réunions de brainstorming </a:t>
            </a:r>
          </a:p>
          <a:p>
            <a:pPr marL="1099552" lvl="3" indent="-342900">
              <a:buClr>
                <a:srgbClr val="FF6600"/>
              </a:buClr>
              <a:buFont typeface="Wingdings" pitchFamily="2" charset="2"/>
              <a:buChar char="q"/>
              <a:defRPr/>
            </a:pPr>
            <a:r>
              <a:rPr lang="fr-FR" sz="1600" dirty="0" err="1" smtClean="0"/>
              <a:t>Mind</a:t>
            </a:r>
            <a:r>
              <a:rPr lang="fr-FR" sz="1600" dirty="0" smtClean="0"/>
              <a:t> </a:t>
            </a:r>
            <a:r>
              <a:rPr lang="fr-FR" sz="1600" dirty="0" err="1" smtClean="0"/>
              <a:t>maps</a:t>
            </a:r>
            <a:r>
              <a:rPr lang="fr-FR" sz="1600" dirty="0" smtClean="0"/>
              <a:t>, diagrammes cause-effet, …</a:t>
            </a:r>
          </a:p>
          <a:p>
            <a:pPr marL="1099552" lvl="3" indent="-342900">
              <a:buClr>
                <a:srgbClr val="FF6600"/>
              </a:buClr>
              <a:buFont typeface="Wingdings" pitchFamily="2" charset="2"/>
              <a:buChar char="q"/>
              <a:defRPr/>
            </a:pPr>
            <a:r>
              <a:rPr lang="fr-FR" sz="1600" dirty="0" smtClean="0"/>
              <a:t>Formation </a:t>
            </a:r>
            <a:r>
              <a:rPr lang="fr-FR" sz="1600" dirty="0" smtClean="0">
                <a:hlinkClick r:id="rId4"/>
              </a:rPr>
              <a:t>Méthodes de résolution de problème </a:t>
            </a:r>
            <a:r>
              <a:rPr lang="fr-FR" sz="1600" dirty="0" smtClean="0"/>
              <a:t>: identification, </a:t>
            </a:r>
            <a:r>
              <a:rPr lang="fr-FR" sz="1600" dirty="0" smtClean="0">
                <a:hlinkClick r:id="rId5"/>
              </a:rPr>
              <a:t>Animer un Brainstorming</a:t>
            </a:r>
            <a:endParaRPr lang="fr-FR" sz="1600" dirty="0" smtClean="0"/>
          </a:p>
          <a:p>
            <a:pPr marL="342900" lvl="1" indent="-342900">
              <a:buClr>
                <a:srgbClr val="FF0000"/>
              </a:buClr>
              <a:buFont typeface="+mj-lt"/>
              <a:buAutoNum type="arabicParenR"/>
              <a:defRPr/>
            </a:pPr>
            <a:endParaRPr lang="fr-FR" sz="1800" dirty="0" smtClean="0"/>
          </a:p>
          <a:p>
            <a:pPr>
              <a:defRPr/>
            </a:pPr>
            <a:endParaRPr lang="fr-FR" dirty="0"/>
          </a:p>
        </p:txBody>
      </p:sp>
      <p:sp>
        <p:nvSpPr>
          <p:cNvPr id="4"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Démarches d’identification des risques</a:t>
            </a:r>
          </a:p>
        </p:txBody>
      </p:sp>
      <p:sp>
        <p:nvSpPr>
          <p:cNvPr id="5" name="ZoneTexte 4"/>
          <p:cNvSpPr txBox="1"/>
          <p:nvPr/>
        </p:nvSpPr>
        <p:spPr>
          <a:xfrm>
            <a:off x="198754" y="4044109"/>
            <a:ext cx="324016"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609528" y="2080766"/>
            <a:ext cx="6408712" cy="3528392"/>
          </a:xfrm>
        </p:spPr>
        <p:txBody>
          <a:bodyPr/>
          <a:lstStyle/>
          <a:p>
            <a:pPr marL="342900" lvl="1" indent="-342900">
              <a:buClr>
                <a:srgbClr val="FF6600"/>
              </a:buClr>
              <a:buFont typeface="+mj-lt"/>
              <a:buAutoNum type="arabicParenR" startAt="3"/>
              <a:defRPr/>
            </a:pPr>
            <a:r>
              <a:rPr lang="fr-FR" sz="1800" dirty="0" smtClean="0"/>
              <a:t>Check-list : questionnaire préétabli</a:t>
            </a:r>
          </a:p>
          <a:p>
            <a:pPr marL="1099552" lvl="3" indent="-342900">
              <a:buClr>
                <a:srgbClr val="FF6600"/>
              </a:buClr>
              <a:buFont typeface="Wingdings" pitchFamily="2" charset="2"/>
              <a:buChar char="q"/>
              <a:defRPr/>
            </a:pPr>
            <a:r>
              <a:rPr lang="fr-FR" sz="1600" dirty="0" smtClean="0">
                <a:cs typeface="Times New Roman" pitchFamily="18" charset="0"/>
              </a:rPr>
              <a:t>Techniques </a:t>
            </a:r>
            <a:r>
              <a:rPr lang="fr-FR" sz="1600" dirty="0">
                <a:cs typeface="Times New Roman" pitchFamily="18" charset="0"/>
              </a:rPr>
              <a:t>de </a:t>
            </a:r>
            <a:r>
              <a:rPr lang="fr-FR" sz="1600" dirty="0" smtClean="0">
                <a:cs typeface="Times New Roman" pitchFamily="18" charset="0"/>
              </a:rPr>
              <a:t>l'ingénieur, </a:t>
            </a:r>
            <a:r>
              <a:rPr lang="fr-FR" sz="1600" dirty="0" smtClean="0">
                <a:cs typeface="Times New Roman" pitchFamily="18" charset="0"/>
                <a:hlinkClick r:id="rId3"/>
              </a:rPr>
              <a:t>article</a:t>
            </a:r>
            <a:endParaRPr lang="fr-FR" sz="1600" dirty="0" smtClean="0">
              <a:cs typeface="Times New Roman" pitchFamily="18" charset="0"/>
            </a:endParaRPr>
          </a:p>
          <a:p>
            <a:pPr marL="1099552" lvl="3" indent="-342900">
              <a:buClr>
                <a:srgbClr val="FF6600"/>
              </a:buClr>
              <a:buFont typeface="Wingdings" pitchFamily="2" charset="2"/>
              <a:buChar char="q"/>
              <a:defRPr/>
            </a:pPr>
            <a:r>
              <a:rPr lang="en-US" sz="1600" dirty="0">
                <a:cs typeface="Times New Roman" pitchFamily="18" charset="0"/>
              </a:rPr>
              <a:t>ISO </a:t>
            </a:r>
            <a:r>
              <a:rPr lang="en-US" sz="1600" dirty="0" smtClean="0">
                <a:cs typeface="Times New Roman" pitchFamily="18" charset="0"/>
              </a:rPr>
              <a:t>31000, </a:t>
            </a:r>
            <a:r>
              <a:rPr lang="en-US" sz="1600" i="1" dirty="0">
                <a:cs typeface="Times New Roman" pitchFamily="18" charset="0"/>
              </a:rPr>
              <a:t>Risk management – Principles and guidelines</a:t>
            </a:r>
            <a:endParaRPr lang="fr-FR" sz="1600" i="1" dirty="0" smtClean="0"/>
          </a:p>
          <a:p>
            <a:pPr marL="400050" lvl="2" indent="0">
              <a:buClr>
                <a:srgbClr val="FF6600"/>
              </a:buClr>
              <a:buNone/>
              <a:defRPr/>
            </a:pPr>
            <a:endParaRPr lang="fr-FR" dirty="0" smtClean="0"/>
          </a:p>
          <a:p>
            <a:pPr marL="342900" lvl="1" indent="-342900">
              <a:buClr>
                <a:srgbClr val="FF6600"/>
              </a:buClr>
              <a:buFont typeface="+mj-lt"/>
              <a:buAutoNum type="arabicParenR" startAt="3"/>
              <a:defRPr/>
            </a:pPr>
            <a:r>
              <a:rPr lang="fr-FR" sz="1800" dirty="0" smtClean="0"/>
              <a:t>Travailler à partir des problèmes rencontrés lors de projets antérieurs</a:t>
            </a:r>
          </a:p>
          <a:p>
            <a:pPr marL="1099552" lvl="3" indent="-342900">
              <a:buClr>
                <a:srgbClr val="FF6600"/>
              </a:buClr>
              <a:buFont typeface="Wingdings" pitchFamily="2" charset="2"/>
              <a:buChar char="q"/>
              <a:defRPr/>
            </a:pPr>
            <a:r>
              <a:rPr lang="fr-FR" sz="1600" dirty="0" smtClean="0">
                <a:cs typeface="Times New Roman" pitchFamily="18" charset="0"/>
              </a:rPr>
              <a:t>Retours d’expériences, </a:t>
            </a:r>
            <a:r>
              <a:rPr lang="fr-FR" sz="1600" dirty="0" smtClean="0">
                <a:cs typeface="Times New Roman" pitchFamily="18" charset="0"/>
                <a:hlinkClick r:id="rId4"/>
              </a:rPr>
              <a:t>post-mortem des projets précédents</a:t>
            </a:r>
            <a:endParaRPr lang="fr-FR" sz="1600" dirty="0" smtClean="0">
              <a:cs typeface="Times New Roman" pitchFamily="18" charset="0"/>
            </a:endParaRPr>
          </a:p>
          <a:p>
            <a:pPr marL="1099552" lvl="3" indent="-342900">
              <a:buClr>
                <a:srgbClr val="FF6600"/>
              </a:buClr>
              <a:buFont typeface="Wingdings" pitchFamily="2" charset="2"/>
              <a:buChar char="q"/>
              <a:defRPr/>
            </a:pPr>
            <a:r>
              <a:rPr lang="fr-FR" sz="1600" dirty="0" smtClean="0">
                <a:cs typeface="Times New Roman" pitchFamily="18" charset="0"/>
              </a:rPr>
              <a:t>Avis d’experts</a:t>
            </a:r>
          </a:p>
          <a:p>
            <a:pPr marL="1099552" lvl="3" indent="-342900">
              <a:buClr>
                <a:srgbClr val="FF6600"/>
              </a:buClr>
              <a:buFont typeface="Wingdings" pitchFamily="2" charset="2"/>
              <a:buChar char="q"/>
              <a:defRPr/>
            </a:pPr>
            <a:endParaRPr lang="fr-FR" sz="1600" dirty="0" smtClean="0">
              <a:cs typeface="Times New Roman" pitchFamily="18" charset="0"/>
            </a:endParaRPr>
          </a:p>
          <a:p>
            <a:endParaRPr lang="fr-FR" dirty="0"/>
          </a:p>
        </p:txBody>
      </p:sp>
      <p:sp>
        <p:nvSpPr>
          <p:cNvPr id="5"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a:latin typeface="Calibri" pitchFamily="34" charset="0"/>
              </a:rPr>
              <a:t>Démarches </a:t>
            </a:r>
            <a:r>
              <a:rPr lang="fr-FR" sz="2800" b="1" kern="0" dirty="0" smtClean="0">
                <a:latin typeface="Calibri" pitchFamily="34" charset="0"/>
                <a:ea typeface="+mj-ea"/>
                <a:cs typeface="+mj-cs"/>
              </a:rPr>
              <a:t>d’identification des risques</a:t>
            </a:r>
          </a:p>
        </p:txBody>
      </p:sp>
      <p:sp>
        <p:nvSpPr>
          <p:cNvPr id="7" name="ZoneTexte 6"/>
          <p:cNvSpPr txBox="1"/>
          <p:nvPr/>
        </p:nvSpPr>
        <p:spPr>
          <a:xfrm>
            <a:off x="198754" y="4044109"/>
            <a:ext cx="324016"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pic>
        <p:nvPicPr>
          <p:cNvPr id="6" name="Image 5" descr="Capture d’écra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57936" y="4441676"/>
            <a:ext cx="2618520" cy="1218181"/>
          </a:xfrm>
          <a:prstGeom prst="rect">
            <a:avLst/>
          </a:prstGeom>
        </p:spPr>
      </p:pic>
      <p:pic>
        <p:nvPicPr>
          <p:cNvPr id="8" name="Image 7" descr="Capture d’écra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31840" y="4714354"/>
            <a:ext cx="1182107" cy="894804"/>
          </a:xfrm>
          <a:prstGeom prst="rect">
            <a:avLst/>
          </a:prstGeom>
        </p:spPr>
      </p:pic>
      <p:pic>
        <p:nvPicPr>
          <p:cNvPr id="1026" name="Picture 2" descr="https://upload.wikimedia.org/wikipedia/en/c/c0/DC10Checklist.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16578" y="991500"/>
            <a:ext cx="1394737" cy="9414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pixabay.com/static/uploads/photo/2015/08/28/12/46/checklist-911841_960_72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53539" y="908720"/>
            <a:ext cx="2137603" cy="1710083"/>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5"/>
          <p:cNvSpPr txBox="1">
            <a:spLocks noChangeArrowheads="1"/>
          </p:cNvSpPr>
          <p:nvPr/>
        </p:nvSpPr>
        <p:spPr bwMode="auto">
          <a:xfrm>
            <a:off x="3059982" y="5550789"/>
            <a:ext cx="2808162" cy="200055"/>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700" dirty="0" smtClean="0"/>
              <a:t>Images </a:t>
            </a:r>
            <a:r>
              <a:rPr lang="fr-FR" sz="700" dirty="0" smtClean="0">
                <a:hlinkClick r:id="rId9"/>
              </a:rPr>
              <a:t>Cc-by</a:t>
            </a:r>
            <a:r>
              <a:rPr lang="fr-FR" sz="700" dirty="0" smtClean="0"/>
              <a:t> et </a:t>
            </a:r>
            <a:r>
              <a:rPr lang="fr-FR" sz="700" dirty="0" smtClean="0">
                <a:hlinkClick r:id="rId10"/>
              </a:rPr>
              <a:t>Domaine Public</a:t>
            </a:r>
            <a:endParaRPr lang="fr-FR" sz="700" dirty="0">
              <a:hlinkClick r:id="rId11"/>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2555776" y="1057300"/>
            <a:ext cx="6461227" cy="3937000"/>
          </a:xfrm>
        </p:spPr>
        <p:txBody>
          <a:bodyPr/>
          <a:lstStyle/>
          <a:p>
            <a:pPr marL="602373" indent="-457200" eaLnBrk="1" hangingPunct="1">
              <a:lnSpc>
                <a:spcPct val="80000"/>
              </a:lnSpc>
              <a:buClr>
                <a:srgbClr val="FF6600"/>
              </a:buClr>
            </a:pPr>
            <a:r>
              <a:rPr lang="fr-FR" sz="1800" dirty="0" smtClean="0">
                <a:cs typeface="Times New Roman" pitchFamily="18" charset="0"/>
              </a:rPr>
              <a:t>Souvent : </a:t>
            </a:r>
            <a:r>
              <a:rPr lang="fr-FR" sz="1800" b="1" dirty="0" smtClean="0">
                <a:cs typeface="Times New Roman" pitchFamily="18" charset="0"/>
              </a:rPr>
              <a:t>risques transversaux</a:t>
            </a:r>
            <a:r>
              <a:rPr lang="fr-FR" sz="1800" dirty="0" smtClean="0">
                <a:cs typeface="Times New Roman" pitchFamily="18" charset="0"/>
              </a:rPr>
              <a:t>, car les 4 types de ressources sont en interaction =&gt; </a:t>
            </a:r>
            <a:r>
              <a:rPr lang="fr-FR" sz="1800" dirty="0">
                <a:cs typeface="Times New Roman" pitchFamily="18" charset="0"/>
              </a:rPr>
              <a:t>équipe </a:t>
            </a:r>
            <a:r>
              <a:rPr lang="fr-FR" sz="1800" dirty="0" smtClean="0">
                <a:cs typeface="Times New Roman" pitchFamily="18" charset="0"/>
              </a:rPr>
              <a:t>pluridisciplinaire</a:t>
            </a:r>
            <a:r>
              <a:rPr lang="fr-FR" sz="1600" dirty="0" smtClean="0">
                <a:cs typeface="Times New Roman" pitchFamily="18" charset="0"/>
              </a:rPr>
              <a:t>, impliquer en amont les parties prenantes/fonctions support</a:t>
            </a:r>
            <a:endParaRPr lang="fr-FR" sz="1800" dirty="0" smtClean="0">
              <a:cs typeface="Times New Roman" pitchFamily="18" charset="0"/>
            </a:endParaRPr>
          </a:p>
          <a:p>
            <a:pPr marL="602373" indent="-457200" eaLnBrk="1" hangingPunct="1">
              <a:lnSpc>
                <a:spcPct val="80000"/>
              </a:lnSpc>
              <a:buClr>
                <a:srgbClr val="FF6600"/>
              </a:buClr>
            </a:pPr>
            <a:r>
              <a:rPr lang="fr-FR" sz="1800" dirty="0" smtClean="0">
                <a:cs typeface="Times New Roman" pitchFamily="18" charset="0"/>
              </a:rPr>
              <a:t>Biais de </a:t>
            </a:r>
            <a:r>
              <a:rPr lang="fr-FR" sz="1800" dirty="0" smtClean="0">
                <a:cs typeface="Times New Roman" pitchFamily="18" charset="0"/>
                <a:hlinkClick r:id="rId3"/>
              </a:rPr>
              <a:t>dissonance cognitive</a:t>
            </a:r>
            <a:r>
              <a:rPr lang="fr-FR" sz="1800" dirty="0" smtClean="0">
                <a:cs typeface="Times New Roman" pitchFamily="18" charset="0"/>
              </a:rPr>
              <a:t> : plus on est investi dans un projet, moins on est réceptif aux « avertissements qui dérangent </a:t>
            </a:r>
            <a:r>
              <a:rPr lang="fr-FR" sz="1800" dirty="0" smtClean="0">
                <a:cs typeface="Times New Roman" pitchFamily="18" charset="0"/>
              </a:rPr>
              <a:t>»</a:t>
            </a:r>
          </a:p>
          <a:p>
            <a:pPr marL="602373" indent="-457200" eaLnBrk="1" hangingPunct="1">
              <a:lnSpc>
                <a:spcPct val="80000"/>
              </a:lnSpc>
              <a:buClr>
                <a:srgbClr val="FF6600"/>
              </a:buClr>
            </a:pPr>
            <a:r>
              <a:rPr lang="fr-FR" sz="1800" dirty="0" smtClean="0">
                <a:cs typeface="Times New Roman" pitchFamily="18" charset="0"/>
              </a:rPr>
              <a:t>Devoir d’alerte : on doit </a:t>
            </a:r>
            <a:r>
              <a:rPr lang="fr-FR" sz="1800" b="1" dirty="0" smtClean="0">
                <a:cs typeface="Times New Roman" pitchFamily="18" charset="0"/>
              </a:rPr>
              <a:t>signaler</a:t>
            </a:r>
            <a:r>
              <a:rPr lang="fr-FR" sz="1800" dirty="0" smtClean="0">
                <a:cs typeface="Times New Roman" pitchFamily="18" charset="0"/>
              </a:rPr>
              <a:t> un problème même s’il concerne les autres</a:t>
            </a:r>
            <a:endParaRPr lang="fr-FR" sz="1800" dirty="0" smtClean="0">
              <a:cs typeface="Times New Roman" pitchFamily="18" charset="0"/>
            </a:endParaRPr>
          </a:p>
          <a:p>
            <a:pPr marL="602373" indent="-457200" eaLnBrk="1" hangingPunct="1">
              <a:lnSpc>
                <a:spcPct val="80000"/>
              </a:lnSpc>
              <a:buClr>
                <a:srgbClr val="FF6600"/>
              </a:buClr>
              <a:buFont typeface="+mj-lt"/>
              <a:buAutoNum type="arabicParenR"/>
            </a:pPr>
            <a:endParaRPr lang="fr-FR" sz="1800" dirty="0">
              <a:cs typeface="Times New Roman" pitchFamily="18" charset="0"/>
            </a:endParaRPr>
          </a:p>
          <a:p>
            <a:pPr marL="145173" indent="0" eaLnBrk="1" hangingPunct="1">
              <a:lnSpc>
                <a:spcPct val="80000"/>
              </a:lnSpc>
              <a:buClr>
                <a:srgbClr val="FF6600"/>
              </a:buClr>
              <a:buNone/>
            </a:pPr>
            <a:endParaRPr lang="fr-FR" sz="1800" dirty="0" smtClean="0">
              <a:cs typeface="Times New Roman" pitchFamily="18" charset="0"/>
            </a:endParaRPr>
          </a:p>
          <a:p>
            <a:pPr marL="914400" lvl="1" indent="-457200" eaLnBrk="1" hangingPunct="1">
              <a:lnSpc>
                <a:spcPct val="80000"/>
              </a:lnSpc>
              <a:buFontTx/>
              <a:buNone/>
            </a:pPr>
            <a:endParaRPr lang="fr-FR" sz="1800" dirty="0" smtClean="0">
              <a:cs typeface="Times New Roman" pitchFamily="18" charset="0"/>
            </a:endParaRPr>
          </a:p>
          <a:p>
            <a:pPr marL="533400" indent="-441325" eaLnBrk="1" hangingPunct="1">
              <a:lnSpc>
                <a:spcPct val="80000"/>
              </a:lnSpc>
              <a:buFontTx/>
              <a:buNone/>
            </a:pPr>
            <a:r>
              <a:rPr lang="fr-FR" sz="1800" dirty="0" smtClean="0">
                <a:solidFill>
                  <a:srgbClr val="FF6600"/>
                </a:solidFill>
                <a:cs typeface="Times New Roman" pitchFamily="18" charset="0"/>
              </a:rPr>
              <a:t>Compétence-clé = </a:t>
            </a:r>
          </a:p>
          <a:p>
            <a:pPr marL="533400" indent="-441325" eaLnBrk="1" hangingPunct="1">
              <a:lnSpc>
                <a:spcPct val="80000"/>
              </a:lnSpc>
              <a:buFontTx/>
              <a:buNone/>
            </a:pPr>
            <a:r>
              <a:rPr lang="fr-FR" sz="1800" dirty="0" smtClean="0">
                <a:solidFill>
                  <a:srgbClr val="FF6600"/>
                </a:solidFill>
                <a:cs typeface="Times New Roman" pitchFamily="18" charset="0"/>
              </a:rPr>
              <a:t>Remise en </a:t>
            </a:r>
          </a:p>
          <a:p>
            <a:pPr marL="533400" indent="-441325" eaLnBrk="1" hangingPunct="1">
              <a:lnSpc>
                <a:spcPct val="80000"/>
              </a:lnSpc>
              <a:buFontTx/>
              <a:buNone/>
            </a:pPr>
            <a:r>
              <a:rPr lang="fr-FR" sz="1800" dirty="0">
                <a:solidFill>
                  <a:srgbClr val="FF6600"/>
                </a:solidFill>
                <a:cs typeface="Times New Roman" pitchFamily="18" charset="0"/>
              </a:rPr>
              <a:t>q</a:t>
            </a:r>
            <a:r>
              <a:rPr lang="fr-FR" sz="1800" dirty="0" smtClean="0">
                <a:solidFill>
                  <a:srgbClr val="FF6600"/>
                </a:solidFill>
                <a:cs typeface="Times New Roman" pitchFamily="18" charset="0"/>
              </a:rPr>
              <a:t>uestion, écoute …</a:t>
            </a:r>
          </a:p>
          <a:p>
            <a:pPr marL="914400" lvl="1" indent="-457200" eaLnBrk="1" hangingPunct="1">
              <a:lnSpc>
                <a:spcPct val="80000"/>
              </a:lnSpc>
              <a:buFontTx/>
              <a:buAutoNum type="arabicPeriod"/>
            </a:pPr>
            <a:endParaRPr lang="fr-FR" sz="1800" dirty="0" smtClean="0">
              <a:cs typeface="Times New Roman" pitchFamily="18" charset="0"/>
            </a:endParaRPr>
          </a:p>
          <a:p>
            <a:pPr marL="914400" lvl="1" indent="-457200" eaLnBrk="1" hangingPunct="1">
              <a:lnSpc>
                <a:spcPct val="80000"/>
              </a:lnSpc>
              <a:buFontTx/>
              <a:buAutoNum type="arabicPeriod"/>
            </a:pPr>
            <a:endParaRPr lang="fr-FR" sz="1800" dirty="0" smtClean="0">
              <a:solidFill>
                <a:srgbClr val="000000"/>
              </a:solidFill>
              <a:cs typeface="Times New Roman" pitchFamily="18" charset="0"/>
            </a:endParaRPr>
          </a:p>
          <a:p>
            <a:pPr marL="914400" lvl="1" indent="-457200" eaLnBrk="1" hangingPunct="1">
              <a:lnSpc>
                <a:spcPct val="80000"/>
              </a:lnSpc>
              <a:buFontTx/>
              <a:buAutoNum type="arabicPeriod"/>
            </a:pPr>
            <a:endParaRPr lang="fr-FR" sz="1800" dirty="0" smtClean="0">
              <a:solidFill>
                <a:srgbClr val="000000"/>
              </a:solidFill>
              <a:cs typeface="Times New Roman" pitchFamily="18" charset="0"/>
            </a:endParaRPr>
          </a:p>
          <a:p>
            <a:pPr marL="914400" lvl="1" indent="-457200" eaLnBrk="1" hangingPunct="1">
              <a:lnSpc>
                <a:spcPct val="80000"/>
              </a:lnSpc>
              <a:buFontTx/>
              <a:buNone/>
            </a:pPr>
            <a:endParaRPr lang="fr-FR" sz="1800" dirty="0" smtClean="0">
              <a:solidFill>
                <a:srgbClr val="000000"/>
              </a:solidFill>
              <a:cs typeface="Times New Roman" pitchFamily="18" charset="0"/>
            </a:endParaRPr>
          </a:p>
          <a:p>
            <a:pPr marL="914400" lvl="1" indent="-457200" eaLnBrk="1" hangingPunct="1">
              <a:lnSpc>
                <a:spcPct val="80000"/>
              </a:lnSpc>
              <a:buFontTx/>
              <a:buAutoNum type="arabicPeriod"/>
            </a:pPr>
            <a:endParaRPr lang="fr-FR" sz="1800" dirty="0" smtClean="0">
              <a:solidFill>
                <a:srgbClr val="000000"/>
              </a:solidFill>
              <a:cs typeface="Times New Roman" pitchFamily="18" charset="0"/>
            </a:endParaRPr>
          </a:p>
          <a:p>
            <a:pPr marL="914400" lvl="1" indent="-457200" eaLnBrk="1" hangingPunct="1">
              <a:lnSpc>
                <a:spcPct val="80000"/>
              </a:lnSpc>
              <a:buFontTx/>
              <a:buAutoNum type="arabicPeriod"/>
            </a:pPr>
            <a:endParaRPr lang="fr-FR" sz="1800" dirty="0" smtClean="0">
              <a:solidFill>
                <a:srgbClr val="000000"/>
              </a:solidFill>
              <a:cs typeface="Times New Roman" pitchFamily="18" charset="0"/>
            </a:endParaRPr>
          </a:p>
          <a:p>
            <a:pPr marL="914400" lvl="1" indent="-457200" eaLnBrk="1" hangingPunct="1">
              <a:lnSpc>
                <a:spcPct val="80000"/>
              </a:lnSpc>
            </a:pPr>
            <a:endParaRPr lang="fr-FR" sz="1800" i="1" dirty="0" smtClean="0">
              <a:solidFill>
                <a:srgbClr val="000000"/>
              </a:solidFill>
              <a:cs typeface="Times New Roman" pitchFamily="18" charset="0"/>
            </a:endParaRPr>
          </a:p>
          <a:p>
            <a:pPr marL="914400" lvl="1" indent="-457200" eaLnBrk="1" hangingPunct="1">
              <a:lnSpc>
                <a:spcPct val="80000"/>
              </a:lnSpc>
            </a:pPr>
            <a:endParaRPr lang="fr-FR" sz="1800" dirty="0" smtClean="0">
              <a:solidFill>
                <a:srgbClr val="000000"/>
              </a:solidFill>
              <a:cs typeface="Times New Roman" pitchFamily="18" charset="0"/>
            </a:endParaRPr>
          </a:p>
        </p:txBody>
      </p:sp>
      <p:sp>
        <p:nvSpPr>
          <p:cNvPr id="6"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Identifier les risques : les écueils</a:t>
            </a:r>
          </a:p>
        </p:txBody>
      </p:sp>
      <p:sp>
        <p:nvSpPr>
          <p:cNvPr id="7" name="ZoneTexte 6"/>
          <p:cNvSpPr txBox="1"/>
          <p:nvPr/>
        </p:nvSpPr>
        <p:spPr>
          <a:xfrm>
            <a:off x="198754" y="4044109"/>
            <a:ext cx="324016"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8" name="Text Box 5"/>
          <p:cNvSpPr txBox="1">
            <a:spLocks noChangeArrowheads="1"/>
          </p:cNvSpPr>
          <p:nvPr/>
        </p:nvSpPr>
        <p:spPr bwMode="auto">
          <a:xfrm>
            <a:off x="5779280" y="5408260"/>
            <a:ext cx="3131642" cy="26161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en-US" sz="1100" dirty="0" smtClean="0"/>
              <a:t>Image cc-0 : </a:t>
            </a:r>
            <a:r>
              <a:rPr lang="en-US" sz="1100" dirty="0" smtClean="0">
                <a:hlinkClick r:id="rId4"/>
              </a:rPr>
              <a:t>Source</a:t>
            </a:r>
            <a:endParaRPr lang="en-US" sz="1100" dirty="0"/>
          </a:p>
        </p:txBody>
      </p:sp>
      <p:pic>
        <p:nvPicPr>
          <p:cNvPr id="9"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92080" y="2890269"/>
            <a:ext cx="3600400" cy="241550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843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43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435">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p:cNvSpPr txBox="1"/>
          <p:nvPr/>
        </p:nvSpPr>
        <p:spPr>
          <a:xfrm>
            <a:off x="206392" y="3379844"/>
            <a:ext cx="324016"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13" name="Rectangle 2"/>
          <p:cNvSpPr txBox="1">
            <a:spLocks noChangeArrowheads="1"/>
          </p:cNvSpPr>
          <p:nvPr/>
        </p:nvSpPr>
        <p:spPr>
          <a:xfrm>
            <a:off x="2483768" y="121196"/>
            <a:ext cx="6660232" cy="565108"/>
          </a:xfrm>
          <a:prstGeom prst="rect">
            <a:avLst/>
          </a:prstGeom>
        </p:spPr>
        <p:txBody>
          <a:bodyPr lIns="71320" tIns="35661" rIns="71320" bIns="35661"/>
          <a:lstStyle/>
          <a:p>
            <a:pPr lvl="0" algn="ctr"/>
            <a:r>
              <a:rPr lang="fr-FR" sz="2800" b="1" kern="0" dirty="0" smtClean="0">
                <a:latin typeface="Calibri" pitchFamily="34" charset="0"/>
                <a:ea typeface="+mj-ea"/>
                <a:cs typeface="+mj-cs"/>
              </a:rPr>
              <a:t>Synthèse</a:t>
            </a:r>
          </a:p>
        </p:txBody>
      </p:sp>
      <p:sp>
        <p:nvSpPr>
          <p:cNvPr id="14" name="ZoneTexte 13"/>
          <p:cNvSpPr txBox="1"/>
          <p:nvPr/>
        </p:nvSpPr>
        <p:spPr>
          <a:xfrm>
            <a:off x="2915816" y="1268382"/>
            <a:ext cx="5832648" cy="3600986"/>
          </a:xfrm>
          <a:prstGeom prst="rect">
            <a:avLst/>
          </a:prstGeom>
          <a:noFill/>
        </p:spPr>
        <p:txBody>
          <a:bodyPr wrap="square" rtlCol="0">
            <a:spAutoFit/>
          </a:bodyPr>
          <a:lstStyle/>
          <a:p>
            <a:r>
              <a:rPr lang="fr-FR" b="1" dirty="0" smtClean="0">
                <a:latin typeface="Calibri" pitchFamily="34" charset="0"/>
              </a:rPr>
              <a:t>Identifier en 3 temps : </a:t>
            </a:r>
            <a:endParaRPr lang="fr-FR" dirty="0" smtClean="0">
              <a:latin typeface="Calibri" pitchFamily="34" charset="0"/>
            </a:endParaRPr>
          </a:p>
          <a:p>
            <a:pPr marL="457200" indent="-457200">
              <a:buClr>
                <a:srgbClr val="FF6600"/>
              </a:buClr>
              <a:buSzPct val="90000"/>
              <a:buFont typeface="+mj-lt"/>
              <a:buAutoNum type="arabicPeriod"/>
            </a:pPr>
            <a:r>
              <a:rPr lang="fr-FR" dirty="0" smtClean="0">
                <a:latin typeface="Calibri" pitchFamily="34" charset="0"/>
              </a:rPr>
              <a:t>Objectifs</a:t>
            </a:r>
          </a:p>
          <a:p>
            <a:pPr marL="457200" indent="-457200">
              <a:buClr>
                <a:srgbClr val="FF6600"/>
              </a:buClr>
              <a:buSzPct val="90000"/>
              <a:buFont typeface="+mj-lt"/>
              <a:buAutoNum type="arabicPeriod"/>
            </a:pPr>
            <a:r>
              <a:rPr lang="fr-FR" dirty="0" smtClean="0">
                <a:latin typeface="Calibri" pitchFamily="34" charset="0"/>
              </a:rPr>
              <a:t>Ressources</a:t>
            </a:r>
          </a:p>
          <a:p>
            <a:pPr marL="457200" indent="-457200">
              <a:buClr>
                <a:srgbClr val="FF6600"/>
              </a:buClr>
              <a:buSzPct val="90000"/>
              <a:buFont typeface="+mj-lt"/>
              <a:buAutoNum type="arabicPeriod"/>
            </a:pPr>
            <a:r>
              <a:rPr lang="fr-FR" dirty="0" smtClean="0">
                <a:latin typeface="Calibri" pitchFamily="34" charset="0"/>
              </a:rPr>
              <a:t>Risques</a:t>
            </a:r>
          </a:p>
          <a:p>
            <a:endParaRPr lang="fr-FR" dirty="0" smtClean="0">
              <a:latin typeface="Calibri" pitchFamily="34" charset="0"/>
            </a:endParaRPr>
          </a:p>
          <a:p>
            <a:endParaRPr lang="fr-FR" dirty="0" smtClean="0">
              <a:latin typeface="Calibri" pitchFamily="34" charset="0"/>
            </a:endParaRPr>
          </a:p>
          <a:p>
            <a:endParaRPr lang="fr-FR" dirty="0" smtClean="0">
              <a:latin typeface="Calibri" pitchFamily="34" charset="0"/>
            </a:endParaRPr>
          </a:p>
          <a:p>
            <a:endParaRPr lang="fr-FR" dirty="0" smtClean="0">
              <a:latin typeface="Calibri" pitchFamily="34" charset="0"/>
            </a:endParaRPr>
          </a:p>
          <a:p>
            <a:r>
              <a:rPr lang="fr-FR" dirty="0" smtClean="0">
                <a:latin typeface="Calibri" pitchFamily="34" charset="0"/>
                <a:sym typeface="Wingdings" pitchFamily="2" charset="2"/>
              </a:rPr>
              <a:t>Techniques d’identification des risques</a:t>
            </a:r>
            <a:endParaRPr lang="fr-FR" dirty="0" smtClean="0">
              <a:latin typeface="Calibri" pitchFamily="34" charset="0"/>
            </a:endParaRPr>
          </a:p>
          <a:p>
            <a:endParaRPr lang="fr-FR" dirty="0" smtClean="0">
              <a:latin typeface="Calibri" pitchFamily="34" charset="0"/>
            </a:endParaRPr>
          </a:p>
          <a:p>
            <a:endParaRPr lang="fr-FR" dirty="0" smtClean="0">
              <a:latin typeface="Calibri" pitchFamily="34" charset="0"/>
            </a:endParaRPr>
          </a:p>
          <a:p>
            <a:endParaRPr lang="fr-FR" dirty="0" smtClean="0">
              <a:latin typeface="Calibri" pitchFamily="34" charset="0"/>
            </a:endParaRPr>
          </a:p>
        </p:txBody>
      </p:sp>
      <p:sp>
        <p:nvSpPr>
          <p:cNvPr id="5" name="ZoneTexte 4"/>
          <p:cNvSpPr txBox="1"/>
          <p:nvPr/>
        </p:nvSpPr>
        <p:spPr>
          <a:xfrm>
            <a:off x="208450" y="3708380"/>
            <a:ext cx="324016"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6" name="ZoneTexte 5"/>
          <p:cNvSpPr txBox="1"/>
          <p:nvPr/>
        </p:nvSpPr>
        <p:spPr>
          <a:xfrm>
            <a:off x="198754" y="4044109"/>
            <a:ext cx="324016"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pic>
        <p:nvPicPr>
          <p:cNvPr id="2" name="Image 1" descr="Capture d’écran"/>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438840" y="1020050"/>
            <a:ext cx="3309624" cy="1777931"/>
          </a:xfrm>
          <a:prstGeom prst="rect">
            <a:avLst/>
          </a:prstGeom>
        </p:spPr>
      </p:pic>
      <p:pic>
        <p:nvPicPr>
          <p:cNvPr id="9" name="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37941" y="4044109"/>
            <a:ext cx="2311421" cy="155072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txBox="1">
            <a:spLocks noChangeArrowheads="1"/>
          </p:cNvSpPr>
          <p:nvPr/>
        </p:nvSpPr>
        <p:spPr>
          <a:xfrm>
            <a:off x="2483768" y="121196"/>
            <a:ext cx="6660232" cy="787524"/>
          </a:xfrm>
          <a:prstGeom prst="rect">
            <a:avLst/>
          </a:prstGeom>
        </p:spPr>
        <p:txBody>
          <a:bodyPr lIns="71320" tIns="35661" rIns="71320" bIns="35661"/>
          <a:lstStyle/>
          <a:p>
            <a:pPr lvl="0" algn="ctr"/>
            <a:r>
              <a:rPr lang="fr-FR" sz="2800" b="1" kern="0" dirty="0" smtClean="0">
                <a:latin typeface="Calibri" pitchFamily="34" charset="0"/>
                <a:ea typeface="+mj-ea"/>
                <a:cs typeface="+mj-cs"/>
              </a:rPr>
              <a:t>Réflexion et questions</a:t>
            </a:r>
          </a:p>
        </p:txBody>
      </p:sp>
      <p:sp>
        <p:nvSpPr>
          <p:cNvPr id="14" name="ZoneTexte 13"/>
          <p:cNvSpPr txBox="1"/>
          <p:nvPr/>
        </p:nvSpPr>
        <p:spPr>
          <a:xfrm>
            <a:off x="2915816" y="1268382"/>
            <a:ext cx="5832648" cy="969496"/>
          </a:xfrm>
          <a:prstGeom prst="rect">
            <a:avLst/>
          </a:prstGeom>
          <a:noFill/>
        </p:spPr>
        <p:txBody>
          <a:bodyPr wrap="square" rtlCol="0">
            <a:spAutoFit/>
          </a:bodyPr>
          <a:lstStyle/>
          <a:p>
            <a:endParaRPr lang="fr-FR" dirty="0" smtClean="0">
              <a:latin typeface="Calibri" pitchFamily="34" charset="0"/>
            </a:endParaRPr>
          </a:p>
          <a:p>
            <a:endParaRPr lang="fr-FR" dirty="0" smtClean="0">
              <a:latin typeface="Calibri" pitchFamily="34" charset="0"/>
            </a:endParaRPr>
          </a:p>
          <a:p>
            <a:endParaRPr lang="fr-FR" dirty="0" smtClean="0">
              <a:latin typeface="Calibri" pitchFamily="34" charset="0"/>
            </a:endParaRPr>
          </a:p>
        </p:txBody>
      </p:sp>
      <p:sp>
        <p:nvSpPr>
          <p:cNvPr id="7" name="ZoneTexte 6"/>
          <p:cNvSpPr txBox="1"/>
          <p:nvPr/>
        </p:nvSpPr>
        <p:spPr>
          <a:xfrm>
            <a:off x="2627784" y="841276"/>
            <a:ext cx="6408712" cy="4062651"/>
          </a:xfrm>
          <a:prstGeom prst="rect">
            <a:avLst/>
          </a:prstGeom>
          <a:noFill/>
        </p:spPr>
        <p:txBody>
          <a:bodyPr wrap="square" rtlCol="0">
            <a:spAutoFit/>
          </a:bodyPr>
          <a:lstStyle/>
          <a:p>
            <a:pPr marL="457200" indent="-457200">
              <a:spcBef>
                <a:spcPts val="600"/>
              </a:spcBef>
              <a:buClr>
                <a:srgbClr val="FF6600"/>
              </a:buClr>
              <a:buFont typeface="Calibri" pitchFamily="34" charset="0"/>
              <a:buChar char="&gt;"/>
            </a:pPr>
            <a:r>
              <a:rPr lang="fr-FR" sz="2200" i="1" dirty="0" smtClean="0">
                <a:latin typeface="Calibri" pitchFamily="34" charset="0"/>
              </a:rPr>
              <a:t>En projet, avez-vous déjà été confronté à des problèmes que vous n’aviez pas anticipés ? </a:t>
            </a:r>
          </a:p>
          <a:p>
            <a:pPr marL="813802" lvl="1" indent="-457200">
              <a:spcBef>
                <a:spcPts val="600"/>
              </a:spcBef>
              <a:buClr>
                <a:srgbClr val="FF6600"/>
              </a:buClr>
              <a:buFont typeface="Calibri" pitchFamily="34" charset="0"/>
              <a:buChar char="&gt;"/>
            </a:pPr>
            <a:r>
              <a:rPr lang="fr-FR" sz="2000" i="1" dirty="0" smtClean="0">
                <a:latin typeface="Calibri" pitchFamily="34" charset="0"/>
              </a:rPr>
              <a:t>Dans notre classement, quel type de ressource ont-ils affecté ?</a:t>
            </a:r>
          </a:p>
          <a:p>
            <a:pPr marL="457200" indent="-457200">
              <a:spcBef>
                <a:spcPts val="600"/>
              </a:spcBef>
              <a:buClr>
                <a:srgbClr val="FF6600"/>
              </a:buClr>
              <a:buFont typeface="Calibri" pitchFamily="34" charset="0"/>
              <a:buChar char="&gt;"/>
            </a:pPr>
            <a:r>
              <a:rPr lang="fr-FR" sz="2200" i="1" dirty="0">
                <a:latin typeface="Calibri" pitchFamily="34" charset="0"/>
              </a:rPr>
              <a:t>Quelle </a:t>
            </a:r>
            <a:r>
              <a:rPr lang="fr-FR" sz="2200" i="1" dirty="0" smtClean="0">
                <a:latin typeface="Calibri" pitchFamily="34" charset="0"/>
              </a:rPr>
              <a:t>est votre démarche d’identification des risques préférée et pourquoi ?</a:t>
            </a:r>
            <a:endParaRPr lang="fr-FR" sz="2200" i="1" dirty="0">
              <a:latin typeface="Calibri" pitchFamily="34" charset="0"/>
            </a:endParaRPr>
          </a:p>
          <a:p>
            <a:pPr marL="457200" indent="-457200">
              <a:spcBef>
                <a:spcPts val="600"/>
              </a:spcBef>
              <a:buClr>
                <a:srgbClr val="FF6600"/>
              </a:buClr>
              <a:buFont typeface="Calibri" pitchFamily="34" charset="0"/>
              <a:buChar char="&gt;"/>
            </a:pPr>
            <a:r>
              <a:rPr lang="fr-FR" sz="2200" i="1" dirty="0" smtClean="0">
                <a:latin typeface="Calibri" pitchFamily="34" charset="0"/>
              </a:rPr>
              <a:t>Avez-vous l’habitude de partager et de mémoriser les leçons que vous tirez à la fin d’un projet </a:t>
            </a:r>
            <a:r>
              <a:rPr lang="fr-FR" sz="2200" i="1" dirty="0" smtClean="0">
                <a:latin typeface="Calibri" pitchFamily="34" charset="0"/>
              </a:rPr>
              <a:t>?</a:t>
            </a:r>
          </a:p>
          <a:p>
            <a:pPr marL="457200" indent="-457200">
              <a:spcBef>
                <a:spcPts val="600"/>
              </a:spcBef>
              <a:buClr>
                <a:srgbClr val="FF6600"/>
              </a:buClr>
              <a:buFont typeface="Calibri" pitchFamily="34" charset="0"/>
              <a:buChar char="&gt;"/>
            </a:pPr>
            <a:r>
              <a:rPr lang="fr-FR" sz="2200" i="1" dirty="0" smtClean="0">
                <a:latin typeface="Calibri" pitchFamily="34" charset="0"/>
              </a:rPr>
              <a:t>Pouvez-vous donner votre définition de : </a:t>
            </a:r>
            <a:r>
              <a:rPr lang="fr-FR" sz="2000" i="1" dirty="0" smtClean="0">
                <a:solidFill>
                  <a:srgbClr val="6B412D"/>
                </a:solidFill>
                <a:latin typeface="Calibri" pitchFamily="34" charset="0"/>
              </a:rPr>
              <a:t>menace, opportunité, imprévu, aléa, conséquence</a:t>
            </a:r>
            <a:r>
              <a:rPr lang="fr-FR" sz="2200" i="1" dirty="0" smtClean="0">
                <a:latin typeface="Calibri" pitchFamily="34" charset="0"/>
              </a:rPr>
              <a:t>… en la </a:t>
            </a:r>
            <a:r>
              <a:rPr lang="fr-FR" sz="2200" i="1" dirty="0">
                <a:latin typeface="Calibri" pitchFamily="34" charset="0"/>
              </a:rPr>
              <a:t>mettant </a:t>
            </a:r>
            <a:r>
              <a:rPr lang="fr-FR" sz="2200" i="1" dirty="0">
                <a:latin typeface="Calibri" pitchFamily="34" charset="0"/>
              </a:rPr>
              <a:t>en relation avec </a:t>
            </a:r>
            <a:r>
              <a:rPr lang="fr-FR" sz="2200" i="1" dirty="0">
                <a:latin typeface="Calibri" pitchFamily="34" charset="0"/>
              </a:rPr>
              <a:t>la notion de </a:t>
            </a:r>
            <a:r>
              <a:rPr lang="fr-FR" sz="2200" i="1" dirty="0">
                <a:latin typeface="Calibri" pitchFamily="34" charset="0"/>
              </a:rPr>
              <a:t>risque </a:t>
            </a:r>
            <a:endParaRPr lang="fr-FR" sz="2200" i="1" dirty="0">
              <a:latin typeface="Calibri" pitchFamily="34" charset="0"/>
            </a:endParaRPr>
          </a:p>
        </p:txBody>
      </p:sp>
      <p:grpSp>
        <p:nvGrpSpPr>
          <p:cNvPr id="8" name="Group 9"/>
          <p:cNvGrpSpPr/>
          <p:nvPr/>
        </p:nvGrpSpPr>
        <p:grpSpPr>
          <a:xfrm>
            <a:off x="4933052" y="4832927"/>
            <a:ext cx="1678195" cy="688869"/>
            <a:chOff x="4260027" y="4608090"/>
            <a:chExt cx="1678195" cy="688869"/>
          </a:xfrm>
        </p:grpSpPr>
        <p:pic>
          <p:nvPicPr>
            <p:cNvPr id="9"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10" name="TextBox 11"/>
            <p:cNvSpPr txBox="1"/>
            <p:nvPr/>
          </p:nvSpPr>
          <p:spPr>
            <a:xfrm>
              <a:off x="5036968" y="4724514"/>
              <a:ext cx="901254" cy="461665"/>
            </a:xfrm>
            <a:prstGeom prst="rect">
              <a:avLst/>
            </a:prstGeom>
            <a:noFill/>
          </p:spPr>
          <p:txBody>
            <a:bodyPr wrap="square" rtlCol="0">
              <a:spAutoFit/>
            </a:bodyPr>
            <a:lstStyle/>
            <a:p>
              <a:r>
                <a:rPr lang="en-US" sz="2400" b="1" smtClean="0"/>
                <a:t>Quiz</a:t>
              </a:r>
              <a:endParaRPr lang="en-US" sz="2400" b="1"/>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prstGeom prst="rect">
            <a:avLst/>
          </a:prstGeom>
        </p:spPr>
        <p:txBody>
          <a:bodyPr/>
          <a:lstStyle/>
          <a:p>
            <a:pPr algn="ctr" eaLnBrk="1" hangingPunct="1"/>
            <a:r>
              <a:rPr lang="fr-FR" sz="3400" dirty="0"/>
              <a:t>Sommaire</a:t>
            </a:r>
          </a:p>
        </p:txBody>
      </p:sp>
      <p:sp>
        <p:nvSpPr>
          <p:cNvPr id="18435" name="Espace réservé du numéro de diapositive 4"/>
          <p:cNvSpPr>
            <a:spLocks noGrp="1"/>
          </p:cNvSpPr>
          <p:nvPr>
            <p:ph type="sldNum" sz="quarter" idx="4294967295"/>
          </p:nvPr>
        </p:nvSpPr>
        <p:spPr>
          <a:xfrm>
            <a:off x="8858250" y="5497513"/>
            <a:ext cx="285750" cy="217487"/>
          </a:xfrm>
          <a:prstGeom prst="rect">
            <a:avLst/>
          </a:prstGeom>
          <a:noFill/>
        </p:spPr>
        <p:txBody>
          <a:bodyPr/>
          <a:lstStyle>
            <a:lvl1pPr eaLnBrk="0" hangingPunct="0">
              <a:defRPr sz="1900">
                <a:solidFill>
                  <a:schemeClr val="tx1"/>
                </a:solidFill>
                <a:latin typeface="Times New Roman" pitchFamily="18" charset="0"/>
              </a:defRPr>
            </a:lvl1pPr>
            <a:lvl2pPr marL="579478" indent="-222876" eaLnBrk="0" hangingPunct="0">
              <a:defRPr sz="1900">
                <a:solidFill>
                  <a:schemeClr val="tx1"/>
                </a:solidFill>
                <a:latin typeface="Times New Roman" pitchFamily="18" charset="0"/>
              </a:defRPr>
            </a:lvl2pPr>
            <a:lvl3pPr marL="891504" indent="-178301" eaLnBrk="0" hangingPunct="0">
              <a:defRPr sz="1900">
                <a:solidFill>
                  <a:schemeClr val="tx1"/>
                </a:solidFill>
                <a:latin typeface="Times New Roman" pitchFamily="18" charset="0"/>
              </a:defRPr>
            </a:lvl3pPr>
            <a:lvl4pPr marL="1248106" indent="-178301" eaLnBrk="0" hangingPunct="0">
              <a:defRPr sz="1900">
                <a:solidFill>
                  <a:schemeClr val="tx1"/>
                </a:solidFill>
                <a:latin typeface="Times New Roman" pitchFamily="18" charset="0"/>
              </a:defRPr>
            </a:lvl4pPr>
            <a:lvl5pPr marL="1604708" indent="-178301" eaLnBrk="0" hangingPunct="0">
              <a:defRPr sz="1900">
                <a:solidFill>
                  <a:schemeClr val="tx1"/>
                </a:solidFill>
                <a:latin typeface="Times New Roman" pitchFamily="18" charset="0"/>
              </a:defRPr>
            </a:lvl5pPr>
            <a:lvl6pPr marL="1961309" indent="-178301" eaLnBrk="0" fontAlgn="base" hangingPunct="0">
              <a:spcBef>
                <a:spcPct val="0"/>
              </a:spcBef>
              <a:spcAft>
                <a:spcPct val="0"/>
              </a:spcAft>
              <a:defRPr sz="1900">
                <a:solidFill>
                  <a:schemeClr val="tx1"/>
                </a:solidFill>
                <a:latin typeface="Times New Roman" pitchFamily="18" charset="0"/>
              </a:defRPr>
            </a:lvl6pPr>
            <a:lvl7pPr marL="2317911" indent="-178301" eaLnBrk="0" fontAlgn="base" hangingPunct="0">
              <a:spcBef>
                <a:spcPct val="0"/>
              </a:spcBef>
              <a:spcAft>
                <a:spcPct val="0"/>
              </a:spcAft>
              <a:defRPr sz="1900">
                <a:solidFill>
                  <a:schemeClr val="tx1"/>
                </a:solidFill>
                <a:latin typeface="Times New Roman" pitchFamily="18" charset="0"/>
              </a:defRPr>
            </a:lvl7pPr>
            <a:lvl8pPr marL="2674513" indent="-178301" eaLnBrk="0" fontAlgn="base" hangingPunct="0">
              <a:spcBef>
                <a:spcPct val="0"/>
              </a:spcBef>
              <a:spcAft>
                <a:spcPct val="0"/>
              </a:spcAft>
              <a:defRPr sz="1900">
                <a:solidFill>
                  <a:schemeClr val="tx1"/>
                </a:solidFill>
                <a:latin typeface="Times New Roman" pitchFamily="18" charset="0"/>
              </a:defRPr>
            </a:lvl8pPr>
            <a:lvl9pPr marL="3031115" indent="-178301" eaLnBrk="0" fontAlgn="base" hangingPunct="0">
              <a:spcBef>
                <a:spcPct val="0"/>
              </a:spcBef>
              <a:spcAft>
                <a:spcPct val="0"/>
              </a:spcAft>
              <a:defRPr sz="1900">
                <a:solidFill>
                  <a:schemeClr val="tx1"/>
                </a:solidFill>
                <a:latin typeface="Times New Roman" pitchFamily="18" charset="0"/>
              </a:defRPr>
            </a:lvl9pPr>
          </a:lstStyle>
          <a:p>
            <a:pPr eaLnBrk="1" hangingPunct="1"/>
            <a:fld id="{8023FAB7-65A0-4A01-8924-7B5A5F61AD5F}" type="slidenum">
              <a:rPr lang="fr-FR" sz="900">
                <a:solidFill>
                  <a:srgbClr val="000000"/>
                </a:solidFill>
              </a:rPr>
              <a:pPr eaLnBrk="1" hangingPunct="1"/>
              <a:t>23</a:t>
            </a:fld>
            <a:endParaRPr lang="fr-FR" sz="900" dirty="0">
              <a:solidFill>
                <a:srgbClr val="000000"/>
              </a:solidFill>
            </a:endParaRPr>
          </a:p>
        </p:txBody>
      </p:sp>
      <p:sp>
        <p:nvSpPr>
          <p:cNvPr id="8" name="Rectangle 3"/>
          <p:cNvSpPr txBox="1">
            <a:spLocks noChangeArrowheads="1"/>
          </p:cNvSpPr>
          <p:nvPr/>
        </p:nvSpPr>
        <p:spPr>
          <a:xfrm>
            <a:off x="2915816" y="1537353"/>
            <a:ext cx="5760640" cy="3240360"/>
          </a:xfrm>
          <a:prstGeom prst="rect">
            <a:avLst/>
          </a:prstGeom>
        </p:spPr>
        <p:txBody>
          <a:bodyPr lIns="71320" tIns="35661" rIns="71320" bIns="35661"/>
          <a:lstStyle/>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 Identifier </a:t>
            </a:r>
            <a:r>
              <a:rPr lang="fr-FR" sz="2000" dirty="0" smtClean="0">
                <a:solidFill>
                  <a:srgbClr val="000000"/>
                </a:solidFill>
                <a:latin typeface="Calibri" pitchFamily="34" charset="0"/>
              </a:rPr>
              <a:t>les risques</a:t>
            </a:r>
            <a:endParaRPr lang="fr-FR" sz="2000" dirty="0">
              <a:solidFill>
                <a:srgbClr val="000000"/>
              </a:solidFill>
              <a:latin typeface="Calibri" pitchFamily="34" charset="0"/>
            </a:endParaRP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 </a:t>
            </a:r>
            <a:r>
              <a:rPr lang="fr-FR" sz="2000" b="1" dirty="0" smtClean="0">
                <a:solidFill>
                  <a:srgbClr val="000000"/>
                </a:solidFill>
                <a:latin typeface="Calibri" pitchFamily="34" charset="0"/>
              </a:rPr>
              <a:t>Prioriser</a:t>
            </a:r>
            <a:endParaRPr lang="fr-FR" sz="2000" b="1" dirty="0">
              <a:solidFill>
                <a:srgbClr val="000000"/>
              </a:solidFill>
              <a:latin typeface="Calibri" pitchFamily="34" charset="0"/>
            </a:endParaRP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 Prévenir</a:t>
            </a:r>
            <a:endParaRPr lang="fr-FR" sz="2000" dirty="0">
              <a:solidFill>
                <a:srgbClr val="000000"/>
              </a:solidFill>
              <a:latin typeface="Calibri" pitchFamily="34" charset="0"/>
            </a:endParaRP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 Le </a:t>
            </a:r>
            <a:r>
              <a:rPr lang="fr-FR" sz="2000" dirty="0" smtClean="0">
                <a:solidFill>
                  <a:srgbClr val="000000"/>
                </a:solidFill>
                <a:latin typeface="Calibri" pitchFamily="34" charset="0"/>
              </a:rPr>
              <a:t>suivi des risques</a:t>
            </a:r>
            <a:endParaRPr lang="fr-FR" sz="2000" dirty="0">
              <a:solidFill>
                <a:srgbClr val="000000"/>
              </a:solidFill>
              <a:latin typeface="Calibri" pitchFamily="34" charset="0"/>
            </a:endParaRPr>
          </a:p>
          <a:p>
            <a:pPr marL="356602" indent="-356602">
              <a:spcBef>
                <a:spcPct val="20000"/>
              </a:spcBef>
              <a:spcAft>
                <a:spcPts val="468"/>
              </a:spcAft>
              <a:defRPr/>
            </a:pPr>
            <a:endParaRPr lang="fr-FR" sz="900" dirty="0">
              <a:solidFill>
                <a:srgbClr val="000000"/>
              </a:solidFill>
              <a:latin typeface="Calibri" pitchFamily="34" charset="0"/>
            </a:endParaRPr>
          </a:p>
        </p:txBody>
      </p:sp>
    </p:spTree>
    <p:extLst>
      <p:ext uri="{BB962C8B-B14F-4D97-AF65-F5344CB8AC3E}">
        <p14:creationId xmlns:p14="http://schemas.microsoft.com/office/powerpoint/2010/main" val="41860566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3"/>
          <p:cNvSpPr>
            <a:spLocks noGrp="1" noChangeArrowheads="1"/>
          </p:cNvSpPr>
          <p:nvPr>
            <p:ph type="title"/>
          </p:nvPr>
        </p:nvSpPr>
        <p:spPr>
          <a:xfrm>
            <a:off x="2483768" y="278954"/>
            <a:ext cx="6660232" cy="634330"/>
          </a:xfrm>
        </p:spPr>
        <p:txBody>
          <a:bodyPr/>
          <a:lstStyle/>
          <a:p>
            <a:pPr algn="ctr" eaLnBrk="1" hangingPunct="1"/>
            <a:r>
              <a:rPr lang="fr-FR" sz="3400" dirty="0" smtClean="0"/>
              <a:t>Prioriser</a:t>
            </a:r>
          </a:p>
        </p:txBody>
      </p:sp>
      <p:sp>
        <p:nvSpPr>
          <p:cNvPr id="6" name="ZoneTexte 5"/>
          <p:cNvSpPr txBox="1"/>
          <p:nvPr/>
        </p:nvSpPr>
        <p:spPr>
          <a:xfrm>
            <a:off x="4204604" y="5431870"/>
            <a:ext cx="4716016" cy="261610"/>
          </a:xfrm>
          <a:prstGeom prst="rect">
            <a:avLst/>
          </a:prstGeom>
          <a:noFill/>
        </p:spPr>
        <p:txBody>
          <a:bodyPr wrap="square" rtlCol="0">
            <a:spAutoFit/>
          </a:bodyPr>
          <a:lstStyle/>
          <a:p>
            <a:pPr algn="r"/>
            <a:r>
              <a:rPr lang="fr-FR" sz="1050" dirty="0"/>
              <a:t>Image </a:t>
            </a:r>
            <a:r>
              <a:rPr lang="fr-FR" sz="1050" dirty="0" smtClean="0"/>
              <a:t>cc-SA </a:t>
            </a:r>
            <a:r>
              <a:rPr lang="fr-FR" sz="1050" dirty="0" smtClean="0">
                <a:hlinkClick r:id="rId3"/>
              </a:rPr>
              <a:t>Source</a:t>
            </a:r>
            <a:endParaRPr lang="fr-FR" sz="1050" dirty="0"/>
          </a:p>
        </p:txBody>
      </p:sp>
      <p:pic>
        <p:nvPicPr>
          <p:cNvPr id="7" name="Image 6"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6771" y="1048470"/>
            <a:ext cx="4214225" cy="4244708"/>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741" y="2677353"/>
            <a:ext cx="1144105" cy="1152381"/>
          </a:xfrm>
          <a:prstGeom prst="rect">
            <a:avLst/>
          </a:prstGeom>
        </p:spPr>
      </p:pic>
      <p:sp>
        <p:nvSpPr>
          <p:cNvPr id="20483" name="Rectangle 3"/>
          <p:cNvSpPr>
            <a:spLocks noGrp="1" noChangeArrowheads="1"/>
          </p:cNvSpPr>
          <p:nvPr>
            <p:ph idx="1"/>
          </p:nvPr>
        </p:nvSpPr>
        <p:spPr>
          <a:xfrm>
            <a:off x="2699792" y="1129308"/>
            <a:ext cx="6336704" cy="4248472"/>
          </a:xfrm>
        </p:spPr>
        <p:txBody>
          <a:bodyPr/>
          <a:lstStyle/>
          <a:p>
            <a:pPr eaLnBrk="1" hangingPunct="1">
              <a:lnSpc>
                <a:spcPct val="90000"/>
              </a:lnSpc>
              <a:buNone/>
            </a:pPr>
            <a:r>
              <a:rPr lang="fr-FR" sz="2400" dirty="0" smtClean="0">
                <a:cs typeface="Times New Roman" pitchFamily="18" charset="0"/>
              </a:rPr>
              <a:t>Un processus d’identification bien mené va révéler de nombreux risques</a:t>
            </a:r>
          </a:p>
          <a:p>
            <a:pPr eaLnBrk="1" hangingPunct="1">
              <a:lnSpc>
                <a:spcPct val="90000"/>
              </a:lnSpc>
              <a:buNone/>
            </a:pPr>
            <a:endParaRPr lang="fr-FR" sz="1800" dirty="0" smtClean="0">
              <a:cs typeface="Times New Roman" pitchFamily="18" charset="0"/>
            </a:endParaRPr>
          </a:p>
          <a:p>
            <a:pPr marL="266700" indent="-85725" eaLnBrk="1" hangingPunct="1">
              <a:lnSpc>
                <a:spcPct val="90000"/>
              </a:lnSpc>
              <a:buFont typeface="Symbol" pitchFamily="18" charset="2"/>
              <a:buChar char="Þ"/>
            </a:pPr>
            <a:r>
              <a:rPr lang="fr-FR" sz="2400" i="1" dirty="0" smtClean="0">
                <a:cs typeface="Times New Roman" pitchFamily="18" charset="0"/>
              </a:rPr>
              <a:t> Dispersion,</a:t>
            </a:r>
            <a:r>
              <a:rPr lang="fr-FR" sz="2400" dirty="0">
                <a:cs typeface="Times New Roman" pitchFamily="18" charset="0"/>
              </a:rPr>
              <a:t> </a:t>
            </a:r>
            <a:r>
              <a:rPr lang="fr-FR" sz="2400" i="1" dirty="0" smtClean="0">
                <a:cs typeface="Times New Roman" pitchFamily="18" charset="0"/>
              </a:rPr>
              <a:t>démoralisation</a:t>
            </a:r>
          </a:p>
          <a:p>
            <a:pPr lvl="1" eaLnBrk="1" hangingPunct="1">
              <a:lnSpc>
                <a:spcPct val="90000"/>
              </a:lnSpc>
              <a:buFont typeface="Symbol" pitchFamily="18" charset="2"/>
              <a:buChar char="Þ"/>
            </a:pPr>
            <a:endParaRPr lang="fr-FR" sz="3200" b="1" dirty="0" smtClean="0">
              <a:cs typeface="Times New Roman" pitchFamily="18" charset="0"/>
            </a:endParaRPr>
          </a:p>
          <a:p>
            <a:pPr eaLnBrk="1" hangingPunct="1">
              <a:lnSpc>
                <a:spcPct val="90000"/>
              </a:lnSpc>
              <a:buNone/>
            </a:pPr>
            <a:r>
              <a:rPr lang="fr-FR" sz="2400" b="1" dirty="0" smtClean="0">
                <a:cs typeface="Times New Roman" pitchFamily="18" charset="0"/>
              </a:rPr>
              <a:t>Quelles sont les priorités ?</a:t>
            </a:r>
          </a:p>
          <a:p>
            <a:pPr eaLnBrk="1" hangingPunct="1">
              <a:lnSpc>
                <a:spcPct val="90000"/>
              </a:lnSpc>
              <a:buNone/>
            </a:pPr>
            <a:endParaRPr lang="fr-FR" sz="2400" b="1" dirty="0" smtClean="0">
              <a:cs typeface="Times New Roman" pitchFamily="18" charset="0"/>
            </a:endParaRPr>
          </a:p>
          <a:p>
            <a:pPr marL="0" indent="0" eaLnBrk="1" hangingPunct="1">
              <a:lnSpc>
                <a:spcPct val="90000"/>
              </a:lnSpc>
              <a:buClr>
                <a:srgbClr val="FF6600"/>
              </a:buClr>
              <a:buNone/>
            </a:pPr>
            <a:r>
              <a:rPr lang="fr-FR" sz="2400" dirty="0" smtClean="0">
                <a:solidFill>
                  <a:srgbClr val="000000"/>
                </a:solidFill>
                <a:cs typeface="Times New Roman" pitchFamily="18" charset="0"/>
              </a:rPr>
              <a:t/>
            </a:r>
            <a:br>
              <a:rPr lang="fr-FR" sz="2400" dirty="0" smtClean="0">
                <a:solidFill>
                  <a:srgbClr val="000000"/>
                </a:solidFill>
                <a:cs typeface="Times New Roman" pitchFamily="18" charset="0"/>
              </a:rPr>
            </a:br>
            <a:endParaRPr lang="fr-FR" sz="1400" dirty="0" smtClean="0">
              <a:solidFill>
                <a:srgbClr val="000000"/>
              </a:solidFill>
              <a:cs typeface="Times New Roman" pitchFamily="18" charset="0"/>
            </a:endParaRPr>
          </a:p>
          <a:p>
            <a:pPr algn="ctr" eaLnBrk="1" hangingPunct="1">
              <a:lnSpc>
                <a:spcPct val="90000"/>
              </a:lnSpc>
              <a:buClr>
                <a:srgbClr val="FF6600"/>
              </a:buClr>
              <a:buNone/>
            </a:pPr>
            <a:r>
              <a:rPr lang="fr-FR" sz="3600" dirty="0" smtClean="0">
                <a:solidFill>
                  <a:srgbClr val="FF6600"/>
                </a:solidFill>
                <a:cs typeface="Times New Roman" pitchFamily="18" charset="0"/>
              </a:rPr>
              <a:t>Criticité = gravité * fréquence</a:t>
            </a:r>
          </a:p>
        </p:txBody>
      </p:sp>
      <p:pic>
        <p:nvPicPr>
          <p:cNvPr id="11" name="Picture 2" descr="https://pixabay.com/static/uploads/photo/2013/07/12/19/16/bomb-154456_64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28612" y="1502588"/>
            <a:ext cx="1580131" cy="137767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Par où commencer ?</a:t>
            </a:r>
          </a:p>
        </p:txBody>
      </p:sp>
      <p:sp>
        <p:nvSpPr>
          <p:cNvPr id="9" name="ZoneTexte 8"/>
          <p:cNvSpPr txBox="1"/>
          <p:nvPr/>
        </p:nvSpPr>
        <p:spPr>
          <a:xfrm>
            <a:off x="179512" y="3407105"/>
            <a:ext cx="144000" cy="180000"/>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10" name="ZoneTexte 9"/>
          <p:cNvSpPr txBox="1"/>
          <p:nvPr/>
        </p:nvSpPr>
        <p:spPr>
          <a:xfrm>
            <a:off x="6566550" y="5436503"/>
            <a:ext cx="2304256" cy="246221"/>
          </a:xfrm>
          <a:prstGeom prst="rect">
            <a:avLst/>
          </a:prstGeom>
          <a:noFill/>
        </p:spPr>
        <p:txBody>
          <a:bodyPr wrap="square" rtlCol="0">
            <a:spAutoFit/>
          </a:bodyPr>
          <a:lstStyle/>
          <a:p>
            <a:pPr algn="r"/>
            <a:r>
              <a:rPr lang="fr-FR" sz="1000" dirty="0"/>
              <a:t>Image </a:t>
            </a:r>
            <a:r>
              <a:rPr lang="fr-FR" sz="1000" dirty="0" smtClean="0"/>
              <a:t>CC-0 : </a:t>
            </a:r>
            <a:r>
              <a:rPr lang="fr-FR" sz="1000" dirty="0" smtClean="0">
                <a:hlinkClick r:id="rId5"/>
              </a:rPr>
              <a:t>Source</a:t>
            </a:r>
            <a:endParaRPr lang="fr-FR" sz="1000" dirty="0"/>
          </a:p>
        </p:txBody>
      </p:sp>
      <p:grpSp>
        <p:nvGrpSpPr>
          <p:cNvPr id="2" name="Groupe 1"/>
          <p:cNvGrpSpPr/>
          <p:nvPr/>
        </p:nvGrpSpPr>
        <p:grpSpPr>
          <a:xfrm>
            <a:off x="8472006" y="16958"/>
            <a:ext cx="657308" cy="4189278"/>
            <a:chOff x="8472006" y="16958"/>
            <a:chExt cx="657308" cy="4189278"/>
          </a:xfrm>
        </p:grpSpPr>
        <p:pic>
          <p:nvPicPr>
            <p:cNvPr id="1026" name="Picture 2" descr="https://upload.wikimedia.org/wikipedia/en/c/ca/Parkour_Moves_list.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8472007" y="16958"/>
              <a:ext cx="657307" cy="218389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upload.wikimedia.org/wikipedia/en/c/ca/Parkour_Moves_list.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8472006" y="2022343"/>
              <a:ext cx="657307" cy="2183893"/>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 presetClass="entr" presetSubtype="0" fill="hold" nodeType="withEffect">
                                  <p:stCondLst>
                                    <p:cond delay="0"/>
                                  </p:stCondLst>
                                  <p:childTnLst>
                                    <p:set>
                                      <p:cBhvr>
                                        <p:cTn id="26" dur="1" fill="hold">
                                          <p:stCondLst>
                                            <p:cond delay="0"/>
                                          </p:stCondLst>
                                        </p:cTn>
                                        <p:tgtEl>
                                          <p:spTgt spid="20483">
                                            <p:txEl>
                                              <p:pRg st="4" end="4"/>
                                            </p:txEl>
                                          </p:spTgt>
                                        </p:tgtEl>
                                        <p:attrNameLst>
                                          <p:attrName>style.visibility</p:attrName>
                                        </p:attrNameLst>
                                      </p:cBhvr>
                                      <p:to>
                                        <p:strVal val="visible"/>
                                      </p:to>
                                    </p:set>
                                  </p:childTnLst>
                                </p:cTn>
                              </p:par>
                              <p:par>
                                <p:cTn id="27" presetID="10" presetClass="exit" presetSubtype="0" fill="hold" nodeType="withEffect">
                                  <p:stCondLst>
                                    <p:cond delay="0"/>
                                  </p:stCondLst>
                                  <p:childTnLst>
                                    <p:animEffect transition="out" filter="fade">
                                      <p:cBhvr>
                                        <p:cTn id="28" dur="500"/>
                                        <p:tgtEl>
                                          <p:spTgt spid="11"/>
                                        </p:tgtEl>
                                      </p:cBhvr>
                                    </p:animEffect>
                                    <p:set>
                                      <p:cBhvr>
                                        <p:cTn id="29" dur="1" fill="hold">
                                          <p:stCondLst>
                                            <p:cond delay="499"/>
                                          </p:stCondLst>
                                        </p:cTn>
                                        <p:tgtEl>
                                          <p:spTgt spid="11"/>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0483">
                                            <p:txEl>
                                              <p:pRg st="6" end="6"/>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0483">
                                            <p:txEl>
                                              <p:pRg st="7" end="7"/>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Line 4"/>
          <p:cNvSpPr>
            <a:spLocks noChangeShapeType="1"/>
          </p:cNvSpPr>
          <p:nvPr/>
        </p:nvSpPr>
        <p:spPr bwMode="auto">
          <a:xfrm flipV="1">
            <a:off x="3563887" y="1459659"/>
            <a:ext cx="1" cy="3168353"/>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28677" name="Line 5"/>
          <p:cNvSpPr>
            <a:spLocks noChangeShapeType="1"/>
          </p:cNvSpPr>
          <p:nvPr/>
        </p:nvSpPr>
        <p:spPr bwMode="auto">
          <a:xfrm flipV="1">
            <a:off x="3563888" y="4628011"/>
            <a:ext cx="4752529" cy="1"/>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28678" name="Text Box 12"/>
          <p:cNvSpPr txBox="1">
            <a:spLocks noChangeArrowheads="1"/>
          </p:cNvSpPr>
          <p:nvPr/>
        </p:nvSpPr>
        <p:spPr bwMode="auto">
          <a:xfrm rot="20726">
            <a:off x="2556695" y="1678719"/>
            <a:ext cx="100795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effectLst>
                  <a:outerShdw blurRad="38100" dist="38100" dir="2700000" algn="tl">
                    <a:srgbClr val="000000">
                      <a:alpha val="43137"/>
                    </a:srgbClr>
                  </a:outerShdw>
                </a:effectLst>
                <a:latin typeface="Tahoma" pitchFamily="34" charset="0"/>
              </a:rPr>
              <a:t>Fréquence</a:t>
            </a:r>
          </a:p>
        </p:txBody>
      </p:sp>
      <p:sp>
        <p:nvSpPr>
          <p:cNvPr id="28679" name="Text Box 13"/>
          <p:cNvSpPr txBox="1">
            <a:spLocks noChangeArrowheads="1"/>
          </p:cNvSpPr>
          <p:nvPr/>
        </p:nvSpPr>
        <p:spPr bwMode="auto">
          <a:xfrm rot="-40030">
            <a:off x="7814123" y="4806688"/>
            <a:ext cx="8556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effectLst>
                  <a:outerShdw blurRad="38100" dist="38100" dir="2700000" algn="tl">
                    <a:srgbClr val="000000">
                      <a:alpha val="43137"/>
                    </a:srgbClr>
                  </a:outerShdw>
                </a:effectLst>
                <a:latin typeface="Tahoma" pitchFamily="34" charset="0"/>
              </a:rPr>
              <a:t>Gravité</a:t>
            </a:r>
          </a:p>
        </p:txBody>
      </p:sp>
      <p:sp>
        <p:nvSpPr>
          <p:cNvPr id="9"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Gravité et fréquence d’un risque</a:t>
            </a:r>
          </a:p>
        </p:txBody>
      </p:sp>
      <p:sp>
        <p:nvSpPr>
          <p:cNvPr id="8" name="ZoneTexte 7"/>
          <p:cNvSpPr txBox="1"/>
          <p:nvPr/>
        </p:nvSpPr>
        <p:spPr>
          <a:xfrm>
            <a:off x="179512" y="3407105"/>
            <a:ext cx="144000" cy="180000"/>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Text Box 8"/>
          <p:cNvSpPr txBox="1">
            <a:spLocks noChangeArrowheads="1"/>
          </p:cNvSpPr>
          <p:nvPr/>
        </p:nvSpPr>
        <p:spPr bwMode="auto">
          <a:xfrm>
            <a:off x="7956376" y="4081636"/>
            <a:ext cx="104165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200" dirty="0">
                <a:latin typeface="Tahoma" pitchFamily="34" charset="0"/>
              </a:rPr>
              <a:t>Risques de gravité</a:t>
            </a:r>
          </a:p>
        </p:txBody>
      </p:sp>
      <p:sp>
        <p:nvSpPr>
          <p:cNvPr id="29705" name="Line 17"/>
          <p:cNvSpPr>
            <a:spLocks noChangeShapeType="1"/>
          </p:cNvSpPr>
          <p:nvPr/>
        </p:nvSpPr>
        <p:spPr bwMode="auto">
          <a:xfrm flipH="1" flipV="1">
            <a:off x="7524328" y="4081636"/>
            <a:ext cx="360040" cy="7200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pic>
        <p:nvPicPr>
          <p:cNvPr id="46098" name="Picture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9426" y="3289548"/>
            <a:ext cx="1443350" cy="10152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099" name="Text Box 19"/>
          <p:cNvSpPr txBox="1">
            <a:spLocks noChangeArrowheads="1"/>
          </p:cNvSpPr>
          <p:nvPr/>
        </p:nvSpPr>
        <p:spPr bwMode="auto">
          <a:xfrm>
            <a:off x="7812088" y="5438001"/>
            <a:ext cx="1331912" cy="27699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1200" dirty="0"/>
              <a:t>Image : </a:t>
            </a:r>
            <a:r>
              <a:rPr lang="fr-FR" sz="1200" dirty="0">
                <a:hlinkClick r:id="rId4"/>
              </a:rPr>
              <a:t>Source</a:t>
            </a:r>
            <a:endParaRPr lang="fr-FR" sz="1200" dirty="0"/>
          </a:p>
        </p:txBody>
      </p:sp>
      <p:sp>
        <p:nvSpPr>
          <p:cNvPr id="16" name="Line 4"/>
          <p:cNvSpPr>
            <a:spLocks noChangeShapeType="1"/>
          </p:cNvSpPr>
          <p:nvPr/>
        </p:nvSpPr>
        <p:spPr bwMode="auto">
          <a:xfrm flipV="1">
            <a:off x="3563887" y="1459659"/>
            <a:ext cx="1" cy="3168353"/>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17" name="Line 5"/>
          <p:cNvSpPr>
            <a:spLocks noChangeShapeType="1"/>
          </p:cNvSpPr>
          <p:nvPr/>
        </p:nvSpPr>
        <p:spPr bwMode="auto">
          <a:xfrm flipV="1">
            <a:off x="3563888" y="4628011"/>
            <a:ext cx="4752529" cy="1"/>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18" name="Text Box 12"/>
          <p:cNvSpPr txBox="1">
            <a:spLocks noChangeArrowheads="1"/>
          </p:cNvSpPr>
          <p:nvPr/>
        </p:nvSpPr>
        <p:spPr bwMode="auto">
          <a:xfrm rot="20726">
            <a:off x="2556695" y="1678719"/>
            <a:ext cx="100795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effectLst>
                  <a:outerShdw blurRad="38100" dist="38100" dir="2700000" algn="tl">
                    <a:srgbClr val="000000">
                      <a:alpha val="43137"/>
                    </a:srgbClr>
                  </a:outerShdw>
                </a:effectLst>
                <a:latin typeface="Tahoma" pitchFamily="34" charset="0"/>
              </a:rPr>
              <a:t>Fréquence</a:t>
            </a:r>
          </a:p>
        </p:txBody>
      </p:sp>
      <p:sp>
        <p:nvSpPr>
          <p:cNvPr id="19" name="Text Box 13"/>
          <p:cNvSpPr txBox="1">
            <a:spLocks noChangeArrowheads="1"/>
          </p:cNvSpPr>
          <p:nvPr/>
        </p:nvSpPr>
        <p:spPr bwMode="auto">
          <a:xfrm rot="-40030">
            <a:off x="7814123" y="4806688"/>
            <a:ext cx="8556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effectLst>
                  <a:outerShdw blurRad="38100" dist="38100" dir="2700000" algn="tl">
                    <a:srgbClr val="000000">
                      <a:alpha val="43137"/>
                    </a:srgbClr>
                  </a:outerShdw>
                </a:effectLst>
                <a:latin typeface="Tahoma" pitchFamily="34" charset="0"/>
              </a:rPr>
              <a:t>Gravité</a:t>
            </a:r>
          </a:p>
        </p:txBody>
      </p:sp>
      <p:sp>
        <p:nvSpPr>
          <p:cNvPr id="13" name="ZoneTexte 12"/>
          <p:cNvSpPr txBox="1"/>
          <p:nvPr/>
        </p:nvSpPr>
        <p:spPr>
          <a:xfrm>
            <a:off x="179512" y="3407105"/>
            <a:ext cx="144000" cy="180000"/>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12"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Gravité et fréquence d’un risque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70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70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2" grpId="0"/>
      <p:bldP spid="29705" grpId="0" animBg="1"/>
      <p:bldP spid="4609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6" name="Text Box 10"/>
          <p:cNvSpPr txBox="1">
            <a:spLocks noChangeArrowheads="1"/>
          </p:cNvSpPr>
          <p:nvPr/>
        </p:nvSpPr>
        <p:spPr bwMode="auto">
          <a:xfrm>
            <a:off x="2555776" y="2713484"/>
            <a:ext cx="115212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200" dirty="0">
                <a:latin typeface="Tahoma" pitchFamily="34" charset="0"/>
              </a:rPr>
              <a:t>Risques de fréquence</a:t>
            </a:r>
          </a:p>
        </p:txBody>
      </p:sp>
      <p:sp>
        <p:nvSpPr>
          <p:cNvPr id="30729" name="Line 14"/>
          <p:cNvSpPr>
            <a:spLocks noChangeShapeType="1"/>
          </p:cNvSpPr>
          <p:nvPr/>
        </p:nvSpPr>
        <p:spPr bwMode="auto">
          <a:xfrm flipV="1">
            <a:off x="3419872" y="2425452"/>
            <a:ext cx="457200" cy="2540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16" name="Text Box 19"/>
          <p:cNvSpPr txBox="1">
            <a:spLocks noChangeArrowheads="1"/>
          </p:cNvSpPr>
          <p:nvPr/>
        </p:nvSpPr>
        <p:spPr bwMode="auto">
          <a:xfrm>
            <a:off x="7452320" y="5438001"/>
            <a:ext cx="1691680" cy="27699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1200" dirty="0"/>
              <a:t>Image cc0 : </a:t>
            </a:r>
            <a:r>
              <a:rPr lang="fr-FR" sz="1200" dirty="0">
                <a:hlinkClick r:id="rId3"/>
              </a:rPr>
              <a:t>Source</a:t>
            </a:r>
            <a:endParaRPr lang="fr-FR" sz="1200" dirty="0"/>
          </a:p>
        </p:txBody>
      </p:sp>
      <p:sp>
        <p:nvSpPr>
          <p:cNvPr id="19" name="Line 4"/>
          <p:cNvSpPr>
            <a:spLocks noChangeShapeType="1"/>
          </p:cNvSpPr>
          <p:nvPr/>
        </p:nvSpPr>
        <p:spPr bwMode="auto">
          <a:xfrm flipV="1">
            <a:off x="3563887" y="1459659"/>
            <a:ext cx="1" cy="3168353"/>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20" name="Line 5"/>
          <p:cNvSpPr>
            <a:spLocks noChangeShapeType="1"/>
          </p:cNvSpPr>
          <p:nvPr/>
        </p:nvSpPr>
        <p:spPr bwMode="auto">
          <a:xfrm flipV="1">
            <a:off x="3563888" y="4628011"/>
            <a:ext cx="4752529" cy="1"/>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21" name="Text Box 12"/>
          <p:cNvSpPr txBox="1">
            <a:spLocks noChangeArrowheads="1"/>
          </p:cNvSpPr>
          <p:nvPr/>
        </p:nvSpPr>
        <p:spPr bwMode="auto">
          <a:xfrm rot="20726">
            <a:off x="2556695" y="1678719"/>
            <a:ext cx="100795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effectLst>
                  <a:outerShdw blurRad="38100" dist="38100" dir="2700000" algn="tl">
                    <a:srgbClr val="000000">
                      <a:alpha val="43137"/>
                    </a:srgbClr>
                  </a:outerShdw>
                </a:effectLst>
                <a:latin typeface="Tahoma" pitchFamily="34" charset="0"/>
              </a:rPr>
              <a:t>Fréquence</a:t>
            </a:r>
          </a:p>
        </p:txBody>
      </p:sp>
      <p:sp>
        <p:nvSpPr>
          <p:cNvPr id="22" name="Text Box 13"/>
          <p:cNvSpPr txBox="1">
            <a:spLocks noChangeArrowheads="1"/>
          </p:cNvSpPr>
          <p:nvPr/>
        </p:nvSpPr>
        <p:spPr bwMode="auto">
          <a:xfrm rot="-40030">
            <a:off x="7814123" y="4806688"/>
            <a:ext cx="8556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effectLst>
                  <a:outerShdw blurRad="38100" dist="38100" dir="2700000" algn="tl">
                    <a:srgbClr val="000000">
                      <a:alpha val="43137"/>
                    </a:srgbClr>
                  </a:outerShdw>
                </a:effectLst>
                <a:latin typeface="Tahoma" pitchFamily="34" charset="0"/>
              </a:rPr>
              <a:t>Gravité</a:t>
            </a:r>
          </a:p>
        </p:txBody>
      </p:sp>
      <p:sp>
        <p:nvSpPr>
          <p:cNvPr id="12" name="ZoneTexte 11"/>
          <p:cNvSpPr txBox="1"/>
          <p:nvPr/>
        </p:nvSpPr>
        <p:spPr>
          <a:xfrm>
            <a:off x="179512" y="3407105"/>
            <a:ext cx="144000" cy="180000"/>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pic>
        <p:nvPicPr>
          <p:cNvPr id="13" name="Picture 2" descr="https://pixabay.com/get/dbde0d3a2840160118e5/1437232350/appointment-15979_1280.jpg?direc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056" y="1287775"/>
            <a:ext cx="1516310" cy="227535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Gravité et fréquence d’un risque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P spid="30729"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Text Box 11"/>
          <p:cNvSpPr txBox="1">
            <a:spLocks noChangeArrowheads="1"/>
          </p:cNvSpPr>
          <p:nvPr/>
        </p:nvSpPr>
        <p:spPr bwMode="auto">
          <a:xfrm>
            <a:off x="2555776" y="4441676"/>
            <a:ext cx="1295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200" dirty="0">
                <a:latin typeface="Tahoma" pitchFamily="34" charset="0"/>
              </a:rPr>
              <a:t>Risques négligeables</a:t>
            </a:r>
          </a:p>
        </p:txBody>
      </p:sp>
      <p:sp>
        <p:nvSpPr>
          <p:cNvPr id="31752" name="Line 15"/>
          <p:cNvSpPr>
            <a:spLocks noChangeShapeType="1"/>
          </p:cNvSpPr>
          <p:nvPr/>
        </p:nvSpPr>
        <p:spPr bwMode="auto">
          <a:xfrm flipV="1">
            <a:off x="3419872" y="4225652"/>
            <a:ext cx="457200" cy="28803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pic>
        <p:nvPicPr>
          <p:cNvPr id="48146" name="Picture 18">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3928" y="3649588"/>
            <a:ext cx="1017383" cy="7092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Line 4"/>
          <p:cNvSpPr>
            <a:spLocks noChangeShapeType="1"/>
          </p:cNvSpPr>
          <p:nvPr/>
        </p:nvSpPr>
        <p:spPr bwMode="auto">
          <a:xfrm flipV="1">
            <a:off x="3563887" y="1459659"/>
            <a:ext cx="1" cy="3168353"/>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18" name="Line 5"/>
          <p:cNvSpPr>
            <a:spLocks noChangeShapeType="1"/>
          </p:cNvSpPr>
          <p:nvPr/>
        </p:nvSpPr>
        <p:spPr bwMode="auto">
          <a:xfrm flipV="1">
            <a:off x="3563888" y="4628011"/>
            <a:ext cx="4752529" cy="1"/>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19" name="Text Box 12"/>
          <p:cNvSpPr txBox="1">
            <a:spLocks noChangeArrowheads="1"/>
          </p:cNvSpPr>
          <p:nvPr/>
        </p:nvSpPr>
        <p:spPr bwMode="auto">
          <a:xfrm rot="20726">
            <a:off x="2556695" y="1678719"/>
            <a:ext cx="100795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effectLst>
                  <a:outerShdw blurRad="38100" dist="38100" dir="2700000" algn="tl">
                    <a:srgbClr val="000000">
                      <a:alpha val="43137"/>
                    </a:srgbClr>
                  </a:outerShdw>
                </a:effectLst>
                <a:latin typeface="Tahoma" pitchFamily="34" charset="0"/>
              </a:rPr>
              <a:t>Fréquence</a:t>
            </a:r>
          </a:p>
        </p:txBody>
      </p:sp>
      <p:sp>
        <p:nvSpPr>
          <p:cNvPr id="20" name="Text Box 13"/>
          <p:cNvSpPr txBox="1">
            <a:spLocks noChangeArrowheads="1"/>
          </p:cNvSpPr>
          <p:nvPr/>
        </p:nvSpPr>
        <p:spPr bwMode="auto">
          <a:xfrm rot="-40030">
            <a:off x="7814123" y="4806688"/>
            <a:ext cx="8556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effectLst>
                  <a:outerShdw blurRad="38100" dist="38100" dir="2700000" algn="tl">
                    <a:srgbClr val="000000">
                      <a:alpha val="43137"/>
                    </a:srgbClr>
                  </a:outerShdw>
                </a:effectLst>
                <a:latin typeface="Tahoma" pitchFamily="34" charset="0"/>
              </a:rPr>
              <a:t>Gravité</a:t>
            </a:r>
          </a:p>
        </p:txBody>
      </p:sp>
      <p:sp>
        <p:nvSpPr>
          <p:cNvPr id="12" name="ZoneTexte 11"/>
          <p:cNvSpPr txBox="1"/>
          <p:nvPr/>
        </p:nvSpPr>
        <p:spPr>
          <a:xfrm>
            <a:off x="179512" y="3407105"/>
            <a:ext cx="144000" cy="180000"/>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11"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Gravité et fréquence d’un risque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8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Text Box 9"/>
          <p:cNvSpPr txBox="1">
            <a:spLocks noChangeArrowheads="1"/>
          </p:cNvSpPr>
          <p:nvPr/>
        </p:nvSpPr>
        <p:spPr bwMode="auto">
          <a:xfrm>
            <a:off x="8101136" y="1489348"/>
            <a:ext cx="1295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200" dirty="0">
                <a:latin typeface="Tahoma" pitchFamily="34" charset="0"/>
              </a:rPr>
              <a:t>Risques intolérables</a:t>
            </a:r>
          </a:p>
        </p:txBody>
      </p:sp>
      <p:sp>
        <p:nvSpPr>
          <p:cNvPr id="32776" name="Line 16"/>
          <p:cNvSpPr>
            <a:spLocks noChangeShapeType="1"/>
          </p:cNvSpPr>
          <p:nvPr/>
        </p:nvSpPr>
        <p:spPr bwMode="auto">
          <a:xfrm flipH="1">
            <a:off x="7525072" y="1849388"/>
            <a:ext cx="533400" cy="1270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pic>
        <p:nvPicPr>
          <p:cNvPr id="49171" name="Picture 19">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4791" y="1849388"/>
            <a:ext cx="2321056" cy="150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Line 4"/>
          <p:cNvSpPr>
            <a:spLocks noChangeShapeType="1"/>
          </p:cNvSpPr>
          <p:nvPr/>
        </p:nvSpPr>
        <p:spPr bwMode="auto">
          <a:xfrm flipV="1">
            <a:off x="3563887" y="1459659"/>
            <a:ext cx="1" cy="3168353"/>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18" name="Line 5"/>
          <p:cNvSpPr>
            <a:spLocks noChangeShapeType="1"/>
          </p:cNvSpPr>
          <p:nvPr/>
        </p:nvSpPr>
        <p:spPr bwMode="auto">
          <a:xfrm flipV="1">
            <a:off x="3563888" y="4628011"/>
            <a:ext cx="4752529" cy="1"/>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19" name="Text Box 12"/>
          <p:cNvSpPr txBox="1">
            <a:spLocks noChangeArrowheads="1"/>
          </p:cNvSpPr>
          <p:nvPr/>
        </p:nvSpPr>
        <p:spPr bwMode="auto">
          <a:xfrm rot="20726">
            <a:off x="2556695" y="1678719"/>
            <a:ext cx="100795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effectLst>
                  <a:outerShdw blurRad="38100" dist="38100" dir="2700000" algn="tl">
                    <a:srgbClr val="000000">
                      <a:alpha val="43137"/>
                    </a:srgbClr>
                  </a:outerShdw>
                </a:effectLst>
                <a:latin typeface="Tahoma" pitchFamily="34" charset="0"/>
              </a:rPr>
              <a:t>Fréquence</a:t>
            </a:r>
          </a:p>
        </p:txBody>
      </p:sp>
      <p:sp>
        <p:nvSpPr>
          <p:cNvPr id="20" name="Text Box 13"/>
          <p:cNvSpPr txBox="1">
            <a:spLocks noChangeArrowheads="1"/>
          </p:cNvSpPr>
          <p:nvPr/>
        </p:nvSpPr>
        <p:spPr bwMode="auto">
          <a:xfrm rot="-40030">
            <a:off x="7814123" y="4806688"/>
            <a:ext cx="8556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effectLst>
                  <a:outerShdw blurRad="38100" dist="38100" dir="2700000" algn="tl">
                    <a:srgbClr val="000000">
                      <a:alpha val="43137"/>
                    </a:srgbClr>
                  </a:outerShdw>
                </a:effectLst>
                <a:latin typeface="Tahoma" pitchFamily="34" charset="0"/>
              </a:rPr>
              <a:t>Gravité</a:t>
            </a:r>
          </a:p>
        </p:txBody>
      </p:sp>
      <p:sp>
        <p:nvSpPr>
          <p:cNvPr id="11" name="ZoneTexte 10"/>
          <p:cNvSpPr txBox="1"/>
          <p:nvPr/>
        </p:nvSpPr>
        <p:spPr>
          <a:xfrm>
            <a:off x="179512" y="3407105"/>
            <a:ext cx="144000" cy="180000"/>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12"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Gravité et fréquence d’un risque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a:grpSpLocks/>
          </p:cNvGrpSpPr>
          <p:nvPr/>
        </p:nvGrpSpPr>
        <p:grpSpPr bwMode="auto">
          <a:xfrm>
            <a:off x="4355976" y="2353444"/>
            <a:ext cx="2808312" cy="1980952"/>
            <a:chOff x="1344" y="1872"/>
            <a:chExt cx="2928" cy="1824"/>
          </a:xfrm>
          <a:pattFill prst="wdUpDiag">
            <a:fgClr>
              <a:schemeClr val="bg1">
                <a:lumMod val="85000"/>
              </a:schemeClr>
            </a:fgClr>
            <a:bgClr>
              <a:schemeClr val="bg1"/>
            </a:bgClr>
          </a:pattFill>
        </p:grpSpPr>
        <p:sp>
          <p:nvSpPr>
            <p:cNvPr id="33814" name="Oval 6"/>
            <p:cNvSpPr>
              <a:spLocks noChangeArrowheads="1"/>
            </p:cNvSpPr>
            <p:nvPr/>
          </p:nvSpPr>
          <p:spPr bwMode="auto">
            <a:xfrm>
              <a:off x="1344" y="1872"/>
              <a:ext cx="2928" cy="1824"/>
            </a:xfrm>
            <a:prstGeom prst="ellipse">
              <a:avLst/>
            </a:prstGeom>
            <a:grpFill/>
            <a:ln w="9525">
              <a:solidFill>
                <a:srgbClr val="FF6600"/>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dirty="0"/>
            </a:p>
          </p:txBody>
        </p:sp>
        <p:sp>
          <p:nvSpPr>
            <p:cNvPr id="33815" name="Text Box 7"/>
            <p:cNvSpPr txBox="1">
              <a:spLocks noChangeArrowheads="1"/>
            </p:cNvSpPr>
            <p:nvPr/>
          </p:nvSpPr>
          <p:spPr bwMode="auto">
            <a:xfrm>
              <a:off x="1644" y="2402"/>
              <a:ext cx="2222" cy="85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fr-FR" sz="1800" dirty="0">
                  <a:latin typeface="Tahoma" pitchFamily="34" charset="0"/>
                </a:rPr>
                <a:t>Le domaine de </a:t>
              </a:r>
              <a:r>
                <a:rPr lang="fr-FR" sz="1800" dirty="0" smtClean="0">
                  <a:latin typeface="Tahoma" pitchFamily="34" charset="0"/>
                </a:rPr>
                <a:t>la gestion </a:t>
              </a:r>
              <a:r>
                <a:rPr lang="fr-FR" sz="1800" dirty="0">
                  <a:latin typeface="Tahoma" pitchFamily="34" charset="0"/>
                </a:rPr>
                <a:t>des risques est ici !</a:t>
              </a:r>
            </a:p>
          </p:txBody>
        </p:sp>
      </p:grpSp>
      <p:sp>
        <p:nvSpPr>
          <p:cNvPr id="50184" name="Text Box 8"/>
          <p:cNvSpPr txBox="1">
            <a:spLocks noChangeArrowheads="1"/>
          </p:cNvSpPr>
          <p:nvPr/>
        </p:nvSpPr>
        <p:spPr bwMode="auto">
          <a:xfrm>
            <a:off x="7596336" y="3650749"/>
            <a:ext cx="154766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200" dirty="0">
                <a:solidFill>
                  <a:srgbClr val="FF6600"/>
                </a:solidFill>
                <a:latin typeface="Tahoma" pitchFamily="34" charset="0"/>
              </a:rPr>
              <a:t>Les risques de gravité ne se gèrent pas</a:t>
            </a:r>
          </a:p>
        </p:txBody>
      </p:sp>
      <p:sp>
        <p:nvSpPr>
          <p:cNvPr id="33802" name="Line 14"/>
          <p:cNvSpPr>
            <a:spLocks noChangeShapeType="1"/>
          </p:cNvSpPr>
          <p:nvPr/>
        </p:nvSpPr>
        <p:spPr bwMode="auto">
          <a:xfrm flipV="1">
            <a:off x="3707904" y="2732259"/>
            <a:ext cx="432048" cy="197249"/>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33803" name="Line 15"/>
          <p:cNvSpPr>
            <a:spLocks noChangeShapeType="1"/>
          </p:cNvSpPr>
          <p:nvPr/>
        </p:nvSpPr>
        <p:spPr bwMode="auto">
          <a:xfrm flipV="1">
            <a:off x="3707904" y="4438200"/>
            <a:ext cx="432048" cy="188069"/>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33804" name="Line 16"/>
          <p:cNvSpPr>
            <a:spLocks noChangeShapeType="1"/>
          </p:cNvSpPr>
          <p:nvPr/>
        </p:nvSpPr>
        <p:spPr bwMode="auto">
          <a:xfrm flipH="1">
            <a:off x="7092280" y="2425452"/>
            <a:ext cx="389383" cy="1270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33805" name="Line 17"/>
          <p:cNvSpPr>
            <a:spLocks noChangeShapeType="1"/>
          </p:cNvSpPr>
          <p:nvPr/>
        </p:nvSpPr>
        <p:spPr bwMode="auto">
          <a:xfrm flipH="1">
            <a:off x="7092281" y="3997176"/>
            <a:ext cx="500989" cy="33722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sz="1600" dirty="0"/>
          </a:p>
        </p:txBody>
      </p:sp>
      <p:sp>
        <p:nvSpPr>
          <p:cNvPr id="50197" name="Text Box 21"/>
          <p:cNvSpPr txBox="1">
            <a:spLocks noChangeArrowheads="1"/>
          </p:cNvSpPr>
          <p:nvPr/>
        </p:nvSpPr>
        <p:spPr bwMode="auto">
          <a:xfrm>
            <a:off x="2555776" y="2281436"/>
            <a:ext cx="129614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200" dirty="0">
                <a:solidFill>
                  <a:srgbClr val="FF6600"/>
                </a:solidFill>
                <a:latin typeface="Tahoma" pitchFamily="34" charset="0"/>
              </a:rPr>
              <a:t>Les risques de fréquence ne se gèrent pas :</a:t>
            </a:r>
          </a:p>
        </p:txBody>
      </p:sp>
      <p:sp>
        <p:nvSpPr>
          <p:cNvPr id="50198" name="Text Box 22"/>
          <p:cNvSpPr txBox="1">
            <a:spLocks noChangeArrowheads="1"/>
          </p:cNvSpPr>
          <p:nvPr/>
        </p:nvSpPr>
        <p:spPr bwMode="auto">
          <a:xfrm>
            <a:off x="2771800" y="4441676"/>
            <a:ext cx="165618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200" dirty="0">
                <a:solidFill>
                  <a:srgbClr val="FF6600"/>
                </a:solidFill>
                <a:latin typeface="Tahoma" pitchFamily="34" charset="0"/>
              </a:rPr>
              <a:t>Les risques négligeables ne se gèrent pas :</a:t>
            </a:r>
          </a:p>
        </p:txBody>
      </p:sp>
      <p:sp>
        <p:nvSpPr>
          <p:cNvPr id="50199" name="Text Box 23"/>
          <p:cNvSpPr txBox="1">
            <a:spLocks noChangeArrowheads="1"/>
          </p:cNvSpPr>
          <p:nvPr/>
        </p:nvSpPr>
        <p:spPr bwMode="auto">
          <a:xfrm>
            <a:off x="7593271" y="2065412"/>
            <a:ext cx="155072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200" dirty="0">
                <a:solidFill>
                  <a:srgbClr val="FF6600"/>
                </a:solidFill>
                <a:latin typeface="Tahoma" pitchFamily="34" charset="0"/>
              </a:rPr>
              <a:t>Les risques intolérables ne se gèrent pas</a:t>
            </a:r>
          </a:p>
        </p:txBody>
      </p:sp>
      <p:sp>
        <p:nvSpPr>
          <p:cNvPr id="50200" name="Text Box 24"/>
          <p:cNvSpPr txBox="1">
            <a:spLocks noChangeArrowheads="1"/>
          </p:cNvSpPr>
          <p:nvPr/>
        </p:nvSpPr>
        <p:spPr bwMode="auto">
          <a:xfrm>
            <a:off x="7668345" y="4225652"/>
            <a:ext cx="1475655"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100" dirty="0">
                <a:latin typeface="Tahoma" pitchFamily="34" charset="0"/>
              </a:rPr>
              <a:t>Il faut vivre avec</a:t>
            </a:r>
          </a:p>
        </p:txBody>
      </p:sp>
      <p:sp>
        <p:nvSpPr>
          <p:cNvPr id="50201" name="Text Box 25"/>
          <p:cNvSpPr txBox="1">
            <a:spLocks noChangeArrowheads="1"/>
          </p:cNvSpPr>
          <p:nvPr/>
        </p:nvSpPr>
        <p:spPr bwMode="auto">
          <a:xfrm>
            <a:off x="2771800" y="5089748"/>
            <a:ext cx="1656184"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100" dirty="0">
                <a:latin typeface="Tahoma" pitchFamily="34" charset="0"/>
              </a:rPr>
              <a:t>On </a:t>
            </a:r>
            <a:r>
              <a:rPr lang="fr-FR" sz="1100" dirty="0" smtClean="0">
                <a:latin typeface="Tahoma" pitchFamily="34" charset="0"/>
              </a:rPr>
              <a:t>les ignore…</a:t>
            </a:r>
            <a:endParaRPr lang="fr-FR" sz="1100" dirty="0">
              <a:latin typeface="Tahoma" pitchFamily="34" charset="0"/>
            </a:endParaRPr>
          </a:p>
        </p:txBody>
      </p:sp>
      <p:sp>
        <p:nvSpPr>
          <p:cNvPr id="50202" name="Text Box 26"/>
          <p:cNvSpPr txBox="1">
            <a:spLocks noChangeArrowheads="1"/>
          </p:cNvSpPr>
          <p:nvPr/>
        </p:nvSpPr>
        <p:spPr bwMode="auto">
          <a:xfrm>
            <a:off x="2555776" y="2929508"/>
            <a:ext cx="1296144"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100" dirty="0">
                <a:latin typeface="Tahoma" pitchFamily="34" charset="0"/>
              </a:rPr>
              <a:t>Ce sont des </a:t>
            </a:r>
            <a:r>
              <a:rPr lang="fr-FR" sz="1100" b="1" dirty="0">
                <a:latin typeface="Tahoma" pitchFamily="34" charset="0"/>
              </a:rPr>
              <a:t>problèmes</a:t>
            </a:r>
            <a:r>
              <a:rPr lang="fr-FR" sz="1100" dirty="0">
                <a:latin typeface="Tahoma" pitchFamily="34" charset="0"/>
              </a:rPr>
              <a:t> qui doivent être résolus</a:t>
            </a:r>
          </a:p>
        </p:txBody>
      </p:sp>
      <p:sp>
        <p:nvSpPr>
          <p:cNvPr id="50203" name="Text Box 27"/>
          <p:cNvSpPr txBox="1">
            <a:spLocks noChangeArrowheads="1"/>
          </p:cNvSpPr>
          <p:nvPr/>
        </p:nvSpPr>
        <p:spPr bwMode="auto">
          <a:xfrm>
            <a:off x="7594803" y="2641476"/>
            <a:ext cx="1547664"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100" dirty="0" smtClean="0">
                <a:latin typeface="Tahoma" pitchFamily="34" charset="0"/>
              </a:rPr>
              <a:t>Il </a:t>
            </a:r>
            <a:r>
              <a:rPr lang="fr-FR" sz="1100" dirty="0">
                <a:latin typeface="Tahoma" pitchFamily="34" charset="0"/>
              </a:rPr>
              <a:t>faut </a:t>
            </a:r>
            <a:r>
              <a:rPr lang="fr-FR" sz="1100" dirty="0" smtClean="0">
                <a:latin typeface="Tahoma" pitchFamily="34" charset="0"/>
              </a:rPr>
              <a:t>changer </a:t>
            </a:r>
            <a:r>
              <a:rPr lang="fr-FR" sz="1100" dirty="0">
                <a:latin typeface="Tahoma" pitchFamily="34" charset="0"/>
              </a:rPr>
              <a:t>de projet</a:t>
            </a:r>
          </a:p>
        </p:txBody>
      </p:sp>
      <p:sp>
        <p:nvSpPr>
          <p:cNvPr id="25"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Quels risques gérer ?</a:t>
            </a:r>
            <a:r>
              <a:rPr lang="fr-FR" sz="2800" b="1" u="sng" dirty="0" smtClean="0">
                <a:cs typeface="Times New Roman" pitchFamily="18" charset="0"/>
              </a:rPr>
              <a:t/>
            </a:r>
            <a:br>
              <a:rPr lang="fr-FR" sz="2800" b="1" u="sng" dirty="0" smtClean="0">
                <a:cs typeface="Times New Roman" pitchFamily="18" charset="0"/>
              </a:rPr>
            </a:br>
            <a:endParaRPr lang="fr-FR" sz="2800" b="1" kern="0" dirty="0" smtClean="0">
              <a:latin typeface="Calibri" pitchFamily="34" charset="0"/>
              <a:ea typeface="+mj-ea"/>
              <a:cs typeface="+mj-cs"/>
            </a:endParaRPr>
          </a:p>
        </p:txBody>
      </p:sp>
      <p:sp>
        <p:nvSpPr>
          <p:cNvPr id="35" name="Line 4"/>
          <p:cNvSpPr>
            <a:spLocks noChangeShapeType="1"/>
          </p:cNvSpPr>
          <p:nvPr/>
        </p:nvSpPr>
        <p:spPr bwMode="auto">
          <a:xfrm flipV="1">
            <a:off x="3851920" y="1459659"/>
            <a:ext cx="1" cy="3168353"/>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36" name="Line 5"/>
          <p:cNvSpPr>
            <a:spLocks noChangeShapeType="1"/>
          </p:cNvSpPr>
          <p:nvPr/>
        </p:nvSpPr>
        <p:spPr bwMode="auto">
          <a:xfrm flipV="1">
            <a:off x="3851921" y="4628011"/>
            <a:ext cx="4752529" cy="1"/>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37" name="Text Box 12"/>
          <p:cNvSpPr txBox="1">
            <a:spLocks noChangeArrowheads="1"/>
          </p:cNvSpPr>
          <p:nvPr/>
        </p:nvSpPr>
        <p:spPr bwMode="auto">
          <a:xfrm rot="20726">
            <a:off x="2844728" y="1678719"/>
            <a:ext cx="100795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effectLst>
                  <a:outerShdw blurRad="38100" dist="38100" dir="2700000" algn="tl">
                    <a:srgbClr val="000000">
                      <a:alpha val="43137"/>
                    </a:srgbClr>
                  </a:outerShdw>
                </a:effectLst>
                <a:latin typeface="Tahoma" pitchFamily="34" charset="0"/>
              </a:rPr>
              <a:t>Fréquence</a:t>
            </a:r>
          </a:p>
        </p:txBody>
      </p:sp>
      <p:sp>
        <p:nvSpPr>
          <p:cNvPr id="38" name="Text Box 13"/>
          <p:cNvSpPr txBox="1">
            <a:spLocks noChangeArrowheads="1"/>
          </p:cNvSpPr>
          <p:nvPr/>
        </p:nvSpPr>
        <p:spPr bwMode="auto">
          <a:xfrm rot="-40030">
            <a:off x="8174164" y="4734679"/>
            <a:ext cx="8556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effectLst>
                  <a:outerShdw blurRad="38100" dist="38100" dir="2700000" algn="tl">
                    <a:srgbClr val="000000">
                      <a:alpha val="43137"/>
                    </a:srgbClr>
                  </a:outerShdw>
                </a:effectLst>
                <a:latin typeface="Tahoma" pitchFamily="34" charset="0"/>
              </a:rPr>
              <a:t>Gravité</a:t>
            </a:r>
          </a:p>
        </p:txBody>
      </p:sp>
      <p:sp>
        <p:nvSpPr>
          <p:cNvPr id="27" name="ZoneTexte 26"/>
          <p:cNvSpPr txBox="1"/>
          <p:nvPr/>
        </p:nvSpPr>
        <p:spPr>
          <a:xfrm>
            <a:off x="179512" y="3407105"/>
            <a:ext cx="144000" cy="180000"/>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8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80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20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019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80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20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019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80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020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019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80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020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6" presetClass="entr" presetSubtype="32"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circle(out)">
                                      <p:cBhvr>
                                        <p:cTn id="4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4" grpId="0"/>
      <p:bldP spid="33802" grpId="0" animBg="1"/>
      <p:bldP spid="33803" grpId="0" animBg="1"/>
      <p:bldP spid="33804" grpId="0" animBg="1"/>
      <p:bldP spid="33805" grpId="0" animBg="1"/>
      <p:bldP spid="50197" grpId="0"/>
      <p:bldP spid="50198" grpId="0"/>
      <p:bldP spid="50199" grpId="0"/>
      <p:bldP spid="50200" grpId="0"/>
      <p:bldP spid="50201" grpId="0"/>
      <p:bldP spid="50202" grpId="0"/>
      <p:bldP spid="5020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2483768" y="193204"/>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Déterminer fréquence et gravité</a:t>
            </a:r>
          </a:p>
        </p:txBody>
      </p:sp>
      <p:sp>
        <p:nvSpPr>
          <p:cNvPr id="7" name="ZoneTexte 6"/>
          <p:cNvSpPr txBox="1"/>
          <p:nvPr/>
        </p:nvSpPr>
        <p:spPr>
          <a:xfrm>
            <a:off x="196478" y="3804046"/>
            <a:ext cx="108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9" name="Espace réservé du texte 2"/>
          <p:cNvSpPr txBox="1">
            <a:spLocks/>
          </p:cNvSpPr>
          <p:nvPr/>
        </p:nvSpPr>
        <p:spPr>
          <a:xfrm>
            <a:off x="2627783" y="1345332"/>
            <a:ext cx="6516217" cy="4369668"/>
          </a:xfrm>
          <a:prstGeom prst="rect">
            <a:avLst/>
          </a:prstGeom>
        </p:spPr>
        <p:txBody>
          <a:bodyPr lIns="71320" tIns="35661" rIns="71320" bIns="35661"/>
          <a:lstStyle>
            <a:defPPr marR="0" algn="l" rtl="0">
              <a:lnSpc>
                <a:spcPct val="100000"/>
              </a:lnSpc>
              <a:spcBef>
                <a:spcPts val="0"/>
              </a:spcBef>
              <a:spcAft>
                <a:spcPts val="0"/>
              </a:spcAft>
            </a:defPPr>
            <a:lvl1pPr algn="l" rtl="0" eaLnBrk="0" fontAlgn="base" hangingPunct="0">
              <a:spcBef>
                <a:spcPct val="0"/>
              </a:spcBef>
              <a:spcAft>
                <a:spcPct val="0"/>
              </a:spcAft>
              <a:buClrTx/>
              <a:defRPr sz="1500">
                <a:solidFill>
                  <a:schemeClr val="tx1"/>
                </a:solidFill>
                <a:latin typeface="Calibri" pitchFamily="34" charset="0"/>
                <a:ea typeface="Arial"/>
                <a:cs typeface="Arial"/>
                <a:sym typeface="Arial" panose="020B0604020202020204" pitchFamily="34" charset="0"/>
                <a:rtl val="0"/>
              </a:defRPr>
            </a:lvl1pPr>
            <a:lvl2pPr algn="l" rtl="0" eaLnBrk="0" fontAlgn="base" hangingPunct="0">
              <a:spcBef>
                <a:spcPct val="0"/>
              </a:spcBef>
              <a:spcAft>
                <a:spcPct val="0"/>
              </a:spcAft>
              <a:buClrTx/>
              <a:defRPr sz="1500">
                <a:solidFill>
                  <a:schemeClr val="tx1"/>
                </a:solidFill>
                <a:latin typeface="Calibri" pitchFamily="34" charset="0"/>
                <a:ea typeface="Arial"/>
                <a:cs typeface="Arial"/>
                <a:sym typeface="Arial" panose="020B0604020202020204" pitchFamily="34" charset="0"/>
                <a:rtl val="0"/>
              </a:defRPr>
            </a:lvl2pPr>
            <a:lvl3pPr algn="l" rtl="0" eaLnBrk="0" fontAlgn="base" hangingPunct="0">
              <a:spcBef>
                <a:spcPct val="0"/>
              </a:spcBef>
              <a:spcAft>
                <a:spcPct val="0"/>
              </a:spcAft>
              <a:buClrTx/>
              <a:defRPr sz="1500">
                <a:solidFill>
                  <a:schemeClr val="tx1"/>
                </a:solidFill>
                <a:latin typeface="Calibri" pitchFamily="34" charset="0"/>
                <a:ea typeface="Arial"/>
                <a:cs typeface="Arial"/>
                <a:sym typeface="Arial" panose="020B0604020202020204" pitchFamily="34" charset="0"/>
                <a:rtl val="0"/>
              </a:defRPr>
            </a:lvl3pPr>
            <a:lvl4pPr algn="l" rtl="0" eaLnBrk="0" fontAlgn="base" hangingPunct="0">
              <a:spcBef>
                <a:spcPct val="0"/>
              </a:spcBef>
              <a:spcAft>
                <a:spcPct val="0"/>
              </a:spcAft>
              <a:buClrTx/>
              <a:defRPr sz="1500">
                <a:solidFill>
                  <a:schemeClr val="tx1"/>
                </a:solidFill>
                <a:latin typeface="Calibri" pitchFamily="34" charset="0"/>
                <a:ea typeface="Arial"/>
                <a:cs typeface="Arial"/>
                <a:sym typeface="Arial" panose="020B0604020202020204" pitchFamily="34" charset="0"/>
                <a:rtl val="0"/>
              </a:defRPr>
            </a:lvl4pPr>
            <a:lvl5pPr algn="l" rtl="0" eaLnBrk="0" fontAlgn="base" hangingPunct="0">
              <a:spcBef>
                <a:spcPct val="0"/>
              </a:spcBef>
              <a:spcAft>
                <a:spcPct val="0"/>
              </a:spcAft>
              <a:buClrTx/>
              <a:defRPr sz="1500">
                <a:solidFill>
                  <a:schemeClr val="tx1"/>
                </a:solidFill>
                <a:latin typeface="Calibri" pitchFamily="34" charset="0"/>
                <a:ea typeface="Arial"/>
                <a:cs typeface="Arial"/>
                <a:sym typeface="Arial" panose="020B0604020202020204" pitchFamily="34" charset="0"/>
                <a:rtl val="0"/>
              </a:defRPr>
            </a:lvl5pPr>
            <a:lvl6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9pPr>
          </a:lstStyle>
          <a:p>
            <a:pPr marL="0" lvl="1" eaLnBrk="1" hangingPunct="1">
              <a:lnSpc>
                <a:spcPct val="90000"/>
              </a:lnSpc>
              <a:spcBef>
                <a:spcPts val="600"/>
              </a:spcBef>
              <a:spcAft>
                <a:spcPts val="600"/>
              </a:spcAft>
              <a:defRPr/>
            </a:pPr>
            <a:r>
              <a:rPr lang="fr-FR" sz="2300" kern="0" dirty="0" smtClean="0"/>
              <a:t>Estimer la fréquence/probabilité</a:t>
            </a:r>
          </a:p>
          <a:p>
            <a:pPr marL="647700" lvl="2" indent="-285750" eaLnBrk="1" hangingPunct="1">
              <a:lnSpc>
                <a:spcPct val="90000"/>
              </a:lnSpc>
              <a:spcBef>
                <a:spcPts val="600"/>
              </a:spcBef>
              <a:spcAft>
                <a:spcPts val="600"/>
              </a:spcAft>
              <a:buFont typeface="Wingdings" panose="05000000000000000000" pitchFamily="2" charset="2"/>
              <a:buChar char="Ø"/>
              <a:defRPr/>
            </a:pPr>
            <a:r>
              <a:rPr lang="fr-FR" sz="1600" kern="0" dirty="0" smtClean="0">
                <a:solidFill>
                  <a:srgbClr val="009900"/>
                </a:solidFill>
              </a:rPr>
              <a:t>Ou simplifier en attribuer un indice de 1 à 4 (alt. non-linéaire : 1, 3, 9)</a:t>
            </a:r>
          </a:p>
          <a:p>
            <a:pPr marL="647700" lvl="2" indent="-285750" eaLnBrk="1" hangingPunct="1">
              <a:lnSpc>
                <a:spcPct val="90000"/>
              </a:lnSpc>
              <a:spcBef>
                <a:spcPts val="600"/>
              </a:spcBef>
              <a:spcAft>
                <a:spcPts val="600"/>
              </a:spcAft>
              <a:buFont typeface="Wingdings" panose="05000000000000000000" pitchFamily="2" charset="2"/>
              <a:buChar char="Ø"/>
              <a:defRPr/>
            </a:pPr>
            <a:r>
              <a:rPr lang="fr-FR" sz="1600" kern="0" dirty="0" smtClean="0">
                <a:solidFill>
                  <a:srgbClr val="009900"/>
                </a:solidFill>
              </a:rPr>
              <a:t>Relevés des défauts, questionnaire, mesures, extrapolation à partir d’un échantillon... </a:t>
            </a:r>
          </a:p>
          <a:p>
            <a:pPr marL="647700" lvl="2" indent="-285750" eaLnBrk="1" hangingPunct="1">
              <a:lnSpc>
                <a:spcPct val="90000"/>
              </a:lnSpc>
              <a:spcBef>
                <a:spcPts val="600"/>
              </a:spcBef>
              <a:spcAft>
                <a:spcPts val="600"/>
              </a:spcAft>
              <a:buFont typeface="Wingdings" panose="05000000000000000000" pitchFamily="2" charset="2"/>
              <a:buChar char="Ø"/>
              <a:defRPr/>
            </a:pPr>
            <a:r>
              <a:rPr lang="fr-FR" sz="1600" kern="0" dirty="0" smtClean="0">
                <a:solidFill>
                  <a:srgbClr val="009900"/>
                </a:solidFill>
              </a:rPr>
              <a:t>Formation </a:t>
            </a:r>
            <a:r>
              <a:rPr lang="fr-FR" sz="1600" kern="0" dirty="0" smtClean="0">
                <a:solidFill>
                  <a:srgbClr val="009900"/>
                </a:solidFill>
                <a:hlinkClick r:id="rId3"/>
              </a:rPr>
              <a:t>collecte et visualisation de données</a:t>
            </a:r>
            <a:endParaRPr lang="fr-FR" sz="1400" kern="0" dirty="0" smtClean="0">
              <a:solidFill>
                <a:srgbClr val="009900"/>
              </a:solidFill>
            </a:endParaRPr>
          </a:p>
          <a:p>
            <a:pPr marL="0" lvl="1" eaLnBrk="1" hangingPunct="1">
              <a:lnSpc>
                <a:spcPct val="90000"/>
              </a:lnSpc>
              <a:spcBef>
                <a:spcPts val="600"/>
              </a:spcBef>
              <a:spcAft>
                <a:spcPts val="600"/>
              </a:spcAft>
              <a:defRPr/>
            </a:pPr>
            <a:r>
              <a:rPr lang="fr-FR" sz="2300" kern="0" dirty="0" smtClean="0"/>
              <a:t>Estimer la gravité ?</a:t>
            </a:r>
          </a:p>
          <a:p>
            <a:pPr marL="647700" lvl="2" indent="-285750" eaLnBrk="1" hangingPunct="1">
              <a:lnSpc>
                <a:spcPct val="90000"/>
              </a:lnSpc>
              <a:spcBef>
                <a:spcPts val="600"/>
              </a:spcBef>
              <a:spcAft>
                <a:spcPts val="600"/>
              </a:spcAft>
              <a:buFont typeface="Wingdings" panose="05000000000000000000" pitchFamily="2" charset="2"/>
              <a:buChar char="Ø"/>
              <a:defRPr/>
            </a:pPr>
            <a:r>
              <a:rPr lang="fr-FR" sz="1600" kern="0" dirty="0" smtClean="0">
                <a:solidFill>
                  <a:srgbClr val="009900"/>
                </a:solidFill>
              </a:rPr>
              <a:t>Temps </a:t>
            </a:r>
            <a:r>
              <a:rPr lang="fr-FR" sz="1600" kern="0" dirty="0">
                <a:solidFill>
                  <a:srgbClr val="009900"/>
                </a:solidFill>
              </a:rPr>
              <a:t>perdu, </a:t>
            </a:r>
            <a:r>
              <a:rPr lang="fr-FR" sz="1600" kern="0" dirty="0" smtClean="0">
                <a:solidFill>
                  <a:srgbClr val="009900"/>
                </a:solidFill>
              </a:rPr>
              <a:t>ventes non réalisées, </a:t>
            </a:r>
            <a:r>
              <a:rPr lang="fr-FR" sz="1600" kern="0" dirty="0">
                <a:solidFill>
                  <a:srgbClr val="009900"/>
                </a:solidFill>
              </a:rPr>
              <a:t>produits gaspillés </a:t>
            </a:r>
            <a:r>
              <a:rPr lang="fr-FR" sz="1600" kern="0" dirty="0" smtClean="0">
                <a:solidFill>
                  <a:srgbClr val="009900"/>
                </a:solidFill>
              </a:rPr>
              <a:t>..</a:t>
            </a:r>
          </a:p>
          <a:p>
            <a:pPr marL="718552" lvl="3" eaLnBrk="1" hangingPunct="1">
              <a:lnSpc>
                <a:spcPct val="90000"/>
              </a:lnSpc>
              <a:spcBef>
                <a:spcPts val="600"/>
              </a:spcBef>
              <a:spcAft>
                <a:spcPts val="600"/>
              </a:spcAft>
              <a:defRPr/>
            </a:pPr>
            <a:r>
              <a:rPr lang="fr-FR" sz="1600" kern="0" dirty="0" smtClean="0">
                <a:solidFill>
                  <a:srgbClr val="009900"/>
                </a:solidFill>
              </a:rPr>
              <a:t>	</a:t>
            </a:r>
            <a:r>
              <a:rPr lang="fr-FR" sz="1600" kern="0" dirty="0" smtClean="0">
                <a:solidFill>
                  <a:srgbClr val="6B412D"/>
                </a:solidFill>
              </a:rPr>
              <a:t>Équivalent universel ? Un </a:t>
            </a:r>
            <a:r>
              <a:rPr lang="fr-FR" sz="1600" kern="0" dirty="0">
                <a:solidFill>
                  <a:srgbClr val="6B412D"/>
                </a:solidFill>
              </a:rPr>
              <a:t>chiffrage </a:t>
            </a:r>
            <a:r>
              <a:rPr lang="fr-FR" sz="1600" kern="0" dirty="0" smtClean="0">
                <a:solidFill>
                  <a:srgbClr val="6B412D"/>
                </a:solidFill>
              </a:rPr>
              <a:t>financier </a:t>
            </a:r>
            <a:r>
              <a:rPr lang="fr-FR" sz="1400" kern="0" dirty="0" smtClean="0">
                <a:solidFill>
                  <a:srgbClr val="6B412D"/>
                </a:solidFill>
              </a:rPr>
              <a:t>(€, CFA, $..)</a:t>
            </a:r>
            <a:endParaRPr lang="fr-FR" sz="1600" kern="0" dirty="0" smtClean="0">
              <a:solidFill>
                <a:srgbClr val="6B412D"/>
              </a:solidFill>
            </a:endParaRPr>
          </a:p>
          <a:p>
            <a:pPr marL="647700" lvl="2" indent="-285750" eaLnBrk="1" hangingPunct="1">
              <a:lnSpc>
                <a:spcPct val="90000"/>
              </a:lnSpc>
              <a:spcBef>
                <a:spcPts val="600"/>
              </a:spcBef>
              <a:spcAft>
                <a:spcPts val="600"/>
              </a:spcAft>
              <a:buFont typeface="Wingdings" panose="05000000000000000000" pitchFamily="2" charset="2"/>
              <a:buChar char="Ø"/>
              <a:defRPr/>
            </a:pPr>
            <a:r>
              <a:rPr lang="fr-FR" sz="1600" kern="0" dirty="0" smtClean="0">
                <a:solidFill>
                  <a:srgbClr val="009900"/>
                </a:solidFill>
              </a:rPr>
              <a:t>Retour d’expérienc</a:t>
            </a:r>
            <a:r>
              <a:rPr lang="fr-FR" sz="1600" kern="0" dirty="0" smtClean="0">
                <a:solidFill>
                  <a:srgbClr val="009900"/>
                </a:solidFill>
              </a:rPr>
              <a:t>e des conséquence des problèmes passés</a:t>
            </a:r>
            <a:endParaRPr lang="fr-FR" sz="1600" kern="0" dirty="0" smtClean="0">
              <a:solidFill>
                <a:srgbClr val="009900"/>
              </a:solidFill>
            </a:endParaRPr>
          </a:p>
          <a:p>
            <a:pPr marL="647700" lvl="2" indent="-285750" eaLnBrk="1" hangingPunct="1">
              <a:lnSpc>
                <a:spcPct val="90000"/>
              </a:lnSpc>
              <a:spcBef>
                <a:spcPts val="600"/>
              </a:spcBef>
              <a:spcAft>
                <a:spcPts val="600"/>
              </a:spcAft>
              <a:buFont typeface="Wingdings" panose="05000000000000000000" pitchFamily="2" charset="2"/>
              <a:buChar char="Ø"/>
              <a:defRPr/>
            </a:pPr>
            <a:r>
              <a:rPr lang="fr-FR" sz="1600" kern="0" dirty="0" smtClean="0">
                <a:solidFill>
                  <a:srgbClr val="009900"/>
                </a:solidFill>
              </a:rPr>
              <a:t>Si </a:t>
            </a:r>
            <a:r>
              <a:rPr lang="fr-FR" sz="1600" kern="0" dirty="0" smtClean="0">
                <a:solidFill>
                  <a:srgbClr val="009900"/>
                </a:solidFill>
              </a:rPr>
              <a:t>indice : expliciter (accident </a:t>
            </a:r>
            <a:r>
              <a:rPr lang="fr-FR" sz="1600" kern="0" dirty="0">
                <a:solidFill>
                  <a:srgbClr val="009900"/>
                </a:solidFill>
              </a:rPr>
              <a:t>de personne </a:t>
            </a:r>
            <a:r>
              <a:rPr lang="fr-FR" sz="1400" kern="0" dirty="0" smtClean="0">
                <a:solidFill>
                  <a:srgbClr val="009900"/>
                </a:solidFill>
                <a:sym typeface="Wingdings" panose="05000000000000000000" pitchFamily="2" charset="2"/>
              </a:rPr>
              <a:t>=</a:t>
            </a:r>
            <a:r>
              <a:rPr lang="fr-FR" sz="1600" kern="0" dirty="0" smtClean="0">
                <a:solidFill>
                  <a:srgbClr val="009900"/>
                </a:solidFill>
                <a:sym typeface="Wingdings" panose="05000000000000000000" pitchFamily="2" charset="2"/>
              </a:rPr>
              <a:t> </a:t>
            </a:r>
            <a:r>
              <a:rPr lang="fr-FR" sz="1600" kern="0" dirty="0" smtClean="0">
                <a:solidFill>
                  <a:srgbClr val="009900"/>
                </a:solidFill>
              </a:rPr>
              <a:t>indice 9…)</a:t>
            </a:r>
            <a:endParaRPr lang="fr-FR" sz="1600" kern="0" dirty="0">
              <a:solidFill>
                <a:srgbClr val="009900"/>
              </a:solidFill>
            </a:endParaRPr>
          </a:p>
          <a:p>
            <a:pPr marL="291099" lvl="1" indent="-285750" eaLnBrk="1" hangingPunct="1">
              <a:lnSpc>
                <a:spcPct val="90000"/>
              </a:lnSpc>
              <a:spcBef>
                <a:spcPts val="600"/>
              </a:spcBef>
              <a:spcAft>
                <a:spcPts val="600"/>
              </a:spcAft>
              <a:buFont typeface="Wingdings" panose="05000000000000000000" pitchFamily="2" charset="2"/>
              <a:buChar char="Ø"/>
              <a:defRPr/>
            </a:pPr>
            <a:r>
              <a:rPr lang="en-US" sz="1600" kern="0" dirty="0" smtClean="0">
                <a:solidFill>
                  <a:srgbClr val="009900"/>
                </a:solidFill>
                <a:hlinkClick r:id="rId4" tooltip="Problem Solving Methods Study Case"/>
              </a:rPr>
              <a:t>Problem </a:t>
            </a:r>
            <a:r>
              <a:rPr lang="en-US" sz="1600" kern="0" dirty="0">
                <a:solidFill>
                  <a:srgbClr val="009900"/>
                </a:solidFill>
                <a:hlinkClick r:id="rId4" tooltip="Problem Solving Methods Study Case"/>
              </a:rPr>
              <a:t>solving case study</a:t>
            </a:r>
            <a:r>
              <a:rPr lang="en-US" sz="1600" kern="0" dirty="0">
                <a:solidFill>
                  <a:srgbClr val="009900"/>
                </a:solidFill>
              </a:rPr>
              <a:t> ("one minute restaurant</a:t>
            </a:r>
            <a:r>
              <a:rPr lang="en-US" sz="1600" kern="0" dirty="0" smtClean="0">
                <a:solidFill>
                  <a:srgbClr val="009900"/>
                </a:solidFill>
              </a:rPr>
              <a:t>")</a:t>
            </a:r>
          </a:p>
          <a:p>
            <a:pPr marL="647700" lvl="2" indent="-285750" eaLnBrk="1" hangingPunct="1">
              <a:lnSpc>
                <a:spcPct val="90000"/>
              </a:lnSpc>
              <a:spcBef>
                <a:spcPts val="600"/>
              </a:spcBef>
              <a:spcAft>
                <a:spcPts val="600"/>
              </a:spcAft>
              <a:buFont typeface="Wingdings" panose="05000000000000000000" pitchFamily="2" charset="2"/>
              <a:buChar char="Ø"/>
              <a:defRPr/>
            </a:pPr>
            <a:endParaRPr lang="fr-FR" sz="1600" kern="0" dirty="0" smtClean="0">
              <a:solidFill>
                <a:srgbClr val="009900"/>
              </a:solidFill>
            </a:endParaRPr>
          </a:p>
          <a:p>
            <a:pPr marL="361950" lvl="2" eaLnBrk="1" hangingPunct="1">
              <a:lnSpc>
                <a:spcPct val="90000"/>
              </a:lnSpc>
              <a:spcBef>
                <a:spcPts val="600"/>
              </a:spcBef>
              <a:spcAft>
                <a:spcPts val="600"/>
              </a:spcAft>
              <a:defRPr/>
            </a:pPr>
            <a:endParaRPr lang="fr-FR" sz="1600" kern="0" dirty="0">
              <a:solidFill>
                <a:srgbClr val="009900"/>
              </a:solidFill>
            </a:endParaRPr>
          </a:p>
          <a:p>
            <a:pPr eaLnBrk="1" fontAlgn="auto" hangingPunct="1">
              <a:spcBef>
                <a:spcPts val="0"/>
              </a:spcBef>
              <a:spcAft>
                <a:spcPts val="0"/>
              </a:spcAft>
              <a:defRPr/>
            </a:pPr>
            <a:endParaRPr lang="fr-FR" sz="1556" kern="0" dirty="0">
              <a:sym typeface="Arial"/>
            </a:endParaRPr>
          </a:p>
        </p:txBody>
      </p:sp>
      <p:pic>
        <p:nvPicPr>
          <p:cNvPr id="5" name="Image 4" descr="Capture d’écra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95198" y="4585692"/>
            <a:ext cx="1150223" cy="859422"/>
          </a:xfrm>
          <a:prstGeom prst="rect">
            <a:avLst/>
          </a:prstGeom>
          <a:ln>
            <a:solidFill>
              <a:schemeClr val="tx1"/>
            </a:solidFill>
          </a:ln>
        </p:spPr>
      </p:pic>
      <p:pic>
        <p:nvPicPr>
          <p:cNvPr id="13" name="Picture 2" descr="http://upload.wikimedia.org/wikipedia/commons/8/8e/Diagramme_climatique_de_Brisbane.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7252944" y="2652629"/>
            <a:ext cx="1450312" cy="877537"/>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descr="Capture d’écra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93073" y="672917"/>
            <a:ext cx="1047612" cy="10476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par>
                                <p:cTn id="18" presetID="1"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animEffect transition="in" filter="fade">
                                      <p:cBhvr>
                                        <p:cTn id="24" dur="500"/>
                                        <p:tgtEl>
                                          <p:spTgt spid="9">
                                            <p:txEl>
                                              <p:pRg st="3" end="3"/>
                                            </p:txEl>
                                          </p:spTgt>
                                        </p:tgtEl>
                                      </p:cBhvr>
                                    </p:animEffec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fade">
                                      <p:cBhvr>
                                        <p:cTn id="31" dur="500"/>
                                        <p:tgtEl>
                                          <p:spTgt spid="9">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xEl>
                                              <p:pRg st="5" end="5"/>
                                            </p:txEl>
                                          </p:spTgt>
                                        </p:tgtEl>
                                        <p:attrNameLst>
                                          <p:attrName>style.visibility</p:attrName>
                                        </p:attrNameLst>
                                      </p:cBhvr>
                                      <p:to>
                                        <p:strVal val="visible"/>
                                      </p:to>
                                    </p:set>
                                    <p:animEffect transition="in" filter="fade">
                                      <p:cBhvr>
                                        <p:cTn id="36" dur="500"/>
                                        <p:tgtEl>
                                          <p:spTgt spid="9">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9">
                                            <p:txEl>
                                              <p:pRg st="6" end="6"/>
                                            </p:txEl>
                                          </p:spTgt>
                                        </p:tgtEl>
                                        <p:attrNameLst>
                                          <p:attrName>style.visibility</p:attrName>
                                        </p:attrNameLst>
                                      </p:cBhvr>
                                      <p:to>
                                        <p:strVal val="visible"/>
                                      </p:to>
                                    </p:set>
                                    <p:animEffect transition="in" filter="fade">
                                      <p:cBhvr>
                                        <p:cTn id="41" dur="500"/>
                                        <p:tgtEl>
                                          <p:spTgt spid="9">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9">
                                            <p:txEl>
                                              <p:pRg st="7" end="7"/>
                                            </p:txEl>
                                          </p:spTgt>
                                        </p:tgtEl>
                                        <p:attrNameLst>
                                          <p:attrName>style.visibility</p:attrName>
                                        </p:attrNameLst>
                                      </p:cBhvr>
                                      <p:to>
                                        <p:strVal val="visible"/>
                                      </p:to>
                                    </p:set>
                                    <p:animEffect transition="in" filter="fade">
                                      <p:cBhvr>
                                        <p:cTn id="46" dur="500"/>
                                        <p:tgtEl>
                                          <p:spTgt spid="9">
                                            <p:txEl>
                                              <p:pRg st="7" end="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
                                            <p:txEl>
                                              <p:pRg st="9" end="9"/>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Exemple de matrice des risques</a:t>
            </a:r>
          </a:p>
        </p:txBody>
      </p:sp>
      <p:grpSp>
        <p:nvGrpSpPr>
          <p:cNvPr id="63" name="Groupe 62"/>
          <p:cNvGrpSpPr/>
          <p:nvPr/>
        </p:nvGrpSpPr>
        <p:grpSpPr>
          <a:xfrm>
            <a:off x="2627784" y="1331218"/>
            <a:ext cx="6192688" cy="4190578"/>
            <a:chOff x="2555776" y="1453748"/>
            <a:chExt cx="6192688" cy="4190578"/>
          </a:xfrm>
        </p:grpSpPr>
        <p:sp>
          <p:nvSpPr>
            <p:cNvPr id="13" name="Line 4"/>
            <p:cNvSpPr>
              <a:spLocks noChangeShapeType="1"/>
            </p:cNvSpPr>
            <p:nvPr/>
          </p:nvSpPr>
          <p:spPr bwMode="auto">
            <a:xfrm flipV="1">
              <a:off x="3168471" y="1453748"/>
              <a:ext cx="1" cy="36360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sp>
          <p:nvSpPr>
            <p:cNvPr id="14" name="Line 5"/>
            <p:cNvSpPr>
              <a:spLocks noChangeShapeType="1"/>
            </p:cNvSpPr>
            <p:nvPr/>
          </p:nvSpPr>
          <p:spPr bwMode="auto">
            <a:xfrm flipV="1">
              <a:off x="3168472" y="5089747"/>
              <a:ext cx="5507984"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dirty="0"/>
            </a:p>
          </p:txBody>
        </p:sp>
        <p:cxnSp>
          <p:nvCxnSpPr>
            <p:cNvPr id="16" name="Connecteur droit 15"/>
            <p:cNvCxnSpPr/>
            <p:nvPr/>
          </p:nvCxnSpPr>
          <p:spPr>
            <a:xfrm flipV="1">
              <a:off x="4571999" y="1633748"/>
              <a:ext cx="1" cy="34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flipV="1">
              <a:off x="5940151" y="1633748"/>
              <a:ext cx="1" cy="34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flipV="1">
              <a:off x="7308303" y="1633748"/>
              <a:ext cx="1" cy="34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flipV="1">
              <a:off x="8604447" y="1633748"/>
              <a:ext cx="1" cy="34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flipV="1">
              <a:off x="3168448" y="4225652"/>
              <a:ext cx="54360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flipV="1">
              <a:off x="3168448" y="3361556"/>
              <a:ext cx="54360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flipV="1">
              <a:off x="3168448" y="2497460"/>
              <a:ext cx="54360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flipV="1">
              <a:off x="3168448" y="1633364"/>
              <a:ext cx="54360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3131840" y="5089748"/>
              <a:ext cx="288032" cy="307777"/>
            </a:xfrm>
            <a:prstGeom prst="rect">
              <a:avLst/>
            </a:prstGeom>
            <a:noFill/>
          </p:spPr>
          <p:txBody>
            <a:bodyPr wrap="square" rtlCol="0">
              <a:spAutoFit/>
            </a:bodyPr>
            <a:lstStyle/>
            <a:p>
              <a:r>
                <a:rPr lang="fr-FR" sz="1400" dirty="0" smtClean="0">
                  <a:latin typeface="Calibri" pitchFamily="34" charset="0"/>
                </a:rPr>
                <a:t>0</a:t>
              </a:r>
              <a:endParaRPr lang="fr-FR" sz="1400" dirty="0">
                <a:latin typeface="Calibri" pitchFamily="34" charset="0"/>
              </a:endParaRPr>
            </a:p>
          </p:txBody>
        </p:sp>
        <p:sp>
          <p:nvSpPr>
            <p:cNvPr id="30" name="ZoneTexte 29"/>
            <p:cNvSpPr txBox="1"/>
            <p:nvPr/>
          </p:nvSpPr>
          <p:spPr>
            <a:xfrm>
              <a:off x="4427984" y="5089748"/>
              <a:ext cx="288032" cy="307777"/>
            </a:xfrm>
            <a:prstGeom prst="rect">
              <a:avLst/>
            </a:prstGeom>
            <a:noFill/>
          </p:spPr>
          <p:txBody>
            <a:bodyPr wrap="square" rtlCol="0">
              <a:spAutoFit/>
            </a:bodyPr>
            <a:lstStyle/>
            <a:p>
              <a:r>
                <a:rPr lang="fr-FR" sz="1400" dirty="0" smtClean="0">
                  <a:latin typeface="Calibri" pitchFamily="34" charset="0"/>
                </a:rPr>
                <a:t>1</a:t>
              </a:r>
              <a:endParaRPr lang="fr-FR" sz="1400" dirty="0">
                <a:latin typeface="Calibri" pitchFamily="34" charset="0"/>
              </a:endParaRPr>
            </a:p>
          </p:txBody>
        </p:sp>
        <p:sp>
          <p:nvSpPr>
            <p:cNvPr id="32" name="ZoneTexte 31"/>
            <p:cNvSpPr txBox="1"/>
            <p:nvPr/>
          </p:nvSpPr>
          <p:spPr>
            <a:xfrm>
              <a:off x="5796136" y="5089748"/>
              <a:ext cx="288032" cy="307777"/>
            </a:xfrm>
            <a:prstGeom prst="rect">
              <a:avLst/>
            </a:prstGeom>
            <a:noFill/>
          </p:spPr>
          <p:txBody>
            <a:bodyPr wrap="square" rtlCol="0">
              <a:spAutoFit/>
            </a:bodyPr>
            <a:lstStyle/>
            <a:p>
              <a:r>
                <a:rPr lang="fr-FR" sz="1400" dirty="0" smtClean="0">
                  <a:latin typeface="Calibri" pitchFamily="34" charset="0"/>
                </a:rPr>
                <a:t>2</a:t>
              </a:r>
              <a:endParaRPr lang="fr-FR" sz="1400" dirty="0">
                <a:latin typeface="Calibri" pitchFamily="34" charset="0"/>
              </a:endParaRPr>
            </a:p>
          </p:txBody>
        </p:sp>
        <p:sp>
          <p:nvSpPr>
            <p:cNvPr id="33" name="ZoneTexte 32"/>
            <p:cNvSpPr txBox="1"/>
            <p:nvPr/>
          </p:nvSpPr>
          <p:spPr>
            <a:xfrm>
              <a:off x="7164288" y="5089748"/>
              <a:ext cx="288032" cy="307777"/>
            </a:xfrm>
            <a:prstGeom prst="rect">
              <a:avLst/>
            </a:prstGeom>
            <a:noFill/>
          </p:spPr>
          <p:txBody>
            <a:bodyPr wrap="square" rtlCol="0">
              <a:spAutoFit/>
            </a:bodyPr>
            <a:lstStyle/>
            <a:p>
              <a:r>
                <a:rPr lang="fr-FR" sz="1400" dirty="0" smtClean="0">
                  <a:latin typeface="Calibri" pitchFamily="34" charset="0"/>
                </a:rPr>
                <a:t>3</a:t>
              </a:r>
            </a:p>
          </p:txBody>
        </p:sp>
        <p:sp>
          <p:nvSpPr>
            <p:cNvPr id="34" name="ZoneTexte 33"/>
            <p:cNvSpPr txBox="1"/>
            <p:nvPr/>
          </p:nvSpPr>
          <p:spPr>
            <a:xfrm>
              <a:off x="8460432" y="5089748"/>
              <a:ext cx="288032" cy="307777"/>
            </a:xfrm>
            <a:prstGeom prst="rect">
              <a:avLst/>
            </a:prstGeom>
            <a:noFill/>
          </p:spPr>
          <p:txBody>
            <a:bodyPr wrap="square" rtlCol="0">
              <a:spAutoFit/>
            </a:bodyPr>
            <a:lstStyle/>
            <a:p>
              <a:r>
                <a:rPr lang="fr-FR" sz="1400" dirty="0" smtClean="0">
                  <a:latin typeface="Calibri" pitchFamily="34" charset="0"/>
                </a:rPr>
                <a:t>4</a:t>
              </a:r>
            </a:p>
          </p:txBody>
        </p:sp>
        <p:sp>
          <p:nvSpPr>
            <p:cNvPr id="35" name="ZoneTexte 34"/>
            <p:cNvSpPr txBox="1"/>
            <p:nvPr/>
          </p:nvSpPr>
          <p:spPr>
            <a:xfrm>
              <a:off x="2843808" y="4945732"/>
              <a:ext cx="288032" cy="307777"/>
            </a:xfrm>
            <a:prstGeom prst="rect">
              <a:avLst/>
            </a:prstGeom>
            <a:noFill/>
          </p:spPr>
          <p:txBody>
            <a:bodyPr wrap="square" rtlCol="0">
              <a:spAutoFit/>
            </a:bodyPr>
            <a:lstStyle/>
            <a:p>
              <a:r>
                <a:rPr lang="fr-FR" sz="1400" dirty="0" smtClean="0">
                  <a:latin typeface="Calibri" pitchFamily="34" charset="0"/>
                </a:rPr>
                <a:t>0</a:t>
              </a:r>
              <a:endParaRPr lang="fr-FR" sz="1400" dirty="0">
                <a:latin typeface="Calibri" pitchFamily="34" charset="0"/>
              </a:endParaRPr>
            </a:p>
          </p:txBody>
        </p:sp>
        <p:sp>
          <p:nvSpPr>
            <p:cNvPr id="36" name="ZoneTexte 35"/>
            <p:cNvSpPr txBox="1"/>
            <p:nvPr/>
          </p:nvSpPr>
          <p:spPr>
            <a:xfrm>
              <a:off x="2843808" y="4081636"/>
              <a:ext cx="288032" cy="307777"/>
            </a:xfrm>
            <a:prstGeom prst="rect">
              <a:avLst/>
            </a:prstGeom>
            <a:noFill/>
          </p:spPr>
          <p:txBody>
            <a:bodyPr wrap="square" rtlCol="0">
              <a:spAutoFit/>
            </a:bodyPr>
            <a:lstStyle/>
            <a:p>
              <a:r>
                <a:rPr lang="fr-FR" sz="1400" dirty="0" smtClean="0">
                  <a:latin typeface="Calibri" pitchFamily="34" charset="0"/>
                </a:rPr>
                <a:t>1</a:t>
              </a:r>
              <a:endParaRPr lang="fr-FR" sz="1400" dirty="0">
                <a:latin typeface="Calibri" pitchFamily="34" charset="0"/>
              </a:endParaRPr>
            </a:p>
          </p:txBody>
        </p:sp>
        <p:sp>
          <p:nvSpPr>
            <p:cNvPr id="37" name="ZoneTexte 36"/>
            <p:cNvSpPr txBox="1"/>
            <p:nvPr/>
          </p:nvSpPr>
          <p:spPr>
            <a:xfrm>
              <a:off x="2843808" y="3217540"/>
              <a:ext cx="288032" cy="307777"/>
            </a:xfrm>
            <a:prstGeom prst="rect">
              <a:avLst/>
            </a:prstGeom>
            <a:noFill/>
          </p:spPr>
          <p:txBody>
            <a:bodyPr wrap="square" rtlCol="0">
              <a:spAutoFit/>
            </a:bodyPr>
            <a:lstStyle/>
            <a:p>
              <a:r>
                <a:rPr lang="fr-FR" sz="1400" dirty="0" smtClean="0">
                  <a:latin typeface="Calibri" pitchFamily="34" charset="0"/>
                </a:rPr>
                <a:t>2</a:t>
              </a:r>
              <a:endParaRPr lang="fr-FR" sz="1400" dirty="0">
                <a:latin typeface="Calibri" pitchFamily="34" charset="0"/>
              </a:endParaRPr>
            </a:p>
          </p:txBody>
        </p:sp>
        <p:sp>
          <p:nvSpPr>
            <p:cNvPr id="38" name="ZoneTexte 37"/>
            <p:cNvSpPr txBox="1"/>
            <p:nvPr/>
          </p:nvSpPr>
          <p:spPr>
            <a:xfrm>
              <a:off x="2843808" y="2353444"/>
              <a:ext cx="288032" cy="307777"/>
            </a:xfrm>
            <a:prstGeom prst="rect">
              <a:avLst/>
            </a:prstGeom>
            <a:noFill/>
          </p:spPr>
          <p:txBody>
            <a:bodyPr wrap="square" rtlCol="0">
              <a:spAutoFit/>
            </a:bodyPr>
            <a:lstStyle/>
            <a:p>
              <a:r>
                <a:rPr lang="fr-FR" sz="1400" dirty="0" smtClean="0">
                  <a:latin typeface="Calibri" pitchFamily="34" charset="0"/>
                </a:rPr>
                <a:t>3</a:t>
              </a:r>
            </a:p>
          </p:txBody>
        </p:sp>
        <p:sp>
          <p:nvSpPr>
            <p:cNvPr id="39" name="ZoneTexte 38"/>
            <p:cNvSpPr txBox="1"/>
            <p:nvPr/>
          </p:nvSpPr>
          <p:spPr>
            <a:xfrm>
              <a:off x="2843808" y="1489348"/>
              <a:ext cx="288032" cy="307777"/>
            </a:xfrm>
            <a:prstGeom prst="rect">
              <a:avLst/>
            </a:prstGeom>
            <a:noFill/>
          </p:spPr>
          <p:txBody>
            <a:bodyPr wrap="square" rtlCol="0">
              <a:spAutoFit/>
            </a:bodyPr>
            <a:lstStyle/>
            <a:p>
              <a:r>
                <a:rPr lang="fr-FR" sz="1400" dirty="0" smtClean="0">
                  <a:latin typeface="Calibri" pitchFamily="34" charset="0"/>
                </a:rPr>
                <a:t>4</a:t>
              </a:r>
            </a:p>
          </p:txBody>
        </p:sp>
        <p:sp>
          <p:nvSpPr>
            <p:cNvPr id="40" name="ZoneTexte 39"/>
            <p:cNvSpPr txBox="1"/>
            <p:nvPr/>
          </p:nvSpPr>
          <p:spPr>
            <a:xfrm>
              <a:off x="5508104" y="5305772"/>
              <a:ext cx="1080120" cy="338554"/>
            </a:xfrm>
            <a:prstGeom prst="rect">
              <a:avLst/>
            </a:prstGeom>
            <a:noFill/>
          </p:spPr>
          <p:txBody>
            <a:bodyPr wrap="square" rtlCol="0">
              <a:spAutoFit/>
            </a:bodyPr>
            <a:lstStyle/>
            <a:p>
              <a:r>
                <a:rPr lang="fr-FR" sz="1600" dirty="0" smtClean="0">
                  <a:latin typeface="Calibri" pitchFamily="34" charset="0"/>
                </a:rPr>
                <a:t>Gravité</a:t>
              </a:r>
              <a:endParaRPr lang="fr-FR" sz="1600" dirty="0">
                <a:latin typeface="Calibri" pitchFamily="34" charset="0"/>
              </a:endParaRPr>
            </a:p>
          </p:txBody>
        </p:sp>
        <p:sp>
          <p:nvSpPr>
            <p:cNvPr id="41" name="ZoneTexte 40"/>
            <p:cNvSpPr txBox="1"/>
            <p:nvPr/>
          </p:nvSpPr>
          <p:spPr>
            <a:xfrm rot="16200000">
              <a:off x="2184993" y="3228284"/>
              <a:ext cx="1080120" cy="338554"/>
            </a:xfrm>
            <a:prstGeom prst="rect">
              <a:avLst/>
            </a:prstGeom>
            <a:noFill/>
          </p:spPr>
          <p:txBody>
            <a:bodyPr wrap="square" rtlCol="0">
              <a:spAutoFit/>
            </a:bodyPr>
            <a:lstStyle/>
            <a:p>
              <a:r>
                <a:rPr lang="fr-FR" sz="1600" dirty="0" smtClean="0">
                  <a:latin typeface="Calibri" pitchFamily="34" charset="0"/>
                </a:rPr>
                <a:t>Probabilité</a:t>
              </a:r>
              <a:endParaRPr lang="fr-FR" sz="1600" dirty="0">
                <a:latin typeface="Calibri" pitchFamily="34" charset="0"/>
              </a:endParaRPr>
            </a:p>
          </p:txBody>
        </p:sp>
        <p:sp>
          <p:nvSpPr>
            <p:cNvPr id="42" name="Oval 6"/>
            <p:cNvSpPr>
              <a:spLocks noChangeArrowheads="1"/>
            </p:cNvSpPr>
            <p:nvPr/>
          </p:nvSpPr>
          <p:spPr bwMode="auto">
            <a:xfrm>
              <a:off x="3635896" y="3001516"/>
              <a:ext cx="936104" cy="684808"/>
            </a:xfrm>
            <a:prstGeom prst="ellipse">
              <a:avLst/>
            </a:prstGeom>
            <a:solidFill>
              <a:schemeClr val="bg1"/>
            </a:solidFill>
            <a:ln w="9525">
              <a:solidFill>
                <a:schemeClr val="accent4">
                  <a:lumMod val="85000"/>
                  <a:lumOff val="15000"/>
                </a:schemeClr>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dirty="0"/>
            </a:p>
          </p:txBody>
        </p:sp>
        <p:sp>
          <p:nvSpPr>
            <p:cNvPr id="43" name="ZoneTexte 42"/>
            <p:cNvSpPr txBox="1"/>
            <p:nvPr/>
          </p:nvSpPr>
          <p:spPr>
            <a:xfrm>
              <a:off x="3635896" y="3069749"/>
              <a:ext cx="864096" cy="553998"/>
            </a:xfrm>
            <a:prstGeom prst="rect">
              <a:avLst/>
            </a:prstGeom>
            <a:noFill/>
          </p:spPr>
          <p:txBody>
            <a:bodyPr wrap="square" rtlCol="0">
              <a:spAutoFit/>
            </a:bodyPr>
            <a:lstStyle/>
            <a:p>
              <a:pPr algn="ctr"/>
              <a:r>
                <a:rPr lang="fr-FR" sz="1000" dirty="0" smtClean="0">
                  <a:latin typeface="Calibri" pitchFamily="34" charset="0"/>
                </a:rPr>
                <a:t>Mauvaise vision du parc installé</a:t>
              </a:r>
              <a:endParaRPr lang="fr-FR" sz="1000" dirty="0">
                <a:latin typeface="Calibri" pitchFamily="34" charset="0"/>
              </a:endParaRPr>
            </a:p>
          </p:txBody>
        </p:sp>
        <p:sp>
          <p:nvSpPr>
            <p:cNvPr id="44" name="Oval 6"/>
            <p:cNvSpPr>
              <a:spLocks noChangeArrowheads="1"/>
            </p:cNvSpPr>
            <p:nvPr/>
          </p:nvSpPr>
          <p:spPr bwMode="auto">
            <a:xfrm>
              <a:off x="4860032" y="2137420"/>
              <a:ext cx="936104" cy="684808"/>
            </a:xfrm>
            <a:prstGeom prst="ellipse">
              <a:avLst/>
            </a:prstGeom>
            <a:solidFill>
              <a:schemeClr val="accent3">
                <a:lumMod val="50000"/>
              </a:schemeClr>
            </a:solidFill>
            <a:ln w="9525">
              <a:solidFill>
                <a:schemeClr val="accent3">
                  <a:lumMod val="50000"/>
                </a:schemeClr>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dirty="0"/>
            </a:p>
          </p:txBody>
        </p:sp>
        <p:sp>
          <p:nvSpPr>
            <p:cNvPr id="45" name="Oval 6"/>
            <p:cNvSpPr>
              <a:spLocks noChangeArrowheads="1"/>
            </p:cNvSpPr>
            <p:nvPr/>
          </p:nvSpPr>
          <p:spPr bwMode="auto">
            <a:xfrm>
              <a:off x="5220072" y="2785492"/>
              <a:ext cx="936104" cy="684808"/>
            </a:xfrm>
            <a:prstGeom prst="ellipse">
              <a:avLst/>
            </a:prstGeom>
            <a:solidFill>
              <a:schemeClr val="accent4">
                <a:lumMod val="75000"/>
                <a:lumOff val="25000"/>
              </a:schemeClr>
            </a:solidFill>
            <a:ln w="9525">
              <a:solidFill>
                <a:schemeClr val="accent4">
                  <a:lumMod val="75000"/>
                  <a:lumOff val="25000"/>
                </a:schemeClr>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dirty="0"/>
            </a:p>
          </p:txBody>
        </p:sp>
        <p:sp>
          <p:nvSpPr>
            <p:cNvPr id="46" name="Oval 6"/>
            <p:cNvSpPr>
              <a:spLocks noChangeArrowheads="1"/>
            </p:cNvSpPr>
            <p:nvPr/>
          </p:nvSpPr>
          <p:spPr bwMode="auto">
            <a:xfrm>
              <a:off x="5292080" y="3649588"/>
              <a:ext cx="1008112" cy="720080"/>
            </a:xfrm>
            <a:prstGeom prst="ellipse">
              <a:avLst/>
            </a:prstGeom>
            <a:solidFill>
              <a:schemeClr val="accent3">
                <a:lumMod val="50000"/>
              </a:schemeClr>
            </a:solidFill>
            <a:ln w="9525">
              <a:solidFill>
                <a:schemeClr val="accent3">
                  <a:lumMod val="50000"/>
                </a:schemeClr>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dirty="0"/>
            </a:p>
          </p:txBody>
        </p:sp>
        <p:sp>
          <p:nvSpPr>
            <p:cNvPr id="47" name="ZoneTexte 46"/>
            <p:cNvSpPr txBox="1"/>
            <p:nvPr/>
          </p:nvSpPr>
          <p:spPr>
            <a:xfrm>
              <a:off x="4788024" y="2281436"/>
              <a:ext cx="1080120" cy="400110"/>
            </a:xfrm>
            <a:prstGeom prst="rect">
              <a:avLst/>
            </a:prstGeom>
            <a:noFill/>
          </p:spPr>
          <p:txBody>
            <a:bodyPr wrap="square" rtlCol="0">
              <a:spAutoFit/>
            </a:bodyPr>
            <a:lstStyle/>
            <a:p>
              <a:pPr algn="ctr"/>
              <a:r>
                <a:rPr lang="fr-FR" sz="1000" dirty="0" smtClean="0">
                  <a:solidFill>
                    <a:schemeClr val="bg1"/>
                  </a:solidFill>
                  <a:latin typeface="Calibri" pitchFamily="34" charset="0"/>
                </a:rPr>
                <a:t>Migration lente sur le terrain</a:t>
              </a:r>
            </a:p>
          </p:txBody>
        </p:sp>
        <p:sp>
          <p:nvSpPr>
            <p:cNvPr id="48" name="ZoneTexte 47"/>
            <p:cNvSpPr txBox="1"/>
            <p:nvPr/>
          </p:nvSpPr>
          <p:spPr>
            <a:xfrm>
              <a:off x="5220072" y="2857500"/>
              <a:ext cx="864096" cy="553998"/>
            </a:xfrm>
            <a:prstGeom prst="rect">
              <a:avLst/>
            </a:prstGeom>
            <a:noFill/>
          </p:spPr>
          <p:txBody>
            <a:bodyPr wrap="square" rtlCol="0">
              <a:spAutoFit/>
            </a:bodyPr>
            <a:lstStyle/>
            <a:p>
              <a:pPr algn="ctr"/>
              <a:r>
                <a:rPr lang="fr-FR" sz="1000" dirty="0" smtClean="0">
                  <a:solidFill>
                    <a:schemeClr val="bg1"/>
                  </a:solidFill>
                  <a:latin typeface="Calibri" pitchFamily="34" charset="0"/>
                </a:rPr>
                <a:t>Serveurs banques non à niveau</a:t>
              </a:r>
            </a:p>
          </p:txBody>
        </p:sp>
        <p:sp>
          <p:nvSpPr>
            <p:cNvPr id="49" name="ZoneTexte 48"/>
            <p:cNvSpPr txBox="1"/>
            <p:nvPr/>
          </p:nvSpPr>
          <p:spPr>
            <a:xfrm>
              <a:off x="5220072" y="3743662"/>
              <a:ext cx="1080120" cy="553998"/>
            </a:xfrm>
            <a:prstGeom prst="rect">
              <a:avLst/>
            </a:prstGeom>
            <a:noFill/>
          </p:spPr>
          <p:txBody>
            <a:bodyPr wrap="square" rtlCol="0">
              <a:spAutoFit/>
            </a:bodyPr>
            <a:lstStyle/>
            <a:p>
              <a:pPr algn="ctr"/>
              <a:r>
                <a:rPr lang="fr-FR" sz="1000" dirty="0" smtClean="0">
                  <a:solidFill>
                    <a:schemeClr val="bg1"/>
                  </a:solidFill>
                  <a:latin typeface="Calibri" pitchFamily="34" charset="0"/>
                </a:rPr>
                <a:t>Développement de solutions non CB pour la VAD</a:t>
              </a:r>
            </a:p>
          </p:txBody>
        </p:sp>
        <p:sp>
          <p:nvSpPr>
            <p:cNvPr id="50" name="Oval 6"/>
            <p:cNvSpPr>
              <a:spLocks noChangeArrowheads="1"/>
            </p:cNvSpPr>
            <p:nvPr/>
          </p:nvSpPr>
          <p:spPr bwMode="auto">
            <a:xfrm>
              <a:off x="6264188" y="4044900"/>
              <a:ext cx="936104" cy="684808"/>
            </a:xfrm>
            <a:prstGeom prst="ellipse">
              <a:avLst/>
            </a:prstGeom>
            <a:solidFill>
              <a:schemeClr val="bg1"/>
            </a:solidFill>
            <a:ln w="9525">
              <a:solidFill>
                <a:schemeClr val="accent4">
                  <a:lumMod val="85000"/>
                  <a:lumOff val="15000"/>
                </a:schemeClr>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dirty="0"/>
            </a:p>
          </p:txBody>
        </p:sp>
        <p:sp>
          <p:nvSpPr>
            <p:cNvPr id="51" name="Oval 6"/>
            <p:cNvSpPr>
              <a:spLocks noChangeArrowheads="1"/>
            </p:cNvSpPr>
            <p:nvPr/>
          </p:nvSpPr>
          <p:spPr bwMode="auto">
            <a:xfrm>
              <a:off x="6452592" y="1561356"/>
              <a:ext cx="936104" cy="684808"/>
            </a:xfrm>
            <a:prstGeom prst="ellipse">
              <a:avLst/>
            </a:prstGeom>
            <a:solidFill>
              <a:schemeClr val="bg1"/>
            </a:solidFill>
            <a:ln w="9525">
              <a:solidFill>
                <a:schemeClr val="accent4">
                  <a:lumMod val="85000"/>
                  <a:lumOff val="15000"/>
                </a:schemeClr>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dirty="0"/>
            </a:p>
          </p:txBody>
        </p:sp>
        <p:sp>
          <p:nvSpPr>
            <p:cNvPr id="52" name="Oval 6"/>
            <p:cNvSpPr>
              <a:spLocks noChangeArrowheads="1"/>
            </p:cNvSpPr>
            <p:nvPr/>
          </p:nvSpPr>
          <p:spPr bwMode="auto">
            <a:xfrm>
              <a:off x="5868144" y="2065412"/>
              <a:ext cx="720080" cy="612800"/>
            </a:xfrm>
            <a:prstGeom prst="ellipse">
              <a:avLst/>
            </a:prstGeom>
            <a:solidFill>
              <a:schemeClr val="accent4">
                <a:lumMod val="75000"/>
                <a:lumOff val="25000"/>
              </a:schemeClr>
            </a:solidFill>
            <a:ln w="9525">
              <a:solidFill>
                <a:schemeClr val="accent4">
                  <a:lumMod val="75000"/>
                  <a:lumOff val="25000"/>
                </a:schemeClr>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dirty="0"/>
            </a:p>
          </p:txBody>
        </p:sp>
        <p:sp>
          <p:nvSpPr>
            <p:cNvPr id="53" name="Oval 6"/>
            <p:cNvSpPr>
              <a:spLocks noChangeArrowheads="1"/>
            </p:cNvSpPr>
            <p:nvPr/>
          </p:nvSpPr>
          <p:spPr bwMode="auto">
            <a:xfrm>
              <a:off x="7164288" y="1993404"/>
              <a:ext cx="936104" cy="684808"/>
            </a:xfrm>
            <a:prstGeom prst="ellipse">
              <a:avLst/>
            </a:prstGeom>
            <a:solidFill>
              <a:schemeClr val="accent4">
                <a:lumMod val="75000"/>
                <a:lumOff val="25000"/>
              </a:schemeClr>
            </a:solidFill>
            <a:ln w="9525">
              <a:solidFill>
                <a:schemeClr val="accent4">
                  <a:lumMod val="75000"/>
                  <a:lumOff val="25000"/>
                </a:schemeClr>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dirty="0"/>
            </a:p>
          </p:txBody>
        </p:sp>
        <p:sp>
          <p:nvSpPr>
            <p:cNvPr id="54" name="Oval 6"/>
            <p:cNvSpPr>
              <a:spLocks noChangeArrowheads="1"/>
            </p:cNvSpPr>
            <p:nvPr/>
          </p:nvSpPr>
          <p:spPr bwMode="auto">
            <a:xfrm>
              <a:off x="6300192" y="2641476"/>
              <a:ext cx="936104" cy="684808"/>
            </a:xfrm>
            <a:prstGeom prst="ellipse">
              <a:avLst/>
            </a:prstGeom>
            <a:solidFill>
              <a:schemeClr val="accent3">
                <a:lumMod val="85000"/>
              </a:schemeClr>
            </a:solidFill>
            <a:ln w="9525">
              <a:solidFill>
                <a:schemeClr val="accent3">
                  <a:lumMod val="50000"/>
                </a:schemeClr>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dirty="0"/>
            </a:p>
          </p:txBody>
        </p:sp>
        <p:sp>
          <p:nvSpPr>
            <p:cNvPr id="55" name="Oval 6"/>
            <p:cNvSpPr>
              <a:spLocks noChangeArrowheads="1"/>
            </p:cNvSpPr>
            <p:nvPr/>
          </p:nvSpPr>
          <p:spPr bwMode="auto">
            <a:xfrm>
              <a:off x="7308304" y="2713484"/>
              <a:ext cx="792088" cy="612800"/>
            </a:xfrm>
            <a:prstGeom prst="ellipse">
              <a:avLst/>
            </a:prstGeom>
            <a:solidFill>
              <a:schemeClr val="accent3">
                <a:lumMod val="85000"/>
              </a:schemeClr>
            </a:solidFill>
            <a:ln w="9525">
              <a:solidFill>
                <a:schemeClr val="accent3">
                  <a:lumMod val="50000"/>
                </a:schemeClr>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dirty="0"/>
            </a:p>
          </p:txBody>
        </p:sp>
        <p:sp>
          <p:nvSpPr>
            <p:cNvPr id="56" name="ZoneTexte 55"/>
            <p:cNvSpPr txBox="1"/>
            <p:nvPr/>
          </p:nvSpPr>
          <p:spPr>
            <a:xfrm>
              <a:off x="6372200" y="1583422"/>
              <a:ext cx="1080120" cy="553998"/>
            </a:xfrm>
            <a:prstGeom prst="rect">
              <a:avLst/>
            </a:prstGeom>
            <a:noFill/>
          </p:spPr>
          <p:txBody>
            <a:bodyPr wrap="square" rtlCol="0">
              <a:spAutoFit/>
            </a:bodyPr>
            <a:lstStyle/>
            <a:p>
              <a:pPr algn="ctr"/>
              <a:r>
                <a:rPr lang="fr-FR" sz="1000" dirty="0" smtClean="0">
                  <a:latin typeface="Calibri" pitchFamily="34" charset="0"/>
                </a:rPr>
                <a:t>Grands commerces non à niveau</a:t>
              </a:r>
            </a:p>
          </p:txBody>
        </p:sp>
        <p:sp>
          <p:nvSpPr>
            <p:cNvPr id="57" name="ZoneTexte 56"/>
            <p:cNvSpPr txBox="1"/>
            <p:nvPr/>
          </p:nvSpPr>
          <p:spPr>
            <a:xfrm>
              <a:off x="7092280" y="2065412"/>
              <a:ext cx="1080120" cy="553998"/>
            </a:xfrm>
            <a:prstGeom prst="rect">
              <a:avLst/>
            </a:prstGeom>
            <a:noFill/>
          </p:spPr>
          <p:txBody>
            <a:bodyPr wrap="square" rtlCol="0">
              <a:spAutoFit/>
            </a:bodyPr>
            <a:lstStyle/>
            <a:p>
              <a:pPr algn="ctr"/>
              <a:r>
                <a:rPr lang="fr-FR" sz="1000" dirty="0" smtClean="0">
                  <a:solidFill>
                    <a:schemeClr val="bg1"/>
                  </a:solidFill>
                  <a:latin typeface="Calibri" pitchFamily="34" charset="0"/>
                </a:rPr>
                <a:t>Apparition de fausses cartes à puce</a:t>
              </a:r>
            </a:p>
          </p:txBody>
        </p:sp>
        <p:sp>
          <p:nvSpPr>
            <p:cNvPr id="58" name="ZoneTexte 57"/>
            <p:cNvSpPr txBox="1"/>
            <p:nvPr/>
          </p:nvSpPr>
          <p:spPr>
            <a:xfrm>
              <a:off x="5724128" y="2169358"/>
              <a:ext cx="1008112" cy="400110"/>
            </a:xfrm>
            <a:prstGeom prst="rect">
              <a:avLst/>
            </a:prstGeom>
            <a:noFill/>
          </p:spPr>
          <p:txBody>
            <a:bodyPr wrap="square" rtlCol="0">
              <a:spAutoFit/>
            </a:bodyPr>
            <a:lstStyle/>
            <a:p>
              <a:pPr algn="ctr"/>
              <a:r>
                <a:rPr lang="fr-FR" sz="1000" dirty="0" smtClean="0">
                  <a:solidFill>
                    <a:schemeClr val="bg1"/>
                  </a:solidFill>
                  <a:latin typeface="Calibri" pitchFamily="34" charset="0"/>
                </a:rPr>
                <a:t>Tickets non tronqués</a:t>
              </a:r>
            </a:p>
          </p:txBody>
        </p:sp>
        <p:sp>
          <p:nvSpPr>
            <p:cNvPr id="59" name="ZoneTexte 58"/>
            <p:cNvSpPr txBox="1"/>
            <p:nvPr/>
          </p:nvSpPr>
          <p:spPr>
            <a:xfrm>
              <a:off x="6228184" y="2713484"/>
              <a:ext cx="1008112" cy="553998"/>
            </a:xfrm>
            <a:prstGeom prst="rect">
              <a:avLst/>
            </a:prstGeom>
            <a:noFill/>
          </p:spPr>
          <p:txBody>
            <a:bodyPr wrap="square" rtlCol="0">
              <a:spAutoFit/>
            </a:bodyPr>
            <a:lstStyle/>
            <a:p>
              <a:pPr algn="ctr"/>
              <a:r>
                <a:rPr lang="fr-FR" sz="1000" dirty="0" smtClean="0">
                  <a:latin typeface="Calibri" pitchFamily="34" charset="0"/>
                </a:rPr>
                <a:t>Accentuation de la campagne médiatique</a:t>
              </a:r>
            </a:p>
          </p:txBody>
        </p:sp>
        <p:sp>
          <p:nvSpPr>
            <p:cNvPr id="60" name="ZoneTexte 59"/>
            <p:cNvSpPr txBox="1"/>
            <p:nvPr/>
          </p:nvSpPr>
          <p:spPr>
            <a:xfrm>
              <a:off x="7308304" y="2817430"/>
              <a:ext cx="792088" cy="400110"/>
            </a:xfrm>
            <a:prstGeom prst="rect">
              <a:avLst/>
            </a:prstGeom>
            <a:noFill/>
          </p:spPr>
          <p:txBody>
            <a:bodyPr wrap="square" rtlCol="0">
              <a:spAutoFit/>
            </a:bodyPr>
            <a:lstStyle/>
            <a:p>
              <a:pPr algn="ctr"/>
              <a:r>
                <a:rPr lang="fr-FR" sz="1000" dirty="0" smtClean="0">
                  <a:latin typeface="Calibri" pitchFamily="34" charset="0"/>
                </a:rPr>
                <a:t>Clé simple DES</a:t>
              </a:r>
            </a:p>
          </p:txBody>
        </p:sp>
        <p:sp>
          <p:nvSpPr>
            <p:cNvPr id="61" name="ZoneTexte 60"/>
            <p:cNvSpPr txBox="1"/>
            <p:nvPr/>
          </p:nvSpPr>
          <p:spPr>
            <a:xfrm>
              <a:off x="6228184" y="4103702"/>
              <a:ext cx="1008112" cy="553998"/>
            </a:xfrm>
            <a:prstGeom prst="rect">
              <a:avLst/>
            </a:prstGeom>
            <a:noFill/>
          </p:spPr>
          <p:txBody>
            <a:bodyPr wrap="square" rtlCol="0">
              <a:spAutoFit/>
            </a:bodyPr>
            <a:lstStyle/>
            <a:p>
              <a:pPr algn="ctr"/>
              <a:r>
                <a:rPr lang="fr-FR" sz="1000" dirty="0" smtClean="0">
                  <a:latin typeface="Calibri" pitchFamily="34" charset="0"/>
                </a:rPr>
                <a:t>Non renouvellement de l’assurance</a:t>
              </a:r>
            </a:p>
          </p:txBody>
        </p:sp>
      </p:grpSp>
      <p:sp>
        <p:nvSpPr>
          <p:cNvPr id="64" name="ZoneTexte 63"/>
          <p:cNvSpPr txBox="1"/>
          <p:nvPr/>
        </p:nvSpPr>
        <p:spPr>
          <a:xfrm>
            <a:off x="196478" y="3804046"/>
            <a:ext cx="108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extLst>
      <p:ext uri="{BB962C8B-B14F-4D97-AF65-F5344CB8AC3E}">
        <p14:creationId xmlns:p14="http://schemas.microsoft.com/office/powerpoint/2010/main" val="74866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Capture d’écran"/>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548136" y="3217540"/>
            <a:ext cx="3482958" cy="2392193"/>
          </a:xfrm>
          <a:prstGeom prst="rect">
            <a:avLst/>
          </a:prstGeom>
        </p:spPr>
      </p:pic>
      <p:sp>
        <p:nvSpPr>
          <p:cNvPr id="125955" name="Rectangle 3"/>
          <p:cNvSpPr>
            <a:spLocks noGrp="1" noChangeArrowheads="1"/>
          </p:cNvSpPr>
          <p:nvPr>
            <p:ph idx="1"/>
          </p:nvPr>
        </p:nvSpPr>
        <p:spPr>
          <a:xfrm>
            <a:off x="2627785" y="1067904"/>
            <a:ext cx="6403310" cy="1731516"/>
          </a:xfrm>
        </p:spPr>
        <p:txBody>
          <a:bodyPr/>
          <a:lstStyle/>
          <a:p>
            <a:pPr algn="ctr" eaLnBrk="1" hangingPunct="1">
              <a:buNone/>
            </a:pPr>
            <a:r>
              <a:rPr lang="fr-FR" sz="2800" dirty="0">
                <a:solidFill>
                  <a:srgbClr val="FF6600"/>
                </a:solidFill>
                <a:cs typeface="Times New Roman" pitchFamily="18" charset="0"/>
              </a:rPr>
              <a:t>Criticité = gravité * </a:t>
            </a:r>
            <a:r>
              <a:rPr lang="fr-FR" sz="2800" dirty="0" smtClean="0">
                <a:solidFill>
                  <a:srgbClr val="FF6600"/>
                </a:solidFill>
                <a:cs typeface="Times New Roman" pitchFamily="18" charset="0"/>
              </a:rPr>
              <a:t>fréquence</a:t>
            </a:r>
          </a:p>
          <a:p>
            <a:pPr algn="ctr" eaLnBrk="1" hangingPunct="1">
              <a:buNone/>
            </a:pPr>
            <a:endParaRPr lang="fr-FR" sz="800" dirty="0">
              <a:solidFill>
                <a:srgbClr val="FF6600"/>
              </a:solidFill>
              <a:cs typeface="Times New Roman" pitchFamily="18" charset="0"/>
            </a:endParaRPr>
          </a:p>
          <a:p>
            <a:pPr eaLnBrk="1" hangingPunct="1">
              <a:buNone/>
            </a:pPr>
            <a:r>
              <a:rPr lang="fr-FR" sz="2400" dirty="0" smtClean="0"/>
              <a:t>Les risques </a:t>
            </a:r>
            <a:r>
              <a:rPr lang="fr-FR" sz="2400" b="1" dirty="0" smtClean="0"/>
              <a:t>critiques</a:t>
            </a:r>
            <a:r>
              <a:rPr lang="fr-FR" sz="2400" dirty="0" smtClean="0">
                <a:effectLst>
                  <a:outerShdw blurRad="38100" dist="38100" dir="2700000" algn="tl">
                    <a:srgbClr val="000000">
                      <a:alpha val="43137"/>
                    </a:srgbClr>
                  </a:outerShdw>
                </a:effectLst>
              </a:rPr>
              <a:t> </a:t>
            </a:r>
            <a:r>
              <a:rPr lang="fr-FR" sz="2400" dirty="0" smtClean="0"/>
              <a:t>impactent les ressources :</a:t>
            </a:r>
          </a:p>
          <a:p>
            <a:pPr marL="633412" lvl="1" indent="-457200" eaLnBrk="1" hangingPunct="1">
              <a:buClr>
                <a:srgbClr val="FF6600"/>
              </a:buClr>
              <a:buFont typeface="+mj-lt"/>
              <a:buAutoNum type="arabicPeriod"/>
            </a:pPr>
            <a:r>
              <a:rPr lang="fr-FR" sz="2000" dirty="0" smtClean="0">
                <a:solidFill>
                  <a:srgbClr val="006699"/>
                </a:solidFill>
              </a:rPr>
              <a:t>Sensibles : fréquemment touchées</a:t>
            </a:r>
            <a:endParaRPr lang="fr-FR" sz="2000" dirty="0" smtClean="0">
              <a:solidFill>
                <a:srgbClr val="C00000"/>
              </a:solidFill>
              <a:cs typeface="Times New Roman" pitchFamily="18" charset="0"/>
            </a:endParaRPr>
          </a:p>
          <a:p>
            <a:pPr marL="633412" lvl="1" indent="-457200" eaLnBrk="1" hangingPunct="1">
              <a:buClr>
                <a:srgbClr val="FF6600"/>
              </a:buClr>
              <a:buFont typeface="+mj-lt"/>
              <a:buAutoNum type="arabicPeriod"/>
            </a:pPr>
            <a:r>
              <a:rPr lang="fr-FR" sz="2000" dirty="0">
                <a:solidFill>
                  <a:srgbClr val="006699"/>
                </a:solidFill>
              </a:rPr>
              <a:t>Névralgiques : </a:t>
            </a:r>
            <a:r>
              <a:rPr lang="fr-FR" sz="2000" dirty="0" smtClean="0">
                <a:solidFill>
                  <a:srgbClr val="006699"/>
                </a:solidFill>
              </a:rPr>
              <a:t>conséquences graves</a:t>
            </a:r>
          </a:p>
        </p:txBody>
      </p:sp>
      <p:sp>
        <p:nvSpPr>
          <p:cNvPr id="125957" name="Oval 5"/>
          <p:cNvSpPr>
            <a:spLocks noChangeArrowheads="1"/>
          </p:cNvSpPr>
          <p:nvPr/>
        </p:nvSpPr>
        <p:spPr bwMode="auto">
          <a:xfrm>
            <a:off x="7236296" y="3276141"/>
            <a:ext cx="1682964" cy="1309551"/>
          </a:xfrm>
          <a:prstGeom prst="ellipse">
            <a:avLst/>
          </a:prstGeom>
          <a:noFill/>
          <a:ln w="222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 name="Rectangle 2"/>
          <p:cNvSpPr txBox="1">
            <a:spLocks noChangeArrowheads="1"/>
          </p:cNvSpPr>
          <p:nvPr/>
        </p:nvSpPr>
        <p:spPr>
          <a:xfrm>
            <a:off x="2483768" y="194444"/>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Comment prioriser ?</a:t>
            </a:r>
          </a:p>
        </p:txBody>
      </p:sp>
      <p:sp>
        <p:nvSpPr>
          <p:cNvPr id="7" name="ZoneTexte 6"/>
          <p:cNvSpPr txBox="1"/>
          <p:nvPr/>
        </p:nvSpPr>
        <p:spPr>
          <a:xfrm>
            <a:off x="196478" y="3804046"/>
            <a:ext cx="108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3" name="ZoneTexte 2"/>
          <p:cNvSpPr txBox="1"/>
          <p:nvPr/>
        </p:nvSpPr>
        <p:spPr>
          <a:xfrm>
            <a:off x="2915816" y="4009628"/>
            <a:ext cx="2736304" cy="1123384"/>
          </a:xfrm>
          <a:prstGeom prst="rect">
            <a:avLst/>
          </a:prstGeom>
          <a:noFill/>
        </p:spPr>
        <p:txBody>
          <a:bodyPr wrap="square" rtlCol="0">
            <a:spAutoFit/>
          </a:bodyPr>
          <a:lstStyle/>
          <a:p>
            <a:r>
              <a:rPr lang="fr-FR" sz="2400" dirty="0"/>
              <a:t>… </a:t>
            </a:r>
            <a:r>
              <a:rPr lang="fr-FR" sz="2400" dirty="0" smtClean="0"/>
              <a:t>donc </a:t>
            </a:r>
            <a:r>
              <a:rPr lang="fr-FR" sz="2400" dirty="0"/>
              <a:t>en haut à droite de la matrice</a:t>
            </a:r>
            <a:endParaRPr lang="fr-FR" sz="2400" i="1" dirty="0">
              <a:solidFill>
                <a:srgbClr val="FF0000"/>
              </a:solidFill>
              <a:cs typeface="Times New Roman" pitchFamily="18" charset="0"/>
            </a:endParaRPr>
          </a:p>
          <a:p>
            <a:endParaRPr lang="fr-FR" dirty="0"/>
          </a:p>
        </p:txBody>
      </p:sp>
    </p:spTree>
    <p:extLst>
      <p:ext uri="{BB962C8B-B14F-4D97-AF65-F5344CB8AC3E}">
        <p14:creationId xmlns:p14="http://schemas.microsoft.com/office/powerpoint/2010/main" val="18706023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59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595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595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iterate type="lt">
                                    <p:tmPct val="5000"/>
                                  </p:iterate>
                                  <p:childTnLst>
                                    <p:set>
                                      <p:cBhvr>
                                        <p:cTn id="26" dur="1" fill="hold">
                                          <p:stCondLst>
                                            <p:cond delay="0"/>
                                          </p:stCondLst>
                                        </p:cTn>
                                        <p:tgtEl>
                                          <p:spTgt spid="125957"/>
                                        </p:tgtEl>
                                        <p:attrNameLst>
                                          <p:attrName>style.visibility</p:attrName>
                                        </p:attrNameLst>
                                      </p:cBhvr>
                                      <p:to>
                                        <p:strVal val="visible"/>
                                      </p:to>
                                    </p:set>
                                    <p:anim calcmode="lin" valueType="num">
                                      <p:cBhvr>
                                        <p:cTn id="27" dur="1000" fill="hold"/>
                                        <p:tgtEl>
                                          <p:spTgt spid="125957"/>
                                        </p:tgtEl>
                                        <p:attrNameLst>
                                          <p:attrName>ppt_w</p:attrName>
                                        </p:attrNameLst>
                                      </p:cBhvr>
                                      <p:tavLst>
                                        <p:tav tm="0">
                                          <p:val>
                                            <p:fltVal val="0"/>
                                          </p:val>
                                        </p:tav>
                                        <p:tav tm="100000">
                                          <p:val>
                                            <p:strVal val="#ppt_w"/>
                                          </p:val>
                                        </p:tav>
                                      </p:tavLst>
                                    </p:anim>
                                    <p:anim calcmode="lin" valueType="num">
                                      <p:cBhvr>
                                        <p:cTn id="28" dur="1000" fill="hold"/>
                                        <p:tgtEl>
                                          <p:spTgt spid="125957"/>
                                        </p:tgtEl>
                                        <p:attrNameLst>
                                          <p:attrName>ppt_h</p:attrName>
                                        </p:attrNameLst>
                                      </p:cBhvr>
                                      <p:tavLst>
                                        <p:tav tm="0">
                                          <p:val>
                                            <p:fltVal val="0"/>
                                          </p:val>
                                        </p:tav>
                                        <p:tav tm="100000">
                                          <p:val>
                                            <p:strVal val="#ppt_h"/>
                                          </p:val>
                                        </p:tav>
                                      </p:tavLst>
                                    </p:anim>
                                    <p:anim calcmode="lin" valueType="num">
                                      <p:cBhvr>
                                        <p:cTn id="29" dur="1000" fill="hold"/>
                                        <p:tgtEl>
                                          <p:spTgt spid="125957"/>
                                        </p:tgtEl>
                                        <p:attrNameLst>
                                          <p:attrName>style.rotation</p:attrName>
                                        </p:attrNameLst>
                                      </p:cBhvr>
                                      <p:tavLst>
                                        <p:tav tm="0">
                                          <p:val>
                                            <p:fltVal val="90"/>
                                          </p:val>
                                        </p:tav>
                                        <p:tav tm="100000">
                                          <p:val>
                                            <p:fltVal val="0"/>
                                          </p:val>
                                        </p:tav>
                                      </p:tavLst>
                                    </p:anim>
                                    <p:animEffect transition="in" filter="fade">
                                      <p:cBhvr>
                                        <p:cTn id="30" dur="1000"/>
                                        <p:tgtEl>
                                          <p:spTgt spid="125957"/>
                                        </p:tgtEl>
                                      </p:cBhvr>
                                    </p:animEffect>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7" grpId="0" animBg="1"/>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escription de l'image  vilfredo_pareto.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1662" y="-160970"/>
            <a:ext cx="2228850" cy="2838450"/>
          </a:xfrm>
          <a:prstGeom prst="rect">
            <a:avLst/>
          </a:prstGeom>
          <a:noFill/>
          <a:extLst>
            <a:ext uri="{909E8E84-426E-40DD-AFC4-6F175D3DCCD1}">
              <a14:hiddenFill xmlns:a14="http://schemas.microsoft.com/office/drawing/2010/main">
                <a:solidFill>
                  <a:srgbClr val="FFFFFF"/>
                </a:solidFill>
              </a14:hiddenFill>
            </a:ext>
          </a:extLst>
        </p:spPr>
      </p:pic>
      <p:sp>
        <p:nvSpPr>
          <p:cNvPr id="87043" name="Rectangle 3"/>
          <p:cNvSpPr>
            <a:spLocks noGrp="1" noChangeArrowheads="1"/>
          </p:cNvSpPr>
          <p:nvPr>
            <p:ph idx="1"/>
          </p:nvPr>
        </p:nvSpPr>
        <p:spPr>
          <a:xfrm>
            <a:off x="2771800" y="1921396"/>
            <a:ext cx="6192688" cy="2592288"/>
          </a:xfrm>
        </p:spPr>
        <p:txBody>
          <a:bodyPr/>
          <a:lstStyle/>
          <a:p>
            <a:pPr eaLnBrk="1" hangingPunct="1">
              <a:buFontTx/>
              <a:buNone/>
            </a:pPr>
            <a:r>
              <a:rPr lang="fr-FR" dirty="0" smtClean="0"/>
              <a:t>La criticité obéit au principe de Pareto</a:t>
            </a:r>
          </a:p>
          <a:p>
            <a:pPr algn="ctr" eaLnBrk="1" hangingPunct="1">
              <a:buFontTx/>
              <a:buNone/>
            </a:pPr>
            <a:endParaRPr lang="fr-FR" dirty="0" smtClean="0"/>
          </a:p>
          <a:p>
            <a:pPr eaLnBrk="1" hangingPunct="1">
              <a:buFontTx/>
              <a:buNone/>
            </a:pPr>
            <a:r>
              <a:rPr lang="fr-FR" dirty="0" smtClean="0"/>
              <a:t>20% des </a:t>
            </a:r>
            <a:r>
              <a:rPr lang="fr-FR" b="1" dirty="0" smtClean="0"/>
              <a:t>risques</a:t>
            </a:r>
            <a:r>
              <a:rPr lang="fr-FR" dirty="0" smtClean="0"/>
              <a:t> sont responsables de 80% de</a:t>
            </a:r>
          </a:p>
          <a:p>
            <a:pPr eaLnBrk="1" hangingPunct="1">
              <a:buFontTx/>
              <a:buNone/>
            </a:pPr>
            <a:r>
              <a:rPr lang="fr-FR" sz="2200" b="1" dirty="0" smtClean="0"/>
              <a:t>la criticité</a:t>
            </a:r>
          </a:p>
        </p:txBody>
      </p:sp>
      <p:sp>
        <p:nvSpPr>
          <p:cNvPr id="7" name="Rectangle 2"/>
          <p:cNvSpPr txBox="1">
            <a:spLocks noChangeArrowheads="1"/>
          </p:cNvSpPr>
          <p:nvPr/>
        </p:nvSpPr>
        <p:spPr>
          <a:xfrm>
            <a:off x="2483768" y="337220"/>
            <a:ext cx="5472608"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Loi de Pareto</a:t>
            </a:r>
          </a:p>
        </p:txBody>
      </p:sp>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3433564"/>
            <a:ext cx="2565400" cy="189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ZoneTexte 7"/>
          <p:cNvSpPr txBox="1"/>
          <p:nvPr/>
        </p:nvSpPr>
        <p:spPr>
          <a:xfrm>
            <a:off x="196478" y="4211380"/>
            <a:ext cx="108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10" name="Text Box 25"/>
          <p:cNvSpPr txBox="1">
            <a:spLocks noChangeArrowheads="1"/>
          </p:cNvSpPr>
          <p:nvPr/>
        </p:nvSpPr>
        <p:spPr bwMode="auto">
          <a:xfrm>
            <a:off x="4427984" y="5449787"/>
            <a:ext cx="4531178" cy="253916"/>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1000" dirty="0" smtClean="0"/>
              <a:t>Figure : </a:t>
            </a:r>
            <a:r>
              <a:rPr lang="fr-FR" sz="1000" dirty="0" smtClean="0">
                <a:hlinkClick r:id="rId5"/>
              </a:rPr>
              <a:t>source </a:t>
            </a:r>
            <a:r>
              <a:rPr lang="fr-FR" sz="1000" dirty="0" smtClean="0"/>
              <a:t>-- Image domaine public: </a:t>
            </a:r>
            <a:r>
              <a:rPr lang="fr-FR" sz="1000" dirty="0">
                <a:hlinkClick r:id="rId6"/>
              </a:rPr>
              <a:t>Source</a:t>
            </a:r>
            <a:r>
              <a:rPr lang="fr-FR" sz="1050" dirty="0">
                <a:hlinkClick r:id="rId6"/>
              </a:rPr>
              <a:t>   </a:t>
            </a:r>
            <a:endParaRPr lang="fr-FR" sz="1050" dirty="0"/>
          </a:p>
        </p:txBody>
      </p:sp>
      <p:pic>
        <p:nvPicPr>
          <p:cNvPr id="9" name="Picture 2" descr="{\rm P}(X&gt;x)=\left(\frac{x}{x_{\min}}\right)^{-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8064" y="1291419"/>
            <a:ext cx="18383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704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70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483768" y="147876"/>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Action ciblée : quels résultats ?</a:t>
            </a:r>
          </a:p>
        </p:txBody>
      </p:sp>
      <p:sp>
        <p:nvSpPr>
          <p:cNvPr id="6" name="Rectangle 5"/>
          <p:cNvSpPr/>
          <p:nvPr/>
        </p:nvSpPr>
        <p:spPr>
          <a:xfrm>
            <a:off x="2483768" y="1028957"/>
            <a:ext cx="6660232" cy="707886"/>
          </a:xfrm>
          <a:prstGeom prst="rect">
            <a:avLst/>
          </a:prstGeom>
        </p:spPr>
        <p:txBody>
          <a:bodyPr wrap="square">
            <a:spAutoFit/>
          </a:bodyPr>
          <a:lstStyle/>
          <a:p>
            <a:pPr lvl="1" eaLnBrk="1" hangingPunct="1">
              <a:buClr>
                <a:srgbClr val="FF6600"/>
              </a:buClr>
            </a:pPr>
            <a:r>
              <a:rPr lang="fr-FR" sz="2000" dirty="0" smtClean="0"/>
              <a:t>Le </a:t>
            </a:r>
            <a:r>
              <a:rPr lang="fr-FR" sz="2000" b="1" dirty="0" smtClean="0"/>
              <a:t>diagramme de Pareto </a:t>
            </a:r>
            <a:r>
              <a:rPr lang="fr-FR" sz="2000" dirty="0" smtClean="0"/>
              <a:t>permet d’estimer les résultats correspondant à chaque risque maitrisé</a:t>
            </a:r>
          </a:p>
        </p:txBody>
      </p:sp>
      <p:sp>
        <p:nvSpPr>
          <p:cNvPr id="11" name="Text Box 25"/>
          <p:cNvSpPr txBox="1">
            <a:spLocks noChangeArrowheads="1"/>
          </p:cNvSpPr>
          <p:nvPr/>
        </p:nvSpPr>
        <p:spPr bwMode="auto">
          <a:xfrm>
            <a:off x="7405479" y="5433010"/>
            <a:ext cx="1512168" cy="253916"/>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1000" dirty="0" smtClean="0"/>
              <a:t>Image : cc-by </a:t>
            </a:r>
            <a:r>
              <a:rPr lang="fr-FR" sz="1000" dirty="0">
                <a:hlinkClick r:id="rId3"/>
              </a:rPr>
              <a:t>Source</a:t>
            </a:r>
            <a:r>
              <a:rPr lang="fr-FR" sz="1050" dirty="0">
                <a:hlinkClick r:id="rId3"/>
              </a:rPr>
              <a:t> </a:t>
            </a:r>
            <a:r>
              <a:rPr lang="fr-FR" sz="1050" dirty="0">
                <a:hlinkClick r:id="rId4"/>
              </a:rPr>
              <a:t>  </a:t>
            </a:r>
            <a:endParaRPr lang="fr-FR" sz="1050" dirty="0"/>
          </a:p>
        </p:txBody>
      </p:sp>
      <p:pic>
        <p:nvPicPr>
          <p:cNvPr id="5" name="Image 4" descr="Capture d’écran"/>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3590271" y="1849388"/>
            <a:ext cx="4078073" cy="2892488"/>
          </a:xfrm>
          <a:prstGeom prst="rect">
            <a:avLst/>
          </a:prstGeom>
        </p:spPr>
      </p:pic>
      <p:sp>
        <p:nvSpPr>
          <p:cNvPr id="10" name="ZoneTexte 9"/>
          <p:cNvSpPr txBox="1"/>
          <p:nvPr/>
        </p:nvSpPr>
        <p:spPr>
          <a:xfrm>
            <a:off x="196478" y="4211380"/>
            <a:ext cx="108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grpSp>
        <p:nvGrpSpPr>
          <p:cNvPr id="12" name="Groupe 11"/>
          <p:cNvGrpSpPr/>
          <p:nvPr/>
        </p:nvGrpSpPr>
        <p:grpSpPr>
          <a:xfrm>
            <a:off x="7787193" y="2857500"/>
            <a:ext cx="1356807" cy="969496"/>
            <a:chOff x="7787193" y="3272852"/>
            <a:chExt cx="1356807" cy="969496"/>
          </a:xfrm>
        </p:grpSpPr>
        <p:sp>
          <p:nvSpPr>
            <p:cNvPr id="3" name="ZoneTexte 2"/>
            <p:cNvSpPr txBox="1"/>
            <p:nvPr/>
          </p:nvSpPr>
          <p:spPr>
            <a:xfrm>
              <a:off x="8135888" y="3272852"/>
              <a:ext cx="1008112" cy="969496"/>
            </a:xfrm>
            <a:prstGeom prst="rect">
              <a:avLst/>
            </a:prstGeom>
            <a:noFill/>
          </p:spPr>
          <p:txBody>
            <a:bodyPr wrap="square" rtlCol="0">
              <a:spAutoFit/>
            </a:bodyPr>
            <a:lstStyle/>
            <a:p>
              <a:r>
                <a:rPr lang="fr-FR" dirty="0" smtClean="0"/>
                <a:t>% de la criticité totale</a:t>
              </a:r>
              <a:endParaRPr lang="fr-FR" dirty="0"/>
            </a:p>
          </p:txBody>
        </p:sp>
        <p:sp>
          <p:nvSpPr>
            <p:cNvPr id="8" name="Flèche gauche 7"/>
            <p:cNvSpPr/>
            <p:nvPr/>
          </p:nvSpPr>
          <p:spPr>
            <a:xfrm>
              <a:off x="7787193" y="3649588"/>
              <a:ext cx="313199" cy="216024"/>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grpSp>
      <p:grpSp>
        <p:nvGrpSpPr>
          <p:cNvPr id="17" name="Groupe 16"/>
          <p:cNvGrpSpPr/>
          <p:nvPr/>
        </p:nvGrpSpPr>
        <p:grpSpPr>
          <a:xfrm>
            <a:off x="4788024" y="4854421"/>
            <a:ext cx="2268760" cy="888144"/>
            <a:chOff x="4788024" y="4854421"/>
            <a:chExt cx="2268760" cy="888144"/>
          </a:xfrm>
        </p:grpSpPr>
        <p:sp>
          <p:nvSpPr>
            <p:cNvPr id="14" name="ZoneTexte 13"/>
            <p:cNvSpPr txBox="1"/>
            <p:nvPr/>
          </p:nvSpPr>
          <p:spPr>
            <a:xfrm>
              <a:off x="4788024" y="5065457"/>
              <a:ext cx="2268760" cy="677108"/>
            </a:xfrm>
            <a:prstGeom prst="rect">
              <a:avLst/>
            </a:prstGeom>
            <a:noFill/>
          </p:spPr>
          <p:txBody>
            <a:bodyPr wrap="square" rtlCol="0">
              <a:spAutoFit/>
            </a:bodyPr>
            <a:lstStyle/>
            <a:p>
              <a:r>
                <a:rPr lang="fr-FR" dirty="0" smtClean="0"/>
                <a:t>Risques par ordre d’importance</a:t>
              </a:r>
              <a:endParaRPr lang="fr-FR" dirty="0"/>
            </a:p>
          </p:txBody>
        </p:sp>
        <p:sp>
          <p:nvSpPr>
            <p:cNvPr id="16" name="Flèche vers le haut 15"/>
            <p:cNvSpPr/>
            <p:nvPr/>
          </p:nvSpPr>
          <p:spPr>
            <a:xfrm>
              <a:off x="5394906" y="4854421"/>
              <a:ext cx="185206" cy="295167"/>
            </a:xfrm>
            <a:prstGeom prst="up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2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right)">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2925645" y="409228"/>
            <a:ext cx="5904656" cy="4985980"/>
          </a:xfrm>
          <a:prstGeom prst="rect">
            <a:avLst/>
          </a:prstGeom>
          <a:noFill/>
        </p:spPr>
        <p:txBody>
          <a:bodyPr wrap="square" rtlCol="0">
            <a:spAutoFit/>
          </a:bodyPr>
          <a:lstStyle/>
          <a:p>
            <a:pPr algn="ctr"/>
            <a:r>
              <a:rPr lang="fr-FR" sz="2000" i="1" dirty="0" smtClean="0">
                <a:solidFill>
                  <a:srgbClr val="6B412D"/>
                </a:solidFill>
                <a:latin typeface="Calibri" pitchFamily="34" charset="0"/>
                <a:cs typeface="Times New Roman" pitchFamily="18" charset="0"/>
              </a:rPr>
              <a:t>Trop de risques détectés ! Que faire ?</a:t>
            </a:r>
          </a:p>
          <a:p>
            <a:pPr algn="ctr"/>
            <a:endParaRPr lang="fr-FR" sz="800" dirty="0">
              <a:latin typeface="Calibri" pitchFamily="34" charset="0"/>
            </a:endParaRPr>
          </a:p>
          <a:p>
            <a:pPr marL="457200" indent="-457200">
              <a:buClr>
                <a:srgbClr val="FF6600"/>
              </a:buClr>
              <a:buSzPct val="90000"/>
              <a:buFont typeface="+mj-lt"/>
              <a:buAutoNum type="arabicPeriod"/>
            </a:pPr>
            <a:r>
              <a:rPr lang="fr-FR" sz="1800" dirty="0" smtClean="0">
                <a:latin typeface="Calibri" pitchFamily="34" charset="0"/>
              </a:rPr>
              <a:t>Risque de gravité : </a:t>
            </a:r>
            <a:r>
              <a:rPr lang="fr-FR" sz="1800" i="1" dirty="0">
                <a:latin typeface="Calibri" pitchFamily="34" charset="0"/>
              </a:rPr>
              <a:t>o</a:t>
            </a:r>
            <a:r>
              <a:rPr lang="fr-FR" sz="1800" i="1" dirty="0" smtClean="0">
                <a:latin typeface="Calibri" pitchFamily="34" charset="0"/>
              </a:rPr>
              <a:t>n doit le prendre.</a:t>
            </a:r>
          </a:p>
          <a:p>
            <a:pPr marL="457200" indent="-457200">
              <a:buClr>
                <a:srgbClr val="FF6600"/>
              </a:buClr>
              <a:buSzPct val="90000"/>
              <a:buFont typeface="+mj-lt"/>
              <a:buAutoNum type="arabicPeriod"/>
            </a:pPr>
            <a:r>
              <a:rPr lang="fr-FR" sz="1800" dirty="0" smtClean="0">
                <a:latin typeface="Calibri" pitchFamily="34" charset="0"/>
              </a:rPr>
              <a:t>Risque de fréquence : </a:t>
            </a:r>
            <a:r>
              <a:rPr lang="fr-FR" sz="1800" i="1" dirty="0" smtClean="0">
                <a:latin typeface="Calibri" pitchFamily="34" charset="0"/>
              </a:rPr>
              <a:t>problème à résoudre</a:t>
            </a:r>
          </a:p>
          <a:p>
            <a:pPr marL="457200" indent="-457200">
              <a:buClr>
                <a:srgbClr val="FF6600"/>
              </a:buClr>
              <a:buSzPct val="90000"/>
              <a:buFont typeface="+mj-lt"/>
              <a:buAutoNum type="arabicPeriod"/>
            </a:pPr>
            <a:r>
              <a:rPr lang="fr-FR" sz="1800" dirty="0" smtClean="0">
                <a:latin typeface="Calibri" pitchFamily="34" charset="0"/>
              </a:rPr>
              <a:t>Risque intolérable : </a:t>
            </a:r>
            <a:r>
              <a:rPr lang="fr-FR" sz="1800" i="1" dirty="0" smtClean="0">
                <a:latin typeface="Calibri" pitchFamily="34" charset="0"/>
              </a:rPr>
              <a:t>changer de projet ou trouver une solution</a:t>
            </a:r>
            <a:endParaRPr lang="fr-FR" sz="1800" i="1" dirty="0" smtClean="0">
              <a:latin typeface="Calibri" pitchFamily="34" charset="0"/>
            </a:endParaRPr>
          </a:p>
          <a:p>
            <a:pPr marL="457200" indent="-457200">
              <a:buClr>
                <a:srgbClr val="FF6600"/>
              </a:buClr>
              <a:buSzPct val="90000"/>
              <a:buFont typeface="+mj-lt"/>
              <a:buAutoNum type="arabicPeriod"/>
            </a:pPr>
            <a:r>
              <a:rPr lang="fr-FR" sz="1800" dirty="0">
                <a:latin typeface="Calibri" pitchFamily="34" charset="0"/>
              </a:rPr>
              <a:t>Risque négligeable : </a:t>
            </a:r>
            <a:r>
              <a:rPr lang="fr-FR" sz="1800" i="1" dirty="0" smtClean="0">
                <a:latin typeface="Calibri" pitchFamily="34" charset="0"/>
              </a:rPr>
              <a:t>acceptable</a:t>
            </a:r>
          </a:p>
          <a:p>
            <a:pPr marL="457200" indent="-457200">
              <a:buClr>
                <a:srgbClr val="FF6600"/>
              </a:buClr>
              <a:buSzPct val="90000"/>
              <a:buFont typeface="+mj-lt"/>
              <a:buAutoNum type="arabicPeriod"/>
            </a:pPr>
            <a:endParaRPr lang="fr-FR" sz="900" i="1" dirty="0" smtClean="0">
              <a:latin typeface="Calibri" pitchFamily="34" charset="0"/>
            </a:endParaRPr>
          </a:p>
          <a:p>
            <a:pPr algn="ctr">
              <a:buClr>
                <a:srgbClr val="FF6600"/>
              </a:buClr>
              <a:buSzPct val="90000"/>
            </a:pPr>
            <a:r>
              <a:rPr lang="fr-FR" sz="2000" i="1" dirty="0">
                <a:solidFill>
                  <a:srgbClr val="FF0000"/>
                </a:solidFill>
                <a:latin typeface="Calibri" pitchFamily="34" charset="0"/>
                <a:cs typeface="Times New Roman" pitchFamily="18" charset="0"/>
              </a:rPr>
              <a:t>Criticité = Gravité * Fréquence</a:t>
            </a:r>
          </a:p>
          <a:p>
            <a:pPr marL="457200" indent="-457200">
              <a:buClr>
                <a:srgbClr val="FF6600"/>
              </a:buClr>
              <a:buSzPct val="90000"/>
              <a:buFont typeface="+mj-lt"/>
              <a:buAutoNum type="arabicPeriod"/>
            </a:pPr>
            <a:endParaRPr lang="fr-FR" sz="2000" i="1" dirty="0" smtClean="0">
              <a:latin typeface="Calibri" pitchFamily="34" charset="0"/>
            </a:endParaRPr>
          </a:p>
          <a:p>
            <a:pPr marL="457200" indent="-457200">
              <a:buClr>
                <a:srgbClr val="FF6600"/>
              </a:buClr>
              <a:buSzPct val="90000"/>
              <a:buFont typeface="+mj-lt"/>
              <a:buAutoNum type="arabicPeriod"/>
            </a:pPr>
            <a:endParaRPr lang="fr-FR" sz="2000" dirty="0" smtClean="0">
              <a:latin typeface="Calibri" pitchFamily="34" charset="0"/>
            </a:endParaRPr>
          </a:p>
          <a:p>
            <a:pPr marL="457200" indent="-457200">
              <a:buClr>
                <a:srgbClr val="FF6600"/>
              </a:buClr>
              <a:buSzPct val="90000"/>
              <a:buFont typeface="+mj-lt"/>
              <a:buAutoNum type="arabicPeriod"/>
            </a:pPr>
            <a:endParaRPr lang="fr-FR" sz="2000" dirty="0">
              <a:latin typeface="Calibri" pitchFamily="34" charset="0"/>
            </a:endParaRPr>
          </a:p>
          <a:p>
            <a:pPr marL="457200" indent="-457200">
              <a:buClr>
                <a:srgbClr val="FF6600"/>
              </a:buClr>
              <a:buSzPct val="90000"/>
              <a:buFont typeface="+mj-lt"/>
              <a:buAutoNum type="arabicPeriod"/>
            </a:pPr>
            <a:endParaRPr lang="fr-FR" sz="2000" dirty="0" smtClean="0">
              <a:latin typeface="Calibri" pitchFamily="34" charset="0"/>
            </a:endParaRPr>
          </a:p>
          <a:p>
            <a:pPr marL="457200" indent="-457200">
              <a:buClr>
                <a:srgbClr val="FF6600"/>
              </a:buClr>
              <a:buSzPct val="90000"/>
              <a:buFont typeface="+mj-lt"/>
              <a:buAutoNum type="arabicPeriod"/>
            </a:pPr>
            <a:endParaRPr lang="fr-FR" sz="2000" dirty="0">
              <a:latin typeface="Calibri" pitchFamily="34" charset="0"/>
            </a:endParaRPr>
          </a:p>
          <a:p>
            <a:pPr marL="457200" indent="-457200">
              <a:buClr>
                <a:srgbClr val="FF6600"/>
              </a:buClr>
              <a:buSzPct val="90000"/>
              <a:buFont typeface="+mj-lt"/>
              <a:buAutoNum type="arabicPeriod"/>
            </a:pPr>
            <a:endParaRPr lang="fr-FR" sz="2000" dirty="0" smtClean="0">
              <a:latin typeface="Calibri" pitchFamily="34" charset="0"/>
            </a:endParaRPr>
          </a:p>
          <a:p>
            <a:pPr marL="457200" indent="-457200">
              <a:buClr>
                <a:srgbClr val="FF6600"/>
              </a:buClr>
              <a:buSzPct val="90000"/>
              <a:buFont typeface="+mj-lt"/>
              <a:buAutoNum type="arabicPeriod"/>
            </a:pPr>
            <a:endParaRPr lang="fr-FR" sz="2000" dirty="0" smtClean="0">
              <a:latin typeface="Calibri" pitchFamily="34" charset="0"/>
            </a:endParaRPr>
          </a:p>
          <a:p>
            <a:pPr>
              <a:buClr>
                <a:srgbClr val="FF6600"/>
              </a:buClr>
              <a:buSzPct val="90000"/>
            </a:pPr>
            <a:r>
              <a:rPr lang="fr-FR" sz="2000" dirty="0" smtClean="0"/>
              <a:t>Principe de </a:t>
            </a:r>
            <a:r>
              <a:rPr lang="fr-FR" sz="2000" dirty="0"/>
              <a:t>Pareto</a:t>
            </a:r>
            <a:endParaRPr lang="fr-FR" sz="2000" dirty="0" smtClean="0">
              <a:latin typeface="Calibri" pitchFamily="34" charset="0"/>
            </a:endParaRPr>
          </a:p>
          <a:p>
            <a:pPr marL="457200" indent="-457200">
              <a:buClr>
                <a:srgbClr val="FF6600"/>
              </a:buClr>
              <a:buSzPct val="90000"/>
            </a:pPr>
            <a:endParaRPr lang="fr-FR" sz="1100" dirty="0" smtClean="0">
              <a:latin typeface="Calibri" pitchFamily="34" charset="0"/>
            </a:endParaRPr>
          </a:p>
        </p:txBody>
      </p:sp>
      <p:sp>
        <p:nvSpPr>
          <p:cNvPr id="4" name="ZoneTexte 3"/>
          <p:cNvSpPr txBox="1"/>
          <p:nvPr/>
        </p:nvSpPr>
        <p:spPr>
          <a:xfrm>
            <a:off x="196478" y="3804046"/>
            <a:ext cx="108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6" name="ZoneTexte 5"/>
          <p:cNvSpPr txBox="1"/>
          <p:nvPr/>
        </p:nvSpPr>
        <p:spPr>
          <a:xfrm>
            <a:off x="179512" y="3407105"/>
            <a:ext cx="144000" cy="180000"/>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4746" y="4157764"/>
            <a:ext cx="2134082" cy="1580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 10" descr="Capture d’écra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32240" y="2817657"/>
            <a:ext cx="2154838" cy="1480003"/>
          </a:xfrm>
          <a:prstGeom prst="rect">
            <a:avLst/>
          </a:prstGeom>
        </p:spPr>
      </p:pic>
      <p:sp>
        <p:nvSpPr>
          <p:cNvPr id="12" name="Oval 5"/>
          <p:cNvSpPr>
            <a:spLocks noChangeArrowheads="1"/>
          </p:cNvSpPr>
          <p:nvPr/>
        </p:nvSpPr>
        <p:spPr bwMode="auto">
          <a:xfrm>
            <a:off x="7734026" y="2876259"/>
            <a:ext cx="1041217" cy="690632"/>
          </a:xfrm>
          <a:prstGeom prst="ellipse">
            <a:avLst/>
          </a:prstGeom>
          <a:noFill/>
          <a:ln w="222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pic>
        <p:nvPicPr>
          <p:cNvPr id="14" name="Picture 2" descr="http://upload.wikimedia.org/wikipedia/commons/8/8e/Diagramme_climatique_de_Brisbane.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3275856" y="2956041"/>
            <a:ext cx="1800200" cy="1089243"/>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196478" y="4203142"/>
            <a:ext cx="108000"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par>
                          <p:cTn id="37" fill="hold">
                            <p:stCondLst>
                              <p:cond delay="0"/>
                            </p:stCondLst>
                            <p:childTnLst>
                              <p:par>
                                <p:cTn id="38" presetID="31" presetClass="entr" presetSubtype="0" fill="hold" grpId="0" nodeType="afterEffect">
                                  <p:stCondLst>
                                    <p:cond delay="0"/>
                                  </p:stCondLst>
                                  <p:iterate type="lt">
                                    <p:tmPct val="5000"/>
                                  </p:iterate>
                                  <p:childTnLst>
                                    <p:set>
                                      <p:cBhvr>
                                        <p:cTn id="39" dur="1" fill="hold">
                                          <p:stCondLst>
                                            <p:cond delay="0"/>
                                          </p:stCondLst>
                                        </p:cTn>
                                        <p:tgtEl>
                                          <p:spTgt spid="12"/>
                                        </p:tgtEl>
                                        <p:attrNameLst>
                                          <p:attrName>style.visibility</p:attrName>
                                        </p:attrNameLst>
                                      </p:cBhvr>
                                      <p:to>
                                        <p:strVal val="visible"/>
                                      </p:to>
                                    </p:set>
                                    <p:anim calcmode="lin" valueType="num">
                                      <p:cBhvr>
                                        <p:cTn id="40" dur="1000" fill="hold"/>
                                        <p:tgtEl>
                                          <p:spTgt spid="12"/>
                                        </p:tgtEl>
                                        <p:attrNameLst>
                                          <p:attrName>ppt_w</p:attrName>
                                        </p:attrNameLst>
                                      </p:cBhvr>
                                      <p:tavLst>
                                        <p:tav tm="0">
                                          <p:val>
                                            <p:fltVal val="0"/>
                                          </p:val>
                                        </p:tav>
                                        <p:tav tm="100000">
                                          <p:val>
                                            <p:strVal val="#ppt_w"/>
                                          </p:val>
                                        </p:tav>
                                      </p:tavLst>
                                    </p:anim>
                                    <p:anim calcmode="lin" valueType="num">
                                      <p:cBhvr>
                                        <p:cTn id="41" dur="1000" fill="hold"/>
                                        <p:tgtEl>
                                          <p:spTgt spid="12"/>
                                        </p:tgtEl>
                                        <p:attrNameLst>
                                          <p:attrName>ppt_h</p:attrName>
                                        </p:attrNameLst>
                                      </p:cBhvr>
                                      <p:tavLst>
                                        <p:tav tm="0">
                                          <p:val>
                                            <p:fltVal val="0"/>
                                          </p:val>
                                        </p:tav>
                                        <p:tav tm="100000">
                                          <p:val>
                                            <p:strVal val="#ppt_h"/>
                                          </p:val>
                                        </p:tav>
                                      </p:tavLst>
                                    </p:anim>
                                    <p:anim calcmode="lin" valueType="num">
                                      <p:cBhvr>
                                        <p:cTn id="42" dur="1000" fill="hold"/>
                                        <p:tgtEl>
                                          <p:spTgt spid="12"/>
                                        </p:tgtEl>
                                        <p:attrNameLst>
                                          <p:attrName>style.rotation</p:attrName>
                                        </p:attrNameLst>
                                      </p:cBhvr>
                                      <p:tavLst>
                                        <p:tav tm="0">
                                          <p:val>
                                            <p:fltVal val="90"/>
                                          </p:val>
                                        </p:tav>
                                        <p:tav tm="100000">
                                          <p:val>
                                            <p:fltVal val="0"/>
                                          </p:val>
                                        </p:tav>
                                      </p:tavLst>
                                    </p:anim>
                                    <p:animEffect transition="in" filter="fade">
                                      <p:cBhvr>
                                        <p:cTn id="43" dur="10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8">
                                            <p:txEl>
                                              <p:pRg st="15" end="15"/>
                                            </p:txEl>
                                          </p:spTgt>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2771800" y="1496893"/>
            <a:ext cx="6048672" cy="2800767"/>
          </a:xfrm>
          <a:prstGeom prst="rect">
            <a:avLst/>
          </a:prstGeom>
          <a:noFill/>
        </p:spPr>
        <p:txBody>
          <a:bodyPr wrap="square" rtlCol="0">
            <a:spAutoFit/>
          </a:bodyPr>
          <a:lstStyle/>
          <a:p>
            <a:pPr marL="457200" indent="-457200">
              <a:buClr>
                <a:srgbClr val="FF6600"/>
              </a:buClr>
              <a:buFont typeface="Calibri" pitchFamily="34" charset="0"/>
              <a:buChar char="&gt;"/>
            </a:pPr>
            <a:r>
              <a:rPr lang="fr-FR" sz="2200" i="1" dirty="0" smtClean="0">
                <a:latin typeface="Calibri" pitchFamily="34" charset="0"/>
              </a:rPr>
              <a:t>Avez-vous déjà été confronté plusieurs menaces simultanément ? </a:t>
            </a:r>
            <a:endParaRPr lang="fr-FR" sz="2200" i="1" dirty="0">
              <a:latin typeface="Calibri" pitchFamily="34" charset="0"/>
            </a:endParaRPr>
          </a:p>
          <a:p>
            <a:pPr marL="457200" indent="-457200">
              <a:buClr>
                <a:srgbClr val="FF6600"/>
              </a:buClr>
              <a:buFont typeface="Calibri" pitchFamily="34" charset="0"/>
              <a:buChar char="&gt;"/>
            </a:pPr>
            <a:r>
              <a:rPr lang="fr-FR" sz="2200" i="1" dirty="0" smtClean="0">
                <a:latin typeface="Calibri" pitchFamily="34" charset="0"/>
              </a:rPr>
              <a:t>Quels sont les risques que vous gérez au quotidien ? Priorisez-les</a:t>
            </a:r>
          </a:p>
          <a:p>
            <a:pPr marL="457200" indent="-457200">
              <a:buClr>
                <a:srgbClr val="FF6600"/>
              </a:buClr>
              <a:buFont typeface="Calibri" pitchFamily="34" charset="0"/>
              <a:buChar char="&gt;"/>
            </a:pPr>
            <a:r>
              <a:rPr lang="fr-FR" sz="2200" i="1" dirty="0" smtClean="0">
                <a:latin typeface="Calibri" pitchFamily="34" charset="0"/>
              </a:rPr>
              <a:t>Votre espérance de vie : étudiez </a:t>
            </a:r>
            <a:r>
              <a:rPr lang="fr-FR" sz="2200" i="1" dirty="0">
                <a:latin typeface="Calibri" pitchFamily="34" charset="0"/>
              </a:rPr>
              <a:t>les concepts de </a:t>
            </a:r>
            <a:r>
              <a:rPr lang="fr-FR" sz="2200" i="1" dirty="0" err="1">
                <a:latin typeface="Calibri" pitchFamily="34" charset="0"/>
                <a:hlinkClick r:id="rId3" tooltip="Micromort"/>
              </a:rPr>
              <a:t>Micromort</a:t>
            </a:r>
            <a:r>
              <a:rPr lang="fr-FR" sz="2200" i="1" dirty="0">
                <a:latin typeface="Calibri" pitchFamily="34" charset="0"/>
              </a:rPr>
              <a:t> et </a:t>
            </a:r>
            <a:r>
              <a:rPr lang="fr-FR" sz="2200" i="1" dirty="0" err="1" smtClean="0">
                <a:latin typeface="Calibri" pitchFamily="34" charset="0"/>
                <a:hlinkClick r:id="rId4"/>
              </a:rPr>
              <a:t>Microvie</a:t>
            </a:r>
            <a:r>
              <a:rPr lang="fr-FR" sz="2200" i="1" dirty="0" smtClean="0">
                <a:latin typeface="Calibri" pitchFamily="34" charset="0"/>
              </a:rPr>
              <a:t> en termes de gravité et de fréquence ?</a:t>
            </a:r>
            <a:endParaRPr lang="fr-FR" sz="2400" dirty="0"/>
          </a:p>
          <a:p>
            <a:endParaRPr lang="fr-FR" sz="2200" dirty="0" smtClean="0">
              <a:latin typeface="Calibri" pitchFamily="34" charset="0"/>
            </a:endParaRPr>
          </a:p>
        </p:txBody>
      </p:sp>
      <p:sp>
        <p:nvSpPr>
          <p:cNvPr id="5"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Réflexion et questions</a:t>
            </a:r>
          </a:p>
        </p:txBody>
      </p:sp>
      <p:grpSp>
        <p:nvGrpSpPr>
          <p:cNvPr id="12" name="Group 9"/>
          <p:cNvGrpSpPr/>
          <p:nvPr/>
        </p:nvGrpSpPr>
        <p:grpSpPr>
          <a:xfrm>
            <a:off x="4933052" y="4760919"/>
            <a:ext cx="1678195" cy="688869"/>
            <a:chOff x="4260027" y="4608090"/>
            <a:chExt cx="1678195" cy="688869"/>
          </a:xfrm>
        </p:grpSpPr>
        <p:pic>
          <p:nvPicPr>
            <p:cNvPr id="13"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14" name="TextBox 11"/>
            <p:cNvSpPr txBox="1"/>
            <p:nvPr/>
          </p:nvSpPr>
          <p:spPr>
            <a:xfrm>
              <a:off x="5036968" y="4724514"/>
              <a:ext cx="901254" cy="461665"/>
            </a:xfrm>
            <a:prstGeom prst="rect">
              <a:avLst/>
            </a:prstGeom>
            <a:noFill/>
          </p:spPr>
          <p:txBody>
            <a:bodyPr wrap="square" rtlCol="0">
              <a:spAutoFit/>
            </a:bodyPr>
            <a:lstStyle/>
            <a:p>
              <a:r>
                <a:rPr lang="en-US" sz="2400" b="1" smtClean="0"/>
                <a:t>Quiz</a:t>
              </a:r>
              <a:endParaRPr lang="en-US" sz="2400" b="1"/>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prstGeom prst="rect">
            <a:avLst/>
          </a:prstGeom>
        </p:spPr>
        <p:txBody>
          <a:bodyPr/>
          <a:lstStyle/>
          <a:p>
            <a:pPr algn="ctr" eaLnBrk="1" hangingPunct="1"/>
            <a:r>
              <a:rPr lang="fr-FR" sz="3400" dirty="0"/>
              <a:t>Sommaire</a:t>
            </a:r>
          </a:p>
        </p:txBody>
      </p:sp>
      <p:sp>
        <p:nvSpPr>
          <p:cNvPr id="18435" name="Espace réservé du numéro de diapositive 4"/>
          <p:cNvSpPr>
            <a:spLocks noGrp="1"/>
          </p:cNvSpPr>
          <p:nvPr>
            <p:ph type="sldNum" sz="quarter" idx="4294967295"/>
          </p:nvPr>
        </p:nvSpPr>
        <p:spPr>
          <a:xfrm>
            <a:off x="8858250" y="5497513"/>
            <a:ext cx="285750" cy="217487"/>
          </a:xfrm>
          <a:prstGeom prst="rect">
            <a:avLst/>
          </a:prstGeom>
          <a:noFill/>
        </p:spPr>
        <p:txBody>
          <a:bodyPr/>
          <a:lstStyle>
            <a:lvl1pPr eaLnBrk="0" hangingPunct="0">
              <a:defRPr sz="1900">
                <a:solidFill>
                  <a:schemeClr val="tx1"/>
                </a:solidFill>
                <a:latin typeface="Times New Roman" pitchFamily="18" charset="0"/>
              </a:defRPr>
            </a:lvl1pPr>
            <a:lvl2pPr marL="579478" indent="-222876" eaLnBrk="0" hangingPunct="0">
              <a:defRPr sz="1900">
                <a:solidFill>
                  <a:schemeClr val="tx1"/>
                </a:solidFill>
                <a:latin typeface="Times New Roman" pitchFamily="18" charset="0"/>
              </a:defRPr>
            </a:lvl2pPr>
            <a:lvl3pPr marL="891504" indent="-178301" eaLnBrk="0" hangingPunct="0">
              <a:defRPr sz="1900">
                <a:solidFill>
                  <a:schemeClr val="tx1"/>
                </a:solidFill>
                <a:latin typeface="Times New Roman" pitchFamily="18" charset="0"/>
              </a:defRPr>
            </a:lvl3pPr>
            <a:lvl4pPr marL="1248106" indent="-178301" eaLnBrk="0" hangingPunct="0">
              <a:defRPr sz="1900">
                <a:solidFill>
                  <a:schemeClr val="tx1"/>
                </a:solidFill>
                <a:latin typeface="Times New Roman" pitchFamily="18" charset="0"/>
              </a:defRPr>
            </a:lvl4pPr>
            <a:lvl5pPr marL="1604708" indent="-178301" eaLnBrk="0" hangingPunct="0">
              <a:defRPr sz="1900">
                <a:solidFill>
                  <a:schemeClr val="tx1"/>
                </a:solidFill>
                <a:latin typeface="Times New Roman" pitchFamily="18" charset="0"/>
              </a:defRPr>
            </a:lvl5pPr>
            <a:lvl6pPr marL="1961309" indent="-178301" eaLnBrk="0" fontAlgn="base" hangingPunct="0">
              <a:spcBef>
                <a:spcPct val="0"/>
              </a:spcBef>
              <a:spcAft>
                <a:spcPct val="0"/>
              </a:spcAft>
              <a:defRPr sz="1900">
                <a:solidFill>
                  <a:schemeClr val="tx1"/>
                </a:solidFill>
                <a:latin typeface="Times New Roman" pitchFamily="18" charset="0"/>
              </a:defRPr>
            </a:lvl6pPr>
            <a:lvl7pPr marL="2317911" indent="-178301" eaLnBrk="0" fontAlgn="base" hangingPunct="0">
              <a:spcBef>
                <a:spcPct val="0"/>
              </a:spcBef>
              <a:spcAft>
                <a:spcPct val="0"/>
              </a:spcAft>
              <a:defRPr sz="1900">
                <a:solidFill>
                  <a:schemeClr val="tx1"/>
                </a:solidFill>
                <a:latin typeface="Times New Roman" pitchFamily="18" charset="0"/>
              </a:defRPr>
            </a:lvl7pPr>
            <a:lvl8pPr marL="2674513" indent="-178301" eaLnBrk="0" fontAlgn="base" hangingPunct="0">
              <a:spcBef>
                <a:spcPct val="0"/>
              </a:spcBef>
              <a:spcAft>
                <a:spcPct val="0"/>
              </a:spcAft>
              <a:defRPr sz="1900">
                <a:solidFill>
                  <a:schemeClr val="tx1"/>
                </a:solidFill>
                <a:latin typeface="Times New Roman" pitchFamily="18" charset="0"/>
              </a:defRPr>
            </a:lvl8pPr>
            <a:lvl9pPr marL="3031115" indent="-178301" eaLnBrk="0" fontAlgn="base" hangingPunct="0">
              <a:spcBef>
                <a:spcPct val="0"/>
              </a:spcBef>
              <a:spcAft>
                <a:spcPct val="0"/>
              </a:spcAft>
              <a:defRPr sz="1900">
                <a:solidFill>
                  <a:schemeClr val="tx1"/>
                </a:solidFill>
                <a:latin typeface="Times New Roman" pitchFamily="18" charset="0"/>
              </a:defRPr>
            </a:lvl9pPr>
          </a:lstStyle>
          <a:p>
            <a:pPr eaLnBrk="1" hangingPunct="1"/>
            <a:fld id="{8023FAB7-65A0-4A01-8924-7B5A5F61AD5F}" type="slidenum">
              <a:rPr lang="fr-FR" sz="900">
                <a:solidFill>
                  <a:srgbClr val="000000"/>
                </a:solidFill>
              </a:rPr>
              <a:pPr eaLnBrk="1" hangingPunct="1"/>
              <a:t>39</a:t>
            </a:fld>
            <a:endParaRPr lang="fr-FR" sz="900">
              <a:solidFill>
                <a:srgbClr val="000000"/>
              </a:solidFill>
            </a:endParaRPr>
          </a:p>
        </p:txBody>
      </p:sp>
      <p:sp>
        <p:nvSpPr>
          <p:cNvPr id="8" name="Rectangle 3"/>
          <p:cNvSpPr txBox="1">
            <a:spLocks noChangeArrowheads="1"/>
          </p:cNvSpPr>
          <p:nvPr/>
        </p:nvSpPr>
        <p:spPr>
          <a:xfrm>
            <a:off x="2915816" y="1537353"/>
            <a:ext cx="5760640" cy="3240360"/>
          </a:xfrm>
          <a:prstGeom prst="rect">
            <a:avLst/>
          </a:prstGeom>
        </p:spPr>
        <p:txBody>
          <a:bodyPr lIns="71320" tIns="35661" rIns="71320" bIns="35661"/>
          <a:lstStyle/>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 Identifier </a:t>
            </a:r>
            <a:r>
              <a:rPr lang="fr-FR" sz="2000" dirty="0" smtClean="0">
                <a:solidFill>
                  <a:srgbClr val="000000"/>
                </a:solidFill>
                <a:latin typeface="Calibri" pitchFamily="34" charset="0"/>
              </a:rPr>
              <a:t>les risques</a:t>
            </a:r>
            <a:endParaRPr lang="fr-FR" sz="2000" dirty="0">
              <a:solidFill>
                <a:srgbClr val="000000"/>
              </a:solidFill>
              <a:latin typeface="Calibri" pitchFamily="34" charset="0"/>
            </a:endParaRP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 Prioriser</a:t>
            </a:r>
            <a:endParaRPr lang="fr-FR" sz="2000" dirty="0">
              <a:solidFill>
                <a:srgbClr val="000000"/>
              </a:solidFill>
              <a:latin typeface="Calibri" pitchFamily="34" charset="0"/>
            </a:endParaRP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 </a:t>
            </a:r>
            <a:r>
              <a:rPr lang="fr-FR" sz="2000" b="1" dirty="0" smtClean="0">
                <a:solidFill>
                  <a:srgbClr val="000000"/>
                </a:solidFill>
                <a:latin typeface="Calibri" pitchFamily="34" charset="0"/>
              </a:rPr>
              <a:t>Prévenir</a:t>
            </a:r>
            <a:endParaRPr lang="fr-FR" sz="2000" b="1" dirty="0">
              <a:solidFill>
                <a:srgbClr val="000000"/>
              </a:solidFill>
              <a:latin typeface="Calibri" pitchFamily="34" charset="0"/>
            </a:endParaRP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 Le </a:t>
            </a:r>
            <a:r>
              <a:rPr lang="fr-FR" sz="2000" dirty="0" smtClean="0">
                <a:solidFill>
                  <a:srgbClr val="000000"/>
                </a:solidFill>
                <a:latin typeface="Calibri" pitchFamily="34" charset="0"/>
              </a:rPr>
              <a:t>suivi des risques</a:t>
            </a:r>
            <a:endParaRPr lang="fr-FR" sz="2000" dirty="0">
              <a:solidFill>
                <a:srgbClr val="000000"/>
              </a:solidFill>
              <a:latin typeface="Calibri" pitchFamily="34" charset="0"/>
            </a:endParaRPr>
          </a:p>
          <a:p>
            <a:pPr marL="356602" indent="-356602">
              <a:spcBef>
                <a:spcPct val="20000"/>
              </a:spcBef>
              <a:spcAft>
                <a:spcPts val="468"/>
              </a:spcAft>
              <a:defRPr/>
            </a:pPr>
            <a:endParaRPr lang="fr-FR" sz="900" dirty="0">
              <a:solidFill>
                <a:srgbClr val="000000"/>
              </a:solidFill>
              <a:latin typeface="Calibri" pitchFamily="34" charset="0"/>
            </a:endParaRPr>
          </a:p>
        </p:txBody>
      </p:sp>
    </p:spTree>
    <p:extLst>
      <p:ext uri="{BB962C8B-B14F-4D97-AF65-F5344CB8AC3E}">
        <p14:creationId xmlns:p14="http://schemas.microsoft.com/office/powerpoint/2010/main" val="41860566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0"/>
            <a:ext cx="9144000" cy="5715000"/>
          </a:xfrm>
          <a:prstGeom prst="rect">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7891" name="Rectangle 3"/>
          <p:cNvSpPr>
            <a:spLocks noGrp="1" noChangeArrowheads="1"/>
          </p:cNvSpPr>
          <p:nvPr>
            <p:ph type="title"/>
          </p:nvPr>
        </p:nvSpPr>
        <p:spPr>
          <a:xfrm>
            <a:off x="2483768" y="269776"/>
            <a:ext cx="6660232" cy="571500"/>
          </a:xfrm>
        </p:spPr>
        <p:txBody>
          <a:bodyPr/>
          <a:lstStyle/>
          <a:p>
            <a:pPr algn="ctr" eaLnBrk="1" hangingPunct="1"/>
            <a:r>
              <a:rPr lang="fr-FR" sz="3400" dirty="0" smtClean="0"/>
              <a:t>Prévenir</a:t>
            </a:r>
          </a:p>
        </p:txBody>
      </p:sp>
      <p:sp>
        <p:nvSpPr>
          <p:cNvPr id="5" name="ZoneTexte 4"/>
          <p:cNvSpPr txBox="1"/>
          <p:nvPr/>
        </p:nvSpPr>
        <p:spPr>
          <a:xfrm>
            <a:off x="4204604" y="5431870"/>
            <a:ext cx="4716016" cy="261610"/>
          </a:xfrm>
          <a:prstGeom prst="rect">
            <a:avLst/>
          </a:prstGeom>
          <a:noFill/>
        </p:spPr>
        <p:txBody>
          <a:bodyPr wrap="square" rtlCol="0">
            <a:spAutoFit/>
          </a:bodyPr>
          <a:lstStyle/>
          <a:p>
            <a:pPr algn="r"/>
            <a:r>
              <a:rPr lang="fr-FR" sz="1050" dirty="0"/>
              <a:t>Image </a:t>
            </a:r>
            <a:r>
              <a:rPr lang="fr-FR" sz="1050" dirty="0" smtClean="0"/>
              <a:t>domaine public </a:t>
            </a:r>
            <a:r>
              <a:rPr lang="fr-FR" sz="1050" dirty="0" smtClean="0">
                <a:hlinkClick r:id="rId3"/>
              </a:rPr>
              <a:t>Source</a:t>
            </a:r>
            <a:endParaRPr lang="fr-FR" sz="1050" dirty="0"/>
          </a:p>
        </p:txBody>
      </p:sp>
      <p:pic>
        <p:nvPicPr>
          <p:cNvPr id="2050" name="Picture 2" descr="Mise En Garde, D'Alerte, Icône, Des Médias, Clipart"/>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3909008" y="1160909"/>
            <a:ext cx="3790991" cy="36606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7099" y="2100641"/>
            <a:ext cx="2290213" cy="2094620"/>
          </a:xfrm>
          <a:prstGeom prst="rect">
            <a:avLst/>
          </a:prstGeom>
        </p:spPr>
      </p:pic>
      <p:sp>
        <p:nvSpPr>
          <p:cNvPr id="38915" name="Rectangle 3"/>
          <p:cNvSpPr>
            <a:spLocks noGrp="1" noChangeArrowheads="1"/>
          </p:cNvSpPr>
          <p:nvPr>
            <p:ph idx="1"/>
          </p:nvPr>
        </p:nvSpPr>
        <p:spPr>
          <a:xfrm>
            <a:off x="2727287" y="917370"/>
            <a:ext cx="6173195" cy="715994"/>
          </a:xfrm>
        </p:spPr>
        <p:txBody>
          <a:bodyPr/>
          <a:lstStyle/>
          <a:p>
            <a:pPr eaLnBrk="1" hangingPunct="1">
              <a:buNone/>
            </a:pPr>
            <a:r>
              <a:rPr lang="fr-FR" sz="2000" dirty="0" smtClean="0">
                <a:cs typeface="Times New Roman" pitchFamily="18" charset="0"/>
              </a:rPr>
              <a:t>A </a:t>
            </a:r>
            <a:r>
              <a:rPr lang="fr-FR" sz="2000" dirty="0">
                <a:cs typeface="Times New Roman" pitchFamily="18" charset="0"/>
              </a:rPr>
              <a:t>partir d’un risque </a:t>
            </a:r>
            <a:r>
              <a:rPr lang="fr-FR" sz="2000" dirty="0" smtClean="0">
                <a:cs typeface="Times New Roman" pitchFamily="18" charset="0"/>
              </a:rPr>
              <a:t>identifié et évalué…</a:t>
            </a:r>
          </a:p>
        </p:txBody>
      </p:sp>
      <p:sp>
        <p:nvSpPr>
          <p:cNvPr id="38919" name="Text Box 7"/>
          <p:cNvSpPr txBox="1">
            <a:spLocks noChangeArrowheads="1"/>
          </p:cNvSpPr>
          <p:nvPr/>
        </p:nvSpPr>
        <p:spPr bwMode="auto">
          <a:xfrm>
            <a:off x="3258339" y="5476210"/>
            <a:ext cx="5642144" cy="246221"/>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1000" dirty="0" smtClean="0">
                <a:latin typeface="Calibri" pitchFamily="34" charset="0"/>
              </a:rPr>
              <a:t>Animation : N. </a:t>
            </a:r>
            <a:r>
              <a:rPr lang="fr-FR" sz="1000" dirty="0">
                <a:latin typeface="Calibri" pitchFamily="34" charset="0"/>
              </a:rPr>
              <a:t>ANDRIANARISON </a:t>
            </a:r>
            <a:r>
              <a:rPr lang="fr-FR" sz="1000" dirty="0" smtClean="0">
                <a:latin typeface="Calibri" pitchFamily="34" charset="0"/>
              </a:rPr>
              <a:t>– AMADOU, basé sur  Techniques de l’ingénieur</a:t>
            </a:r>
            <a:endParaRPr lang="fr-FR" sz="1000" dirty="0">
              <a:latin typeface="Calibri" pitchFamily="34" charset="0"/>
            </a:endParaRPr>
          </a:p>
        </p:txBody>
      </p:sp>
      <p:sp>
        <p:nvSpPr>
          <p:cNvPr id="89106" name="Text Box 18"/>
          <p:cNvSpPr txBox="1">
            <a:spLocks noChangeArrowheads="1"/>
          </p:cNvSpPr>
          <p:nvPr/>
        </p:nvSpPr>
        <p:spPr bwMode="auto">
          <a:xfrm>
            <a:off x="3962201" y="4640764"/>
            <a:ext cx="41381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fr-FR" dirty="0" smtClean="0">
                <a:latin typeface="Calibri" pitchFamily="34" charset="0"/>
              </a:rPr>
              <a:t>... </a:t>
            </a:r>
            <a:r>
              <a:rPr lang="fr-FR" dirty="0">
                <a:latin typeface="Calibri" pitchFamily="34" charset="0"/>
              </a:rPr>
              <a:t>m</a:t>
            </a:r>
            <a:r>
              <a:rPr lang="fr-FR" dirty="0" smtClean="0">
                <a:latin typeface="Calibri" pitchFamily="34" charset="0"/>
              </a:rPr>
              <a:t>ieux : les </a:t>
            </a:r>
            <a:r>
              <a:rPr lang="fr-FR" dirty="0">
                <a:latin typeface="Calibri" pitchFamily="34" charset="0"/>
              </a:rPr>
              <a:t>deux à la </a:t>
            </a:r>
            <a:r>
              <a:rPr lang="fr-FR" dirty="0" smtClean="0">
                <a:latin typeface="Calibri" pitchFamily="34" charset="0"/>
              </a:rPr>
              <a:t>fois...</a:t>
            </a:r>
            <a:endParaRPr lang="fr-FR" dirty="0">
              <a:latin typeface="Calibri" pitchFamily="34" charset="0"/>
            </a:endParaRPr>
          </a:p>
        </p:txBody>
      </p:sp>
      <p:sp>
        <p:nvSpPr>
          <p:cNvPr id="18" name="Rectangle 3"/>
          <p:cNvSpPr txBox="1">
            <a:spLocks noChangeArrowheads="1"/>
          </p:cNvSpPr>
          <p:nvPr/>
        </p:nvSpPr>
        <p:spPr>
          <a:xfrm>
            <a:off x="2483769" y="156940"/>
            <a:ext cx="6660232" cy="571500"/>
          </a:xfrm>
          <a:prstGeom prst="rect">
            <a:avLst/>
          </a:prstGeom>
        </p:spPr>
        <p:txBody>
          <a:bodyPr lIns="71320" tIns="35661" rIns="71320" bIns="35661"/>
          <a:lstStyle/>
          <a:p>
            <a:pPr lvl="0" algn="ctr">
              <a:defRPr/>
            </a:pPr>
            <a:r>
              <a:rPr lang="fr-FR" sz="2800" b="1" kern="0" dirty="0" smtClean="0">
                <a:latin typeface="Calibri" pitchFamily="34" charset="0"/>
                <a:ea typeface="+mj-ea"/>
                <a:cs typeface="+mj-cs"/>
              </a:rPr>
              <a:t>Deux stratégies de </a:t>
            </a:r>
            <a:r>
              <a:rPr lang="fr-FR" sz="2800" b="1" kern="0" dirty="0">
                <a:latin typeface="Calibri" pitchFamily="34" charset="0"/>
                <a:ea typeface="+mj-ea"/>
                <a:cs typeface="+mj-cs"/>
              </a:rPr>
              <a:t>prévention </a:t>
            </a:r>
            <a:endPar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35" name="ZoneTexte 34"/>
          <p:cNvSpPr txBox="1"/>
          <p:nvPr/>
        </p:nvSpPr>
        <p:spPr>
          <a:xfrm>
            <a:off x="207061" y="3372314"/>
            <a:ext cx="180008"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16" name="ZoneTexte 15"/>
          <p:cNvSpPr txBox="1"/>
          <p:nvPr/>
        </p:nvSpPr>
        <p:spPr>
          <a:xfrm>
            <a:off x="2483768" y="4225652"/>
            <a:ext cx="3816424" cy="384721"/>
          </a:xfrm>
          <a:prstGeom prst="rect">
            <a:avLst/>
          </a:prstGeom>
          <a:solidFill>
            <a:schemeClr val="bg1"/>
          </a:solidFill>
        </p:spPr>
        <p:txBody>
          <a:bodyPr wrap="square" rtlCol="0">
            <a:spAutoFit/>
          </a:bodyPr>
          <a:lstStyle/>
          <a:p>
            <a:endParaRPr lang="fr-FR" dirty="0"/>
          </a:p>
        </p:txBody>
      </p:sp>
      <p:sp>
        <p:nvSpPr>
          <p:cNvPr id="89096" name="Text Box 8"/>
          <p:cNvSpPr txBox="1">
            <a:spLocks noChangeArrowheads="1"/>
          </p:cNvSpPr>
          <p:nvPr/>
        </p:nvSpPr>
        <p:spPr bwMode="auto">
          <a:xfrm>
            <a:off x="5285380" y="1849388"/>
            <a:ext cx="3858622"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2000" dirty="0" smtClean="0">
                <a:latin typeface="Calibri" pitchFamily="34" charset="0"/>
              </a:rPr>
              <a:t> </a:t>
            </a:r>
          </a:p>
          <a:p>
            <a:pPr marL="266700" indent="-266700" eaLnBrk="1" hangingPunct="1">
              <a:buClr>
                <a:srgbClr val="FF6600"/>
              </a:buClr>
              <a:buFont typeface="Calibri" pitchFamily="34" charset="0"/>
              <a:buChar char="&gt;"/>
            </a:pPr>
            <a:r>
              <a:rPr lang="fr-FR" sz="1800" dirty="0" smtClean="0">
                <a:latin typeface="Calibri" pitchFamily="34" charset="0"/>
              </a:rPr>
              <a:t>Réduire sa </a:t>
            </a:r>
            <a:r>
              <a:rPr lang="fr-FR" sz="1800" b="1" dirty="0" smtClean="0">
                <a:latin typeface="Calibri" pitchFamily="34" charset="0"/>
              </a:rPr>
              <a:t>gravité : </a:t>
            </a:r>
            <a:r>
              <a:rPr lang="fr-FR" sz="1800" dirty="0" smtClean="0">
                <a:solidFill>
                  <a:schemeClr val="accent6">
                    <a:lumMod val="75000"/>
                  </a:schemeClr>
                </a:solidFill>
                <a:latin typeface="Calibri" pitchFamily="34" charset="0"/>
              </a:rPr>
              <a:t>Protection</a:t>
            </a:r>
          </a:p>
          <a:p>
            <a:pPr marL="266700" indent="-266700" eaLnBrk="1" hangingPunct="1">
              <a:buClr>
                <a:srgbClr val="FF6600"/>
              </a:buClr>
              <a:buFont typeface="Calibri" pitchFamily="34" charset="0"/>
              <a:buChar char="&gt;"/>
            </a:pPr>
            <a:r>
              <a:rPr lang="fr-FR" sz="1800" dirty="0" smtClean="0">
                <a:latin typeface="Calibri" pitchFamily="34" charset="0"/>
              </a:rPr>
              <a:t>Réduire sa </a:t>
            </a:r>
            <a:r>
              <a:rPr lang="fr-FR" sz="1800" b="1" dirty="0" smtClean="0">
                <a:latin typeface="Calibri" pitchFamily="34" charset="0"/>
              </a:rPr>
              <a:t>fréquence : </a:t>
            </a:r>
            <a:r>
              <a:rPr lang="fr-FR" sz="1800" dirty="0" smtClean="0">
                <a:solidFill>
                  <a:schemeClr val="accent6">
                    <a:lumMod val="75000"/>
                  </a:schemeClr>
                </a:solidFill>
                <a:latin typeface="Calibri" pitchFamily="34" charset="0"/>
              </a:rPr>
              <a:t>Prévention</a:t>
            </a:r>
          </a:p>
          <a:p>
            <a:pPr eaLnBrk="1" hangingPunct="1">
              <a:buFont typeface="Symbol"/>
              <a:buChar char="Þ"/>
            </a:pPr>
            <a:endParaRPr lang="fr-FR" sz="2000" dirty="0" smtClean="0">
              <a:latin typeface="Calibri" pitchFamily="34" charset="0"/>
            </a:endParaRPr>
          </a:p>
          <a:p>
            <a:pPr eaLnBrk="1" hangingPunct="1">
              <a:spcBef>
                <a:spcPct val="50000"/>
              </a:spcBef>
            </a:pPr>
            <a:endParaRPr lang="fr-FR" sz="2000" dirty="0">
              <a:latin typeface="Calibri" pitchFamily="34" charset="0"/>
            </a:endParaRPr>
          </a:p>
        </p:txBody>
      </p:sp>
      <p:cxnSp>
        <p:nvCxnSpPr>
          <p:cNvPr id="14" name="Connecteur droit avec flèche 13"/>
          <p:cNvCxnSpPr/>
          <p:nvPr/>
        </p:nvCxnSpPr>
        <p:spPr>
          <a:xfrm flipV="1">
            <a:off x="2843436" y="2083818"/>
            <a:ext cx="0" cy="20882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flipV="1">
            <a:off x="2843436" y="4167069"/>
            <a:ext cx="2232247" cy="498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4403345" y="4224911"/>
            <a:ext cx="1344677" cy="307777"/>
          </a:xfrm>
          <a:prstGeom prst="rect">
            <a:avLst/>
          </a:prstGeom>
          <a:noFill/>
        </p:spPr>
        <p:txBody>
          <a:bodyPr wrap="square" rtlCol="0">
            <a:spAutoFit/>
          </a:bodyPr>
          <a:lstStyle/>
          <a:p>
            <a:r>
              <a:rPr lang="fr-FR" sz="1400" dirty="0" smtClean="0"/>
              <a:t>Gravité</a:t>
            </a:r>
            <a:endParaRPr lang="fr-FR" sz="1400" dirty="0"/>
          </a:p>
        </p:txBody>
      </p:sp>
      <p:sp>
        <p:nvSpPr>
          <p:cNvPr id="23" name="ZoneTexte 22"/>
          <p:cNvSpPr txBox="1"/>
          <p:nvPr/>
        </p:nvSpPr>
        <p:spPr>
          <a:xfrm>
            <a:off x="2699420" y="1819976"/>
            <a:ext cx="936476" cy="307777"/>
          </a:xfrm>
          <a:prstGeom prst="rect">
            <a:avLst/>
          </a:prstGeom>
          <a:noFill/>
        </p:spPr>
        <p:txBody>
          <a:bodyPr wrap="square" rtlCol="0">
            <a:spAutoFit/>
          </a:bodyPr>
          <a:lstStyle/>
          <a:p>
            <a:r>
              <a:rPr lang="fr-FR" sz="1400" dirty="0"/>
              <a:t>Fréquence </a:t>
            </a:r>
          </a:p>
        </p:txBody>
      </p:sp>
      <p:sp>
        <p:nvSpPr>
          <p:cNvPr id="25" name="Ellipse 24"/>
          <p:cNvSpPr/>
          <p:nvPr/>
        </p:nvSpPr>
        <p:spPr>
          <a:xfrm flipH="1">
            <a:off x="4316372" y="2709029"/>
            <a:ext cx="45719" cy="457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6" name="Connecteur droit avec flèche 25"/>
          <p:cNvCxnSpPr/>
          <p:nvPr/>
        </p:nvCxnSpPr>
        <p:spPr>
          <a:xfrm>
            <a:off x="4340364" y="2731890"/>
            <a:ext cx="0" cy="12961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25" idx="5"/>
          </p:cNvCxnSpPr>
          <p:nvPr/>
        </p:nvCxnSpPr>
        <p:spPr>
          <a:xfrm flipH="1">
            <a:off x="3101543" y="2748053"/>
            <a:ext cx="1221524" cy="11592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 name="Groupe 1"/>
          <p:cNvGrpSpPr/>
          <p:nvPr/>
        </p:nvGrpSpPr>
        <p:grpSpPr>
          <a:xfrm>
            <a:off x="2891177" y="2369679"/>
            <a:ext cx="1458504" cy="361971"/>
            <a:chOff x="2843436" y="2360252"/>
            <a:chExt cx="1458504" cy="361971"/>
          </a:xfrm>
        </p:grpSpPr>
        <p:cxnSp>
          <p:nvCxnSpPr>
            <p:cNvPr id="24" name="Connecteur droit avec flèche 23"/>
            <p:cNvCxnSpPr/>
            <p:nvPr/>
          </p:nvCxnSpPr>
          <p:spPr>
            <a:xfrm flipH="1" flipV="1">
              <a:off x="2934303" y="2715487"/>
              <a:ext cx="1367637" cy="67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2843436" y="2360252"/>
              <a:ext cx="1344677" cy="276999"/>
            </a:xfrm>
            <a:prstGeom prst="rect">
              <a:avLst/>
            </a:prstGeom>
            <a:noFill/>
          </p:spPr>
          <p:txBody>
            <a:bodyPr wrap="square" rtlCol="0">
              <a:spAutoFit/>
            </a:bodyPr>
            <a:lstStyle/>
            <a:p>
              <a:r>
                <a:rPr lang="fr-FR" sz="1200" dirty="0" smtClean="0"/>
                <a:t>Protection</a:t>
              </a:r>
              <a:endParaRPr lang="fr-FR" sz="1200" dirty="0"/>
            </a:p>
          </p:txBody>
        </p:sp>
      </p:grpSp>
      <p:sp>
        <p:nvSpPr>
          <p:cNvPr id="29" name="ZoneTexte 28"/>
          <p:cNvSpPr txBox="1"/>
          <p:nvPr/>
        </p:nvSpPr>
        <p:spPr>
          <a:xfrm>
            <a:off x="4355604" y="3716478"/>
            <a:ext cx="1344677" cy="276999"/>
          </a:xfrm>
          <a:prstGeom prst="rect">
            <a:avLst/>
          </a:prstGeom>
          <a:noFill/>
        </p:spPr>
        <p:txBody>
          <a:bodyPr wrap="square" rtlCol="0">
            <a:spAutoFit/>
          </a:bodyPr>
          <a:lstStyle/>
          <a:p>
            <a:r>
              <a:rPr lang="fr-FR" sz="1200" dirty="0"/>
              <a:t>Prévention </a:t>
            </a:r>
          </a:p>
        </p:txBody>
      </p:sp>
      <p:sp>
        <p:nvSpPr>
          <p:cNvPr id="30" name="ZoneTexte 29"/>
          <p:cNvSpPr txBox="1"/>
          <p:nvPr/>
        </p:nvSpPr>
        <p:spPr>
          <a:xfrm>
            <a:off x="4357197" y="2417252"/>
            <a:ext cx="1344677" cy="307777"/>
          </a:xfrm>
          <a:prstGeom prst="rect">
            <a:avLst/>
          </a:prstGeom>
          <a:noFill/>
        </p:spPr>
        <p:txBody>
          <a:bodyPr wrap="square" rtlCol="0">
            <a:spAutoFit/>
          </a:bodyPr>
          <a:lstStyle/>
          <a:p>
            <a:r>
              <a:rPr lang="fr-FR" sz="1400" dirty="0" smtClean="0"/>
              <a:t>Risque</a:t>
            </a:r>
            <a:endParaRPr lang="fr-FR" sz="1400" dirty="0"/>
          </a:p>
        </p:txBody>
      </p:sp>
      <p:sp>
        <p:nvSpPr>
          <p:cNvPr id="31" name="ZoneTexte 30"/>
          <p:cNvSpPr txBox="1"/>
          <p:nvPr/>
        </p:nvSpPr>
        <p:spPr>
          <a:xfrm>
            <a:off x="3258338" y="3720949"/>
            <a:ext cx="1344677" cy="430887"/>
          </a:xfrm>
          <a:prstGeom prst="rect">
            <a:avLst/>
          </a:prstGeom>
          <a:noFill/>
        </p:spPr>
        <p:txBody>
          <a:bodyPr wrap="square" rtlCol="0">
            <a:spAutoFit/>
          </a:bodyPr>
          <a:lstStyle/>
          <a:p>
            <a:r>
              <a:rPr lang="fr-FR" sz="1100" dirty="0" smtClean="0"/>
              <a:t>Risque</a:t>
            </a:r>
          </a:p>
          <a:p>
            <a:r>
              <a:rPr lang="fr-FR" sz="1100" dirty="0" smtClean="0"/>
              <a:t>acceptable</a:t>
            </a:r>
            <a:endParaRPr lang="fr-FR" sz="1100" dirty="0"/>
          </a:p>
        </p:txBody>
      </p:sp>
    </p:spTree>
    <p:extLst>
      <p:ext uri="{BB962C8B-B14F-4D97-AF65-F5344CB8AC3E}">
        <p14:creationId xmlns:p14="http://schemas.microsoft.com/office/powerpoint/2010/main" val="101398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9096">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89096">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right)">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9096">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childTnLst>
                          </p:cTn>
                        </p:par>
                        <p:par>
                          <p:cTn id="44" fill="hold">
                            <p:stCondLst>
                              <p:cond delay="500"/>
                            </p:stCondLst>
                            <p:childTnLst>
                              <p:par>
                                <p:cTn id="45" presetID="22" presetClass="entr" presetSubtype="1"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500"/>
                                        <p:tgtEl>
                                          <p:spTgt spid="29"/>
                                        </p:tgtEl>
                                      </p:cBhvr>
                                    </p:animEffect>
                                  </p:childTnLst>
                                </p:cTn>
                              </p:par>
                              <p:par>
                                <p:cTn id="48" presetID="1" presetClass="entr" presetSubtype="0" fill="hold" grpId="0" nodeType="withEffect">
                                  <p:stCondLst>
                                    <p:cond delay="0"/>
                                  </p:stCondLst>
                                  <p:childTnLst>
                                    <p:set>
                                      <p:cBhvr>
                                        <p:cTn id="49" dur="1" fill="hold">
                                          <p:stCondLst>
                                            <p:cond delay="0"/>
                                          </p:stCondLst>
                                        </p:cTn>
                                        <p:tgtEl>
                                          <p:spTgt spid="3891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8910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22" presetClass="entr" presetSubtype="2" fill="hold" nodeType="click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right)">
                                      <p:cBhvr>
                                        <p:cTn id="58" dur="500"/>
                                        <p:tgtEl>
                                          <p:spTgt spid="27"/>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500"/>
                                        <p:tgtEl>
                                          <p:spTgt spid="31"/>
                                        </p:tgtEl>
                                      </p:cBhvr>
                                    </p:animEffect>
                                  </p:childTnLst>
                                </p:cTn>
                              </p:par>
                              <p:par>
                                <p:cTn id="64" presetID="10" presetClass="entr" presetSubtype="0" fill="hold" nodeType="with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9" grpId="0"/>
      <p:bldP spid="89106" grpId="0"/>
      <p:bldP spid="18" grpId="0"/>
      <p:bldP spid="21" grpId="0"/>
      <p:bldP spid="23" grpId="0"/>
      <p:bldP spid="25" grpId="0" animBg="1"/>
      <p:bldP spid="29" grpId="0"/>
      <p:bldP spid="30" grpId="0"/>
      <p:bldP spid="31"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Rectangle 3"/>
          <p:cNvSpPr>
            <a:spLocks noGrp="1" noChangeArrowheads="1"/>
          </p:cNvSpPr>
          <p:nvPr>
            <p:ph idx="1"/>
          </p:nvPr>
        </p:nvSpPr>
        <p:spPr>
          <a:xfrm>
            <a:off x="2555777" y="1849388"/>
            <a:ext cx="6408712" cy="3937000"/>
          </a:xfrm>
        </p:spPr>
        <p:txBody>
          <a:bodyPr/>
          <a:lstStyle/>
          <a:p>
            <a:pPr eaLnBrk="1" hangingPunct="1">
              <a:lnSpc>
                <a:spcPct val="80000"/>
              </a:lnSpc>
              <a:buFontTx/>
              <a:buNone/>
            </a:pPr>
            <a:r>
              <a:rPr lang="fr-FR" sz="2800" dirty="0" smtClean="0">
                <a:cs typeface="Times New Roman" pitchFamily="18" charset="0"/>
              </a:rPr>
              <a:t>En équipe transversale</a:t>
            </a:r>
            <a:r>
              <a:rPr lang="fr-FR" sz="2800" i="1" dirty="0" smtClean="0">
                <a:cs typeface="Times New Roman" pitchFamily="18" charset="0"/>
              </a:rPr>
              <a:t>,</a:t>
            </a:r>
            <a:r>
              <a:rPr lang="fr-FR" sz="2800" dirty="0">
                <a:cs typeface="Times New Roman" pitchFamily="18" charset="0"/>
              </a:rPr>
              <a:t> </a:t>
            </a:r>
            <a:r>
              <a:rPr lang="fr-FR" sz="2800" dirty="0" smtClean="0">
                <a:cs typeface="Times New Roman" pitchFamily="18" charset="0"/>
              </a:rPr>
              <a:t>des mesures :</a:t>
            </a:r>
            <a:endParaRPr lang="fr-FR" sz="2400" dirty="0" smtClean="0">
              <a:cs typeface="Times New Roman" pitchFamily="18" charset="0"/>
            </a:endParaRPr>
          </a:p>
          <a:p>
            <a:pPr marL="1315537" lvl="2" indent="-342900" eaLnBrk="1" hangingPunct="1">
              <a:lnSpc>
                <a:spcPct val="80000"/>
              </a:lnSpc>
              <a:spcBef>
                <a:spcPts val="1800"/>
              </a:spcBef>
              <a:buClr>
                <a:srgbClr val="FF6600"/>
              </a:buClr>
              <a:buFont typeface="Wingdings" pitchFamily="2" charset="2"/>
              <a:buChar char="q"/>
            </a:pPr>
            <a:r>
              <a:rPr lang="fr-FR" sz="2000" dirty="0" smtClean="0">
                <a:cs typeface="Times New Roman" pitchFamily="18" charset="0"/>
              </a:rPr>
              <a:t>Techniques </a:t>
            </a:r>
            <a:r>
              <a:rPr lang="fr-FR" sz="1800" i="1" dirty="0" smtClean="0">
                <a:cs typeface="Times New Roman" pitchFamily="18" charset="0"/>
              </a:rPr>
              <a:t>(sécurité, </a:t>
            </a:r>
            <a:r>
              <a:rPr lang="fr-FR" sz="1800" i="1" dirty="0" err="1" smtClean="0">
                <a:cs typeface="Times New Roman" pitchFamily="18" charset="0"/>
                <a:hlinkClick r:id="rId3"/>
              </a:rPr>
              <a:t>Poka</a:t>
            </a:r>
            <a:r>
              <a:rPr lang="fr-FR" sz="1800" i="1" dirty="0" smtClean="0">
                <a:cs typeface="Times New Roman" pitchFamily="18" charset="0"/>
                <a:hlinkClick r:id="rId3"/>
              </a:rPr>
              <a:t> </a:t>
            </a:r>
            <a:r>
              <a:rPr lang="fr-FR" sz="1800" i="1" dirty="0" err="1" smtClean="0">
                <a:cs typeface="Times New Roman" pitchFamily="18" charset="0"/>
                <a:hlinkClick r:id="rId3"/>
              </a:rPr>
              <a:t>Yoke</a:t>
            </a:r>
            <a:r>
              <a:rPr lang="fr-FR" sz="1800" i="1" dirty="0" smtClean="0">
                <a:cs typeface="Times New Roman" pitchFamily="18" charset="0"/>
              </a:rPr>
              <a:t>)</a:t>
            </a:r>
            <a:endParaRPr lang="fr-FR" sz="2000" dirty="0" smtClean="0">
              <a:cs typeface="Times New Roman" pitchFamily="18" charset="0"/>
            </a:endParaRPr>
          </a:p>
          <a:p>
            <a:pPr marL="1315537" lvl="2" indent="-342900" eaLnBrk="1" hangingPunct="1">
              <a:lnSpc>
                <a:spcPct val="80000"/>
              </a:lnSpc>
              <a:spcBef>
                <a:spcPts val="1800"/>
              </a:spcBef>
              <a:buClr>
                <a:srgbClr val="FF6600"/>
              </a:buClr>
              <a:buFont typeface="Wingdings" pitchFamily="2" charset="2"/>
              <a:buChar char="q"/>
            </a:pPr>
            <a:r>
              <a:rPr lang="fr-FR" sz="2000" dirty="0" smtClean="0">
                <a:cs typeface="Times New Roman" pitchFamily="18" charset="0"/>
              </a:rPr>
              <a:t>Juridiques </a:t>
            </a:r>
            <a:r>
              <a:rPr lang="fr-FR" sz="1800" i="1" dirty="0">
                <a:cs typeface="Times New Roman" pitchFamily="18" charset="0"/>
              </a:rPr>
              <a:t>(clauses contractuelles</a:t>
            </a:r>
            <a:r>
              <a:rPr lang="fr-FR" sz="1800" i="1" dirty="0" smtClean="0">
                <a:cs typeface="Times New Roman" pitchFamily="18" charset="0"/>
              </a:rPr>
              <a:t>)</a:t>
            </a:r>
            <a:endParaRPr lang="fr-FR" sz="2000" dirty="0" smtClean="0">
              <a:cs typeface="Times New Roman" pitchFamily="18" charset="0"/>
            </a:endParaRPr>
          </a:p>
          <a:p>
            <a:pPr marL="1315537" lvl="2" indent="-342900" eaLnBrk="1" hangingPunct="1">
              <a:lnSpc>
                <a:spcPct val="80000"/>
              </a:lnSpc>
              <a:spcBef>
                <a:spcPts val="1800"/>
              </a:spcBef>
              <a:buClr>
                <a:srgbClr val="FF6600"/>
              </a:buClr>
              <a:buFont typeface="Wingdings" pitchFamily="2" charset="2"/>
              <a:buChar char="q"/>
            </a:pPr>
            <a:r>
              <a:rPr lang="fr-FR" sz="2000" dirty="0" smtClean="0">
                <a:cs typeface="Times New Roman" pitchFamily="18" charset="0"/>
              </a:rPr>
              <a:t>Organisationnelles </a:t>
            </a:r>
            <a:r>
              <a:rPr lang="fr-FR" sz="1800" i="1" dirty="0" smtClean="0">
                <a:cs typeface="Times New Roman" pitchFamily="18" charset="0"/>
              </a:rPr>
              <a:t>(polyvalence)</a:t>
            </a:r>
            <a:endParaRPr lang="fr-FR" sz="2000" dirty="0" smtClean="0">
              <a:cs typeface="Times New Roman" pitchFamily="18" charset="0"/>
            </a:endParaRPr>
          </a:p>
          <a:p>
            <a:pPr marL="1315537" lvl="2" indent="-342900" eaLnBrk="1" hangingPunct="1">
              <a:lnSpc>
                <a:spcPct val="80000"/>
              </a:lnSpc>
              <a:spcBef>
                <a:spcPts val="1800"/>
              </a:spcBef>
              <a:buClr>
                <a:srgbClr val="FF6600"/>
              </a:buClr>
              <a:buFont typeface="Wingdings" pitchFamily="2" charset="2"/>
              <a:buChar char="q"/>
            </a:pPr>
            <a:r>
              <a:rPr lang="fr-FR" sz="2000" dirty="0" smtClean="0">
                <a:cs typeface="Times New Roman" pitchFamily="18" charset="0"/>
              </a:rPr>
              <a:t>Financières</a:t>
            </a:r>
            <a:r>
              <a:rPr lang="fr-FR" sz="1800" i="1" dirty="0" smtClean="0">
                <a:cs typeface="Times New Roman" pitchFamily="18" charset="0"/>
              </a:rPr>
              <a:t> </a:t>
            </a:r>
            <a:r>
              <a:rPr lang="fr-FR" sz="1800" i="1" dirty="0" smtClean="0">
                <a:cs typeface="Times New Roman" pitchFamily="18" charset="0"/>
              </a:rPr>
              <a:t>(provision de </a:t>
            </a:r>
            <a:r>
              <a:rPr lang="fr-FR" sz="1800" i="1" dirty="0">
                <a:cs typeface="Times New Roman" pitchFamily="18" charset="0"/>
              </a:rPr>
              <a:t>5</a:t>
            </a:r>
            <a:r>
              <a:rPr lang="fr-FR" sz="1800" i="1" dirty="0" smtClean="0">
                <a:cs typeface="Times New Roman" pitchFamily="18" charset="0"/>
              </a:rPr>
              <a:t>%)</a:t>
            </a:r>
            <a:endParaRPr lang="fr-FR" sz="1800" i="1" dirty="0">
              <a:cs typeface="Times New Roman" pitchFamily="18" charset="0"/>
            </a:endParaRPr>
          </a:p>
          <a:p>
            <a:pPr marL="1315537" lvl="2" indent="-342900" eaLnBrk="1" hangingPunct="1">
              <a:lnSpc>
                <a:spcPct val="80000"/>
              </a:lnSpc>
              <a:spcBef>
                <a:spcPts val="1800"/>
              </a:spcBef>
              <a:buClr>
                <a:srgbClr val="FF6600"/>
              </a:buClr>
              <a:buFont typeface="Wingdings" pitchFamily="2" charset="2"/>
              <a:buChar char="q"/>
            </a:pPr>
            <a:r>
              <a:rPr lang="fr-FR" sz="2000" dirty="0" smtClean="0">
                <a:cs typeface="Times New Roman" pitchFamily="18" charset="0"/>
              </a:rPr>
              <a:t>De transfert de risque </a:t>
            </a:r>
            <a:r>
              <a:rPr lang="fr-FR" sz="1800" i="1" dirty="0" smtClean="0">
                <a:solidFill>
                  <a:srgbClr val="000000"/>
                </a:solidFill>
                <a:cs typeface="Times New Roman" pitchFamily="18" charset="0"/>
              </a:rPr>
              <a:t>(</a:t>
            </a:r>
            <a:r>
              <a:rPr lang="fr-FR" sz="1800" i="1" dirty="0" smtClean="0">
                <a:solidFill>
                  <a:srgbClr val="000000"/>
                </a:solidFill>
                <a:cs typeface="Times New Roman" pitchFamily="18" charset="0"/>
              </a:rPr>
              <a:t>assurance, externalisation)</a:t>
            </a:r>
            <a:endParaRPr lang="fr-FR" sz="2000" dirty="0" smtClean="0">
              <a:cs typeface="Times New Roman" pitchFamily="18" charset="0"/>
            </a:endParaRPr>
          </a:p>
          <a:p>
            <a:pPr marL="1315537" lvl="2" indent="-342900" eaLnBrk="1" hangingPunct="1">
              <a:lnSpc>
                <a:spcPct val="80000"/>
              </a:lnSpc>
              <a:spcBef>
                <a:spcPts val="1800"/>
              </a:spcBef>
              <a:buClr>
                <a:srgbClr val="FF6600"/>
              </a:buClr>
              <a:buFont typeface="Wingdings" pitchFamily="2" charset="2"/>
              <a:buChar char="q"/>
            </a:pPr>
            <a:r>
              <a:rPr lang="fr-FR" sz="2000" dirty="0" smtClean="0">
                <a:cs typeface="Times New Roman" pitchFamily="18" charset="0"/>
              </a:rPr>
              <a:t>… autres</a:t>
            </a:r>
            <a:r>
              <a:rPr lang="fr-FR" sz="1800" i="1" dirty="0" smtClean="0">
                <a:cs typeface="Times New Roman" pitchFamily="18" charset="0"/>
              </a:rPr>
              <a:t> (pas de limite à l’imagination, « tous les coups sont permis »).</a:t>
            </a:r>
            <a:endParaRPr lang="fr-FR" sz="1800" i="1" dirty="0">
              <a:cs typeface="Times New Roman" pitchFamily="18" charset="0"/>
            </a:endParaRPr>
          </a:p>
          <a:p>
            <a:pPr eaLnBrk="1" hangingPunct="1">
              <a:lnSpc>
                <a:spcPct val="80000"/>
              </a:lnSpc>
              <a:buFontTx/>
              <a:buNone/>
            </a:pPr>
            <a:endParaRPr lang="fr-FR" sz="3200" i="1" dirty="0" smtClean="0">
              <a:solidFill>
                <a:srgbClr val="00A278"/>
              </a:solidFill>
              <a:cs typeface="Times New Roman" pitchFamily="18" charset="0"/>
            </a:endParaRPr>
          </a:p>
        </p:txBody>
      </p:sp>
      <p:sp>
        <p:nvSpPr>
          <p:cNvPr id="6" name="Rectangle 3"/>
          <p:cNvSpPr txBox="1">
            <a:spLocks noChangeArrowheads="1"/>
          </p:cNvSpPr>
          <p:nvPr/>
        </p:nvSpPr>
        <p:spPr>
          <a:xfrm>
            <a:off x="2476536" y="128826"/>
            <a:ext cx="6660232" cy="571500"/>
          </a:xfrm>
          <a:prstGeom prst="rect">
            <a:avLst/>
          </a:prstGeom>
        </p:spPr>
        <p:txBody>
          <a:bodyPr lIns="71320" tIns="35661" rIns="71320" bIns="35661"/>
          <a:lstStyle/>
          <a:p>
            <a:pPr lvl="0" algn="ctr">
              <a:defRPr/>
            </a:pPr>
            <a:r>
              <a:rPr lang="fr-FR" sz="2800" b="1" kern="0" dirty="0" smtClean="0">
                <a:latin typeface="Calibri" pitchFamily="34" charset="0"/>
                <a:ea typeface="+mj-ea"/>
                <a:cs typeface="+mj-cs"/>
              </a:rPr>
              <a:t>Établir le plan de prévention</a:t>
            </a:r>
            <a:endParaRPr lang="fr-FR" sz="2800" b="1" kern="0" dirty="0">
              <a:latin typeface="Calibri" pitchFamily="34" charset="0"/>
              <a:ea typeface="+mj-ea"/>
              <a:cs typeface="+mj-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pic>
        <p:nvPicPr>
          <p:cNvPr id="1026" name="Picture 2" descr="http://static.commentcamarche.net/www.commentcamarche.net/pictures/video-images-connecteur-yuv.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4368" y="2281436"/>
            <a:ext cx="877897" cy="79208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7904" y="848618"/>
            <a:ext cx="1440160" cy="966201"/>
          </a:xfrm>
          <a:prstGeom prst="rect">
            <a:avLst/>
          </a:prstGeom>
        </p:spPr>
      </p:pic>
      <p:sp>
        <p:nvSpPr>
          <p:cNvPr id="10" name="ZoneTexte 9"/>
          <p:cNvSpPr txBox="1"/>
          <p:nvPr/>
        </p:nvSpPr>
        <p:spPr>
          <a:xfrm>
            <a:off x="207061" y="3361556"/>
            <a:ext cx="180008"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pic>
        <p:nvPicPr>
          <p:cNvPr id="2" name="Picture 2" descr="https://pixabay.com/static/uploads/photo/2015/09/28/16/49/signature-962358_960_72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27287" y="2681631"/>
            <a:ext cx="866271" cy="649703"/>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p:cNvSpPr txBox="1"/>
          <p:nvPr/>
        </p:nvSpPr>
        <p:spPr>
          <a:xfrm>
            <a:off x="4211960" y="5476785"/>
            <a:ext cx="4716016" cy="261610"/>
          </a:xfrm>
          <a:prstGeom prst="rect">
            <a:avLst/>
          </a:prstGeom>
          <a:noFill/>
        </p:spPr>
        <p:txBody>
          <a:bodyPr wrap="square" rtlCol="0">
            <a:spAutoFit/>
          </a:bodyPr>
          <a:lstStyle/>
          <a:p>
            <a:pPr algn="r"/>
            <a:r>
              <a:rPr lang="fr-FR" sz="1050" dirty="0"/>
              <a:t>Image </a:t>
            </a:r>
            <a:r>
              <a:rPr lang="fr-FR" sz="1050" dirty="0" err="1" smtClean="0"/>
              <a:t>pixabay</a:t>
            </a:r>
            <a:r>
              <a:rPr lang="fr-FR" sz="1050" dirty="0" smtClean="0"/>
              <a:t> </a:t>
            </a:r>
            <a:r>
              <a:rPr lang="fr-FR" sz="1050" dirty="0" smtClean="0">
                <a:hlinkClick r:id="rId7"/>
              </a:rPr>
              <a:t>Source</a:t>
            </a:r>
            <a:endParaRPr lang="fr-FR" sz="105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227">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5222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2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52227">
                                            <p:txEl>
                                              <p:pRg st="2" end="2"/>
                                            </p:txEl>
                                          </p:spTgt>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52227">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52227">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52227">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522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uiExpand="1"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0710" y="4569851"/>
            <a:ext cx="1556438" cy="1094281"/>
          </a:xfrm>
          <a:prstGeom prst="rect">
            <a:avLst/>
          </a:prstGeom>
        </p:spPr>
      </p:pic>
      <p:sp>
        <p:nvSpPr>
          <p:cNvPr id="3" name="Espace réservé du contenu 2"/>
          <p:cNvSpPr>
            <a:spLocks noGrp="1"/>
          </p:cNvSpPr>
          <p:nvPr>
            <p:ph idx="1"/>
          </p:nvPr>
        </p:nvSpPr>
        <p:spPr>
          <a:xfrm>
            <a:off x="2699792" y="1270000"/>
            <a:ext cx="6317211" cy="3937000"/>
          </a:xfrm>
        </p:spPr>
        <p:txBody>
          <a:bodyPr/>
          <a:lstStyle/>
          <a:p>
            <a:r>
              <a:rPr lang="fr-FR" dirty="0" smtClean="0"/>
              <a:t>Remonter aux causes</a:t>
            </a:r>
          </a:p>
          <a:p>
            <a:pPr lvl="1"/>
            <a:r>
              <a:rPr lang="fr-FR" dirty="0" smtClean="0"/>
              <a:t>Diagramme cause-effet</a:t>
            </a:r>
          </a:p>
          <a:p>
            <a:pPr lvl="1"/>
            <a:r>
              <a:rPr lang="fr-FR" dirty="0" smtClean="0"/>
              <a:t>5 pourquoi</a:t>
            </a:r>
          </a:p>
          <a:p>
            <a:pPr lvl="1"/>
            <a:r>
              <a:rPr lang="fr-FR" dirty="0" smtClean="0"/>
              <a:t>Arbres des causes</a:t>
            </a:r>
          </a:p>
          <a:p>
            <a:pPr lvl="1"/>
            <a:r>
              <a:rPr lang="fr-FR" dirty="0" smtClean="0"/>
              <a:t>Cf. </a:t>
            </a:r>
            <a:r>
              <a:rPr lang="fr-FR" dirty="0" smtClean="0">
                <a:hlinkClick r:id="rId4"/>
              </a:rPr>
              <a:t>formation</a:t>
            </a:r>
            <a:endParaRPr lang="fr-FR" dirty="0" smtClean="0"/>
          </a:p>
          <a:p>
            <a:pPr marL="356602" lvl="1" indent="0">
              <a:buNone/>
            </a:pPr>
            <a:endParaRPr lang="fr-FR" dirty="0" smtClean="0"/>
          </a:p>
          <a:p>
            <a:pPr lvl="1"/>
            <a:endParaRPr lang="fr-FR" dirty="0" smtClean="0"/>
          </a:p>
          <a:p>
            <a:pPr lvl="1"/>
            <a:endParaRPr lang="fr-FR" dirty="0" smtClean="0"/>
          </a:p>
          <a:p>
            <a:r>
              <a:rPr lang="fr-FR" dirty="0" smtClean="0"/>
              <a:t>Solutions </a:t>
            </a:r>
            <a:r>
              <a:rPr lang="fr-FR" dirty="0"/>
              <a:t>innovantes</a:t>
            </a:r>
          </a:p>
          <a:p>
            <a:pPr lvl="1"/>
            <a:r>
              <a:rPr lang="fr-FR" dirty="0">
                <a:hlinkClick r:id="rId5"/>
              </a:rPr>
              <a:t>TRIZ </a:t>
            </a:r>
            <a:r>
              <a:rPr lang="fr-FR" dirty="0"/>
              <a:t>: résolution créative de problèmes</a:t>
            </a:r>
          </a:p>
          <a:p>
            <a:pPr lvl="1"/>
            <a:r>
              <a:rPr lang="fr-FR" dirty="0" smtClean="0">
                <a:hlinkClick r:id="rId6"/>
              </a:rPr>
              <a:t>Analyse fonctionnelle</a:t>
            </a:r>
            <a:r>
              <a:rPr lang="fr-FR" dirty="0" smtClean="0"/>
              <a:t>, </a:t>
            </a:r>
            <a:r>
              <a:rPr lang="fr-FR" dirty="0" smtClean="0">
                <a:hlinkClick r:id="rId7"/>
              </a:rPr>
              <a:t>AMDEC</a:t>
            </a:r>
            <a:endParaRPr lang="fr-FR" dirty="0"/>
          </a:p>
          <a:p>
            <a:pPr lvl="1"/>
            <a:endParaRPr lang="fr-FR" dirty="0"/>
          </a:p>
        </p:txBody>
      </p:sp>
      <p:pic>
        <p:nvPicPr>
          <p:cNvPr id="9" name="Espace réservé du contenu 5" descr="Capture d’écra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33719" y="1539399"/>
            <a:ext cx="2610282" cy="1750149"/>
          </a:xfrm>
          <a:prstGeom prst="rect">
            <a:avLst/>
          </a:prstGeom>
        </p:spPr>
      </p:pic>
      <p:pic>
        <p:nvPicPr>
          <p:cNvPr id="6" name="Image 5" descr="Capture d’écra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48064" y="2215279"/>
            <a:ext cx="1715814" cy="1486878"/>
          </a:xfrm>
          <a:prstGeom prst="rect">
            <a:avLst/>
          </a:prstGeom>
        </p:spPr>
      </p:pic>
      <p:sp>
        <p:nvSpPr>
          <p:cNvPr id="2" name="Titre 1"/>
          <p:cNvSpPr>
            <a:spLocks noGrp="1"/>
          </p:cNvSpPr>
          <p:nvPr>
            <p:ph type="title"/>
          </p:nvPr>
        </p:nvSpPr>
        <p:spPr/>
        <p:txBody>
          <a:bodyPr/>
          <a:lstStyle/>
          <a:p>
            <a:r>
              <a:rPr lang="fr-FR" dirty="0" smtClean="0"/>
              <a:t>Analyser un risque : Méthodes</a:t>
            </a:r>
            <a:endParaRPr lang="fr-FR" dirty="0"/>
          </a:p>
        </p:txBody>
      </p:sp>
      <p:pic>
        <p:nvPicPr>
          <p:cNvPr id="4" name="Image 3" descr="Capture d’écran"/>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89355" y="553244"/>
            <a:ext cx="2119149" cy="976070"/>
          </a:xfrm>
          <a:prstGeom prst="rect">
            <a:avLst/>
          </a:prstGeom>
        </p:spPr>
      </p:pic>
      <p:pic>
        <p:nvPicPr>
          <p:cNvPr id="8" name="Image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84502" y="3516625"/>
            <a:ext cx="1668562" cy="826149"/>
          </a:xfrm>
          <a:prstGeom prst="rect">
            <a:avLst/>
          </a:prstGeom>
        </p:spPr>
      </p:pic>
      <p:sp>
        <p:nvSpPr>
          <p:cNvPr id="10" name="ZoneTexte 9"/>
          <p:cNvSpPr txBox="1"/>
          <p:nvPr/>
        </p:nvSpPr>
        <p:spPr>
          <a:xfrm>
            <a:off x="207061" y="3706637"/>
            <a:ext cx="180008"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extLst>
      <p:ext uri="{BB962C8B-B14F-4D97-AF65-F5344CB8AC3E}">
        <p14:creationId xmlns:p14="http://schemas.microsoft.com/office/powerpoint/2010/main" val="112726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par>
                          <p:cTn id="41" fill="hold">
                            <p:stCondLst>
                              <p:cond delay="0"/>
                            </p:stCondLst>
                            <p:childTnLst>
                              <p:par>
                                <p:cTn id="42" presetID="1" presetClass="exit" presetSubtype="0" fill="hold" nodeType="afterEffect">
                                  <p:stCondLst>
                                    <p:cond delay="0"/>
                                  </p:stCondLst>
                                  <p:childTnLst>
                                    <p:set>
                                      <p:cBhvr>
                                        <p:cTn id="43" dur="1" fill="hold">
                                          <p:stCondLst>
                                            <p:cond delay="0"/>
                                          </p:stCondLst>
                                        </p:cTn>
                                        <p:tgtEl>
                                          <p:spTgt spid="4"/>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6"/>
                                        </p:tgtEl>
                                        <p:attrNameLst>
                                          <p:attrName>style.visibility</p:attrName>
                                        </p:attrNameLst>
                                      </p:cBhvr>
                                      <p:to>
                                        <p:strVal val="hidden"/>
                                      </p:to>
                                    </p:set>
                                  </p:childTnLst>
                                </p:cTn>
                              </p:par>
                              <p:par>
                                <p:cTn id="46" presetID="1" presetClass="exit" presetSubtype="0" fill="hold" nodeType="withEffect">
                                  <p:stCondLst>
                                    <p:cond delay="0"/>
                                  </p:stCondLst>
                                  <p:childTnLst>
                                    <p:set>
                                      <p:cBhvr>
                                        <p:cTn id="47" dur="1" fill="hold">
                                          <p:stCondLst>
                                            <p:cond delay="0"/>
                                          </p:stCondLst>
                                        </p:cTn>
                                        <p:tgtEl>
                                          <p:spTgt spid="9"/>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220072" y="1201316"/>
            <a:ext cx="1296144" cy="72000"/>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56127"/>
            <a:ext cx="9144000" cy="2805629"/>
          </a:xfrm>
          <a:prstGeom prst="rect">
            <a:avLst/>
          </a:prstGeom>
        </p:spPr>
      </p:pic>
      <p:sp>
        <p:nvSpPr>
          <p:cNvPr id="8" name="Rectangle 3"/>
          <p:cNvSpPr txBox="1">
            <a:spLocks noChangeArrowheads="1"/>
          </p:cNvSpPr>
          <p:nvPr/>
        </p:nvSpPr>
        <p:spPr>
          <a:xfrm>
            <a:off x="2483768" y="197760"/>
            <a:ext cx="6593881" cy="571500"/>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Plan de prévention</a:t>
            </a:r>
          </a:p>
        </p:txBody>
      </p:sp>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6256" y="985292"/>
            <a:ext cx="1440160" cy="966201"/>
          </a:xfrm>
          <a:prstGeom prst="rect">
            <a:avLst/>
          </a:prstGeom>
        </p:spPr>
      </p:pic>
    </p:spTree>
    <p:extLst>
      <p:ext uri="{BB962C8B-B14F-4D97-AF65-F5344CB8AC3E}">
        <p14:creationId xmlns:p14="http://schemas.microsoft.com/office/powerpoint/2010/main" val="143610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par>
                                <p:cTn id="12" presetID="1" presetClass="exit" presetSubtype="0" fill="hold" nodeType="withEffect">
                                  <p:stCondLst>
                                    <p:cond delay="0"/>
                                  </p:stCondLst>
                                  <p:childTnLst>
                                    <p:set>
                                      <p:cBhvr>
                                        <p:cTn id="13"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2483768" y="197760"/>
            <a:ext cx="6593881" cy="571500"/>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Plan de prévention</a:t>
            </a:r>
          </a:p>
        </p:txBody>
      </p:sp>
      <p:pic>
        <p:nvPicPr>
          <p:cNvPr id="4" name="Image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21396"/>
            <a:ext cx="9144000" cy="3564817"/>
          </a:xfrm>
          <a:prstGeom prst="rect">
            <a:avLst/>
          </a:prstGeom>
        </p:spPr>
      </p:pic>
      <p:sp>
        <p:nvSpPr>
          <p:cNvPr id="5" name="ZoneTexte 4"/>
          <p:cNvSpPr txBox="1"/>
          <p:nvPr/>
        </p:nvSpPr>
        <p:spPr>
          <a:xfrm>
            <a:off x="3995936" y="1057300"/>
            <a:ext cx="4032448" cy="384721"/>
          </a:xfrm>
          <a:prstGeom prst="rect">
            <a:avLst/>
          </a:prstGeom>
          <a:noFill/>
        </p:spPr>
        <p:txBody>
          <a:bodyPr wrap="square" rtlCol="0">
            <a:spAutoFit/>
          </a:bodyPr>
          <a:lstStyle/>
          <a:p>
            <a:r>
              <a:rPr lang="fr-FR" dirty="0"/>
              <a:t>Modèle de </a:t>
            </a:r>
            <a:r>
              <a:rPr lang="fr-FR" dirty="0">
                <a:hlinkClick r:id="rId4"/>
              </a:rPr>
              <a:t>plan de gestion des </a:t>
            </a:r>
            <a:r>
              <a:rPr lang="fr-FR" dirty="0" smtClean="0">
                <a:hlinkClick r:id="rId4"/>
              </a:rPr>
              <a:t>risques</a:t>
            </a:r>
            <a:endParaRPr lang="fr-FR" dirty="0"/>
          </a:p>
        </p:txBody>
      </p:sp>
      <p:pic>
        <p:nvPicPr>
          <p:cNvPr id="1026" name="Picture 2" descr="QR cod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25149" y="869078"/>
            <a:ext cx="952500" cy="952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2483768" y="269776"/>
            <a:ext cx="6660232" cy="571500"/>
          </a:xfrm>
          <a:prstGeom prst="rect">
            <a:avLst/>
          </a:prstGeom>
        </p:spPr>
        <p:txBody>
          <a:bodyPr lIns="71320" tIns="35661" rIns="71320" bIns="35661"/>
          <a:lstStyle/>
          <a:p>
            <a:pPr lvl="0" algn="ctr">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Plans</a:t>
            </a:r>
            <a:r>
              <a:rPr kumimoji="0" lang="fr-FR" sz="2800" b="1" i="0" u="none" strike="noStrike" kern="0" cap="none" spc="0" normalizeH="0" noProof="0" dirty="0" smtClean="0">
                <a:ln>
                  <a:noFill/>
                </a:ln>
                <a:solidFill>
                  <a:schemeClr val="tx1"/>
                </a:solidFill>
                <a:effectLst/>
                <a:uLnTx/>
                <a:uFillTx/>
                <a:latin typeface="Calibri" pitchFamily="34" charset="0"/>
                <a:ea typeface="+mj-ea"/>
                <a:cs typeface="+mj-cs"/>
              </a:rPr>
              <a:t> d’actions défaillants</a:t>
            </a:r>
            <a:r>
              <a:rPr lang="fr-FR" sz="2800" b="1" kern="0" dirty="0">
                <a:latin typeface="Calibri" pitchFamily="34" charset="0"/>
              </a:rPr>
              <a:t> </a:t>
            </a:r>
            <a:r>
              <a:rPr lang="fr-FR" sz="2800" b="1" kern="0" dirty="0" smtClean="0">
                <a:latin typeface="Calibri" pitchFamily="34" charset="0"/>
              </a:rPr>
              <a:t>(1/2</a:t>
            </a:r>
            <a:r>
              <a:rPr lang="fr-FR" sz="2800" b="1" kern="0" dirty="0">
                <a:latin typeface="Calibri" pitchFamily="34" charset="0"/>
              </a:rPr>
              <a:t>)</a:t>
            </a:r>
            <a:r>
              <a:rPr kumimoji="0" lang="fr-FR" sz="2800" b="1" i="0" u="none" strike="noStrike" kern="0" cap="none" spc="0" normalizeH="0" noProof="0" dirty="0" smtClean="0">
                <a:ln>
                  <a:noFill/>
                </a:ln>
                <a:solidFill>
                  <a:schemeClr val="tx1"/>
                </a:solidFill>
                <a:effectLst/>
                <a:uLnTx/>
                <a:uFillTx/>
                <a:latin typeface="Calibri" pitchFamily="34" charset="0"/>
                <a:ea typeface="+mj-ea"/>
                <a:cs typeface="+mj-cs"/>
              </a:rPr>
              <a:t>	</a:t>
            </a:r>
            <a:endPar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5" name="Rectangle 4"/>
          <p:cNvSpPr/>
          <p:nvPr/>
        </p:nvSpPr>
        <p:spPr>
          <a:xfrm>
            <a:off x="2753544" y="985292"/>
            <a:ext cx="6120680" cy="3471720"/>
          </a:xfrm>
          <a:prstGeom prst="rect">
            <a:avLst/>
          </a:prstGeom>
        </p:spPr>
        <p:txBody>
          <a:bodyPr wrap="square">
            <a:spAutoFit/>
          </a:bodyPr>
          <a:lstStyle/>
          <a:p>
            <a:pPr marL="457200" indent="-457200" eaLnBrk="1" hangingPunct="1">
              <a:lnSpc>
                <a:spcPct val="90000"/>
              </a:lnSpc>
              <a:buClr>
                <a:srgbClr val="FF6600"/>
              </a:buClr>
              <a:buSzPct val="90000"/>
              <a:buFont typeface="Wingdings" pitchFamily="2" charset="2"/>
              <a:buChar char="q"/>
            </a:pPr>
            <a:r>
              <a:rPr lang="fr-FR" sz="2000" dirty="0" smtClean="0">
                <a:latin typeface="Calibri" pitchFamily="34" charset="0"/>
                <a:cs typeface="Times New Roman" pitchFamily="18" charset="0"/>
              </a:rPr>
              <a:t>Risque mal identifié = impossible à traiter</a:t>
            </a:r>
          </a:p>
          <a:p>
            <a:pPr marL="1100678" lvl="2" indent="-342900">
              <a:lnSpc>
                <a:spcPct val="90000"/>
              </a:lnSpc>
              <a:spcBef>
                <a:spcPct val="20000"/>
              </a:spcBef>
              <a:buClr>
                <a:srgbClr val="FF6600"/>
              </a:buClr>
              <a:buSzPct val="90000"/>
            </a:pPr>
            <a:r>
              <a:rPr lang="fr-FR" sz="1800" i="1" dirty="0">
                <a:solidFill>
                  <a:srgbClr val="002060"/>
                </a:solidFill>
                <a:latin typeface="Calibri" pitchFamily="34" charset="0"/>
                <a:cs typeface="Times New Roman" pitchFamily="18" charset="0"/>
              </a:rPr>
              <a:t>Formulation floue</a:t>
            </a:r>
          </a:p>
          <a:p>
            <a:pPr marL="1100678" lvl="2" indent="-342900">
              <a:lnSpc>
                <a:spcPct val="90000"/>
              </a:lnSpc>
              <a:spcBef>
                <a:spcPct val="20000"/>
              </a:spcBef>
              <a:buClr>
                <a:srgbClr val="FF6600"/>
              </a:buClr>
              <a:buSzPct val="90000"/>
            </a:pPr>
            <a:r>
              <a:rPr lang="fr-FR" sz="1800" i="1" dirty="0" smtClean="0">
                <a:solidFill>
                  <a:srgbClr val="002060"/>
                </a:solidFill>
                <a:latin typeface="Calibri" pitchFamily="34" charset="0"/>
                <a:cs typeface="Times New Roman" pitchFamily="18" charset="0"/>
              </a:rPr>
              <a:t>Deux </a:t>
            </a:r>
            <a:r>
              <a:rPr lang="fr-FR" sz="1800" i="1" dirty="0">
                <a:solidFill>
                  <a:srgbClr val="002060"/>
                </a:solidFill>
                <a:latin typeface="Calibri" pitchFamily="34" charset="0"/>
                <a:cs typeface="Times New Roman" pitchFamily="18" charset="0"/>
              </a:rPr>
              <a:t>risques à la </a:t>
            </a:r>
            <a:r>
              <a:rPr lang="fr-FR" sz="1800" i="1" dirty="0" smtClean="0">
                <a:solidFill>
                  <a:srgbClr val="002060"/>
                </a:solidFill>
                <a:latin typeface="Calibri" pitchFamily="34" charset="0"/>
                <a:cs typeface="Times New Roman" pitchFamily="18" charset="0"/>
              </a:rPr>
              <a:t>fois</a:t>
            </a:r>
            <a:endParaRPr lang="fr-FR" sz="1800" i="1" dirty="0">
              <a:solidFill>
                <a:srgbClr val="002060"/>
              </a:solidFill>
              <a:latin typeface="Calibri" pitchFamily="34" charset="0"/>
              <a:cs typeface="Times New Roman" pitchFamily="18" charset="0"/>
            </a:endParaRPr>
          </a:p>
          <a:p>
            <a:pPr marL="1100678" lvl="2" indent="-342900">
              <a:lnSpc>
                <a:spcPct val="90000"/>
              </a:lnSpc>
              <a:spcBef>
                <a:spcPct val="20000"/>
              </a:spcBef>
              <a:buClr>
                <a:srgbClr val="FF6600"/>
              </a:buClr>
              <a:buSzPct val="90000"/>
            </a:pPr>
            <a:r>
              <a:rPr lang="fr-FR" sz="1800" i="1" dirty="0" smtClean="0">
                <a:solidFill>
                  <a:srgbClr val="002060"/>
                </a:solidFill>
                <a:latin typeface="Calibri" pitchFamily="34" charset="0"/>
                <a:cs typeface="Times New Roman" pitchFamily="18" charset="0"/>
              </a:rPr>
              <a:t>Expert </a:t>
            </a:r>
            <a:r>
              <a:rPr lang="fr-FR" sz="1800" i="1" dirty="0">
                <a:solidFill>
                  <a:srgbClr val="002060"/>
                </a:solidFill>
                <a:latin typeface="Calibri" pitchFamily="34" charset="0"/>
                <a:cs typeface="Times New Roman" pitchFamily="18" charset="0"/>
              </a:rPr>
              <a:t>compétent non consulté</a:t>
            </a:r>
          </a:p>
          <a:p>
            <a:pPr marL="1056103" lvl="2" indent="-342900" eaLnBrk="1" hangingPunct="1">
              <a:lnSpc>
                <a:spcPct val="90000"/>
              </a:lnSpc>
              <a:buClr>
                <a:srgbClr val="FF6600"/>
              </a:buClr>
              <a:buSzPct val="90000"/>
              <a:buFont typeface="Wingdings" pitchFamily="2" charset="2"/>
              <a:buChar char="Ø"/>
            </a:pPr>
            <a:endParaRPr lang="fr-FR" sz="1800" dirty="0" smtClean="0">
              <a:latin typeface="Calibri" pitchFamily="34" charset="0"/>
              <a:cs typeface="Times New Roman" pitchFamily="18" charset="0"/>
            </a:endParaRPr>
          </a:p>
          <a:p>
            <a:pPr marL="1056103" lvl="2" indent="-342900" eaLnBrk="1" hangingPunct="1">
              <a:lnSpc>
                <a:spcPct val="90000"/>
              </a:lnSpc>
              <a:buClr>
                <a:srgbClr val="FF6600"/>
              </a:buClr>
              <a:buSzPct val="90000"/>
              <a:buFont typeface="Wingdings" pitchFamily="2" charset="2"/>
              <a:buChar char="Ø"/>
            </a:pPr>
            <a:endParaRPr lang="fr-FR" sz="1800" i="1" dirty="0" smtClean="0">
              <a:latin typeface="Calibri" pitchFamily="34" charset="0"/>
              <a:cs typeface="Times New Roman" pitchFamily="18" charset="0"/>
            </a:endParaRPr>
          </a:p>
          <a:p>
            <a:pPr marL="457200" indent="-457200" eaLnBrk="1" hangingPunct="1">
              <a:lnSpc>
                <a:spcPct val="90000"/>
              </a:lnSpc>
              <a:buClr>
                <a:srgbClr val="FF6600"/>
              </a:buClr>
              <a:buSzPct val="90000"/>
              <a:buFont typeface="Wingdings" pitchFamily="2" charset="2"/>
              <a:buChar char="q"/>
            </a:pPr>
            <a:r>
              <a:rPr lang="fr-FR" sz="2000" dirty="0" smtClean="0">
                <a:latin typeface="Calibri" pitchFamily="34" charset="0"/>
                <a:cs typeface="Times New Roman" pitchFamily="18" charset="0"/>
              </a:rPr>
              <a:t>Risque critique…</a:t>
            </a:r>
          </a:p>
          <a:p>
            <a:pPr marL="1100678" lvl="2" indent="-342900">
              <a:lnSpc>
                <a:spcPct val="90000"/>
              </a:lnSpc>
              <a:spcBef>
                <a:spcPct val="20000"/>
              </a:spcBef>
              <a:buClr>
                <a:srgbClr val="FF6600"/>
              </a:buClr>
              <a:buSzPct val="90000"/>
            </a:pPr>
            <a:r>
              <a:rPr lang="fr-FR" sz="1800" i="1" dirty="0">
                <a:solidFill>
                  <a:srgbClr val="002060"/>
                </a:solidFill>
                <a:latin typeface="Calibri" pitchFamily="34" charset="0"/>
                <a:cs typeface="Times New Roman" pitchFamily="18" charset="0"/>
              </a:rPr>
              <a:t>.. mais </a:t>
            </a:r>
            <a:r>
              <a:rPr lang="fr-FR" sz="1800" i="1" dirty="0">
                <a:solidFill>
                  <a:srgbClr val="002060"/>
                </a:solidFill>
                <a:latin typeface="Calibri" pitchFamily="34" charset="0"/>
                <a:cs typeface="Times New Roman" pitchFamily="18" charset="0"/>
              </a:rPr>
              <a:t>pas de plan d’action - </a:t>
            </a:r>
            <a:r>
              <a:rPr lang="fr-FR" sz="1800" i="1" dirty="0">
                <a:solidFill>
                  <a:srgbClr val="002060"/>
                </a:solidFill>
                <a:latin typeface="Calibri" pitchFamily="34" charset="0"/>
                <a:cs typeface="Times New Roman" pitchFamily="18" charset="0"/>
              </a:rPr>
              <a:t>Au </a:t>
            </a:r>
            <a:r>
              <a:rPr lang="fr-FR" sz="1800" i="1" dirty="0">
                <a:solidFill>
                  <a:srgbClr val="002060"/>
                </a:solidFill>
                <a:latin typeface="Calibri" pitchFamily="34" charset="0"/>
                <a:cs typeface="Times New Roman" pitchFamily="18" charset="0"/>
              </a:rPr>
              <a:t>secours </a:t>
            </a:r>
            <a:r>
              <a:rPr lang="fr-FR" sz="1800" i="1" dirty="0">
                <a:solidFill>
                  <a:srgbClr val="002060"/>
                </a:solidFill>
                <a:latin typeface="Calibri" pitchFamily="34" charset="0"/>
                <a:cs typeface="Times New Roman" pitchFamily="18" charset="0"/>
              </a:rPr>
              <a:t>!</a:t>
            </a:r>
          </a:p>
          <a:p>
            <a:pPr marL="1100678" lvl="2" indent="-342900">
              <a:lnSpc>
                <a:spcPct val="90000"/>
              </a:lnSpc>
              <a:spcBef>
                <a:spcPct val="20000"/>
              </a:spcBef>
              <a:buClr>
                <a:srgbClr val="FF6600"/>
              </a:buClr>
              <a:buSzPct val="90000"/>
            </a:pPr>
            <a:r>
              <a:rPr lang="fr-FR" sz="1800" i="1" dirty="0">
                <a:solidFill>
                  <a:srgbClr val="002060"/>
                </a:solidFill>
                <a:latin typeface="Calibri" pitchFamily="34" charset="0"/>
                <a:cs typeface="Times New Roman" pitchFamily="18" charset="0"/>
              </a:rPr>
              <a:t>Personne n’est </a:t>
            </a:r>
            <a:r>
              <a:rPr lang="fr-FR" sz="1800" i="1" dirty="0">
                <a:solidFill>
                  <a:srgbClr val="002060"/>
                </a:solidFill>
                <a:latin typeface="Calibri" pitchFamily="34" charset="0"/>
                <a:cs typeface="Times New Roman" pitchFamily="18" charset="0"/>
              </a:rPr>
              <a:t>responsable du suivi du risque</a:t>
            </a:r>
          </a:p>
          <a:p>
            <a:pPr marL="1056103" lvl="2" indent="-342900" eaLnBrk="1" hangingPunct="1">
              <a:lnSpc>
                <a:spcPct val="90000"/>
              </a:lnSpc>
              <a:buClr>
                <a:srgbClr val="FF6600"/>
              </a:buClr>
              <a:buSzPct val="90000"/>
              <a:buFont typeface="Wingdings" panose="05000000000000000000" pitchFamily="2" charset="2"/>
              <a:buChar char="q"/>
            </a:pPr>
            <a:endParaRPr lang="fr-FR" sz="2000" dirty="0">
              <a:latin typeface="Calibri" pitchFamily="34" charset="0"/>
              <a:cs typeface="Times New Roman" pitchFamily="18" charset="0"/>
            </a:endParaRPr>
          </a:p>
          <a:p>
            <a:pPr marL="342900" indent="-342900">
              <a:lnSpc>
                <a:spcPct val="90000"/>
              </a:lnSpc>
              <a:buClr>
                <a:srgbClr val="FF6600"/>
              </a:buClr>
              <a:buSzPct val="90000"/>
              <a:buFont typeface="Wingdings" panose="05000000000000000000" pitchFamily="2" charset="2"/>
              <a:buChar char="q"/>
            </a:pPr>
            <a:r>
              <a:rPr lang="fr-FR" sz="2000" dirty="0">
                <a:latin typeface="Calibri" pitchFamily="34" charset="0"/>
                <a:cs typeface="Times New Roman" pitchFamily="18" charset="0"/>
              </a:rPr>
              <a:t>Pas de mise à jour </a:t>
            </a:r>
            <a:r>
              <a:rPr lang="fr-FR" sz="2000" dirty="0" smtClean="0">
                <a:latin typeface="Calibri" pitchFamily="34" charset="0"/>
                <a:cs typeface="Times New Roman" pitchFamily="18" charset="0"/>
              </a:rPr>
              <a:t>: </a:t>
            </a:r>
          </a:p>
          <a:p>
            <a:pPr marL="713204" lvl="4">
              <a:lnSpc>
                <a:spcPct val="90000"/>
              </a:lnSpc>
              <a:buClr>
                <a:srgbClr val="FF6600"/>
              </a:buClr>
              <a:buSzPct val="90000"/>
            </a:pPr>
            <a:r>
              <a:rPr lang="fr-FR" sz="1800" i="1" dirty="0">
                <a:solidFill>
                  <a:srgbClr val="002060"/>
                </a:solidFill>
                <a:latin typeface="Calibri" pitchFamily="34" charset="0"/>
                <a:cs typeface="Times New Roman" pitchFamily="18" charset="0"/>
              </a:rPr>
              <a:t>P</a:t>
            </a:r>
            <a:r>
              <a:rPr lang="fr-FR" sz="1800" i="1" dirty="0" smtClean="0">
                <a:solidFill>
                  <a:srgbClr val="002060"/>
                </a:solidFill>
                <a:latin typeface="Calibri" pitchFamily="34" charset="0"/>
                <a:cs typeface="Times New Roman" pitchFamily="18" charset="0"/>
              </a:rPr>
              <a:t>lan </a:t>
            </a:r>
            <a:r>
              <a:rPr lang="fr-FR" sz="1800" i="1" dirty="0">
                <a:solidFill>
                  <a:srgbClr val="002060"/>
                </a:solidFill>
                <a:latin typeface="Calibri" pitchFamily="34" charset="0"/>
                <a:cs typeface="Times New Roman" pitchFamily="18" charset="0"/>
              </a:rPr>
              <a:t>de maitrise des risques périmé</a:t>
            </a:r>
          </a:p>
        </p:txBody>
      </p:sp>
      <p:sp>
        <p:nvSpPr>
          <p:cNvPr id="8" name="ZoneTexte 7"/>
          <p:cNvSpPr txBox="1"/>
          <p:nvPr/>
        </p:nvSpPr>
        <p:spPr>
          <a:xfrm>
            <a:off x="207061" y="4037004"/>
            <a:ext cx="180008"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pic>
        <p:nvPicPr>
          <p:cNvPr id="9" name="Image 8"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6" y="4441676"/>
            <a:ext cx="3849338" cy="1181082"/>
          </a:xfrm>
          <a:prstGeom prst="rect">
            <a:avLst/>
          </a:prstGeom>
        </p:spPr>
      </p:pic>
      <p:sp>
        <p:nvSpPr>
          <p:cNvPr id="2" name="Rectangle 1"/>
          <p:cNvSpPr/>
          <p:nvPr/>
        </p:nvSpPr>
        <p:spPr>
          <a:xfrm>
            <a:off x="3851920" y="4873724"/>
            <a:ext cx="4176464" cy="749034"/>
          </a:xfrm>
          <a:prstGeom prst="rect">
            <a:avLst/>
          </a:prstGeom>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down)">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3"/>
          <p:cNvSpPr>
            <a:spLocks noGrp="1" noChangeArrowheads="1"/>
          </p:cNvSpPr>
          <p:nvPr>
            <p:ph idx="1"/>
          </p:nvPr>
        </p:nvSpPr>
        <p:spPr>
          <a:xfrm>
            <a:off x="2719285" y="1489348"/>
            <a:ext cx="6173195" cy="3240360"/>
          </a:xfrm>
        </p:spPr>
        <p:txBody>
          <a:bodyPr/>
          <a:lstStyle/>
          <a:p>
            <a:pPr marL="457200" indent="-457200" eaLnBrk="1" hangingPunct="1">
              <a:lnSpc>
                <a:spcPct val="90000"/>
              </a:lnSpc>
              <a:spcBef>
                <a:spcPct val="0"/>
              </a:spcBef>
              <a:buClr>
                <a:srgbClr val="FF6600"/>
              </a:buClr>
              <a:buSzPct val="90000"/>
              <a:buFont typeface="Wingdings" pitchFamily="2" charset="2"/>
              <a:buChar char="q"/>
            </a:pPr>
            <a:r>
              <a:rPr lang="fr-FR" sz="2000" kern="1200" dirty="0">
                <a:cs typeface="Times New Roman" pitchFamily="18" charset="0"/>
              </a:rPr>
              <a:t>« on va terminer cette tâche avant la date prévue </a:t>
            </a:r>
            <a:r>
              <a:rPr lang="fr-FR" sz="2000" kern="1200" dirty="0" smtClean="0">
                <a:cs typeface="Times New Roman" pitchFamily="18" charset="0"/>
              </a:rPr>
              <a:t>»</a:t>
            </a:r>
            <a:endParaRPr lang="fr-FR" sz="2000" kern="1200" dirty="0">
              <a:cs typeface="Times New Roman" pitchFamily="18" charset="0"/>
            </a:endParaRPr>
          </a:p>
          <a:p>
            <a:pPr marL="1056103" lvl="2" indent="-342900" eaLnBrk="1" hangingPunct="1">
              <a:lnSpc>
                <a:spcPct val="90000"/>
              </a:lnSpc>
              <a:buClr>
                <a:srgbClr val="FF6600"/>
              </a:buClr>
              <a:buSzPct val="90000"/>
              <a:buNone/>
            </a:pPr>
            <a:r>
              <a:rPr lang="fr-FR" sz="1500" i="1" dirty="0" smtClean="0">
                <a:solidFill>
                  <a:srgbClr val="002060"/>
                </a:solidFill>
                <a:cs typeface="Times New Roman" pitchFamily="18" charset="0"/>
              </a:rPr>
              <a:t>Pourquoi avoir un planning si on ne le respecte pas ?</a:t>
            </a:r>
          </a:p>
          <a:p>
            <a:pPr marL="744077" lvl="1" indent="-342900" eaLnBrk="1" hangingPunct="1">
              <a:lnSpc>
                <a:spcPct val="90000"/>
              </a:lnSpc>
              <a:buClr>
                <a:srgbClr val="FF6600"/>
              </a:buClr>
              <a:buSzPct val="90000"/>
              <a:buNone/>
            </a:pPr>
            <a:endParaRPr lang="fr-FR" sz="1400" i="1" dirty="0" smtClean="0">
              <a:cs typeface="Times New Roman" pitchFamily="18" charset="0"/>
            </a:endParaRPr>
          </a:p>
          <a:p>
            <a:pPr marL="457200" indent="-457200" eaLnBrk="1" hangingPunct="1">
              <a:lnSpc>
                <a:spcPct val="90000"/>
              </a:lnSpc>
              <a:spcBef>
                <a:spcPct val="0"/>
              </a:spcBef>
              <a:buClr>
                <a:srgbClr val="FF6600"/>
              </a:buClr>
              <a:buSzPct val="90000"/>
              <a:buFont typeface="Wingdings" pitchFamily="2" charset="2"/>
              <a:buChar char="q"/>
            </a:pPr>
            <a:r>
              <a:rPr lang="fr-FR" sz="2000" kern="1200" dirty="0">
                <a:cs typeface="Times New Roman" pitchFamily="18" charset="0"/>
              </a:rPr>
              <a:t>«  on va travailler dur », « on va être sérieux »</a:t>
            </a:r>
          </a:p>
          <a:p>
            <a:pPr marL="1056103" lvl="2" indent="-342900" eaLnBrk="1" hangingPunct="1">
              <a:lnSpc>
                <a:spcPct val="90000"/>
              </a:lnSpc>
              <a:buClr>
                <a:srgbClr val="FF6600"/>
              </a:buClr>
              <a:buSzPct val="90000"/>
              <a:buNone/>
            </a:pPr>
            <a:r>
              <a:rPr lang="fr-FR" sz="1500" i="1" dirty="0" smtClean="0">
                <a:solidFill>
                  <a:srgbClr val="002060"/>
                </a:solidFill>
                <a:cs typeface="Times New Roman" pitchFamily="18" charset="0"/>
              </a:rPr>
              <a:t>Concrètement, quel risque </a:t>
            </a:r>
            <a:r>
              <a:rPr lang="fr-FR" sz="1500" dirty="0" smtClean="0">
                <a:solidFill>
                  <a:srgbClr val="002060"/>
                </a:solidFill>
                <a:cs typeface="Times New Roman" pitchFamily="18" charset="0"/>
                <a:sym typeface="Wingdings" panose="05000000000000000000" pitchFamily="2" charset="2"/>
              </a:rPr>
              <a:t> </a:t>
            </a:r>
            <a:r>
              <a:rPr lang="fr-FR" sz="1500" i="1" dirty="0" smtClean="0">
                <a:solidFill>
                  <a:srgbClr val="002060"/>
                </a:solidFill>
                <a:cs typeface="Times New Roman" pitchFamily="18" charset="0"/>
              </a:rPr>
              <a:t>quelle priorité </a:t>
            </a:r>
            <a:r>
              <a:rPr lang="fr-FR" sz="1500" dirty="0">
                <a:solidFill>
                  <a:srgbClr val="002060"/>
                </a:solidFill>
                <a:cs typeface="Times New Roman" pitchFamily="18" charset="0"/>
                <a:sym typeface="Wingdings" panose="05000000000000000000" pitchFamily="2" charset="2"/>
              </a:rPr>
              <a:t> </a:t>
            </a:r>
            <a:r>
              <a:rPr lang="fr-FR" sz="1500" dirty="0" smtClean="0">
                <a:solidFill>
                  <a:srgbClr val="002060"/>
                </a:solidFill>
                <a:cs typeface="Times New Roman" pitchFamily="18" charset="0"/>
                <a:sym typeface="Wingdings" panose="05000000000000000000" pitchFamily="2" charset="2"/>
              </a:rPr>
              <a:t>quelle </a:t>
            </a:r>
            <a:r>
              <a:rPr lang="fr-FR" sz="1500" i="1" dirty="0" smtClean="0">
                <a:solidFill>
                  <a:srgbClr val="002060"/>
                </a:solidFill>
                <a:cs typeface="Times New Roman" pitchFamily="18" charset="0"/>
              </a:rPr>
              <a:t>action ?</a:t>
            </a:r>
          </a:p>
          <a:p>
            <a:pPr marL="744077" lvl="1" indent="-342900" eaLnBrk="1" hangingPunct="1">
              <a:lnSpc>
                <a:spcPct val="90000"/>
              </a:lnSpc>
              <a:buClr>
                <a:srgbClr val="FF6600"/>
              </a:buClr>
              <a:buSzPct val="90000"/>
              <a:buNone/>
            </a:pPr>
            <a:endParaRPr lang="fr-FR" sz="1400" i="1" dirty="0" smtClean="0">
              <a:cs typeface="Times New Roman" pitchFamily="18" charset="0"/>
            </a:endParaRPr>
          </a:p>
          <a:p>
            <a:pPr marL="457200" indent="-457200" eaLnBrk="1" hangingPunct="1">
              <a:lnSpc>
                <a:spcPct val="90000"/>
              </a:lnSpc>
              <a:spcBef>
                <a:spcPct val="0"/>
              </a:spcBef>
              <a:buClr>
                <a:srgbClr val="FF6600"/>
              </a:buClr>
              <a:buSzPct val="90000"/>
              <a:buFont typeface="Wingdings" pitchFamily="2" charset="2"/>
              <a:buChar char="q"/>
            </a:pPr>
            <a:r>
              <a:rPr lang="fr-FR" sz="2000" kern="1200" dirty="0">
                <a:cs typeface="Times New Roman" pitchFamily="18" charset="0"/>
              </a:rPr>
              <a:t>Pas de </a:t>
            </a:r>
            <a:r>
              <a:rPr lang="fr-FR" sz="2000" kern="1200" dirty="0" smtClean="0">
                <a:cs typeface="Times New Roman" pitchFamily="18" charset="0"/>
              </a:rPr>
              <a:t>priorisation</a:t>
            </a:r>
            <a:endParaRPr lang="fr-FR" sz="2000" kern="1200" dirty="0">
              <a:cs typeface="Times New Roman" pitchFamily="18" charset="0"/>
            </a:endParaRPr>
          </a:p>
          <a:p>
            <a:pPr marL="1056103" lvl="2" indent="-342900" eaLnBrk="1" hangingPunct="1">
              <a:lnSpc>
                <a:spcPct val="90000"/>
              </a:lnSpc>
              <a:buClr>
                <a:srgbClr val="FF6600"/>
              </a:buClr>
              <a:buSzPct val="90000"/>
              <a:buNone/>
            </a:pPr>
            <a:r>
              <a:rPr lang="fr-FR" sz="1500" i="1" dirty="0" smtClean="0">
                <a:solidFill>
                  <a:srgbClr val="002060"/>
                </a:solidFill>
                <a:cs typeface="Times New Roman" pitchFamily="18" charset="0"/>
              </a:rPr>
              <a:t>Plan fouillis, pas trié par criticité</a:t>
            </a:r>
          </a:p>
          <a:p>
            <a:pPr marL="1056103" lvl="2" indent="-342900" eaLnBrk="1" hangingPunct="1">
              <a:lnSpc>
                <a:spcPct val="90000"/>
              </a:lnSpc>
              <a:buClr>
                <a:srgbClr val="FF6600"/>
              </a:buClr>
              <a:buSzPct val="90000"/>
              <a:buNone/>
            </a:pPr>
            <a:endParaRPr lang="fr-FR" sz="1500" i="1" dirty="0" smtClean="0">
              <a:solidFill>
                <a:srgbClr val="002060"/>
              </a:solidFill>
              <a:cs typeface="Times New Roman" pitchFamily="18" charset="0"/>
            </a:endParaRPr>
          </a:p>
          <a:p>
            <a:pPr marL="457200" indent="-457200" eaLnBrk="1" hangingPunct="1">
              <a:lnSpc>
                <a:spcPct val="90000"/>
              </a:lnSpc>
              <a:spcBef>
                <a:spcPct val="0"/>
              </a:spcBef>
              <a:buClr>
                <a:srgbClr val="FF6600"/>
              </a:buClr>
              <a:buSzPct val="90000"/>
              <a:buFont typeface="Wingdings" pitchFamily="2" charset="2"/>
              <a:buChar char="q"/>
            </a:pPr>
            <a:r>
              <a:rPr lang="fr-FR" sz="2000" kern="1200" dirty="0" smtClean="0">
                <a:cs typeface="Times New Roman" pitchFamily="18" charset="0"/>
              </a:rPr>
              <a:t>Coût </a:t>
            </a:r>
            <a:r>
              <a:rPr lang="fr-FR" sz="2000" kern="1200" dirty="0">
                <a:cs typeface="Times New Roman" pitchFamily="18" charset="0"/>
              </a:rPr>
              <a:t>d'un sinistre / coût de la </a:t>
            </a:r>
            <a:r>
              <a:rPr lang="fr-FR" sz="2000" kern="1200" dirty="0" smtClean="0">
                <a:cs typeface="Times New Roman" pitchFamily="18" charset="0"/>
              </a:rPr>
              <a:t>prévention</a:t>
            </a:r>
            <a:endParaRPr lang="fr-FR" sz="2000" kern="1200" dirty="0">
              <a:cs typeface="Times New Roman" pitchFamily="18" charset="0"/>
            </a:endParaRPr>
          </a:p>
          <a:p>
            <a:pPr marL="1056103" lvl="2" indent="-342900" eaLnBrk="1" hangingPunct="1">
              <a:lnSpc>
                <a:spcPct val="90000"/>
              </a:lnSpc>
              <a:buClr>
                <a:srgbClr val="FF6600"/>
              </a:buClr>
              <a:buSzPct val="90000"/>
              <a:buNone/>
            </a:pPr>
            <a:r>
              <a:rPr lang="fr-FR" sz="1500" i="1" dirty="0">
                <a:solidFill>
                  <a:srgbClr val="002060"/>
                </a:solidFill>
                <a:cs typeface="Times New Roman" pitchFamily="18" charset="0"/>
              </a:rPr>
              <a:t>Il ne faut pas que la prévention coûte plus cher que le problème </a:t>
            </a:r>
            <a:r>
              <a:rPr lang="fr-FR" sz="1500" i="1" dirty="0" smtClean="0">
                <a:solidFill>
                  <a:srgbClr val="002060"/>
                </a:solidFill>
                <a:cs typeface="Times New Roman" pitchFamily="18" charset="0"/>
              </a:rPr>
              <a:t>!</a:t>
            </a:r>
            <a:endParaRPr lang="fr-FR" sz="1500" i="1" dirty="0">
              <a:solidFill>
                <a:srgbClr val="002060"/>
              </a:solidFill>
              <a:cs typeface="Times New Roman" pitchFamily="18" charset="0"/>
            </a:endParaRPr>
          </a:p>
        </p:txBody>
      </p:sp>
      <p:sp>
        <p:nvSpPr>
          <p:cNvPr id="4" name="Rectangle 3"/>
          <p:cNvSpPr txBox="1">
            <a:spLocks noChangeArrowheads="1"/>
          </p:cNvSpPr>
          <p:nvPr/>
        </p:nvSpPr>
        <p:spPr>
          <a:xfrm>
            <a:off x="2483768" y="269776"/>
            <a:ext cx="6660232" cy="571500"/>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Plans</a:t>
            </a:r>
            <a:r>
              <a:rPr kumimoji="0" lang="fr-FR" sz="2800" b="1" i="0" u="none" strike="noStrike" kern="0" cap="none" spc="0" normalizeH="0" noProof="0" dirty="0" smtClean="0">
                <a:ln>
                  <a:noFill/>
                </a:ln>
                <a:solidFill>
                  <a:schemeClr val="tx1"/>
                </a:solidFill>
                <a:effectLst/>
                <a:uLnTx/>
                <a:uFillTx/>
                <a:latin typeface="Calibri" pitchFamily="34" charset="0"/>
                <a:ea typeface="+mj-ea"/>
                <a:cs typeface="+mj-cs"/>
              </a:rPr>
              <a:t> d’actions défaillants (2/2)	</a:t>
            </a:r>
            <a:endPar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6" name="ZoneTexte 5"/>
          <p:cNvSpPr txBox="1"/>
          <p:nvPr/>
        </p:nvSpPr>
        <p:spPr>
          <a:xfrm>
            <a:off x="207061" y="4037004"/>
            <a:ext cx="180008"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10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107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3107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31075">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107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1075">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10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3"/>
          <p:cNvSpPr>
            <a:spLocks noGrp="1" noChangeArrowheads="1"/>
          </p:cNvSpPr>
          <p:nvPr>
            <p:ph idx="1"/>
          </p:nvPr>
        </p:nvSpPr>
        <p:spPr>
          <a:xfrm>
            <a:off x="2483768" y="1139721"/>
            <a:ext cx="6533235" cy="4067279"/>
          </a:xfrm>
        </p:spPr>
        <p:txBody>
          <a:bodyPr/>
          <a:lstStyle/>
          <a:p>
            <a:pPr eaLnBrk="1" hangingPunct="1">
              <a:buFontTx/>
              <a:buNone/>
            </a:pPr>
            <a:r>
              <a:rPr lang="fr-FR" sz="2000" dirty="0" smtClean="0"/>
              <a:t>Prendre en compte la détection du problème :</a:t>
            </a:r>
          </a:p>
          <a:p>
            <a:pPr lvl="1" eaLnBrk="1" hangingPunct="1">
              <a:buFontTx/>
              <a:buNone/>
            </a:pPr>
            <a:r>
              <a:rPr lang="fr-FR" sz="2400" dirty="0" smtClean="0">
                <a:solidFill>
                  <a:schemeClr val="accent6">
                    <a:lumMod val="75000"/>
                  </a:schemeClr>
                </a:solidFill>
              </a:rPr>
              <a:t>Criticité = gravité * fréquence * </a:t>
            </a:r>
            <a:r>
              <a:rPr lang="fr-FR" sz="2400" b="1" dirty="0" err="1" smtClean="0">
                <a:solidFill>
                  <a:schemeClr val="accent6">
                    <a:lumMod val="75000"/>
                  </a:schemeClr>
                </a:solidFill>
              </a:rPr>
              <a:t>diff</a:t>
            </a:r>
            <a:r>
              <a:rPr lang="fr-FR" sz="2400" b="1" dirty="0" smtClean="0">
                <a:solidFill>
                  <a:schemeClr val="accent6">
                    <a:lumMod val="75000"/>
                  </a:schemeClr>
                </a:solidFill>
              </a:rPr>
              <a:t>. détection</a:t>
            </a:r>
          </a:p>
          <a:p>
            <a:pPr lvl="1" eaLnBrk="1" hangingPunct="1">
              <a:buFontTx/>
              <a:buNone/>
            </a:pPr>
            <a:endParaRPr lang="fr-FR" sz="2000" i="1" dirty="0" smtClean="0"/>
          </a:p>
          <a:p>
            <a:pPr lvl="1" eaLnBrk="1" hangingPunct="1">
              <a:buFontTx/>
              <a:buNone/>
            </a:pPr>
            <a:endParaRPr lang="fr-FR" sz="2000" i="1" dirty="0" smtClean="0"/>
          </a:p>
          <a:p>
            <a:pPr eaLnBrk="1" hangingPunct="1">
              <a:buClr>
                <a:srgbClr val="FF6600"/>
              </a:buClr>
              <a:buSzPct val="90000"/>
              <a:buFont typeface="Calibri" pitchFamily="34" charset="0"/>
              <a:buChar char="&gt;"/>
            </a:pPr>
            <a:r>
              <a:rPr lang="fr-FR" sz="2000" dirty="0" smtClean="0"/>
              <a:t>… le problème le plus dangereux est celui qu’on ne</a:t>
            </a:r>
            <a:r>
              <a:rPr lang="fr-FR" sz="2300" dirty="0" smtClean="0"/>
              <a:t> </a:t>
            </a:r>
            <a:r>
              <a:rPr lang="fr-FR" sz="2000" dirty="0" smtClean="0"/>
              <a:t>détecte pas à temps…</a:t>
            </a:r>
          </a:p>
          <a:p>
            <a:pPr eaLnBrk="1" hangingPunct="1">
              <a:buClr>
                <a:srgbClr val="FF6600"/>
              </a:buClr>
              <a:buSzPct val="90000"/>
              <a:buFont typeface="Calibri" pitchFamily="34" charset="0"/>
              <a:buChar char="&gt;"/>
            </a:pPr>
            <a:r>
              <a:rPr lang="fr-FR" sz="2000" dirty="0" smtClean="0"/>
              <a:t>Surveillance de </a:t>
            </a:r>
            <a:r>
              <a:rPr lang="fr-FR" sz="2000" dirty="0"/>
              <a:t>chaque risque </a:t>
            </a:r>
            <a:r>
              <a:rPr lang="fr-FR" sz="2000" dirty="0" smtClean="0"/>
              <a:t>critique</a:t>
            </a:r>
            <a:endParaRPr lang="fr-FR" sz="2000" dirty="0"/>
          </a:p>
          <a:p>
            <a:pPr eaLnBrk="1" hangingPunct="1">
              <a:buClr>
                <a:srgbClr val="FF6600"/>
              </a:buClr>
              <a:buSzPct val="90000"/>
              <a:buFont typeface="Calibri" pitchFamily="34" charset="0"/>
              <a:buChar char="&gt;"/>
            </a:pPr>
            <a:endParaRPr lang="fr-FR" sz="2000" dirty="0" smtClean="0"/>
          </a:p>
        </p:txBody>
      </p:sp>
      <p:sp>
        <p:nvSpPr>
          <p:cNvPr id="4" name="Rectangle 3"/>
          <p:cNvSpPr txBox="1">
            <a:spLocks noChangeArrowheads="1"/>
          </p:cNvSpPr>
          <p:nvPr/>
        </p:nvSpPr>
        <p:spPr>
          <a:xfrm>
            <a:off x="2483768" y="269776"/>
            <a:ext cx="6660232" cy="571500"/>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Variante : mieux calculer</a:t>
            </a:r>
            <a:r>
              <a:rPr kumimoji="0" lang="fr-FR" sz="2800" b="1" i="0" u="none" strike="noStrike" kern="0" cap="none" spc="0" normalizeH="0" noProof="0" dirty="0" smtClean="0">
                <a:ln>
                  <a:noFill/>
                </a:ln>
                <a:solidFill>
                  <a:schemeClr val="tx1"/>
                </a:solidFill>
                <a:effectLst/>
                <a:uLnTx/>
                <a:uFillTx/>
                <a:latin typeface="Calibri" pitchFamily="34" charset="0"/>
                <a:ea typeface="+mj-ea"/>
                <a:cs typeface="+mj-cs"/>
              </a:rPr>
              <a:t> la criticité	</a:t>
            </a:r>
            <a:endPar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pic>
        <p:nvPicPr>
          <p:cNvPr id="2" name="Image 1"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3808" y="3823820"/>
            <a:ext cx="4544505" cy="1584751"/>
          </a:xfrm>
          <a:prstGeom prst="rect">
            <a:avLst/>
          </a:prstGeom>
        </p:spPr>
      </p:pic>
      <p:sp>
        <p:nvSpPr>
          <p:cNvPr id="6" name="Oval 5"/>
          <p:cNvSpPr>
            <a:spLocks noChangeArrowheads="1"/>
          </p:cNvSpPr>
          <p:nvPr/>
        </p:nvSpPr>
        <p:spPr bwMode="auto">
          <a:xfrm>
            <a:off x="6565968" y="4153644"/>
            <a:ext cx="1008112" cy="1296144"/>
          </a:xfrm>
          <a:prstGeom prst="ellipse">
            <a:avLst/>
          </a:prstGeom>
          <a:noFill/>
          <a:ln w="222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pic>
        <p:nvPicPr>
          <p:cNvPr id="2050" name="Picture 2" descr="https://upload.wikimedia.org/wikipedia/commons/thumb/d/d8/B01_Brake_failure.svg/2000px-B01_Brake_failure.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95304" y="1998779"/>
            <a:ext cx="821112" cy="647903"/>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2627784" y="5484479"/>
            <a:ext cx="4686507" cy="253916"/>
          </a:xfrm>
          <a:prstGeom prst="rect">
            <a:avLst/>
          </a:prstGeom>
          <a:noFill/>
        </p:spPr>
        <p:txBody>
          <a:bodyPr wrap="square" rtlCol="0">
            <a:spAutoFit/>
          </a:bodyPr>
          <a:lstStyle/>
          <a:p>
            <a:r>
              <a:rPr lang="fr-FR" sz="1050" dirty="0"/>
              <a:t>Image </a:t>
            </a:r>
            <a:r>
              <a:rPr lang="fr-FR" sz="1050" dirty="0" smtClean="0"/>
              <a:t>domaine public </a:t>
            </a:r>
            <a:r>
              <a:rPr lang="fr-FR" sz="1050" dirty="0" smtClean="0">
                <a:hlinkClick r:id="rId5"/>
              </a:rPr>
              <a:t>Source</a:t>
            </a:r>
            <a:endParaRPr lang="fr-FR" sz="1050" dirty="0"/>
          </a:p>
        </p:txBody>
      </p:sp>
      <p:sp>
        <p:nvSpPr>
          <p:cNvPr id="9" name="ZoneTexte 8"/>
          <p:cNvSpPr txBox="1"/>
          <p:nvPr/>
        </p:nvSpPr>
        <p:spPr>
          <a:xfrm>
            <a:off x="198594" y="4378135"/>
            <a:ext cx="180008"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3" name="Rectangle 2"/>
          <p:cNvSpPr/>
          <p:nvPr/>
        </p:nvSpPr>
        <p:spPr>
          <a:xfrm>
            <a:off x="8134014" y="4014849"/>
            <a:ext cx="864096" cy="277590"/>
          </a:xfrm>
          <a:prstGeom prst="wedgeRectCallout">
            <a:avLst>
              <a:gd name="adj1" fmla="val -114897"/>
              <a:gd name="adj2" fmla="val 95386"/>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dirty="0" smtClean="0">
                <a:solidFill>
                  <a:schemeClr val="tx1"/>
                </a:solidFill>
              </a:rPr>
              <a:t>Veille</a:t>
            </a:r>
            <a:endParaRPr lang="fr-FR"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0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0531">
                                            <p:txEl>
                                              <p:pRg st="1" end="1"/>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50531">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0531">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iterate type="lt">
                                    <p:tmPct val="5000"/>
                                  </p:iterate>
                                  <p:childTnLst>
                                    <p:set>
                                      <p:cBhvr>
                                        <p:cTn id="32" dur="1" fill="hold">
                                          <p:stCondLst>
                                            <p:cond delay="0"/>
                                          </p:stCondLst>
                                        </p:cTn>
                                        <p:tgtEl>
                                          <p:spTgt spid="6"/>
                                        </p:tgtEl>
                                        <p:attrNameLst>
                                          <p:attrName>style.visibility</p:attrName>
                                        </p:attrNameLst>
                                      </p:cBhvr>
                                      <p:to>
                                        <p:strVal val="visible"/>
                                      </p:to>
                                    </p:set>
                                    <p:anim calcmode="lin" valueType="num">
                                      <p:cBhvr>
                                        <p:cTn id="33" dur="1000" fill="hold"/>
                                        <p:tgtEl>
                                          <p:spTgt spid="6"/>
                                        </p:tgtEl>
                                        <p:attrNameLst>
                                          <p:attrName>ppt_w</p:attrName>
                                        </p:attrNameLst>
                                      </p:cBhvr>
                                      <p:tavLst>
                                        <p:tav tm="0">
                                          <p:val>
                                            <p:fltVal val="0"/>
                                          </p:val>
                                        </p:tav>
                                        <p:tav tm="100000">
                                          <p:val>
                                            <p:strVal val="#ppt_w"/>
                                          </p:val>
                                        </p:tav>
                                      </p:tavLst>
                                    </p:anim>
                                    <p:anim calcmode="lin" valueType="num">
                                      <p:cBhvr>
                                        <p:cTn id="34" dur="1000" fill="hold"/>
                                        <p:tgtEl>
                                          <p:spTgt spid="6"/>
                                        </p:tgtEl>
                                        <p:attrNameLst>
                                          <p:attrName>ppt_h</p:attrName>
                                        </p:attrNameLst>
                                      </p:cBhvr>
                                      <p:tavLst>
                                        <p:tav tm="0">
                                          <p:val>
                                            <p:fltVal val="0"/>
                                          </p:val>
                                        </p:tav>
                                        <p:tav tm="100000">
                                          <p:val>
                                            <p:strVal val="#ppt_h"/>
                                          </p:val>
                                        </p:tav>
                                      </p:tavLst>
                                    </p:anim>
                                    <p:anim calcmode="lin" valueType="num">
                                      <p:cBhvr>
                                        <p:cTn id="35" dur="1000" fill="hold"/>
                                        <p:tgtEl>
                                          <p:spTgt spid="6"/>
                                        </p:tgtEl>
                                        <p:attrNameLst>
                                          <p:attrName>style.rotation</p:attrName>
                                        </p:attrNameLst>
                                      </p:cBhvr>
                                      <p:tavLst>
                                        <p:tav tm="0">
                                          <p:val>
                                            <p:fltVal val="90"/>
                                          </p:val>
                                        </p:tav>
                                        <p:tav tm="100000">
                                          <p:val>
                                            <p:fltVal val="0"/>
                                          </p:val>
                                        </p:tav>
                                      </p:tavLst>
                                    </p:anim>
                                    <p:animEffect transition="in" filter="fade">
                                      <p:cBhvr>
                                        <p:cTn id="36" dur="10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3651" name="Rectangle 3"/>
          <p:cNvSpPr>
            <a:spLocks noGrp="1" noChangeArrowheads="1"/>
          </p:cNvSpPr>
          <p:nvPr>
            <p:ph idx="1"/>
          </p:nvPr>
        </p:nvSpPr>
        <p:spPr>
          <a:xfrm>
            <a:off x="2727286" y="1057300"/>
            <a:ext cx="6173195" cy="4536504"/>
          </a:xfrm>
        </p:spPr>
        <p:txBody>
          <a:bodyPr/>
          <a:lstStyle/>
          <a:p>
            <a:pPr marL="457200" indent="-457200" eaLnBrk="1" hangingPunct="1">
              <a:lnSpc>
                <a:spcPct val="80000"/>
              </a:lnSpc>
              <a:buNone/>
            </a:pPr>
            <a:r>
              <a:rPr lang="fr-FR" sz="2800" dirty="0" smtClean="0"/>
              <a:t>La </a:t>
            </a:r>
            <a:r>
              <a:rPr lang="fr-FR" sz="2800" b="1" dirty="0" smtClean="0"/>
              <a:t>VAR à 1%</a:t>
            </a:r>
            <a:r>
              <a:rPr lang="fr-FR" sz="2800" dirty="0" smtClean="0"/>
              <a:t> : est le montant de la perte qui a 1% de chances de se réaliser sur une période donnée.</a:t>
            </a:r>
            <a:endParaRPr lang="fr-FR" sz="3200" dirty="0" smtClean="0"/>
          </a:p>
          <a:p>
            <a:pPr marL="838200" lvl="1" indent="-381000" eaLnBrk="1" hangingPunct="1">
              <a:lnSpc>
                <a:spcPct val="80000"/>
              </a:lnSpc>
              <a:buClr>
                <a:srgbClr val="FF6600"/>
              </a:buClr>
              <a:buSzPct val="90000"/>
            </a:pPr>
            <a:r>
              <a:rPr lang="fr-FR" sz="2400" dirty="0" smtClean="0"/>
              <a:t>Secteur de l’assurance et de la finance</a:t>
            </a:r>
          </a:p>
          <a:p>
            <a:pPr marL="838200" lvl="1" indent="-381000" eaLnBrk="1" hangingPunct="1">
              <a:lnSpc>
                <a:spcPct val="80000"/>
              </a:lnSpc>
              <a:buClr>
                <a:srgbClr val="FF6600"/>
              </a:buClr>
              <a:buSzPct val="90000"/>
            </a:pPr>
            <a:r>
              <a:rPr lang="fr-FR" sz="2400" dirty="0" smtClean="0"/>
              <a:t>Raisonnement analogue à la criticité.</a:t>
            </a:r>
          </a:p>
          <a:p>
            <a:pPr marL="145173" indent="0" eaLnBrk="1" hangingPunct="1">
              <a:lnSpc>
                <a:spcPct val="80000"/>
              </a:lnSpc>
              <a:buClr>
                <a:srgbClr val="FF6600"/>
              </a:buClr>
              <a:buSzPct val="90000"/>
              <a:buNone/>
            </a:pPr>
            <a:endParaRPr lang="fr-FR" sz="2400" dirty="0" smtClean="0"/>
          </a:p>
          <a:p>
            <a:pPr marL="145173" indent="0" eaLnBrk="1" hangingPunct="1">
              <a:lnSpc>
                <a:spcPct val="80000"/>
              </a:lnSpc>
              <a:buClr>
                <a:srgbClr val="FF6600"/>
              </a:buClr>
              <a:buSzPct val="90000"/>
              <a:buNone/>
            </a:pPr>
            <a:r>
              <a:rPr lang="fr-FR" sz="2400" dirty="0" smtClean="0"/>
              <a:t>3 paramètres :</a:t>
            </a:r>
          </a:p>
          <a:p>
            <a:pPr marL="914400" lvl="1" indent="-457200" eaLnBrk="1" hangingPunct="1">
              <a:lnSpc>
                <a:spcPct val="80000"/>
              </a:lnSpc>
              <a:buClr>
                <a:srgbClr val="FF6600"/>
              </a:buClr>
              <a:buSzPct val="90000"/>
              <a:buFont typeface="+mj-lt"/>
              <a:buAutoNum type="arabicPeriod"/>
            </a:pPr>
            <a:r>
              <a:rPr lang="fr-FR" sz="2200" dirty="0"/>
              <a:t>Distribution statistiques des pertes. </a:t>
            </a:r>
            <a:r>
              <a:rPr lang="fr-FR" sz="2200" dirty="0" smtClean="0">
                <a:hlinkClick r:id="rId3" tooltip="Loi normale"/>
              </a:rPr>
              <a:t>Loi </a:t>
            </a:r>
            <a:r>
              <a:rPr lang="fr-FR" sz="2200" dirty="0">
                <a:hlinkClick r:id="rId3" tooltip="Loi normale"/>
              </a:rPr>
              <a:t>normale</a:t>
            </a:r>
            <a:r>
              <a:rPr lang="fr-FR" sz="2200" dirty="0"/>
              <a:t>. </a:t>
            </a:r>
          </a:p>
          <a:p>
            <a:pPr marL="914400" lvl="1" indent="-457200" eaLnBrk="1" hangingPunct="1">
              <a:lnSpc>
                <a:spcPct val="80000"/>
              </a:lnSpc>
              <a:buClr>
                <a:srgbClr val="FF6600"/>
              </a:buClr>
              <a:buSzPct val="90000"/>
              <a:buFont typeface="+mj-lt"/>
              <a:buAutoNum type="arabicPeriod"/>
            </a:pPr>
            <a:r>
              <a:rPr lang="fr-FR" sz="2200" dirty="0"/>
              <a:t>Niveau de confiance (95% </a:t>
            </a:r>
            <a:r>
              <a:rPr lang="fr-FR" sz="2200" dirty="0" smtClean="0"/>
              <a:t>/ 99</a:t>
            </a:r>
            <a:r>
              <a:rPr lang="fr-FR" sz="2200" dirty="0"/>
              <a:t>%). Plus il est élevé, plus la VAR est forte.</a:t>
            </a:r>
          </a:p>
          <a:p>
            <a:pPr marL="914400" lvl="1" indent="-457200" eaLnBrk="1" hangingPunct="1">
              <a:lnSpc>
                <a:spcPct val="80000"/>
              </a:lnSpc>
              <a:buClr>
                <a:srgbClr val="FF6600"/>
              </a:buClr>
              <a:buSzPct val="90000"/>
              <a:buFont typeface="+mj-lt"/>
              <a:buAutoNum type="arabicPeriod"/>
            </a:pPr>
            <a:r>
              <a:rPr lang="fr-FR" sz="2200" dirty="0"/>
              <a:t> L'horizon temporel : </a:t>
            </a:r>
            <a:r>
              <a:rPr lang="fr-FR" sz="2200" dirty="0" smtClean="0"/>
              <a:t>+horizon </a:t>
            </a:r>
            <a:r>
              <a:rPr lang="fr-FR" sz="2200" dirty="0"/>
              <a:t>long </a:t>
            </a:r>
            <a:r>
              <a:rPr lang="fr-FR" sz="2200" dirty="0" smtClean="0"/>
              <a:t>+perte</a:t>
            </a:r>
            <a:r>
              <a:rPr lang="fr-FR" sz="2400" dirty="0"/>
              <a:t>. </a:t>
            </a:r>
          </a:p>
          <a:p>
            <a:pPr marL="457200" indent="-457200" eaLnBrk="1" hangingPunct="1">
              <a:lnSpc>
                <a:spcPct val="80000"/>
              </a:lnSpc>
            </a:pPr>
            <a:endParaRPr lang="fr-FR" sz="3200" dirty="0" smtClean="0"/>
          </a:p>
        </p:txBody>
      </p:sp>
      <p:sp>
        <p:nvSpPr>
          <p:cNvPr id="6" name="Rectangle 3"/>
          <p:cNvSpPr txBox="1">
            <a:spLocks noChangeArrowheads="1"/>
          </p:cNvSpPr>
          <p:nvPr/>
        </p:nvSpPr>
        <p:spPr>
          <a:xfrm>
            <a:off x="2483768" y="269776"/>
            <a:ext cx="6660232" cy="571500"/>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La Value</a:t>
            </a:r>
            <a:r>
              <a:rPr kumimoji="0" lang="fr-FR" sz="2800" b="1" i="0" u="none" strike="noStrike" kern="0" cap="none" spc="0" normalizeH="0" noProof="0" dirty="0" smtClean="0">
                <a:ln>
                  <a:noFill/>
                </a:ln>
                <a:solidFill>
                  <a:schemeClr val="tx1"/>
                </a:solidFill>
                <a:effectLst/>
                <a:uLnTx/>
                <a:uFillTx/>
                <a:latin typeface="Calibri" pitchFamily="34" charset="0"/>
                <a:ea typeface="+mj-ea"/>
                <a:cs typeface="+mj-cs"/>
              </a:rPr>
              <a:t> at </a:t>
            </a:r>
            <a:r>
              <a:rPr kumimoji="0" lang="fr-FR" sz="2800" b="1" i="0" u="none" strike="noStrike" kern="0" cap="none" spc="0" normalizeH="0" noProof="0" dirty="0" err="1" smtClean="0">
                <a:ln>
                  <a:noFill/>
                </a:ln>
                <a:solidFill>
                  <a:schemeClr val="tx1"/>
                </a:solidFill>
                <a:effectLst/>
                <a:uLnTx/>
                <a:uFillTx/>
                <a:latin typeface="Calibri" pitchFamily="34" charset="0"/>
                <a:ea typeface="+mj-ea"/>
                <a:cs typeface="+mj-cs"/>
              </a:rPr>
              <a:t>Risk</a:t>
            </a:r>
            <a:endPar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36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36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365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365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365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365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36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8304" y="287626"/>
            <a:ext cx="1672536" cy="1740015"/>
          </a:xfrm>
          <a:prstGeom prst="rect">
            <a:avLst/>
          </a:prstGeom>
        </p:spPr>
      </p:pic>
      <p:sp>
        <p:nvSpPr>
          <p:cNvPr id="3" name="Espace réservé du contenu 2"/>
          <p:cNvSpPr>
            <a:spLocks noGrp="1"/>
          </p:cNvSpPr>
          <p:nvPr>
            <p:ph idx="1"/>
          </p:nvPr>
        </p:nvSpPr>
        <p:spPr>
          <a:xfrm>
            <a:off x="2771800" y="1008732"/>
            <a:ext cx="6209039" cy="4225032"/>
          </a:xfrm>
        </p:spPr>
        <p:txBody>
          <a:bodyPr/>
          <a:lstStyle/>
          <a:p>
            <a:pPr>
              <a:buNone/>
            </a:pPr>
            <a:r>
              <a:rPr lang="fr-FR" sz="2400" b="1" dirty="0" smtClean="0"/>
              <a:t>Plan de prévention des risques : </a:t>
            </a:r>
          </a:p>
          <a:p>
            <a:r>
              <a:rPr lang="fr-FR" sz="2000" dirty="0" smtClean="0"/>
              <a:t>Stratégies : gravité, fréquence </a:t>
            </a:r>
          </a:p>
          <a:p>
            <a:r>
              <a:rPr lang="fr-FR" sz="2000" dirty="0" smtClean="0"/>
              <a:t>Analyse des risques</a:t>
            </a:r>
          </a:p>
          <a:p>
            <a:pPr>
              <a:buNone/>
            </a:pPr>
            <a:endParaRPr lang="fr-FR" sz="1050" dirty="0" smtClean="0"/>
          </a:p>
          <a:p>
            <a:pPr>
              <a:buNone/>
            </a:pPr>
            <a:endParaRPr lang="fr-FR" sz="1050" dirty="0"/>
          </a:p>
          <a:p>
            <a:pPr>
              <a:buNone/>
            </a:pPr>
            <a:endParaRPr lang="fr-FR" sz="1050" dirty="0" smtClean="0"/>
          </a:p>
          <a:p>
            <a:pPr>
              <a:buNone/>
            </a:pPr>
            <a:endParaRPr lang="fr-FR" sz="1050" dirty="0" smtClean="0"/>
          </a:p>
          <a:p>
            <a:pPr>
              <a:buNone/>
            </a:pPr>
            <a:r>
              <a:rPr lang="fr-FR" sz="2400" dirty="0" smtClean="0"/>
              <a:t>On </a:t>
            </a:r>
            <a:r>
              <a:rPr lang="fr-FR" sz="2400" dirty="0"/>
              <a:t>ne dit plus « Faut-il prendre des risques ?», mais </a:t>
            </a:r>
            <a:r>
              <a:rPr lang="fr-FR" sz="2400" dirty="0" smtClean="0"/>
              <a:t>… </a:t>
            </a:r>
          </a:p>
          <a:p>
            <a:pPr>
              <a:buNone/>
            </a:pPr>
            <a:endParaRPr lang="fr-FR" sz="2400" dirty="0" smtClean="0"/>
          </a:p>
          <a:p>
            <a:pPr lvl="1"/>
            <a:r>
              <a:rPr lang="fr-FR" sz="2100" dirty="0" smtClean="0"/>
              <a:t>À quels risques faut-il parer ? </a:t>
            </a:r>
          </a:p>
          <a:p>
            <a:pPr lvl="1"/>
            <a:r>
              <a:rPr lang="fr-FR" sz="2100" dirty="0" smtClean="0"/>
              <a:t>… et lesquels sont acceptables ?</a:t>
            </a:r>
            <a:endParaRPr lang="fr-FR" sz="2100" dirty="0"/>
          </a:p>
          <a:p>
            <a:pPr>
              <a:buNone/>
            </a:pPr>
            <a:endParaRPr lang="fr-FR" sz="1200" i="1" dirty="0" smtClean="0">
              <a:solidFill>
                <a:srgbClr val="FF0000"/>
              </a:solidFill>
            </a:endParaRPr>
          </a:p>
          <a:p>
            <a:pPr algn="ctr">
              <a:buNone/>
            </a:pPr>
            <a:r>
              <a:rPr lang="fr-FR" sz="2400" i="1" dirty="0" smtClean="0">
                <a:solidFill>
                  <a:srgbClr val="FF0000"/>
                </a:solidFill>
              </a:rPr>
              <a:t>Criticité = gravité * fréquence * </a:t>
            </a:r>
            <a:r>
              <a:rPr lang="fr-FR" sz="2400" b="1" i="1" dirty="0" smtClean="0">
                <a:solidFill>
                  <a:srgbClr val="FF0000"/>
                </a:solidFill>
              </a:rPr>
              <a:t>détection</a:t>
            </a:r>
            <a:endParaRPr lang="fr-FR" sz="2400" b="1" dirty="0"/>
          </a:p>
        </p:txBody>
      </p:sp>
      <p:sp>
        <p:nvSpPr>
          <p:cNvPr id="4" name="Rectangle 3"/>
          <p:cNvSpPr txBox="1">
            <a:spLocks noChangeArrowheads="1"/>
          </p:cNvSpPr>
          <p:nvPr/>
        </p:nvSpPr>
        <p:spPr>
          <a:xfrm>
            <a:off x="2483768" y="269776"/>
            <a:ext cx="6660232" cy="571500"/>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Synthèse</a:t>
            </a:r>
          </a:p>
        </p:txBody>
      </p:sp>
      <p:pic>
        <p:nvPicPr>
          <p:cNvPr id="8" name="Espace réservé du contenu 5" descr="Capture d’écra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6548" y="2185317"/>
            <a:ext cx="1062165" cy="712163"/>
          </a:xfrm>
          <a:prstGeom prst="rect">
            <a:avLst/>
          </a:prstGeom>
        </p:spPr>
      </p:pic>
      <p:pic>
        <p:nvPicPr>
          <p:cNvPr id="10" name="Image 9" descr="Capture d’écra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6713" y="1936364"/>
            <a:ext cx="698192" cy="605034"/>
          </a:xfrm>
          <a:prstGeom prst="rect">
            <a:avLst/>
          </a:prstGeom>
        </p:spPr>
      </p:pic>
      <p:pic>
        <p:nvPicPr>
          <p:cNvPr id="11" name="Image 10" descr="Capture d’écra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70581" y="2255833"/>
            <a:ext cx="862315" cy="397178"/>
          </a:xfrm>
          <a:prstGeom prst="rect">
            <a:avLst/>
          </a:prstGeom>
        </p:spPr>
      </p:pic>
      <p:pic>
        <p:nvPicPr>
          <p:cNvPr id="13" name="Imag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30896" y="2303531"/>
            <a:ext cx="678964" cy="336173"/>
          </a:xfrm>
          <a:prstGeom prst="rect">
            <a:avLst/>
          </a:prstGeom>
        </p:spPr>
      </p:pic>
      <p:pic>
        <p:nvPicPr>
          <p:cNvPr id="14" name="Image 13" descr="Capture d’écra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78792" y="3412002"/>
            <a:ext cx="2395410" cy="734977"/>
          </a:xfrm>
          <a:prstGeom prst="rect">
            <a:avLst/>
          </a:prstGeom>
        </p:spPr>
      </p:pic>
      <p:sp>
        <p:nvSpPr>
          <p:cNvPr id="15" name="ZoneTexte 14"/>
          <p:cNvSpPr txBox="1"/>
          <p:nvPr/>
        </p:nvSpPr>
        <p:spPr>
          <a:xfrm>
            <a:off x="207061" y="4037004"/>
            <a:ext cx="180008"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16" name="ZoneTexte 15"/>
          <p:cNvSpPr txBox="1"/>
          <p:nvPr/>
        </p:nvSpPr>
        <p:spPr>
          <a:xfrm>
            <a:off x="207061" y="3706637"/>
            <a:ext cx="180008"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17" name="ZoneTexte 16"/>
          <p:cNvSpPr txBox="1"/>
          <p:nvPr/>
        </p:nvSpPr>
        <p:spPr>
          <a:xfrm>
            <a:off x="207061" y="3361556"/>
            <a:ext cx="180008"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pic>
        <p:nvPicPr>
          <p:cNvPr id="18" name="Image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46390" y="2357207"/>
            <a:ext cx="1000322" cy="703294"/>
          </a:xfrm>
          <a:prstGeom prst="rect">
            <a:avLst/>
          </a:prstGeom>
        </p:spPr>
      </p:pic>
      <p:sp>
        <p:nvSpPr>
          <p:cNvPr id="19" name="ZoneTexte 18"/>
          <p:cNvSpPr txBox="1"/>
          <p:nvPr/>
        </p:nvSpPr>
        <p:spPr>
          <a:xfrm>
            <a:off x="198594" y="4378135"/>
            <a:ext cx="180008"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childTnLst>
                                </p:cTn>
                              </p:par>
                            </p:childTnLst>
                          </p:cTn>
                        </p:par>
                        <p:par>
                          <p:cTn id="44" fill="hold">
                            <p:stCondLst>
                              <p:cond delay="0"/>
                            </p:stCondLst>
                            <p:childTnLst>
                              <p:par>
                                <p:cTn id="45" presetID="1" presetClass="exit" presetSubtype="0" fill="hold" nodeType="afterEffect">
                                  <p:stCondLst>
                                    <p:cond delay="0"/>
                                  </p:stCondLst>
                                  <p:childTnLst>
                                    <p:set>
                                      <p:cBhvr>
                                        <p:cTn id="46" dur="1" fill="hold">
                                          <p:stCondLst>
                                            <p:cond delay="0"/>
                                          </p:stCondLst>
                                        </p:cTn>
                                        <p:tgtEl>
                                          <p:spTgt spid="11"/>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0"/>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18"/>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8"/>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
                                            <p:txEl>
                                              <p:pRg st="12" end="12"/>
                                            </p:txEl>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Réflexion et questions</a:t>
            </a:r>
          </a:p>
        </p:txBody>
      </p:sp>
      <p:sp>
        <p:nvSpPr>
          <p:cNvPr id="7" name="ZoneTexte 6"/>
          <p:cNvSpPr txBox="1"/>
          <p:nvPr/>
        </p:nvSpPr>
        <p:spPr>
          <a:xfrm>
            <a:off x="2595212" y="1057300"/>
            <a:ext cx="5976664" cy="3477875"/>
          </a:xfrm>
          <a:prstGeom prst="rect">
            <a:avLst/>
          </a:prstGeom>
          <a:noFill/>
        </p:spPr>
        <p:txBody>
          <a:bodyPr wrap="square" rtlCol="0">
            <a:spAutoFit/>
          </a:bodyPr>
          <a:lstStyle/>
          <a:p>
            <a:pPr marL="457200" indent="-457200">
              <a:buClr>
                <a:srgbClr val="FF6600"/>
              </a:buClr>
              <a:buFont typeface="Calibri" pitchFamily="34" charset="0"/>
              <a:buChar char="&gt;"/>
            </a:pPr>
            <a:r>
              <a:rPr lang="fr-FR" sz="2200" i="1" dirty="0" smtClean="0">
                <a:latin typeface="Calibri" pitchFamily="34" charset="0"/>
              </a:rPr>
              <a:t>Vous travaillez dans une organisation</a:t>
            </a:r>
            <a:r>
              <a:rPr lang="fr-FR" sz="2200" i="1" dirty="0">
                <a:latin typeface="Calibri" pitchFamily="34" charset="0"/>
              </a:rPr>
              <a:t> </a:t>
            </a:r>
            <a:r>
              <a:rPr lang="fr-FR" sz="2200" i="1" dirty="0" smtClean="0">
                <a:latin typeface="Calibri" pitchFamily="34" charset="0"/>
              </a:rPr>
              <a:t>: quelle démarches de </a:t>
            </a:r>
            <a:r>
              <a:rPr lang="fr-FR" sz="2200" i="1" dirty="0" err="1" smtClean="0">
                <a:latin typeface="Calibri" pitchFamily="34" charset="0"/>
              </a:rPr>
              <a:t>GdR</a:t>
            </a:r>
            <a:r>
              <a:rPr lang="fr-FR" sz="2200" i="1" dirty="0" smtClean="0">
                <a:latin typeface="Calibri" pitchFamily="34" charset="0"/>
              </a:rPr>
              <a:t> ?</a:t>
            </a:r>
          </a:p>
          <a:p>
            <a:pPr marL="457200" indent="-457200">
              <a:buClr>
                <a:srgbClr val="FF6600"/>
              </a:buClr>
              <a:buFont typeface="Calibri" pitchFamily="34" charset="0"/>
              <a:buChar char="&gt;"/>
            </a:pPr>
            <a:endParaRPr lang="fr-FR" sz="2200" i="1" dirty="0" smtClean="0">
              <a:latin typeface="Calibri" pitchFamily="34" charset="0"/>
            </a:endParaRPr>
          </a:p>
          <a:p>
            <a:pPr marL="457200" indent="-457200">
              <a:buClr>
                <a:srgbClr val="FF6600"/>
              </a:buClr>
              <a:buFont typeface="Calibri" pitchFamily="34" charset="0"/>
              <a:buChar char="&gt;"/>
            </a:pPr>
            <a:endParaRPr lang="fr-FR" sz="2200" i="1" dirty="0" smtClean="0">
              <a:latin typeface="Calibri" pitchFamily="34" charset="0"/>
            </a:endParaRPr>
          </a:p>
          <a:p>
            <a:pPr marL="457200" indent="-457200">
              <a:buClr>
                <a:srgbClr val="FF6600"/>
              </a:buClr>
              <a:buFont typeface="Calibri" pitchFamily="34" charset="0"/>
              <a:buChar char="&gt;"/>
            </a:pPr>
            <a:endParaRPr lang="fr-FR" sz="2200" i="1" dirty="0">
              <a:latin typeface="Calibri" pitchFamily="34" charset="0"/>
            </a:endParaRPr>
          </a:p>
          <a:p>
            <a:pPr marL="457200" indent="-457200">
              <a:buClr>
                <a:srgbClr val="FF6600"/>
              </a:buClr>
              <a:buFont typeface="Calibri" pitchFamily="34" charset="0"/>
              <a:buChar char="&gt;"/>
            </a:pPr>
            <a:endParaRPr lang="fr-FR" sz="2200" i="1" dirty="0" smtClean="0">
              <a:latin typeface="Calibri" pitchFamily="34" charset="0"/>
            </a:endParaRPr>
          </a:p>
          <a:p>
            <a:pPr marL="457200" indent="-457200">
              <a:buClr>
                <a:srgbClr val="FF6600"/>
              </a:buClr>
              <a:buFont typeface="Calibri" pitchFamily="34" charset="0"/>
              <a:buChar char="&gt;"/>
            </a:pPr>
            <a:r>
              <a:rPr lang="fr-FR" sz="2200" i="1" dirty="0" smtClean="0">
                <a:latin typeface="Calibri" pitchFamily="34" charset="0"/>
              </a:rPr>
              <a:t>Vous </a:t>
            </a:r>
            <a:r>
              <a:rPr lang="fr-FR" sz="2200" i="1" dirty="0">
                <a:latin typeface="Calibri" pitchFamily="34" charset="0"/>
              </a:rPr>
              <a:t>avez identifié </a:t>
            </a:r>
            <a:r>
              <a:rPr lang="fr-FR" sz="2200" i="1" dirty="0" smtClean="0">
                <a:latin typeface="Calibri" pitchFamily="34" charset="0"/>
              </a:rPr>
              <a:t>des risques dans </a:t>
            </a:r>
            <a:r>
              <a:rPr lang="fr-FR" sz="2200" i="1" dirty="0">
                <a:latin typeface="Calibri" pitchFamily="34" charset="0"/>
              </a:rPr>
              <a:t>le chapitre précédent </a:t>
            </a:r>
            <a:r>
              <a:rPr lang="fr-FR" sz="2200" i="1" dirty="0" smtClean="0">
                <a:latin typeface="Calibri" pitchFamily="34" charset="0"/>
              </a:rPr>
              <a:t>? Établissez un plan de prévention pour ceux qui sont les </a:t>
            </a:r>
            <a:r>
              <a:rPr lang="fr-FR" sz="2200" i="1" smtClean="0">
                <a:latin typeface="Calibri" pitchFamily="34" charset="0"/>
              </a:rPr>
              <a:t>plus critiques et que </a:t>
            </a:r>
            <a:r>
              <a:rPr lang="fr-FR" sz="2200" i="1" dirty="0" smtClean="0">
                <a:latin typeface="Calibri" pitchFamily="34" charset="0"/>
              </a:rPr>
              <a:t>vous gérez au quotidien</a:t>
            </a:r>
          </a:p>
        </p:txBody>
      </p:sp>
      <p:grpSp>
        <p:nvGrpSpPr>
          <p:cNvPr id="9" name="Group 9"/>
          <p:cNvGrpSpPr/>
          <p:nvPr/>
        </p:nvGrpSpPr>
        <p:grpSpPr>
          <a:xfrm>
            <a:off x="4906038" y="4662198"/>
            <a:ext cx="1678195" cy="688869"/>
            <a:chOff x="4260027" y="4608090"/>
            <a:chExt cx="1678195" cy="688869"/>
          </a:xfrm>
        </p:grpSpPr>
        <p:pic>
          <p:nvPicPr>
            <p:cNvPr id="10"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11" name="TextBox 11"/>
            <p:cNvSpPr txBox="1"/>
            <p:nvPr/>
          </p:nvSpPr>
          <p:spPr>
            <a:xfrm>
              <a:off x="5036968" y="4724514"/>
              <a:ext cx="901254" cy="461665"/>
            </a:xfrm>
            <a:prstGeom prst="rect">
              <a:avLst/>
            </a:prstGeom>
            <a:noFill/>
          </p:spPr>
          <p:txBody>
            <a:bodyPr wrap="square" rtlCol="0">
              <a:spAutoFit/>
            </a:bodyPr>
            <a:lstStyle/>
            <a:p>
              <a:r>
                <a:rPr lang="en-US" sz="2400" b="1" dirty="0" smtClean="0"/>
                <a:t>Quiz</a:t>
              </a:r>
              <a:endParaRPr lang="en-US" sz="2400" b="1" dirty="0"/>
            </a:p>
          </p:txBody>
        </p:sp>
      </p:grpSp>
      <p:pic>
        <p:nvPicPr>
          <p:cNvPr id="1026" name="Picture 2" descr="http://2.bp.blogspot.com/-mGwBSO0-eo8/TvBZvtoRqJI/AAAAAAAAAbI/eqqmaaG33CY/s1600/RA_Form.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516216" y="1561356"/>
            <a:ext cx="2304256" cy="1382554"/>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4204604" y="5431870"/>
            <a:ext cx="4716016" cy="261610"/>
          </a:xfrm>
          <a:prstGeom prst="rect">
            <a:avLst/>
          </a:prstGeom>
          <a:noFill/>
        </p:spPr>
        <p:txBody>
          <a:bodyPr wrap="square" rtlCol="0">
            <a:spAutoFit/>
          </a:bodyPr>
          <a:lstStyle/>
          <a:p>
            <a:pPr algn="r"/>
            <a:r>
              <a:rPr lang="fr-FR" sz="1050" dirty="0"/>
              <a:t>Image </a:t>
            </a:r>
            <a:r>
              <a:rPr lang="fr-FR" sz="1050" dirty="0" smtClean="0">
                <a:hlinkClick r:id="rId5"/>
              </a:rPr>
              <a:t>Source</a:t>
            </a:r>
            <a:endParaRPr lang="fr-FR" sz="10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2483768" y="134938"/>
            <a:ext cx="6660232" cy="571500"/>
          </a:xfrm>
          <a:prstGeom prst="rect">
            <a:avLst/>
          </a:prstGeom>
        </p:spPr>
        <p:txBody>
          <a:bodyPr/>
          <a:lstStyle/>
          <a:p>
            <a:pPr algn="ctr" eaLnBrk="1" hangingPunct="1"/>
            <a:r>
              <a:rPr lang="fr-FR" sz="3400" dirty="0"/>
              <a:t>Sommaire</a:t>
            </a:r>
          </a:p>
        </p:txBody>
      </p:sp>
      <p:sp>
        <p:nvSpPr>
          <p:cNvPr id="8" name="Rectangle 3"/>
          <p:cNvSpPr txBox="1">
            <a:spLocks noChangeArrowheads="1"/>
          </p:cNvSpPr>
          <p:nvPr/>
        </p:nvSpPr>
        <p:spPr>
          <a:xfrm>
            <a:off x="2915816" y="1537353"/>
            <a:ext cx="5760640" cy="3240360"/>
          </a:xfrm>
          <a:prstGeom prst="rect">
            <a:avLst/>
          </a:prstGeom>
        </p:spPr>
        <p:txBody>
          <a:bodyPr lIns="71320" tIns="35661" rIns="71320" bIns="35661"/>
          <a:lstStyle/>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Identifier les risques</a:t>
            </a:r>
            <a:endParaRPr lang="fr-FR" sz="2000" dirty="0">
              <a:solidFill>
                <a:srgbClr val="000000"/>
              </a:solidFill>
              <a:latin typeface="Calibri" pitchFamily="34" charset="0"/>
            </a:endParaRP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Prioriser</a:t>
            </a:r>
            <a:endParaRPr lang="fr-FR" sz="2000" dirty="0">
              <a:solidFill>
                <a:srgbClr val="000000"/>
              </a:solidFill>
              <a:latin typeface="Calibri" pitchFamily="34" charset="0"/>
            </a:endParaRP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Prévenir</a:t>
            </a:r>
            <a:endParaRPr lang="fr-FR" sz="2000" dirty="0">
              <a:solidFill>
                <a:srgbClr val="000000"/>
              </a:solidFill>
              <a:latin typeface="Calibri" pitchFamily="34" charset="0"/>
            </a:endParaRP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b="1" dirty="0" smtClean="0">
                <a:solidFill>
                  <a:srgbClr val="000000"/>
                </a:solidFill>
                <a:latin typeface="Calibri" pitchFamily="34" charset="0"/>
              </a:rPr>
              <a:t>Le suivi des risques</a:t>
            </a:r>
            <a:endParaRPr lang="fr-FR" sz="2000" b="1" dirty="0">
              <a:solidFill>
                <a:srgbClr val="000000"/>
              </a:solidFill>
              <a:latin typeface="Calibri" pitchFamily="34" charset="0"/>
            </a:endParaRPr>
          </a:p>
          <a:p>
            <a:pPr marL="356602" indent="-356602">
              <a:spcBef>
                <a:spcPct val="20000"/>
              </a:spcBef>
              <a:spcAft>
                <a:spcPts val="468"/>
              </a:spcAft>
              <a:defRPr/>
            </a:pPr>
            <a:endParaRPr lang="fr-FR" sz="900" dirty="0">
              <a:solidFill>
                <a:srgbClr val="000000"/>
              </a:solidFill>
              <a:latin typeface="Calibri" pitchFamily="34" charset="0"/>
            </a:endParaRPr>
          </a:p>
        </p:txBody>
      </p:sp>
    </p:spTree>
    <p:extLst>
      <p:ext uri="{BB962C8B-B14F-4D97-AF65-F5344CB8AC3E}">
        <p14:creationId xmlns:p14="http://schemas.microsoft.com/office/powerpoint/2010/main" val="41860566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ChangeArrowheads="1"/>
          </p:cNvSpPr>
          <p:nvPr/>
        </p:nvSpPr>
        <p:spPr bwMode="auto">
          <a:xfrm>
            <a:off x="0" y="0"/>
            <a:ext cx="9144000" cy="5715000"/>
          </a:xfrm>
          <a:prstGeom prst="rect">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8" name="Rectangle 2"/>
          <p:cNvSpPr>
            <a:spLocks noGrp="1" noChangeArrowheads="1"/>
          </p:cNvSpPr>
          <p:nvPr>
            <p:ph type="title"/>
          </p:nvPr>
        </p:nvSpPr>
        <p:spPr>
          <a:xfrm>
            <a:off x="2483768" y="134938"/>
            <a:ext cx="6660232" cy="571500"/>
          </a:xfrm>
          <a:prstGeom prst="rect">
            <a:avLst/>
          </a:prstGeom>
        </p:spPr>
        <p:txBody>
          <a:bodyPr/>
          <a:lstStyle/>
          <a:p>
            <a:pPr algn="ctr" eaLnBrk="1" hangingPunct="1"/>
            <a:r>
              <a:rPr lang="fr-FR" sz="3400" dirty="0" smtClean="0"/>
              <a:t>Le suivi des risques</a:t>
            </a:r>
            <a:endParaRPr lang="fr-FR" sz="3400" dirty="0"/>
          </a:p>
        </p:txBody>
      </p:sp>
      <p:pic>
        <p:nvPicPr>
          <p:cNvPr id="5" name="Image 4" descr="AirTrafficControlUSSWashington.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545632" y="1345332"/>
            <a:ext cx="4536504" cy="3208435"/>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6444208" y="5444567"/>
            <a:ext cx="2252540" cy="261610"/>
          </a:xfrm>
          <a:prstGeom prst="rect">
            <a:avLst/>
          </a:prstGeom>
        </p:spPr>
        <p:txBody>
          <a:bodyPr wrap="none">
            <a:spAutoFit/>
          </a:bodyPr>
          <a:lstStyle/>
          <a:p>
            <a:r>
              <a:rPr lang="fr-FR" sz="1100" dirty="0" smtClean="0">
                <a:latin typeface="Calibri" pitchFamily="34" charset="0"/>
              </a:rPr>
              <a:t>Wikimédia Commons cc-by : </a:t>
            </a:r>
            <a:r>
              <a:rPr lang="fr-FR" sz="1100" dirty="0" smtClean="0">
                <a:latin typeface="Calibri" pitchFamily="34" charset="0"/>
                <a:hlinkClick r:id="rId4"/>
              </a:rPr>
              <a:t>Source </a:t>
            </a:r>
            <a:endParaRPr lang="fr-FR" sz="1100" dirty="0">
              <a:latin typeface="Calibri"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027" name="Rectangle 3"/>
          <p:cNvSpPr>
            <a:spLocks noGrp="1" noChangeArrowheads="1"/>
          </p:cNvSpPr>
          <p:nvPr>
            <p:ph idx="1"/>
          </p:nvPr>
        </p:nvSpPr>
        <p:spPr>
          <a:xfrm>
            <a:off x="2843808" y="913284"/>
            <a:ext cx="5904656" cy="3937000"/>
          </a:xfrm>
        </p:spPr>
        <p:txBody>
          <a:bodyPr/>
          <a:lstStyle/>
          <a:p>
            <a:pPr algn="ctr" eaLnBrk="1" hangingPunct="1">
              <a:buFontTx/>
              <a:buNone/>
            </a:pPr>
            <a:endParaRPr lang="fr-FR" sz="4400" dirty="0" smtClean="0">
              <a:solidFill>
                <a:srgbClr val="FF6600"/>
              </a:solidFill>
              <a:cs typeface="Times New Roman" pitchFamily="18" charset="0"/>
            </a:endParaRPr>
          </a:p>
          <a:p>
            <a:pPr algn="ctr" eaLnBrk="1" hangingPunct="1">
              <a:buFontTx/>
              <a:buNone/>
            </a:pPr>
            <a:r>
              <a:rPr lang="fr-FR" sz="4400" dirty="0" smtClean="0">
                <a:solidFill>
                  <a:srgbClr val="FF6600"/>
                </a:solidFill>
                <a:cs typeface="Times New Roman" pitchFamily="18" charset="0"/>
              </a:rPr>
              <a:t>Réactivité</a:t>
            </a:r>
          </a:p>
          <a:p>
            <a:pPr algn="ctr" eaLnBrk="1" hangingPunct="1">
              <a:buFontTx/>
              <a:buNone/>
            </a:pPr>
            <a:r>
              <a:rPr lang="fr-FR" sz="4400" dirty="0" smtClean="0">
                <a:solidFill>
                  <a:srgbClr val="FF6600"/>
                </a:solidFill>
                <a:cs typeface="Times New Roman" pitchFamily="18" charset="0"/>
                <a:sym typeface="Symbol" pitchFamily="18" charset="2"/>
              </a:rPr>
              <a:t></a:t>
            </a:r>
            <a:endParaRPr lang="fr-FR" sz="4400" dirty="0" smtClean="0">
              <a:solidFill>
                <a:srgbClr val="FF6600"/>
              </a:solidFill>
              <a:cs typeface="Times New Roman" pitchFamily="18" charset="0"/>
            </a:endParaRPr>
          </a:p>
          <a:p>
            <a:pPr algn="ctr" eaLnBrk="1" hangingPunct="1">
              <a:buFontTx/>
              <a:buNone/>
            </a:pPr>
            <a:r>
              <a:rPr lang="fr-FR" sz="4400" dirty="0" smtClean="0">
                <a:solidFill>
                  <a:srgbClr val="FF6600"/>
                </a:solidFill>
                <a:cs typeface="Times New Roman" pitchFamily="18" charset="0"/>
              </a:rPr>
              <a:t>Proactivité</a:t>
            </a:r>
            <a:r>
              <a:rPr lang="fr-FR" sz="4800" dirty="0" smtClean="0">
                <a:solidFill>
                  <a:srgbClr val="000000"/>
                </a:solidFill>
                <a:cs typeface="Times New Roman" pitchFamily="18" charset="0"/>
              </a:rPr>
              <a:t/>
            </a:r>
            <a:br>
              <a:rPr lang="fr-FR" sz="4800" dirty="0" smtClean="0">
                <a:solidFill>
                  <a:srgbClr val="000000"/>
                </a:solidFill>
                <a:cs typeface="Times New Roman" pitchFamily="18" charset="0"/>
              </a:rPr>
            </a:br>
            <a:endParaRPr lang="fr-FR" sz="4800" dirty="0" smtClean="0">
              <a:solidFill>
                <a:srgbClr val="000000"/>
              </a:solidFill>
              <a:cs typeface="Times New Roman" pitchFamily="18" charset="0"/>
            </a:endParaRPr>
          </a:p>
          <a:p>
            <a:pPr marL="0" indent="0" eaLnBrk="1" hangingPunct="1">
              <a:buNone/>
            </a:pPr>
            <a:endParaRPr lang="fr-FR" sz="2800" dirty="0" smtClean="0">
              <a:cs typeface="Times New Roman" pitchFamily="18" charset="0"/>
            </a:endParaRPr>
          </a:p>
        </p:txBody>
      </p:sp>
      <p:sp>
        <p:nvSpPr>
          <p:cNvPr id="7" name="Rectangle 6"/>
          <p:cNvSpPr/>
          <p:nvPr/>
        </p:nvSpPr>
        <p:spPr>
          <a:xfrm>
            <a:off x="94188" y="3290434"/>
            <a:ext cx="359394" cy="153888"/>
          </a:xfrm>
          <a:prstGeom prst="rect">
            <a:avLst/>
          </a:prstGeom>
        </p:spPr>
        <p:txBody>
          <a:bodyPr wrap="none">
            <a:spAutoFit/>
          </a:bodyPr>
          <a:lstStyle/>
          <a:p>
            <a:pPr lvl="0">
              <a:buSzPct val="400000"/>
              <a:buFont typeface="Wingdings" pitchFamily="2" charset="2"/>
              <a:buChar char="ü"/>
            </a:pPr>
            <a:r>
              <a:rPr lang="fr-FR" sz="400" dirty="0" smtClean="0">
                <a:solidFill>
                  <a:srgbClr val="FF0000"/>
                </a:solidFill>
                <a:latin typeface="Calibri" pitchFamily="34" charset="0"/>
              </a:rPr>
              <a:t>.</a:t>
            </a:r>
            <a:endParaRPr lang="fr-FR" sz="400" dirty="0">
              <a:solidFill>
                <a:srgbClr val="FF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902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902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90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624153" y="874960"/>
            <a:ext cx="6216609" cy="1319118"/>
          </a:xfrm>
        </p:spPr>
        <p:txBody>
          <a:bodyPr/>
          <a:lstStyle/>
          <a:p>
            <a:pPr marL="0" indent="0">
              <a:buNone/>
            </a:pPr>
            <a:r>
              <a:rPr lang="fr-FR" dirty="0"/>
              <a:t>Matrice </a:t>
            </a:r>
            <a:r>
              <a:rPr lang="fr-FR" dirty="0" smtClean="0"/>
              <a:t>d'Eisenhower : tâches en </a:t>
            </a:r>
            <a:r>
              <a:rPr lang="fr-FR" dirty="0"/>
              <a:t>fonction </a:t>
            </a:r>
            <a:endParaRPr lang="fr-FR" dirty="0" smtClean="0"/>
          </a:p>
          <a:p>
            <a:pPr marL="769227" lvl="1" indent="-457200">
              <a:buFont typeface="+mj-lt"/>
              <a:buAutoNum type="arabicPeriod"/>
            </a:pPr>
            <a:r>
              <a:rPr lang="fr-FR" sz="1700" dirty="0" smtClean="0"/>
              <a:t>de </a:t>
            </a:r>
            <a:r>
              <a:rPr lang="fr-FR" sz="1700" dirty="0"/>
              <a:t>leur </a:t>
            </a:r>
            <a:r>
              <a:rPr lang="fr-FR" sz="1700" dirty="0" smtClean="0"/>
              <a:t>importance</a:t>
            </a:r>
          </a:p>
          <a:p>
            <a:pPr marL="769227" lvl="1" indent="-457200">
              <a:buFont typeface="+mj-lt"/>
              <a:buAutoNum type="arabicPeriod"/>
            </a:pPr>
            <a:r>
              <a:rPr lang="fr-FR" sz="1700" dirty="0" smtClean="0"/>
              <a:t>de </a:t>
            </a:r>
            <a:r>
              <a:rPr lang="fr-FR" sz="1700" dirty="0"/>
              <a:t>leur </a:t>
            </a:r>
            <a:r>
              <a:rPr lang="fr-FR" sz="1700" dirty="0" smtClean="0"/>
              <a:t>urgence</a:t>
            </a:r>
          </a:p>
        </p:txBody>
      </p:sp>
      <p:sp>
        <p:nvSpPr>
          <p:cNvPr id="2" name="Titre 1"/>
          <p:cNvSpPr>
            <a:spLocks noGrp="1"/>
          </p:cNvSpPr>
          <p:nvPr>
            <p:ph type="title"/>
          </p:nvPr>
        </p:nvSpPr>
        <p:spPr/>
        <p:txBody>
          <a:bodyPr/>
          <a:lstStyle/>
          <a:p>
            <a:r>
              <a:rPr lang="fr-FR" dirty="0" smtClean="0"/>
              <a:t>Réagir au mieux</a:t>
            </a:r>
            <a:endParaRPr lang="fr-FR" dirty="0"/>
          </a:p>
        </p:txBody>
      </p:sp>
      <p:sp>
        <p:nvSpPr>
          <p:cNvPr id="8" name="Rectangle 7"/>
          <p:cNvSpPr/>
          <p:nvPr/>
        </p:nvSpPr>
        <p:spPr>
          <a:xfrm>
            <a:off x="6999221" y="2175263"/>
            <a:ext cx="1841541" cy="135802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Urgent et important</a:t>
            </a:r>
          </a:p>
          <a:p>
            <a:pPr algn="ctr"/>
            <a:endParaRPr lang="fr-FR" sz="1200" dirty="0" smtClean="0">
              <a:solidFill>
                <a:schemeClr val="tx1"/>
              </a:solidFill>
            </a:endParaRPr>
          </a:p>
          <a:p>
            <a:pPr algn="ctr"/>
            <a:r>
              <a:rPr lang="fr-FR" sz="2400" dirty="0" smtClean="0">
                <a:solidFill>
                  <a:schemeClr val="tx1"/>
                </a:solidFill>
              </a:rPr>
              <a:t>FAIRE</a:t>
            </a:r>
          </a:p>
          <a:p>
            <a:pPr algn="ctr"/>
            <a:endParaRPr lang="fr-FR" sz="2400" dirty="0"/>
          </a:p>
        </p:txBody>
      </p:sp>
      <p:sp>
        <p:nvSpPr>
          <p:cNvPr id="9" name="Rectangle 8"/>
          <p:cNvSpPr/>
          <p:nvPr/>
        </p:nvSpPr>
        <p:spPr>
          <a:xfrm>
            <a:off x="5076056" y="2175262"/>
            <a:ext cx="1841541" cy="135802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Urgent et non-important</a:t>
            </a:r>
          </a:p>
          <a:p>
            <a:pPr algn="ctr"/>
            <a:endParaRPr lang="fr-FR" sz="1200" dirty="0" smtClean="0">
              <a:solidFill>
                <a:schemeClr val="tx1"/>
              </a:solidFill>
            </a:endParaRPr>
          </a:p>
          <a:p>
            <a:pPr algn="ctr"/>
            <a:r>
              <a:rPr lang="fr-FR" sz="2400" dirty="0">
                <a:solidFill>
                  <a:schemeClr val="tx1"/>
                </a:solidFill>
              </a:rPr>
              <a:t>DÉLÉGUER</a:t>
            </a:r>
            <a:endParaRPr lang="fr-FR" sz="2400" dirty="0" smtClean="0">
              <a:solidFill>
                <a:schemeClr val="tx1"/>
              </a:solidFill>
            </a:endParaRPr>
          </a:p>
          <a:p>
            <a:pPr algn="ctr"/>
            <a:endParaRPr lang="fr-FR" sz="2400" dirty="0"/>
          </a:p>
        </p:txBody>
      </p:sp>
      <p:sp>
        <p:nvSpPr>
          <p:cNvPr id="10" name="Rectangle 9"/>
          <p:cNvSpPr/>
          <p:nvPr/>
        </p:nvSpPr>
        <p:spPr>
          <a:xfrm>
            <a:off x="5094891" y="3610234"/>
            <a:ext cx="1841541" cy="1358027"/>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Non-urgent et non-important</a:t>
            </a:r>
          </a:p>
          <a:p>
            <a:pPr algn="ctr"/>
            <a:endParaRPr lang="fr-FR" sz="1200" dirty="0" smtClean="0">
              <a:solidFill>
                <a:schemeClr val="tx1"/>
              </a:solidFill>
            </a:endParaRPr>
          </a:p>
          <a:p>
            <a:pPr algn="ctr"/>
            <a:r>
              <a:rPr lang="fr-FR" sz="2400" dirty="0" smtClean="0">
                <a:solidFill>
                  <a:schemeClr val="tx1"/>
                </a:solidFill>
              </a:rPr>
              <a:t>ÉLIMINER</a:t>
            </a:r>
          </a:p>
          <a:p>
            <a:pPr algn="ctr"/>
            <a:endParaRPr lang="fr-FR" sz="2400" dirty="0"/>
          </a:p>
        </p:txBody>
      </p:sp>
      <p:sp>
        <p:nvSpPr>
          <p:cNvPr id="11" name="Rectangle 10"/>
          <p:cNvSpPr/>
          <p:nvPr/>
        </p:nvSpPr>
        <p:spPr>
          <a:xfrm>
            <a:off x="7004975" y="3610234"/>
            <a:ext cx="1841541" cy="1358027"/>
          </a:xfrm>
          <a:prstGeom prst="rect">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Non-urgent et important</a:t>
            </a:r>
          </a:p>
          <a:p>
            <a:pPr algn="ctr"/>
            <a:endParaRPr lang="fr-FR" sz="1200" dirty="0" smtClean="0">
              <a:solidFill>
                <a:schemeClr val="tx1"/>
              </a:solidFill>
            </a:endParaRPr>
          </a:p>
          <a:p>
            <a:pPr algn="ctr"/>
            <a:r>
              <a:rPr lang="fr-FR" sz="2400" dirty="0" smtClean="0">
                <a:solidFill>
                  <a:schemeClr val="tx1"/>
                </a:solidFill>
              </a:rPr>
              <a:t>PLANIFIER</a:t>
            </a:r>
          </a:p>
          <a:p>
            <a:pPr algn="ctr"/>
            <a:endParaRPr lang="fr-FR" sz="2400" dirty="0"/>
          </a:p>
        </p:txBody>
      </p:sp>
      <p:grpSp>
        <p:nvGrpSpPr>
          <p:cNvPr id="25" name="Groupe 24"/>
          <p:cNvGrpSpPr/>
          <p:nvPr/>
        </p:nvGrpSpPr>
        <p:grpSpPr>
          <a:xfrm>
            <a:off x="4307632" y="2249455"/>
            <a:ext cx="480392" cy="2592288"/>
            <a:chOff x="4307632" y="2249455"/>
            <a:chExt cx="480392" cy="2592288"/>
          </a:xfrm>
        </p:grpSpPr>
        <p:cxnSp>
          <p:nvCxnSpPr>
            <p:cNvPr id="13" name="Connecteur droit avec flèche 12"/>
            <p:cNvCxnSpPr/>
            <p:nvPr/>
          </p:nvCxnSpPr>
          <p:spPr>
            <a:xfrm flipV="1">
              <a:off x="4788024" y="2249455"/>
              <a:ext cx="0" cy="2592288"/>
            </a:xfrm>
            <a:prstGeom prst="straightConnector1">
              <a:avLst/>
            </a:prstGeom>
            <a:ln w="76200">
              <a:solidFill>
                <a:schemeClr val="tx1"/>
              </a:solidFill>
              <a:tailEnd type="triangle"/>
            </a:ln>
            <a:effectLst>
              <a:glow rad="63500">
                <a:schemeClr val="accent2">
                  <a:satMod val="175000"/>
                  <a:alpha val="40000"/>
                </a:schemeClr>
              </a:glow>
            </a:effectLst>
            <a:scene3d>
              <a:camera prst="isometricLeftDown"/>
              <a:lightRig rig="threePt" dir="t"/>
            </a:scene3d>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rot="16200000">
              <a:off x="3887925" y="3283069"/>
              <a:ext cx="1224136" cy="384721"/>
            </a:xfrm>
            <a:prstGeom prst="rect">
              <a:avLst/>
            </a:prstGeom>
            <a:noFill/>
          </p:spPr>
          <p:txBody>
            <a:bodyPr wrap="square" rtlCol="0">
              <a:spAutoFit/>
            </a:bodyPr>
            <a:lstStyle/>
            <a:p>
              <a:r>
                <a:rPr lang="fr-FR" dirty="0" smtClean="0">
                  <a:latin typeface="Arial" panose="020B0604020202020204" pitchFamily="34" charset="0"/>
                  <a:cs typeface="Arial" panose="020B0604020202020204" pitchFamily="34" charset="0"/>
                </a:rPr>
                <a:t>URGENT</a:t>
              </a:r>
              <a:endParaRPr lang="fr-FR" dirty="0">
                <a:latin typeface="Arial" panose="020B0604020202020204" pitchFamily="34" charset="0"/>
                <a:cs typeface="Arial" panose="020B0604020202020204" pitchFamily="34" charset="0"/>
              </a:endParaRPr>
            </a:p>
          </p:txBody>
        </p:sp>
      </p:grpSp>
      <p:grpSp>
        <p:nvGrpSpPr>
          <p:cNvPr id="24" name="Groupe 23"/>
          <p:cNvGrpSpPr/>
          <p:nvPr/>
        </p:nvGrpSpPr>
        <p:grpSpPr>
          <a:xfrm>
            <a:off x="5621453" y="5161756"/>
            <a:ext cx="2592288" cy="553244"/>
            <a:chOff x="5621453" y="5161756"/>
            <a:chExt cx="2592288" cy="553244"/>
          </a:xfrm>
        </p:grpSpPr>
        <p:cxnSp>
          <p:nvCxnSpPr>
            <p:cNvPr id="21" name="Connecteur droit avec flèche 20"/>
            <p:cNvCxnSpPr/>
            <p:nvPr/>
          </p:nvCxnSpPr>
          <p:spPr>
            <a:xfrm rot="5400000" flipV="1">
              <a:off x="6917597" y="3865612"/>
              <a:ext cx="0" cy="2592288"/>
            </a:xfrm>
            <a:prstGeom prst="straightConnector1">
              <a:avLst/>
            </a:prstGeom>
            <a:ln w="76200">
              <a:solidFill>
                <a:schemeClr val="tx1"/>
              </a:solidFill>
              <a:tailEnd type="triangle"/>
            </a:ln>
            <a:effectLst>
              <a:glow rad="63500">
                <a:schemeClr val="accent2">
                  <a:satMod val="175000"/>
                  <a:alpha val="40000"/>
                </a:schemeClr>
              </a:glow>
            </a:effectLst>
            <a:scene3d>
              <a:camera prst="isometricLeftDown"/>
              <a:lightRig rig="threePt" dir="t"/>
            </a:scene3d>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6017149" y="5330279"/>
              <a:ext cx="1584176" cy="384721"/>
            </a:xfrm>
            <a:prstGeom prst="rect">
              <a:avLst/>
            </a:prstGeom>
            <a:noFill/>
          </p:spPr>
          <p:txBody>
            <a:bodyPr wrap="square" rtlCol="0">
              <a:spAutoFit/>
            </a:bodyPr>
            <a:lstStyle/>
            <a:p>
              <a:r>
                <a:rPr lang="fr-FR" dirty="0" smtClean="0">
                  <a:latin typeface="Arial" panose="020B0604020202020204" pitchFamily="34" charset="0"/>
                  <a:cs typeface="Arial" panose="020B0604020202020204" pitchFamily="34" charset="0"/>
                </a:rPr>
                <a:t>IMPORTANT</a:t>
              </a:r>
              <a:endParaRPr lang="fr-FR" dirty="0">
                <a:latin typeface="Arial" panose="020B0604020202020204" pitchFamily="34" charset="0"/>
                <a:cs typeface="Arial" panose="020B0604020202020204" pitchFamily="34" charset="0"/>
              </a:endParaRPr>
            </a:p>
          </p:txBody>
        </p:sp>
      </p:grpSp>
      <p:sp>
        <p:nvSpPr>
          <p:cNvPr id="28" name="Rectangle 27"/>
          <p:cNvSpPr/>
          <p:nvPr/>
        </p:nvSpPr>
        <p:spPr>
          <a:xfrm>
            <a:off x="94188" y="3290434"/>
            <a:ext cx="359394" cy="153888"/>
          </a:xfrm>
          <a:prstGeom prst="rect">
            <a:avLst/>
          </a:prstGeom>
        </p:spPr>
        <p:txBody>
          <a:bodyPr wrap="none">
            <a:spAutoFit/>
          </a:bodyPr>
          <a:lstStyle/>
          <a:p>
            <a:pPr lvl="0">
              <a:buSzPct val="400000"/>
              <a:buFont typeface="Wingdings" pitchFamily="2" charset="2"/>
              <a:buChar char="ü"/>
            </a:pPr>
            <a:r>
              <a:rPr lang="fr-FR" sz="400" dirty="0" smtClean="0">
                <a:solidFill>
                  <a:srgbClr val="FF0000"/>
                </a:solidFill>
                <a:latin typeface="Calibri" pitchFamily="34" charset="0"/>
              </a:rPr>
              <a:t>.</a:t>
            </a:r>
            <a:endParaRPr lang="fr-FR" sz="400" dirty="0">
              <a:solidFill>
                <a:srgbClr val="FF0000"/>
              </a:solidFill>
              <a:latin typeface="Calibri" pitchFamily="34" charset="0"/>
            </a:endParaRPr>
          </a:p>
        </p:txBody>
      </p:sp>
    </p:spTree>
    <p:extLst>
      <p:ext uri="{BB962C8B-B14F-4D97-AF65-F5344CB8AC3E}">
        <p14:creationId xmlns:p14="http://schemas.microsoft.com/office/powerpoint/2010/main" val="3514236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down)">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theschooloflaughter.com/wp-content/uploads/2015/11/loc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384" y="3391448"/>
            <a:ext cx="3088048" cy="2333898"/>
          </a:xfrm>
          <a:prstGeom prst="rect">
            <a:avLst/>
          </a:prstGeom>
          <a:noFill/>
          <a:extLst>
            <a:ext uri="{909E8E84-426E-40DD-AFC4-6F175D3DCCD1}">
              <a14:hiddenFill xmlns:a14="http://schemas.microsoft.com/office/drawing/2010/main">
                <a:solidFill>
                  <a:srgbClr val="FFFFFF"/>
                </a:solidFill>
              </a14:hiddenFill>
            </a:ext>
          </a:extLst>
        </p:spPr>
      </p:pic>
      <p:sp>
        <p:nvSpPr>
          <p:cNvPr id="32771" name="Rectangle 3"/>
          <p:cNvSpPr>
            <a:spLocks noGrp="1" noChangeArrowheads="1"/>
          </p:cNvSpPr>
          <p:nvPr>
            <p:ph idx="1"/>
          </p:nvPr>
        </p:nvSpPr>
        <p:spPr>
          <a:xfrm>
            <a:off x="2753544" y="1095468"/>
            <a:ext cx="6210944" cy="3027660"/>
          </a:xfrm>
        </p:spPr>
        <p:txBody>
          <a:bodyPr/>
          <a:lstStyle/>
          <a:p>
            <a:pPr marL="0" indent="0" eaLnBrk="1" hangingPunct="1">
              <a:buClr>
                <a:srgbClr val="FF6600"/>
              </a:buClr>
              <a:buSzPct val="90000"/>
              <a:buNone/>
            </a:pPr>
            <a:r>
              <a:rPr lang="fr-FR" sz="2000" dirty="0" smtClean="0">
                <a:solidFill>
                  <a:srgbClr val="000000"/>
                </a:solidFill>
                <a:cs typeface="Times New Roman" pitchFamily="18" charset="0"/>
              </a:rPr>
              <a:t>Locus de contrôle en psychologie : </a:t>
            </a:r>
            <a:r>
              <a:rPr lang="fr-FR" sz="2000" i="1" dirty="0" smtClean="0">
                <a:solidFill>
                  <a:srgbClr val="000000"/>
                </a:solidFill>
                <a:cs typeface="Times New Roman" pitchFamily="18" charset="0"/>
              </a:rPr>
              <a:t>soi, chance</a:t>
            </a:r>
            <a:r>
              <a:rPr lang="fr-FR" sz="2000" i="1" dirty="0">
                <a:solidFill>
                  <a:srgbClr val="000000"/>
                </a:solidFill>
                <a:cs typeface="Times New Roman" pitchFamily="18" charset="0"/>
              </a:rPr>
              <a:t>, pouvoir des autres, </a:t>
            </a:r>
            <a:r>
              <a:rPr lang="fr-FR" sz="2000" i="1" dirty="0" smtClean="0">
                <a:solidFill>
                  <a:srgbClr val="000000"/>
                </a:solidFill>
                <a:cs typeface="Times New Roman" pitchFamily="18" charset="0"/>
              </a:rPr>
              <a:t>destin</a:t>
            </a:r>
            <a:endParaRPr lang="fr-FR" sz="1400" b="1" u="sng" dirty="0" smtClean="0">
              <a:cs typeface="Times New Roman" pitchFamily="18" charset="0"/>
            </a:endParaRPr>
          </a:p>
          <a:p>
            <a:pPr lvl="1" algn="just" eaLnBrk="1" hangingPunct="1">
              <a:buFontTx/>
              <a:buNone/>
            </a:pPr>
            <a:r>
              <a:rPr lang="fr-FR" sz="1800" i="1" dirty="0" smtClean="0">
                <a:cs typeface="Times New Roman" pitchFamily="18" charset="0"/>
              </a:rPr>
              <a:t>(...) Les sportifs "</a:t>
            </a:r>
            <a:r>
              <a:rPr lang="fr-FR" sz="1800" i="1" dirty="0">
                <a:cs typeface="Times New Roman" pitchFamily="18" charset="0"/>
              </a:rPr>
              <a:t>locus </a:t>
            </a:r>
            <a:r>
              <a:rPr lang="fr-FR" sz="1800" i="1" dirty="0" smtClean="0">
                <a:cs typeface="Times New Roman" pitchFamily="18" charset="0"/>
              </a:rPr>
              <a:t>de </a:t>
            </a:r>
            <a:r>
              <a:rPr lang="fr-FR" sz="1800" i="1" dirty="0" smtClean="0">
                <a:cs typeface="Times New Roman" pitchFamily="18" charset="0"/>
              </a:rPr>
              <a:t>contrôle </a:t>
            </a:r>
            <a:r>
              <a:rPr lang="fr-FR" sz="1800" i="1" dirty="0" smtClean="0">
                <a:cs typeface="Times New Roman" pitchFamily="18" charset="0"/>
              </a:rPr>
              <a:t>externe" (...)</a:t>
            </a:r>
            <a:r>
              <a:rPr lang="fr-FR" sz="1800" i="1" dirty="0">
                <a:cs typeface="Times New Roman" pitchFamily="18" charset="0"/>
              </a:rPr>
              <a:t> </a:t>
            </a:r>
            <a:r>
              <a:rPr lang="fr-FR" sz="1800" i="1" dirty="0" smtClean="0">
                <a:cs typeface="Times New Roman" pitchFamily="18" charset="0"/>
              </a:rPr>
              <a:t>mettent leur performance sur le compte de la famille, de la chance ou du destin. Les "locus de control interne", eux, se sentent entièrement responsables de leur succès ou défaite. </a:t>
            </a:r>
            <a:endParaRPr lang="fr-FR" sz="800" i="1" dirty="0" smtClean="0">
              <a:cs typeface="Times New Roman" pitchFamily="18" charset="0"/>
            </a:endParaRPr>
          </a:p>
          <a:p>
            <a:pPr lvl="1" algn="just" eaLnBrk="1" hangingPunct="1">
              <a:buFontTx/>
              <a:buNone/>
            </a:pPr>
            <a:r>
              <a:rPr lang="fr-FR" sz="1200" i="1" dirty="0" smtClean="0">
                <a:cs typeface="Times New Roman" pitchFamily="18" charset="0"/>
                <a:hlinkClick r:id="rId4" action="ppaction://hlinkfile"/>
              </a:rPr>
              <a:t>Marie DURU-BELLAT</a:t>
            </a:r>
            <a:endParaRPr lang="fr-FR" sz="1200" i="1" dirty="0" smtClean="0">
              <a:cs typeface="Times New Roman" pitchFamily="18" charset="0"/>
            </a:endParaRPr>
          </a:p>
          <a:p>
            <a:pPr marL="0" lvl="1" indent="0" eaLnBrk="1" hangingPunct="1">
              <a:buClr>
                <a:srgbClr val="FF6600"/>
              </a:buClr>
              <a:buSzPct val="90000"/>
              <a:buNone/>
            </a:pPr>
            <a:r>
              <a:rPr lang="fr-FR" sz="2000" dirty="0" smtClean="0">
                <a:solidFill>
                  <a:srgbClr val="002060"/>
                </a:solidFill>
                <a:cs typeface="Times New Roman" pitchFamily="18" charset="0"/>
              </a:rPr>
              <a:t>En </a:t>
            </a:r>
            <a:r>
              <a:rPr lang="fr-FR" sz="2000" dirty="0">
                <a:solidFill>
                  <a:srgbClr val="002060"/>
                </a:solidFill>
                <a:cs typeface="Times New Roman" pitchFamily="18" charset="0"/>
              </a:rPr>
              <a:t>suivi des </a:t>
            </a:r>
            <a:r>
              <a:rPr lang="fr-FR" sz="2000" dirty="0" smtClean="0">
                <a:solidFill>
                  <a:srgbClr val="002060"/>
                </a:solidFill>
                <a:cs typeface="Times New Roman" pitchFamily="18" charset="0"/>
              </a:rPr>
              <a:t>risques, m</a:t>
            </a:r>
            <a:r>
              <a:rPr lang="fr-FR" sz="2000" dirty="0" smtClean="0">
                <a:solidFill>
                  <a:srgbClr val="002060"/>
                </a:solidFill>
                <a:ea typeface="+mn-ea"/>
                <a:cs typeface="Times New Roman" pitchFamily="18" charset="0"/>
              </a:rPr>
              <a:t>ieux </a:t>
            </a:r>
            <a:r>
              <a:rPr lang="fr-FR" sz="2000" dirty="0">
                <a:solidFill>
                  <a:srgbClr val="002060"/>
                </a:solidFill>
                <a:ea typeface="+mn-ea"/>
                <a:cs typeface="Times New Roman" pitchFamily="18" charset="0"/>
              </a:rPr>
              <a:t>vaut être "locus </a:t>
            </a:r>
            <a:r>
              <a:rPr lang="fr-FR" sz="2000">
                <a:solidFill>
                  <a:srgbClr val="002060"/>
                </a:solidFill>
                <a:ea typeface="+mn-ea"/>
                <a:cs typeface="Times New Roman" pitchFamily="18" charset="0"/>
              </a:rPr>
              <a:t>de </a:t>
            </a:r>
            <a:r>
              <a:rPr lang="fr-FR" sz="2000">
                <a:solidFill>
                  <a:srgbClr val="002060"/>
                </a:solidFill>
                <a:ea typeface="+mn-ea"/>
                <a:cs typeface="Times New Roman" pitchFamily="18" charset="0"/>
              </a:rPr>
              <a:t>contrôle interne</a:t>
            </a:r>
            <a:r>
              <a:rPr lang="fr-FR" sz="2000" dirty="0" smtClean="0">
                <a:solidFill>
                  <a:srgbClr val="002060"/>
                </a:solidFill>
                <a:ea typeface="+mn-ea"/>
                <a:cs typeface="Times New Roman" pitchFamily="18" charset="0"/>
              </a:rPr>
              <a:t>" !</a:t>
            </a:r>
            <a:endParaRPr lang="fr-FR" sz="2000" dirty="0">
              <a:solidFill>
                <a:srgbClr val="002060"/>
              </a:solidFill>
              <a:ea typeface="+mn-ea"/>
              <a:cs typeface="Times New Roman" pitchFamily="18" charset="0"/>
            </a:endParaRPr>
          </a:p>
        </p:txBody>
      </p:sp>
      <p:sp>
        <p:nvSpPr>
          <p:cNvPr id="4" name="Rectangle 3"/>
          <p:cNvSpPr txBox="1">
            <a:spLocks noChangeArrowheads="1"/>
          </p:cNvSpPr>
          <p:nvPr/>
        </p:nvSpPr>
        <p:spPr>
          <a:xfrm>
            <a:off x="2483768" y="269776"/>
            <a:ext cx="6660232" cy="571500"/>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Psychologie</a:t>
            </a:r>
            <a:r>
              <a:rPr kumimoji="0" lang="fr-FR" sz="2800" b="1" i="0" u="none" strike="noStrike" kern="0" cap="none" spc="0" normalizeH="0" noProof="0" dirty="0" smtClean="0">
                <a:ln>
                  <a:noFill/>
                </a:ln>
                <a:solidFill>
                  <a:schemeClr val="tx1"/>
                </a:solidFill>
                <a:effectLst/>
                <a:uLnTx/>
                <a:uFillTx/>
                <a:latin typeface="Calibri" pitchFamily="34" charset="0"/>
                <a:ea typeface="+mj-ea"/>
                <a:cs typeface="+mj-cs"/>
              </a:rPr>
              <a:t>	et </a:t>
            </a:r>
            <a:r>
              <a:rPr kumimoji="0" lang="fr-FR" sz="2800" b="1" i="0" u="none" strike="noStrike" kern="0" cap="none" spc="0" normalizeH="0" dirty="0" smtClean="0">
                <a:ln>
                  <a:noFill/>
                </a:ln>
                <a:solidFill>
                  <a:schemeClr val="tx1"/>
                </a:solidFill>
                <a:effectLst/>
                <a:uLnTx/>
                <a:uFillTx/>
                <a:latin typeface="Calibri" pitchFamily="34" charset="0"/>
                <a:ea typeface="+mj-ea"/>
                <a:cs typeface="+mj-cs"/>
              </a:rPr>
              <a:t>res</a:t>
            </a:r>
            <a:r>
              <a:rPr lang="fr-FR" sz="2800" b="1" kern="0" dirty="0" smtClean="0">
                <a:latin typeface="Calibri" pitchFamily="34" charset="0"/>
                <a:ea typeface="+mj-ea"/>
                <a:cs typeface="+mj-cs"/>
              </a:rPr>
              <a:t>ponsabilité</a:t>
            </a:r>
            <a:endParaRPr kumimoji="0" lang="fr-FR" sz="2800" b="1" i="0" u="none" strike="noStrike" kern="0" cap="none" spc="0" normalizeH="0" baseline="0" dirty="0" smtClean="0">
              <a:ln>
                <a:noFill/>
              </a:ln>
              <a:solidFill>
                <a:schemeClr val="tx1"/>
              </a:solidFill>
              <a:effectLst/>
              <a:uLnTx/>
              <a:uFillTx/>
              <a:latin typeface="Calibri" pitchFamily="34" charset="0"/>
              <a:ea typeface="+mj-ea"/>
              <a:cs typeface="+mj-cs"/>
            </a:endParaRPr>
          </a:p>
        </p:txBody>
      </p:sp>
      <p:sp>
        <p:nvSpPr>
          <p:cNvPr id="5" name="Rectangle 4"/>
          <p:cNvSpPr/>
          <p:nvPr/>
        </p:nvSpPr>
        <p:spPr>
          <a:xfrm>
            <a:off x="91586" y="3619674"/>
            <a:ext cx="288008" cy="153888"/>
          </a:xfrm>
          <a:prstGeom prst="rect">
            <a:avLst/>
          </a:prstGeom>
        </p:spPr>
        <p:txBody>
          <a:bodyPr wrap="square">
            <a:spAutoFit/>
          </a:bodyPr>
          <a:lstStyle/>
          <a:p>
            <a:pPr lvl="0">
              <a:buSzPct val="400000"/>
              <a:buFont typeface="Wingdings" pitchFamily="2" charset="2"/>
              <a:buChar char="ü"/>
            </a:pPr>
            <a:r>
              <a:rPr lang="fr-FR" sz="400" dirty="0" smtClean="0">
                <a:solidFill>
                  <a:srgbClr val="FF0000"/>
                </a:solidFill>
                <a:latin typeface="Calibri" pitchFamily="34" charset="0"/>
              </a:rPr>
              <a:t>.</a:t>
            </a:r>
            <a:endParaRPr lang="fr-FR" sz="400" dirty="0">
              <a:solidFill>
                <a:srgbClr val="FF0000"/>
              </a:solidFill>
              <a:latin typeface="Calibri" pitchFamily="34" charset="0"/>
            </a:endParaRPr>
          </a:p>
        </p:txBody>
      </p:sp>
      <p:sp>
        <p:nvSpPr>
          <p:cNvPr id="6" name="Rectangle 5"/>
          <p:cNvSpPr/>
          <p:nvPr/>
        </p:nvSpPr>
        <p:spPr>
          <a:xfrm>
            <a:off x="2753544" y="5417563"/>
            <a:ext cx="1627369" cy="261610"/>
          </a:xfrm>
          <a:prstGeom prst="rect">
            <a:avLst/>
          </a:prstGeom>
        </p:spPr>
        <p:txBody>
          <a:bodyPr wrap="none">
            <a:spAutoFit/>
          </a:bodyPr>
          <a:lstStyle/>
          <a:p>
            <a:r>
              <a:rPr lang="fr-FR" sz="1100" dirty="0">
                <a:latin typeface="Calibri" pitchFamily="34" charset="0"/>
              </a:rPr>
              <a:t>Image </a:t>
            </a:r>
            <a:r>
              <a:rPr lang="fr-FR" sz="1100" dirty="0" err="1">
                <a:latin typeface="Calibri" pitchFamily="34" charset="0"/>
              </a:rPr>
              <a:t>icgrouplp</a:t>
            </a:r>
            <a:r>
              <a:rPr lang="fr-FR" sz="1100" dirty="0">
                <a:latin typeface="Calibri" pitchFamily="34" charset="0"/>
              </a:rPr>
              <a:t> </a:t>
            </a:r>
            <a:r>
              <a:rPr lang="fr-FR" sz="1100" dirty="0" smtClean="0">
                <a:latin typeface="Calibri" pitchFamily="34" charset="0"/>
              </a:rPr>
              <a:t>: </a:t>
            </a:r>
            <a:r>
              <a:rPr lang="fr-FR" sz="1100" dirty="0" smtClean="0">
                <a:latin typeface="Calibri" pitchFamily="34" charset="0"/>
                <a:hlinkClick r:id="rId5"/>
              </a:rPr>
              <a:t>Source </a:t>
            </a:r>
            <a:endParaRPr lang="fr-FR" sz="1100"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2832246" y="1777380"/>
            <a:ext cx="6120680" cy="3672408"/>
          </a:xfrm>
        </p:spPr>
        <p:txBody>
          <a:bodyPr/>
          <a:lstStyle/>
          <a:p>
            <a:pPr marL="457200" indent="-457200" eaLnBrk="1" hangingPunct="1">
              <a:buClr>
                <a:srgbClr val="FF6600"/>
              </a:buClr>
              <a:buSzPct val="90000"/>
              <a:buNone/>
            </a:pPr>
            <a:endParaRPr lang="fr-FR" sz="1200" dirty="0" smtClean="0">
              <a:solidFill>
                <a:srgbClr val="000000"/>
              </a:solidFill>
              <a:cs typeface="Times New Roman" pitchFamily="18" charset="0"/>
            </a:endParaRPr>
          </a:p>
          <a:p>
            <a:pPr eaLnBrk="1" hangingPunct="1">
              <a:buSzPct val="90000"/>
              <a:buFont typeface="Calibri" pitchFamily="34" charset="0"/>
              <a:buChar char="−"/>
            </a:pPr>
            <a:r>
              <a:rPr lang="fr-FR" sz="2600" dirty="0" smtClean="0">
                <a:solidFill>
                  <a:srgbClr val="000000"/>
                </a:solidFill>
                <a:cs typeface="Times New Roman" pitchFamily="18" charset="0"/>
              </a:rPr>
              <a:t>Qui est responsable ? </a:t>
            </a:r>
          </a:p>
          <a:p>
            <a:pPr eaLnBrk="1" hangingPunct="1">
              <a:buSzPct val="90000"/>
              <a:buFont typeface="Calibri" pitchFamily="34" charset="0"/>
              <a:buChar char="−"/>
            </a:pPr>
            <a:r>
              <a:rPr lang="fr-FR" sz="2600" dirty="0" smtClean="0">
                <a:cs typeface="Times New Roman" pitchFamily="18" charset="0"/>
              </a:rPr>
              <a:t>Comment réagir vite et efficacement ?</a:t>
            </a:r>
          </a:p>
        </p:txBody>
      </p:sp>
      <p:sp>
        <p:nvSpPr>
          <p:cNvPr id="5" name="Rectangle 3"/>
          <p:cNvSpPr txBox="1">
            <a:spLocks noChangeArrowheads="1"/>
          </p:cNvSpPr>
          <p:nvPr/>
        </p:nvSpPr>
        <p:spPr>
          <a:xfrm>
            <a:off x="2483768" y="269776"/>
            <a:ext cx="6660232" cy="571500"/>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Quand ca ne va</a:t>
            </a:r>
            <a:r>
              <a:rPr kumimoji="0" lang="fr-FR" sz="2800" b="1" i="0" u="none" strike="noStrike" kern="0" cap="none" spc="0" normalizeH="0" noProof="0" dirty="0" smtClean="0">
                <a:ln>
                  <a:noFill/>
                </a:ln>
                <a:solidFill>
                  <a:schemeClr val="tx1"/>
                </a:solidFill>
                <a:effectLst/>
                <a:uLnTx/>
                <a:uFillTx/>
                <a:latin typeface="Calibri" pitchFamily="34" charset="0"/>
                <a:ea typeface="+mj-ea"/>
                <a:cs typeface="+mj-cs"/>
              </a:rPr>
              <a:t> pas…</a:t>
            </a:r>
            <a:endPar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cxnSp>
        <p:nvCxnSpPr>
          <p:cNvPr id="7" name="Connecteur droit 6"/>
          <p:cNvCxnSpPr/>
          <p:nvPr/>
        </p:nvCxnSpPr>
        <p:spPr>
          <a:xfrm flipV="1">
            <a:off x="3212232" y="2273553"/>
            <a:ext cx="2511896" cy="7883"/>
          </a:xfrm>
          <a:prstGeom prst="line">
            <a:avLst/>
          </a:prstGeom>
        </p:spPr>
        <p:style>
          <a:lnRef idx="3">
            <a:schemeClr val="accent2"/>
          </a:lnRef>
          <a:fillRef idx="0">
            <a:schemeClr val="accent2"/>
          </a:fillRef>
          <a:effectRef idx="2">
            <a:schemeClr val="accent2"/>
          </a:effectRef>
          <a:fontRef idx="minor">
            <a:schemeClr val="tx1"/>
          </a:fontRef>
        </p:style>
      </p:cxnSp>
      <p:sp>
        <p:nvSpPr>
          <p:cNvPr id="9" name="Rectangle 8"/>
          <p:cNvSpPr/>
          <p:nvPr/>
        </p:nvSpPr>
        <p:spPr>
          <a:xfrm>
            <a:off x="91586" y="3619674"/>
            <a:ext cx="288008" cy="153888"/>
          </a:xfrm>
          <a:prstGeom prst="rect">
            <a:avLst/>
          </a:prstGeom>
        </p:spPr>
        <p:txBody>
          <a:bodyPr wrap="square">
            <a:spAutoFit/>
          </a:bodyPr>
          <a:lstStyle/>
          <a:p>
            <a:pPr lvl="0">
              <a:buSzPct val="400000"/>
              <a:buFont typeface="Wingdings" pitchFamily="2" charset="2"/>
              <a:buChar char="ü"/>
            </a:pPr>
            <a:r>
              <a:rPr lang="fr-FR" sz="400" dirty="0" smtClean="0">
                <a:solidFill>
                  <a:srgbClr val="FF0000"/>
                </a:solidFill>
                <a:latin typeface="Calibri" pitchFamily="34" charset="0"/>
              </a:rPr>
              <a:t>.</a:t>
            </a:r>
            <a:endParaRPr lang="fr-FR" sz="400" dirty="0">
              <a:solidFill>
                <a:srgbClr val="FF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7" name="Rectangle 3"/>
          <p:cNvSpPr>
            <a:spLocks noGrp="1" noChangeArrowheads="1"/>
          </p:cNvSpPr>
          <p:nvPr>
            <p:ph idx="1"/>
          </p:nvPr>
        </p:nvSpPr>
        <p:spPr>
          <a:xfrm>
            <a:off x="2655278" y="1368239"/>
            <a:ext cx="6317211" cy="4149700"/>
          </a:xfrm>
        </p:spPr>
        <p:txBody>
          <a:bodyPr/>
          <a:lstStyle/>
          <a:p>
            <a:pPr eaLnBrk="1" hangingPunct="1">
              <a:buNone/>
            </a:pPr>
            <a:r>
              <a:rPr lang="fr-FR" sz="2400" dirty="0">
                <a:hlinkClick r:id="rId3"/>
              </a:rPr>
              <a:t>Loi de Brooks</a:t>
            </a:r>
            <a:r>
              <a:rPr lang="fr-FR" sz="2400" dirty="0"/>
              <a:t> </a:t>
            </a:r>
            <a:r>
              <a:rPr lang="fr-FR" sz="2400" dirty="0" smtClean="0"/>
              <a:t>:</a:t>
            </a:r>
            <a:endParaRPr lang="fr-FR" sz="2400" u="sng" dirty="0" smtClean="0">
              <a:effectLst>
                <a:outerShdw blurRad="38100" dist="38100" dir="2700000" algn="tl">
                  <a:srgbClr val="000000">
                    <a:alpha val="43137"/>
                  </a:srgbClr>
                </a:outerShdw>
              </a:effectLst>
            </a:endParaRPr>
          </a:p>
          <a:p>
            <a:pPr lvl="1" eaLnBrk="1" hangingPunct="1">
              <a:buClr>
                <a:srgbClr val="FF6600"/>
              </a:buClr>
              <a:buSzPct val="90000"/>
              <a:buFont typeface="Wingdings" pitchFamily="2" charset="2"/>
              <a:buChar char="q"/>
            </a:pPr>
            <a:r>
              <a:rPr lang="fr-FR" sz="2400" dirty="0" smtClean="0"/>
              <a:t> </a:t>
            </a:r>
            <a:r>
              <a:rPr lang="fr-FR" sz="2000" dirty="0" smtClean="0"/>
              <a:t>« Ajouter des participants à une tâche en retard la retarde encore plus »</a:t>
            </a:r>
          </a:p>
          <a:p>
            <a:pPr marL="1471613" lvl="2" indent="-457200" eaLnBrk="1" hangingPunct="1">
              <a:buClr>
                <a:srgbClr val="FF6600"/>
              </a:buClr>
              <a:buSzPct val="90000"/>
              <a:buFont typeface="+mj-lt"/>
              <a:buAutoNum type="arabicPeriod"/>
            </a:pPr>
            <a:r>
              <a:rPr lang="fr-FR" sz="1800" dirty="0" smtClean="0"/>
              <a:t>Temps de formation, </a:t>
            </a:r>
            <a:r>
              <a:rPr lang="fr-FR" sz="1800" dirty="0"/>
              <a:t>e</a:t>
            </a:r>
            <a:r>
              <a:rPr lang="fr-FR" sz="1800" dirty="0" smtClean="0"/>
              <a:t>rreurs de novices</a:t>
            </a:r>
          </a:p>
          <a:p>
            <a:pPr marL="1472198" lvl="2" indent="-457200" eaLnBrk="1" hangingPunct="1">
              <a:buClr>
                <a:srgbClr val="FF6600"/>
              </a:buClr>
              <a:buSzPct val="90000"/>
              <a:buFont typeface="+mj-lt"/>
              <a:buAutoNum type="arabicPeriod"/>
            </a:pPr>
            <a:r>
              <a:rPr lang="fr-FR" sz="1800" dirty="0" smtClean="0"/>
              <a:t>Taille de l’équipe = coûts de coordination</a:t>
            </a:r>
          </a:p>
          <a:p>
            <a:pPr marL="1472198" lvl="2" indent="-457200" eaLnBrk="1" hangingPunct="1">
              <a:buClr>
                <a:srgbClr val="FF6600"/>
              </a:buClr>
              <a:buSzPct val="90000"/>
              <a:buFont typeface="+mj-lt"/>
              <a:buAutoNum type="arabicPeriod"/>
            </a:pPr>
            <a:endParaRPr lang="fr-FR" sz="1200" dirty="0" smtClean="0"/>
          </a:p>
          <a:p>
            <a:pPr marL="1472198" lvl="2" indent="-457200" eaLnBrk="1" hangingPunct="1">
              <a:buClr>
                <a:srgbClr val="FF6600"/>
              </a:buClr>
              <a:buSzPct val="90000"/>
              <a:buFont typeface="+mj-lt"/>
              <a:buAutoNum type="arabicPeriod"/>
            </a:pPr>
            <a:endParaRPr lang="fr-FR" sz="1200" dirty="0"/>
          </a:p>
          <a:p>
            <a:pPr marL="1472198" lvl="2" indent="-457200" eaLnBrk="1" hangingPunct="1">
              <a:buClr>
                <a:srgbClr val="FF6600"/>
              </a:buClr>
              <a:buSzPct val="90000"/>
              <a:buFont typeface="+mj-lt"/>
              <a:buAutoNum type="arabicPeriod"/>
            </a:pPr>
            <a:endParaRPr lang="fr-FR" sz="1200" dirty="0" smtClean="0"/>
          </a:p>
          <a:p>
            <a:pPr marL="699502" lvl="1" indent="-342900" eaLnBrk="1" hangingPunct="1">
              <a:buClr>
                <a:srgbClr val="FF6600"/>
              </a:buClr>
              <a:buSzPct val="90000"/>
              <a:buFont typeface="Wingdings" pitchFamily="2" charset="2"/>
              <a:buChar char="q"/>
            </a:pPr>
            <a:r>
              <a:rPr lang="fr-FR" sz="2000" dirty="0" smtClean="0"/>
              <a:t>Lot de travail difficile ? </a:t>
            </a:r>
          </a:p>
          <a:p>
            <a:pPr marL="1527005" lvl="3" indent="-457200" eaLnBrk="1" hangingPunct="1">
              <a:buClr>
                <a:srgbClr val="FF6600"/>
              </a:buClr>
              <a:buSzPct val="90000"/>
              <a:buFont typeface="+mj-lt"/>
              <a:buAutoNum type="arabicPeriod"/>
            </a:pPr>
            <a:r>
              <a:rPr lang="fr-FR" dirty="0" smtClean="0"/>
              <a:t>Affecter des personnes expérimentées</a:t>
            </a:r>
          </a:p>
          <a:p>
            <a:pPr marL="1527005" lvl="3" indent="-457200" eaLnBrk="1" hangingPunct="1">
              <a:buClr>
                <a:srgbClr val="FF6600"/>
              </a:buClr>
              <a:buSzPct val="90000"/>
              <a:buFont typeface="+mj-lt"/>
              <a:buAutoNum type="arabicPeriod"/>
            </a:pPr>
            <a:r>
              <a:rPr lang="fr-FR" dirty="0" smtClean="0"/>
              <a:t>Acteurs débutants ou peu fiables </a:t>
            </a:r>
            <a:r>
              <a:rPr lang="fr-FR" dirty="0" smtClean="0">
                <a:sym typeface="Wingdings" panose="05000000000000000000" pitchFamily="2" charset="2"/>
              </a:rPr>
              <a:t> </a:t>
            </a:r>
            <a:r>
              <a:rPr lang="fr-FR" dirty="0" smtClean="0"/>
              <a:t>tâches bien identifiables et dont l'échec ne sera pas bloquant. </a:t>
            </a:r>
          </a:p>
        </p:txBody>
      </p:sp>
      <p:sp>
        <p:nvSpPr>
          <p:cNvPr id="4" name="Rectangle 3"/>
          <p:cNvSpPr txBox="1">
            <a:spLocks noChangeArrowheads="1"/>
          </p:cNvSpPr>
          <p:nvPr/>
        </p:nvSpPr>
        <p:spPr>
          <a:xfrm>
            <a:off x="2483768" y="269776"/>
            <a:ext cx="6660232" cy="571500"/>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Votre projet prend du retard…</a:t>
            </a:r>
          </a:p>
        </p:txBody>
      </p:sp>
      <p:sp>
        <p:nvSpPr>
          <p:cNvPr id="7" name="Rectangle 6"/>
          <p:cNvSpPr/>
          <p:nvPr/>
        </p:nvSpPr>
        <p:spPr>
          <a:xfrm>
            <a:off x="91586" y="3619674"/>
            <a:ext cx="288008" cy="153888"/>
          </a:xfrm>
          <a:prstGeom prst="rect">
            <a:avLst/>
          </a:prstGeom>
        </p:spPr>
        <p:txBody>
          <a:bodyPr wrap="square">
            <a:spAutoFit/>
          </a:bodyPr>
          <a:lstStyle/>
          <a:p>
            <a:pPr lvl="0">
              <a:buSzPct val="400000"/>
              <a:buFont typeface="Wingdings" pitchFamily="2" charset="2"/>
              <a:buChar char="ü"/>
            </a:pPr>
            <a:r>
              <a:rPr lang="fr-FR" sz="400" dirty="0" smtClean="0">
                <a:solidFill>
                  <a:srgbClr val="FF0000"/>
                </a:solidFill>
                <a:latin typeface="Calibri" pitchFamily="34" charset="0"/>
              </a:rPr>
              <a:t>.</a:t>
            </a:r>
            <a:endParaRPr lang="fr-FR" sz="400" dirty="0">
              <a:solidFill>
                <a:srgbClr val="FF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72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726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726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726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7267">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67267">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6726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3"/>
          <p:cNvSpPr txBox="1">
            <a:spLocks noChangeArrowheads="1"/>
          </p:cNvSpPr>
          <p:nvPr/>
        </p:nvSpPr>
        <p:spPr>
          <a:xfrm>
            <a:off x="2483768" y="269776"/>
            <a:ext cx="6660232" cy="571500"/>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Risques … et opportunités</a:t>
            </a:r>
            <a:r>
              <a:rPr kumimoji="0" lang="fr-FR" sz="2800" b="1" i="0" u="none" strike="noStrike" kern="0" cap="none" spc="0" normalizeH="0" noProof="0" dirty="0" smtClean="0">
                <a:ln>
                  <a:noFill/>
                </a:ln>
                <a:solidFill>
                  <a:schemeClr val="tx1"/>
                </a:solidFill>
                <a:effectLst/>
                <a:uLnTx/>
                <a:uFillTx/>
                <a:latin typeface="Calibri" pitchFamily="34" charset="0"/>
                <a:ea typeface="+mj-ea"/>
                <a:cs typeface="+mj-cs"/>
              </a:rPr>
              <a:t>	</a:t>
            </a:r>
            <a:endPar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2" name="Espace réservé du contenu 1"/>
          <p:cNvSpPr>
            <a:spLocks noGrp="1"/>
          </p:cNvSpPr>
          <p:nvPr>
            <p:ph idx="1"/>
          </p:nvPr>
        </p:nvSpPr>
        <p:spPr>
          <a:xfrm>
            <a:off x="2727286" y="1311176"/>
            <a:ext cx="6173195" cy="3937000"/>
          </a:xfrm>
        </p:spPr>
        <p:txBody>
          <a:bodyPr/>
          <a:lstStyle/>
          <a:p>
            <a:r>
              <a:rPr lang="fr-FR" dirty="0" smtClean="0"/>
              <a:t>Changer de manière de penser : </a:t>
            </a:r>
          </a:p>
          <a:p>
            <a:pPr lvl="1"/>
            <a:r>
              <a:rPr lang="fr-FR" dirty="0" smtClean="0"/>
              <a:t>Au lieu de </a:t>
            </a:r>
            <a:r>
              <a:rPr lang="fr-FR" b="1" dirty="0" smtClean="0"/>
              <a:t>limiter</a:t>
            </a:r>
            <a:r>
              <a:rPr lang="fr-FR" dirty="0" smtClean="0"/>
              <a:t> les risques ..</a:t>
            </a:r>
          </a:p>
          <a:p>
            <a:pPr lvl="1"/>
            <a:r>
              <a:rPr lang="fr-FR" dirty="0" smtClean="0"/>
              <a:t>… détecter </a:t>
            </a:r>
            <a:r>
              <a:rPr lang="fr-FR" dirty="0"/>
              <a:t>et saisir les </a:t>
            </a:r>
            <a:r>
              <a:rPr lang="fr-FR" b="1" dirty="0"/>
              <a:t>opportunités</a:t>
            </a:r>
            <a:r>
              <a:rPr lang="fr-FR" dirty="0"/>
              <a:t> </a:t>
            </a:r>
            <a:r>
              <a:rPr lang="fr-FR" dirty="0" smtClean="0"/>
              <a:t>!</a:t>
            </a:r>
          </a:p>
          <a:p>
            <a:r>
              <a:rPr lang="fr-FR" dirty="0" smtClean="0"/>
              <a:t>Analyse SWOT</a:t>
            </a:r>
          </a:p>
          <a:p>
            <a:endParaRPr lang="fr-FR" dirty="0"/>
          </a:p>
          <a:p>
            <a:endParaRPr lang="fr-FR" dirty="0" smtClean="0"/>
          </a:p>
          <a:p>
            <a:pPr lvl="1"/>
            <a:endParaRPr lang="fr-FR" dirty="0"/>
          </a:p>
          <a:p>
            <a:pPr lvl="1"/>
            <a:endParaRPr lang="fr-FR" dirty="0" smtClean="0"/>
          </a:p>
          <a:p>
            <a:pPr lvl="1"/>
            <a:endParaRPr lang="fr-FR" dirty="0" smtClean="0"/>
          </a:p>
          <a:p>
            <a:pPr lvl="1"/>
            <a:endParaRPr lang="fr-FR" sz="1200" dirty="0" smtClean="0"/>
          </a:p>
          <a:p>
            <a:r>
              <a:rPr lang="fr-FR" dirty="0" smtClean="0"/>
              <a:t>Une nouvelle vision du métier du </a:t>
            </a:r>
            <a:r>
              <a:rPr lang="fr-FR" dirty="0" err="1" smtClean="0"/>
              <a:t>risk</a:t>
            </a:r>
            <a:r>
              <a:rPr lang="fr-FR" dirty="0" smtClean="0"/>
              <a:t> manager : </a:t>
            </a:r>
            <a:r>
              <a:rPr lang="fr-FR" b="1" dirty="0" err="1" smtClean="0">
                <a:solidFill>
                  <a:srgbClr val="002060"/>
                </a:solidFill>
              </a:rPr>
              <a:t>risk</a:t>
            </a:r>
            <a:r>
              <a:rPr lang="fr-FR" b="1" dirty="0" smtClean="0">
                <a:solidFill>
                  <a:srgbClr val="002060"/>
                </a:solidFill>
              </a:rPr>
              <a:t> &amp; </a:t>
            </a:r>
            <a:r>
              <a:rPr lang="fr-FR" b="1" dirty="0" err="1" smtClean="0">
                <a:solidFill>
                  <a:srgbClr val="002060"/>
                </a:solidFill>
              </a:rPr>
              <a:t>opportunities</a:t>
            </a:r>
            <a:endParaRPr lang="fr-FR" b="1" dirty="0">
              <a:solidFill>
                <a:srgbClr val="002060"/>
              </a:solidFill>
            </a:endParaRPr>
          </a:p>
        </p:txBody>
      </p:sp>
      <p:sp>
        <p:nvSpPr>
          <p:cNvPr id="6" name="Rectangle 5"/>
          <p:cNvSpPr/>
          <p:nvPr/>
        </p:nvSpPr>
        <p:spPr>
          <a:xfrm>
            <a:off x="95566" y="3963328"/>
            <a:ext cx="288008" cy="153888"/>
          </a:xfrm>
          <a:prstGeom prst="rect">
            <a:avLst/>
          </a:prstGeom>
        </p:spPr>
        <p:txBody>
          <a:bodyPr wrap="square">
            <a:spAutoFit/>
          </a:bodyPr>
          <a:lstStyle/>
          <a:p>
            <a:pPr lvl="0">
              <a:buSzPct val="400000"/>
              <a:buFont typeface="Wingdings" pitchFamily="2" charset="2"/>
              <a:buChar char="ü"/>
            </a:pPr>
            <a:r>
              <a:rPr lang="fr-FR" sz="400" dirty="0" smtClean="0">
                <a:solidFill>
                  <a:srgbClr val="FF0000"/>
                </a:solidFill>
                <a:latin typeface="Calibri" pitchFamily="34" charset="0"/>
              </a:rPr>
              <a:t>.</a:t>
            </a:r>
            <a:endParaRPr lang="fr-FR" sz="400" dirty="0">
              <a:solidFill>
                <a:srgbClr val="FF0000"/>
              </a:solidFill>
              <a:latin typeface="Calibri" pitchFamily="34" charset="0"/>
            </a:endParaRPr>
          </a:p>
        </p:txBody>
      </p:sp>
      <p:pic>
        <p:nvPicPr>
          <p:cNvPr id="7" name="Picture 2" descr="File:SWOT grapheF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2497460"/>
            <a:ext cx="2376264" cy="2352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672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1123" name="Rectangle 3"/>
          <p:cNvSpPr>
            <a:spLocks noGrp="1" noChangeArrowheads="1"/>
          </p:cNvSpPr>
          <p:nvPr>
            <p:ph type="body" sz="half" idx="4294967295"/>
          </p:nvPr>
        </p:nvSpPr>
        <p:spPr>
          <a:xfrm>
            <a:off x="2645532" y="1057301"/>
            <a:ext cx="6336704" cy="1440159"/>
          </a:xfrm>
          <a:prstGeom prst="rect">
            <a:avLst/>
          </a:prstGeom>
        </p:spPr>
        <p:txBody>
          <a:bodyPr/>
          <a:lstStyle/>
          <a:p>
            <a:pPr eaLnBrk="1" hangingPunct="1">
              <a:buNone/>
            </a:pPr>
            <a:r>
              <a:rPr lang="fr-FR" sz="2000" dirty="0" smtClean="0">
                <a:latin typeface="Calibri" pitchFamily="34" charset="0"/>
                <a:cs typeface="Times New Roman" pitchFamily="18" charset="0"/>
              </a:rPr>
              <a:t>Mettre à jour le plan de suivi des risques</a:t>
            </a:r>
          </a:p>
          <a:p>
            <a:pPr eaLnBrk="1" hangingPunct="1">
              <a:buNone/>
            </a:pPr>
            <a:endParaRPr lang="fr-FR" sz="800" dirty="0" smtClean="0">
              <a:latin typeface="Calibri" pitchFamily="34" charset="0"/>
              <a:cs typeface="Times New Roman" pitchFamily="18" charset="0"/>
            </a:endParaRPr>
          </a:p>
          <a:p>
            <a:pPr lvl="1" eaLnBrk="1" hangingPunct="1">
              <a:buClr>
                <a:srgbClr val="FF6600"/>
              </a:buClr>
              <a:buSzPct val="90000"/>
            </a:pPr>
            <a:r>
              <a:rPr lang="fr-FR" sz="1800" dirty="0" smtClean="0">
                <a:solidFill>
                  <a:schemeClr val="tx1"/>
                </a:solidFill>
                <a:latin typeface="Calibri" pitchFamily="34" charset="0"/>
                <a:cs typeface="Times New Roman" pitchFamily="18" charset="0"/>
              </a:rPr>
              <a:t>À intervalles réguliers (</a:t>
            </a:r>
            <a:r>
              <a:rPr lang="fr-FR" sz="1800" dirty="0" err="1" smtClean="0">
                <a:solidFill>
                  <a:schemeClr val="tx1"/>
                </a:solidFill>
                <a:latin typeface="Calibri" pitchFamily="34" charset="0"/>
                <a:cs typeface="Times New Roman" pitchFamily="18" charset="0"/>
              </a:rPr>
              <a:t>RdC</a:t>
            </a:r>
            <a:r>
              <a:rPr lang="fr-FR" sz="1800" dirty="0" smtClean="0">
                <a:solidFill>
                  <a:schemeClr val="tx1"/>
                </a:solidFill>
                <a:latin typeface="Calibri" pitchFamily="34" charset="0"/>
                <a:cs typeface="Times New Roman" pitchFamily="18" charset="0"/>
              </a:rPr>
              <a:t>)</a:t>
            </a:r>
          </a:p>
          <a:p>
            <a:pPr lvl="1" eaLnBrk="1" hangingPunct="1">
              <a:buClr>
                <a:srgbClr val="FF6600"/>
              </a:buClr>
              <a:buSzPct val="90000"/>
            </a:pPr>
            <a:r>
              <a:rPr lang="fr-FR" sz="1800" dirty="0" smtClean="0">
                <a:solidFill>
                  <a:schemeClr val="tx1"/>
                </a:solidFill>
                <a:latin typeface="Calibri" pitchFamily="34" charset="0"/>
                <a:cs typeface="Times New Roman" pitchFamily="18" charset="0"/>
              </a:rPr>
              <a:t>À chaque événement majeur pour le projet.</a:t>
            </a:r>
          </a:p>
        </p:txBody>
      </p:sp>
      <p:sp>
        <p:nvSpPr>
          <p:cNvPr id="5" name="Rectangle 3"/>
          <p:cNvSpPr txBox="1">
            <a:spLocks noChangeArrowheads="1"/>
          </p:cNvSpPr>
          <p:nvPr/>
        </p:nvSpPr>
        <p:spPr>
          <a:xfrm>
            <a:off x="2483768" y="269776"/>
            <a:ext cx="6660232" cy="571500"/>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rPr>
              <a:t>Suivre les risques</a:t>
            </a:r>
            <a:r>
              <a:rPr kumimoji="0" lang="fr-FR" sz="2800" b="1" i="0" u="none" strike="noStrike" kern="0" cap="none" spc="0" normalizeH="0" noProof="0" dirty="0" smtClean="0">
                <a:ln>
                  <a:noFill/>
                </a:ln>
                <a:solidFill>
                  <a:schemeClr val="tx1"/>
                </a:solidFill>
                <a:effectLst/>
                <a:uLnTx/>
                <a:uFillTx/>
                <a:latin typeface="Calibri" pitchFamily="34" charset="0"/>
                <a:ea typeface="+mj-ea"/>
                <a:cs typeface="+mj-cs"/>
              </a:rPr>
              <a:t>	</a:t>
            </a:r>
            <a:endParaRPr kumimoji="0" lang="fr-FR"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pic>
        <p:nvPicPr>
          <p:cNvPr id="8" name="Picture 2" descr="https://upload.wikimedia.org/wikipedia/commons/2/2d/Risk_Management_Elements.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275856" y="2209428"/>
            <a:ext cx="4968552" cy="3415880"/>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24"/>
          <p:cNvSpPr txBox="1">
            <a:spLocks noChangeArrowheads="1"/>
          </p:cNvSpPr>
          <p:nvPr/>
        </p:nvSpPr>
        <p:spPr bwMode="auto">
          <a:xfrm>
            <a:off x="6804248" y="5449788"/>
            <a:ext cx="2304256" cy="210518"/>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fr-FR" sz="900" dirty="0" smtClean="0"/>
              <a:t>Image domaine public : </a:t>
            </a:r>
            <a:r>
              <a:rPr lang="fr-FR" sz="900" dirty="0" smtClean="0">
                <a:hlinkClick r:id="rId4"/>
              </a:rPr>
              <a:t>Source</a:t>
            </a:r>
            <a:endParaRPr lang="fr-FR" sz="900" dirty="0" smtClean="0"/>
          </a:p>
        </p:txBody>
      </p:sp>
      <p:sp>
        <p:nvSpPr>
          <p:cNvPr id="11" name="Rectangle 10"/>
          <p:cNvSpPr/>
          <p:nvPr/>
        </p:nvSpPr>
        <p:spPr>
          <a:xfrm>
            <a:off x="95566" y="3963328"/>
            <a:ext cx="288008" cy="153888"/>
          </a:xfrm>
          <a:prstGeom prst="rect">
            <a:avLst/>
          </a:prstGeom>
        </p:spPr>
        <p:txBody>
          <a:bodyPr wrap="square">
            <a:spAutoFit/>
          </a:bodyPr>
          <a:lstStyle/>
          <a:p>
            <a:pPr lvl="0">
              <a:buSzPct val="400000"/>
              <a:buFont typeface="Wingdings" pitchFamily="2" charset="2"/>
              <a:buChar char="ü"/>
            </a:pPr>
            <a:r>
              <a:rPr lang="fr-FR" sz="400" dirty="0" smtClean="0">
                <a:solidFill>
                  <a:srgbClr val="FF0000"/>
                </a:solidFill>
                <a:latin typeface="Calibri" pitchFamily="34" charset="0"/>
              </a:rPr>
              <a:t>.</a:t>
            </a:r>
            <a:endParaRPr lang="fr-FR" sz="400" dirty="0">
              <a:solidFill>
                <a:srgbClr val="FF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11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6112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261123">
                                            <p:txEl>
                                              <p:pRg st="3" end="3"/>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heel(1)">
                                      <p:cBhvr>
                                        <p:cTn id="1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uiExpand="1" build="p" autoUpdateAnimBg="0"/>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Synthèse</a:t>
            </a:r>
          </a:p>
        </p:txBody>
      </p:sp>
      <p:pic>
        <p:nvPicPr>
          <p:cNvPr id="2" name="Image 1"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5616" y="390730"/>
            <a:ext cx="1584176" cy="1234725"/>
          </a:xfrm>
          <a:prstGeom prst="rect">
            <a:avLst/>
          </a:prstGeom>
        </p:spPr>
      </p:pic>
      <p:pic>
        <p:nvPicPr>
          <p:cNvPr id="11" name="Image 10" descr="Capture d’écran"/>
          <p:cNvPicPr>
            <a:picLocks noChangeAspect="1"/>
          </p:cNvPicPr>
          <p:nvPr/>
        </p:nvPicPr>
        <p:blipFill rotWithShape="1">
          <a:blip r:embed="rId4" cstate="print">
            <a:extLst>
              <a:ext uri="{28A0092B-C50C-407E-A947-70E740481C1C}">
                <a14:useLocalDpi xmlns:a14="http://schemas.microsoft.com/office/drawing/2010/main" val="0"/>
              </a:ext>
            </a:extLst>
          </a:blip>
          <a:srcRect t="-1" b="2351"/>
          <a:stretch/>
        </p:blipFill>
        <p:spPr>
          <a:xfrm>
            <a:off x="6654772" y="985292"/>
            <a:ext cx="2134151" cy="1584176"/>
          </a:xfrm>
          <a:prstGeom prst="rect">
            <a:avLst/>
          </a:prstGeom>
        </p:spPr>
      </p:pic>
      <p:pic>
        <p:nvPicPr>
          <p:cNvPr id="12" name="Picture 2" descr="http://theschooloflaughter.com/wp-content/uploads/2015/11/locu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7116" y="1968368"/>
            <a:ext cx="2411888" cy="18228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File:SWOT grapheFL.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4671" y="3065186"/>
            <a:ext cx="2160240" cy="213881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upload.wikimedia.org/wikipedia/commons/2/2d/Risk_Management_Elements.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3487819" y="4134148"/>
            <a:ext cx="2055909" cy="141343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94188" y="3290434"/>
            <a:ext cx="359394" cy="153888"/>
          </a:xfrm>
          <a:prstGeom prst="rect">
            <a:avLst/>
          </a:prstGeom>
        </p:spPr>
        <p:txBody>
          <a:bodyPr wrap="none">
            <a:spAutoFit/>
          </a:bodyPr>
          <a:lstStyle/>
          <a:p>
            <a:pPr lvl="0">
              <a:buSzPct val="400000"/>
              <a:buFont typeface="Wingdings" pitchFamily="2" charset="2"/>
              <a:buChar char="ü"/>
            </a:pPr>
            <a:r>
              <a:rPr lang="fr-FR" sz="400" dirty="0" smtClean="0">
                <a:solidFill>
                  <a:srgbClr val="FF0000"/>
                </a:solidFill>
                <a:latin typeface="Calibri" pitchFamily="34" charset="0"/>
              </a:rPr>
              <a:t>.</a:t>
            </a:r>
            <a:endParaRPr lang="fr-FR" sz="400" dirty="0">
              <a:solidFill>
                <a:srgbClr val="FF0000"/>
              </a:solidFill>
              <a:latin typeface="Calibri" pitchFamily="34" charset="0"/>
            </a:endParaRPr>
          </a:p>
        </p:txBody>
      </p:sp>
      <p:sp>
        <p:nvSpPr>
          <p:cNvPr id="17" name="Rectangle 16"/>
          <p:cNvSpPr/>
          <p:nvPr/>
        </p:nvSpPr>
        <p:spPr>
          <a:xfrm>
            <a:off x="91586" y="3619674"/>
            <a:ext cx="288008" cy="153888"/>
          </a:xfrm>
          <a:prstGeom prst="rect">
            <a:avLst/>
          </a:prstGeom>
        </p:spPr>
        <p:txBody>
          <a:bodyPr wrap="square">
            <a:spAutoFit/>
          </a:bodyPr>
          <a:lstStyle/>
          <a:p>
            <a:pPr lvl="0">
              <a:buSzPct val="400000"/>
              <a:buFont typeface="Wingdings" pitchFamily="2" charset="2"/>
              <a:buChar char="ü"/>
            </a:pPr>
            <a:r>
              <a:rPr lang="fr-FR" sz="400" dirty="0" smtClean="0">
                <a:solidFill>
                  <a:srgbClr val="FF0000"/>
                </a:solidFill>
                <a:latin typeface="Calibri" pitchFamily="34" charset="0"/>
              </a:rPr>
              <a:t>.</a:t>
            </a:r>
            <a:endParaRPr lang="fr-FR" sz="400" dirty="0">
              <a:solidFill>
                <a:srgbClr val="FF0000"/>
              </a:solidFill>
              <a:latin typeface="Calibri" pitchFamily="34" charset="0"/>
            </a:endParaRPr>
          </a:p>
        </p:txBody>
      </p:sp>
      <p:sp>
        <p:nvSpPr>
          <p:cNvPr id="18" name="Rectangle 17"/>
          <p:cNvSpPr/>
          <p:nvPr/>
        </p:nvSpPr>
        <p:spPr>
          <a:xfrm>
            <a:off x="95566" y="3963328"/>
            <a:ext cx="288008" cy="153888"/>
          </a:xfrm>
          <a:prstGeom prst="rect">
            <a:avLst/>
          </a:prstGeom>
        </p:spPr>
        <p:txBody>
          <a:bodyPr wrap="square">
            <a:spAutoFit/>
          </a:bodyPr>
          <a:lstStyle/>
          <a:p>
            <a:pPr lvl="0">
              <a:buSzPct val="400000"/>
              <a:buFont typeface="Wingdings" pitchFamily="2" charset="2"/>
              <a:buChar char="ü"/>
            </a:pPr>
            <a:r>
              <a:rPr lang="fr-FR" sz="400" dirty="0" smtClean="0">
                <a:solidFill>
                  <a:srgbClr val="FF0000"/>
                </a:solidFill>
                <a:latin typeface="Calibri" pitchFamily="34" charset="0"/>
              </a:rPr>
              <a:t>.</a:t>
            </a:r>
            <a:endParaRPr lang="fr-FR" sz="400" dirty="0">
              <a:solidFill>
                <a:srgbClr val="FF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1995" y="913284"/>
            <a:ext cx="2708487" cy="1497848"/>
          </a:xfrm>
          <a:prstGeom prst="rect">
            <a:avLst/>
          </a:prstGeom>
        </p:spPr>
      </p:pic>
      <p:sp>
        <p:nvSpPr>
          <p:cNvPr id="6" name="Rectangle 2"/>
          <p:cNvSpPr txBox="1">
            <a:spLocks noChangeArrowheads="1"/>
          </p:cNvSpPr>
          <p:nvPr/>
        </p:nvSpPr>
        <p:spPr>
          <a:xfrm>
            <a:off x="2483768" y="337220"/>
            <a:ext cx="6660232" cy="571500"/>
          </a:xfrm>
          <a:prstGeom prst="rect">
            <a:avLst/>
          </a:prstGeom>
        </p:spPr>
        <p:txBody>
          <a:bodyPr lIns="71320" tIns="35661" rIns="71320" bIns="35661"/>
          <a:lstStyle/>
          <a:p>
            <a:pPr lvl="0" algn="ctr"/>
            <a:r>
              <a:rPr lang="fr-FR" sz="2800" b="1" kern="0" dirty="0" smtClean="0">
                <a:latin typeface="Calibri" pitchFamily="34" charset="0"/>
                <a:ea typeface="+mj-ea"/>
                <a:cs typeface="+mj-cs"/>
              </a:rPr>
              <a:t>Réflexion et questions</a:t>
            </a:r>
          </a:p>
        </p:txBody>
      </p:sp>
      <p:sp>
        <p:nvSpPr>
          <p:cNvPr id="8" name="Espace réservé du contenu 7"/>
          <p:cNvSpPr>
            <a:spLocks noGrp="1"/>
          </p:cNvSpPr>
          <p:nvPr>
            <p:ph idx="1"/>
          </p:nvPr>
        </p:nvSpPr>
        <p:spPr>
          <a:xfrm>
            <a:off x="2727287" y="2425452"/>
            <a:ext cx="6173195" cy="2376264"/>
          </a:xfrm>
        </p:spPr>
        <p:txBody>
          <a:bodyPr/>
          <a:lstStyle/>
          <a:p>
            <a:pPr marL="457200" indent="-457200">
              <a:spcBef>
                <a:spcPts val="1200"/>
              </a:spcBef>
              <a:buClr>
                <a:srgbClr val="FF6600"/>
              </a:buClr>
              <a:buFont typeface="Calibri" pitchFamily="34" charset="0"/>
              <a:buChar char="&gt;"/>
            </a:pPr>
            <a:r>
              <a:rPr lang="fr-FR" i="1" dirty="0" smtClean="0"/>
              <a:t>Selon la phase du </a:t>
            </a:r>
            <a:r>
              <a:rPr lang="fr-FR" b="1" i="1" dirty="0" smtClean="0"/>
              <a:t>cycle de projet </a:t>
            </a:r>
            <a:r>
              <a:rPr lang="fr-FR" i="1" dirty="0" smtClean="0"/>
              <a:t>: </a:t>
            </a:r>
            <a:r>
              <a:rPr lang="fr-FR" i="1" dirty="0"/>
              <a:t>Définition, cadrage, montage, exécution, </a:t>
            </a:r>
            <a:r>
              <a:rPr lang="fr-FR" i="1" dirty="0" smtClean="0"/>
              <a:t>clôture : </a:t>
            </a:r>
          </a:p>
          <a:p>
            <a:pPr marL="966953" lvl="2" indent="-342900">
              <a:spcBef>
                <a:spcPts val="600"/>
              </a:spcBef>
              <a:buClr>
                <a:srgbClr val="FF6600"/>
              </a:buClr>
            </a:pPr>
            <a:r>
              <a:rPr lang="fr-FR" i="1" dirty="0" smtClean="0"/>
              <a:t>Quel niveau de détail pour la </a:t>
            </a:r>
            <a:r>
              <a:rPr lang="fr-FR" i="1" dirty="0" err="1" smtClean="0"/>
              <a:t>GdR</a:t>
            </a:r>
            <a:r>
              <a:rPr lang="fr-FR" i="1" dirty="0" smtClean="0"/>
              <a:t> ?</a:t>
            </a:r>
          </a:p>
          <a:p>
            <a:pPr marL="966953" lvl="2" indent="-342900">
              <a:spcBef>
                <a:spcPts val="600"/>
              </a:spcBef>
              <a:buClr>
                <a:srgbClr val="FF6600"/>
              </a:buClr>
            </a:pPr>
            <a:r>
              <a:rPr lang="fr-FR" i="1" dirty="0" smtClean="0"/>
              <a:t>Quels sont les catégories de risques à surveiller en priorité ? </a:t>
            </a:r>
          </a:p>
          <a:p>
            <a:pPr marL="457200" indent="-457200">
              <a:spcBef>
                <a:spcPts val="1200"/>
              </a:spcBef>
              <a:buClr>
                <a:srgbClr val="FF6600"/>
              </a:buClr>
              <a:buFont typeface="Calibri" pitchFamily="34" charset="0"/>
              <a:buChar char="&gt;"/>
            </a:pPr>
            <a:r>
              <a:rPr lang="fr-FR" i="1" dirty="0" smtClean="0"/>
              <a:t>Vous sentez-vous responsable de votre dernier échec, de votre dernier succès ?  </a:t>
            </a:r>
            <a:endParaRPr lang="fr-FR"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2483768" y="2626897"/>
            <a:ext cx="6660232" cy="571500"/>
          </a:xfrm>
          <a:prstGeom prst="rect">
            <a:avLst/>
          </a:prstGeom>
        </p:spPr>
        <p:txBody>
          <a:bodyPr lIns="71320" tIns="35661" rIns="71320" bIns="35661"/>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sz="3400" b="1" kern="0" dirty="0" smtClean="0">
                <a:latin typeface="Calibri" pitchFamily="34" charset="0"/>
                <a:ea typeface="+mj-ea"/>
                <a:cs typeface="+mj-cs"/>
              </a:rPr>
              <a:t>Merci de votre attention</a:t>
            </a:r>
            <a:endParaRPr kumimoji="0" lang="fr-FR" sz="34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grpSp>
        <p:nvGrpSpPr>
          <p:cNvPr id="6" name="Group 9"/>
          <p:cNvGrpSpPr/>
          <p:nvPr/>
        </p:nvGrpSpPr>
        <p:grpSpPr>
          <a:xfrm>
            <a:off x="4932040" y="4441676"/>
            <a:ext cx="1678195" cy="688869"/>
            <a:chOff x="4260027" y="4608090"/>
            <a:chExt cx="1678195" cy="688869"/>
          </a:xfrm>
        </p:grpSpPr>
        <p:pic>
          <p:nvPicPr>
            <p:cNvPr id="7"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8" name="TextBox 11"/>
            <p:cNvSpPr txBox="1"/>
            <p:nvPr/>
          </p:nvSpPr>
          <p:spPr>
            <a:xfrm>
              <a:off x="5036968" y="4724514"/>
              <a:ext cx="901254" cy="461665"/>
            </a:xfrm>
            <a:prstGeom prst="rect">
              <a:avLst/>
            </a:prstGeom>
            <a:noFill/>
          </p:spPr>
          <p:txBody>
            <a:bodyPr wrap="square" rtlCol="0">
              <a:spAutoFit/>
            </a:bodyPr>
            <a:lstStyle/>
            <a:p>
              <a:r>
                <a:rPr lang="en-US" sz="2400" b="1" smtClean="0"/>
                <a:t>Quiz</a:t>
              </a:r>
              <a:endParaRPr lang="en-US" sz="2400" b="1"/>
            </a:p>
          </p:txBody>
        </p:sp>
      </p:grpSp>
      <p:pic>
        <p:nvPicPr>
          <p:cNvPr id="1026" name="Picture 2" descr="QR co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1063932"/>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2538678" y="7433"/>
            <a:ext cx="3816424" cy="1200329"/>
          </a:xfrm>
          <a:prstGeom prst="rect">
            <a:avLst/>
          </a:prstGeom>
          <a:noFill/>
        </p:spPr>
        <p:txBody>
          <a:bodyPr wrap="square" rtlCol="0">
            <a:spAutoFit/>
          </a:bodyPr>
          <a:lstStyle/>
          <a:p>
            <a:pPr marL="171450" indent="-171450">
              <a:buFont typeface="Arial" panose="020B0604020202020204" pitchFamily="34" charset="0"/>
              <a:buChar char="•"/>
            </a:pPr>
            <a:r>
              <a:rPr lang="fr-FR" sz="1200" dirty="0" smtClean="0"/>
              <a:t>Diapositives</a:t>
            </a:r>
          </a:p>
          <a:p>
            <a:pPr marL="171450" indent="-171450">
              <a:buFont typeface="Arial" panose="020B0604020202020204" pitchFamily="34" charset="0"/>
              <a:buChar char="•"/>
            </a:pPr>
            <a:r>
              <a:rPr lang="fr-FR" sz="1200" dirty="0"/>
              <a:t>T</a:t>
            </a:r>
            <a:r>
              <a:rPr lang="fr-FR" sz="1200" dirty="0" smtClean="0"/>
              <a:t>élécharger </a:t>
            </a:r>
            <a:r>
              <a:rPr lang="fr-FR" sz="1200" dirty="0"/>
              <a:t>les </a:t>
            </a:r>
            <a:r>
              <a:rPr lang="fr-FR" sz="1200" dirty="0" smtClean="0"/>
              <a:t>vidéos</a:t>
            </a:r>
            <a:endParaRPr lang="fr-FR" sz="1200" dirty="0"/>
          </a:p>
          <a:p>
            <a:pPr marL="171450" indent="-171450">
              <a:buFont typeface="Arial" panose="020B0604020202020204" pitchFamily="34" charset="0"/>
              <a:buChar char="•"/>
            </a:pPr>
            <a:r>
              <a:rPr lang="fr-FR" sz="1200" dirty="0" smtClean="0"/>
              <a:t>Quiz</a:t>
            </a:r>
          </a:p>
          <a:p>
            <a:pPr marL="171450" indent="-171450">
              <a:buFont typeface="Arial" panose="020B0604020202020204" pitchFamily="34" charset="0"/>
              <a:buChar char="•"/>
            </a:pPr>
            <a:r>
              <a:rPr lang="fr-FR" sz="1200" dirty="0"/>
              <a:t>P</a:t>
            </a:r>
            <a:r>
              <a:rPr lang="fr-FR" sz="1200" dirty="0" smtClean="0"/>
              <a:t>rise </a:t>
            </a:r>
            <a:r>
              <a:rPr lang="fr-FR" sz="1200" dirty="0"/>
              <a:t>de notes </a:t>
            </a:r>
            <a:r>
              <a:rPr lang="fr-FR" sz="1200" dirty="0" smtClean="0"/>
              <a:t>partagées</a:t>
            </a:r>
          </a:p>
          <a:p>
            <a:pPr marL="171450" indent="-171450">
              <a:buFont typeface="Arial" panose="020B0604020202020204" pitchFamily="34" charset="0"/>
              <a:buChar char="•"/>
            </a:pPr>
            <a:r>
              <a:rPr lang="fr-FR" sz="1200" dirty="0" smtClean="0"/>
              <a:t>Modèles</a:t>
            </a:r>
            <a:endParaRPr lang="fr-FR" sz="1200" dirty="0"/>
          </a:p>
          <a:p>
            <a:endParaRPr lang="fr-FR"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Bibliographie</a:t>
            </a:r>
          </a:p>
        </p:txBody>
      </p:sp>
      <p:sp>
        <p:nvSpPr>
          <p:cNvPr id="3" name="Espace réservé du contenu 2"/>
          <p:cNvSpPr>
            <a:spLocks noGrp="1"/>
          </p:cNvSpPr>
          <p:nvPr>
            <p:ph idx="1"/>
          </p:nvPr>
        </p:nvSpPr>
        <p:spPr>
          <a:xfrm>
            <a:off x="2840179" y="1705372"/>
            <a:ext cx="6173195" cy="1299468"/>
          </a:xfrm>
        </p:spPr>
        <p:txBody>
          <a:bodyPr/>
          <a:lstStyle/>
          <a:p>
            <a:r>
              <a:rPr lang="fr-FR" dirty="0" smtClean="0"/>
              <a:t>Pour approfondir, consultez la </a:t>
            </a:r>
            <a:r>
              <a:rPr lang="fr-FR" dirty="0" smtClean="0">
                <a:hlinkClick r:id="rId2"/>
              </a:rPr>
              <a:t>prise de notes partagée</a:t>
            </a:r>
            <a:r>
              <a:rPr lang="fr-FR" dirty="0" smtClean="0"/>
              <a:t> </a:t>
            </a:r>
            <a:r>
              <a:rPr lang="fr-FR" sz="2000" dirty="0" smtClean="0"/>
              <a:t>(en fin </a:t>
            </a:r>
            <a:r>
              <a:rPr lang="fr-FR" sz="2000" dirty="0"/>
              <a:t>de document : </a:t>
            </a:r>
            <a:r>
              <a:rPr lang="fr-FR" sz="2000" i="1" dirty="0" smtClean="0"/>
              <a:t>« Pour </a:t>
            </a:r>
            <a:r>
              <a:rPr lang="fr-FR" sz="2000" i="1" dirty="0"/>
              <a:t>approfondir : les lectures que vous </a:t>
            </a:r>
            <a:r>
              <a:rPr lang="fr-FR" sz="2000" i="1" dirty="0" smtClean="0"/>
              <a:t>recommandez »</a:t>
            </a:r>
            <a:r>
              <a:rPr lang="fr-FR" sz="2000" dirty="0" smtClean="0"/>
              <a:t>)</a:t>
            </a:r>
            <a:endParaRPr lang="fr-FR" sz="2000" dirty="0"/>
          </a:p>
        </p:txBody>
      </p:sp>
      <p:sp>
        <p:nvSpPr>
          <p:cNvPr id="4" name="TextBox 7"/>
          <p:cNvSpPr txBox="1"/>
          <p:nvPr/>
        </p:nvSpPr>
        <p:spPr>
          <a:xfrm>
            <a:off x="2689200" y="3937620"/>
            <a:ext cx="6131272" cy="1384995"/>
          </a:xfrm>
          <a:prstGeom prst="rect">
            <a:avLst/>
          </a:prstGeom>
          <a:noFill/>
        </p:spPr>
        <p:txBody>
          <a:bodyPr wrap="square" rtlCol="0">
            <a:spAutoFit/>
          </a:bodyPr>
          <a:lstStyle/>
          <a:p>
            <a:r>
              <a:rPr lang="fr-FR" sz="1200" b="1" dirty="0">
                <a:latin typeface="Calibri" panose="020F0502020204030204" pitchFamily="34" charset="0"/>
              </a:rPr>
              <a:t>Version 1 (</a:t>
            </a:r>
            <a:r>
              <a:rPr lang="fr-FR" sz="1200" b="1" dirty="0" smtClean="0">
                <a:latin typeface="Calibri" panose="020F0502020204030204" pitchFamily="34" charset="0"/>
              </a:rPr>
              <a:t>03/2009) </a:t>
            </a:r>
            <a:r>
              <a:rPr lang="fr-FR" sz="1200" dirty="0">
                <a:latin typeface="Calibri" panose="020F0502020204030204" pitchFamily="34" charset="0"/>
              </a:rPr>
              <a:t>(</a:t>
            </a:r>
            <a:r>
              <a:rPr lang="fr-FR" sz="1200" dirty="0">
                <a:latin typeface="Calibri" panose="020F0502020204030204" pitchFamily="34" charset="0"/>
                <a:hlinkClick r:id="rId3"/>
              </a:rPr>
              <a:t>lien</a:t>
            </a:r>
            <a:r>
              <a:rPr lang="fr-FR" sz="1200" dirty="0">
                <a:latin typeface="Calibri" panose="020F0502020204030204" pitchFamily="34" charset="0"/>
              </a:rPr>
              <a:t>)</a:t>
            </a:r>
            <a:endParaRPr lang="fr-FR" sz="1200" b="1" dirty="0">
              <a:latin typeface="Calibri" panose="020F0502020204030204" pitchFamily="34" charset="0"/>
            </a:endParaRPr>
          </a:p>
          <a:p>
            <a:pPr marL="642352" lvl="1" indent="-285750">
              <a:buFont typeface="Arial" panose="020B0604020202020204" pitchFamily="34" charset="0"/>
              <a:buChar char="•"/>
            </a:pPr>
            <a:r>
              <a:rPr lang="fr-FR" sz="1200" dirty="0" smtClean="0">
                <a:latin typeface="Calibri" panose="020F0502020204030204" pitchFamily="34" charset="0"/>
              </a:rPr>
              <a:t>Auteur </a:t>
            </a:r>
            <a:r>
              <a:rPr lang="fr-FR" sz="1200" dirty="0">
                <a:latin typeface="Calibri" panose="020F0502020204030204" pitchFamily="34" charset="0"/>
              </a:rPr>
              <a:t>: Rémi </a:t>
            </a:r>
            <a:r>
              <a:rPr lang="fr-FR" sz="1200" dirty="0" smtClean="0">
                <a:latin typeface="Calibri" panose="020F0502020204030204" pitchFamily="34" charset="0"/>
              </a:rPr>
              <a:t>BACHELET (</a:t>
            </a:r>
            <a:r>
              <a:rPr lang="fr-FR" sz="1200" dirty="0" smtClean="0">
                <a:latin typeface="Calibri" panose="020F0502020204030204" pitchFamily="34" charset="0"/>
                <a:hlinkClick r:id="rId4"/>
              </a:rPr>
              <a:t>version vidéo </a:t>
            </a:r>
            <a:r>
              <a:rPr lang="fr-FR" sz="1200" dirty="0" smtClean="0">
                <a:latin typeface="Calibri" panose="020F0502020204030204" pitchFamily="34" charset="0"/>
              </a:rPr>
              <a:t>09/2011)</a:t>
            </a:r>
            <a:endParaRPr lang="fr-FR" sz="1200" dirty="0">
              <a:latin typeface="Calibri" panose="020F0502020204030204" pitchFamily="34" charset="0"/>
            </a:endParaRPr>
          </a:p>
          <a:p>
            <a:r>
              <a:rPr lang="fr-FR" sz="1200" b="1" dirty="0" smtClean="0">
                <a:latin typeface="Calibri" panose="020F0502020204030204" pitchFamily="34" charset="0"/>
              </a:rPr>
              <a:t>Version </a:t>
            </a:r>
            <a:r>
              <a:rPr lang="fr-FR" sz="1200" b="1" dirty="0">
                <a:latin typeface="Calibri" panose="020F0502020204030204" pitchFamily="34" charset="0"/>
              </a:rPr>
              <a:t>2</a:t>
            </a:r>
            <a:r>
              <a:rPr lang="fr-FR" sz="1200" b="1" dirty="0" smtClean="0">
                <a:latin typeface="Calibri" panose="020F0502020204030204" pitchFamily="34" charset="0"/>
              </a:rPr>
              <a:t> (03/2013) </a:t>
            </a:r>
            <a:r>
              <a:rPr lang="fr-FR" sz="1200" dirty="0">
                <a:latin typeface="Calibri" panose="020F0502020204030204" pitchFamily="34" charset="0"/>
              </a:rPr>
              <a:t>(lien)</a:t>
            </a:r>
            <a:endParaRPr lang="fr-FR" sz="1200" b="1" dirty="0" smtClean="0">
              <a:latin typeface="Calibri" panose="020F0502020204030204" pitchFamily="34" charset="0"/>
            </a:endParaRPr>
          </a:p>
          <a:p>
            <a:pPr marL="642352" lvl="1" indent="-285750">
              <a:buFont typeface="Arial" panose="020B0604020202020204" pitchFamily="34" charset="0"/>
              <a:buChar char="•"/>
            </a:pPr>
            <a:r>
              <a:rPr lang="fr-FR" sz="1200" dirty="0" smtClean="0">
                <a:latin typeface="Calibri" panose="020F0502020204030204" pitchFamily="34" charset="0"/>
              </a:rPr>
              <a:t>Auteur/mise en forme : Rémi </a:t>
            </a:r>
            <a:r>
              <a:rPr lang="fr-FR" sz="1200" dirty="0">
                <a:latin typeface="Calibri" panose="020F0502020204030204" pitchFamily="34" charset="0"/>
              </a:rPr>
              <a:t>BACHELET (</a:t>
            </a:r>
            <a:r>
              <a:rPr lang="fr-FR" sz="1200" dirty="0">
                <a:latin typeface="Calibri" panose="020F0502020204030204" pitchFamily="34" charset="0"/>
                <a:hlinkClick r:id="rId5"/>
              </a:rPr>
              <a:t>version vidéo </a:t>
            </a:r>
            <a:r>
              <a:rPr lang="fr-FR" sz="1200" dirty="0" smtClean="0">
                <a:latin typeface="Calibri" panose="020F0502020204030204" pitchFamily="34" charset="0"/>
              </a:rPr>
              <a:t>09/2014)</a:t>
            </a:r>
          </a:p>
          <a:p>
            <a:pPr marL="642352" lvl="1" indent="-285750">
              <a:buFont typeface="Arial" panose="020B0604020202020204" pitchFamily="34" charset="0"/>
              <a:buChar char="•"/>
            </a:pPr>
            <a:r>
              <a:rPr lang="fr-FR" sz="1200" dirty="0" smtClean="0">
                <a:latin typeface="Calibri" panose="020F0502020204030204" pitchFamily="34" charset="0"/>
              </a:rPr>
              <a:t>Mise en forme : </a:t>
            </a:r>
            <a:r>
              <a:rPr lang="fr-FR" sz="1200" dirty="0" err="1">
                <a:latin typeface="Calibri" panose="020F0502020204030204" pitchFamily="34" charset="0"/>
              </a:rPr>
              <a:t>Nandrianina</a:t>
            </a:r>
            <a:r>
              <a:rPr lang="fr-FR" sz="1200" dirty="0">
                <a:latin typeface="Calibri" panose="020F0502020204030204" pitchFamily="34" charset="0"/>
              </a:rPr>
              <a:t> ANDRIANARISON - AMADOU</a:t>
            </a:r>
            <a:endParaRPr lang="fr-FR" sz="1200" dirty="0" smtClean="0">
              <a:latin typeface="Calibri" panose="020F0502020204030204" pitchFamily="34" charset="0"/>
            </a:endParaRPr>
          </a:p>
          <a:p>
            <a:r>
              <a:rPr lang="fr-FR" sz="1200" b="1" dirty="0" smtClean="0">
                <a:latin typeface="Calibri" panose="020F0502020204030204" pitchFamily="34" charset="0"/>
              </a:rPr>
              <a:t>Version </a:t>
            </a:r>
            <a:r>
              <a:rPr lang="fr-FR" sz="1200" b="1" dirty="0">
                <a:latin typeface="Calibri" panose="020F0502020204030204" pitchFamily="34" charset="0"/>
              </a:rPr>
              <a:t>3</a:t>
            </a:r>
            <a:r>
              <a:rPr lang="fr-FR" sz="1200" b="1" dirty="0" smtClean="0">
                <a:latin typeface="Calibri" panose="020F0502020204030204" pitchFamily="34" charset="0"/>
              </a:rPr>
              <a:t> </a:t>
            </a:r>
            <a:r>
              <a:rPr lang="fr-FR" sz="1200" b="1" dirty="0">
                <a:latin typeface="Calibri" panose="020F0502020204030204" pitchFamily="34" charset="0"/>
              </a:rPr>
              <a:t>(</a:t>
            </a:r>
            <a:r>
              <a:rPr lang="fr-FR" sz="1200" b="1" dirty="0" smtClean="0">
                <a:latin typeface="Calibri" panose="020F0502020204030204" pitchFamily="34" charset="0"/>
              </a:rPr>
              <a:t>03/2016) </a:t>
            </a:r>
            <a:r>
              <a:rPr lang="fr-FR" sz="1200" dirty="0">
                <a:latin typeface="Calibri" panose="020F0502020204030204" pitchFamily="34" charset="0"/>
              </a:rPr>
              <a:t>(</a:t>
            </a:r>
            <a:r>
              <a:rPr lang="fr-FR" sz="1200" dirty="0">
                <a:latin typeface="Calibri" panose="020F0502020204030204" pitchFamily="34" charset="0"/>
                <a:hlinkClick r:id="rId6"/>
              </a:rPr>
              <a:t>lien</a:t>
            </a:r>
            <a:r>
              <a:rPr lang="fr-FR" sz="1200" dirty="0">
                <a:latin typeface="Calibri" panose="020F0502020204030204" pitchFamily="34" charset="0"/>
              </a:rPr>
              <a:t>)</a:t>
            </a:r>
            <a:endParaRPr lang="fr-FR" sz="1200" b="1" dirty="0">
              <a:latin typeface="Calibri" panose="020F0502020204030204" pitchFamily="34" charset="0"/>
            </a:endParaRPr>
          </a:p>
          <a:p>
            <a:pPr marL="642352" lvl="1" indent="-285750">
              <a:buFont typeface="Arial" panose="020B0604020202020204" pitchFamily="34" charset="0"/>
              <a:buChar char="•"/>
            </a:pPr>
            <a:r>
              <a:rPr lang="fr-FR" sz="1200" dirty="0">
                <a:latin typeface="Calibri" panose="020F0502020204030204" pitchFamily="34" charset="0"/>
              </a:rPr>
              <a:t>Auteur/mise en forme </a:t>
            </a:r>
            <a:r>
              <a:rPr lang="fr-FR" sz="1200" dirty="0" smtClean="0">
                <a:latin typeface="Calibri" panose="020F0502020204030204" pitchFamily="34" charset="0"/>
              </a:rPr>
              <a:t>: Rémi BACHELET</a:t>
            </a:r>
          </a:p>
        </p:txBody>
      </p:sp>
    </p:spTree>
    <p:extLst>
      <p:ext uri="{BB962C8B-B14F-4D97-AF65-F5344CB8AC3E}">
        <p14:creationId xmlns:p14="http://schemas.microsoft.com/office/powerpoint/2010/main" val="1885231924"/>
      </p:ext>
    </p:extLst>
  </p:cSld>
  <p:clrMapOvr>
    <a:masterClrMapping/>
  </p:clrMapOvr>
</p:sld>
</file>

<file path=ppt/theme/theme1.xml><?xml version="1.0" encoding="utf-8"?>
<a:theme xmlns:a="http://schemas.openxmlformats.org/drawingml/2006/main" name="Modèle cours ECLille 2004">
  <a:themeElements>
    <a:clrScheme name="Modèle cours ECLille 2004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Modèle cours ECLille 2004">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cours ECLille 200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cours ECLille 200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cours ECLille 200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cours ECLille 200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cours ECLille 200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cours ECLille 200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cours ECLille 200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odèle cours ECLille 2004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20203</TotalTime>
  <Words>2859</Words>
  <Application>Microsoft Office PowerPoint</Application>
  <PresentationFormat>Affichage à l'écran (16:10)</PresentationFormat>
  <Paragraphs>701</Paragraphs>
  <Slides>64</Slides>
  <Notes>63</Notes>
  <HiddenSlides>1</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64</vt:i4>
      </vt:variant>
    </vt:vector>
  </HeadingPairs>
  <TitlesOfParts>
    <vt:vector size="72" baseType="lpstr">
      <vt:lpstr>Arial</vt:lpstr>
      <vt:lpstr>Calibri</vt:lpstr>
      <vt:lpstr>Lucida Sans Unicode</vt:lpstr>
      <vt:lpstr>Symbol</vt:lpstr>
      <vt:lpstr>Tahoma</vt:lpstr>
      <vt:lpstr>Times New Roman</vt:lpstr>
      <vt:lpstr>Wingdings</vt:lpstr>
      <vt:lpstr>Modèle cours ECLille 2004</vt:lpstr>
      <vt:lpstr>Présentation PowerPoint</vt:lpstr>
      <vt:lpstr>Avant de commencer </vt:lpstr>
      <vt:lpstr>Cours sous licence Creative Commons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Matrice d’exigences : un exemple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Sommaire</vt:lpstr>
      <vt:lpstr>Prioriser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Sommaire</vt:lpstr>
      <vt:lpstr>Prévenir</vt:lpstr>
      <vt:lpstr>Présentation PowerPoint</vt:lpstr>
      <vt:lpstr>Présentation PowerPoint</vt:lpstr>
      <vt:lpstr>Analyser un risque : Méthodes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Sommaire</vt:lpstr>
      <vt:lpstr>Le suivi des risques</vt:lpstr>
      <vt:lpstr>Présentation PowerPoint</vt:lpstr>
      <vt:lpstr>Réagir au mieux</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Bibliographie</vt:lpstr>
    </vt:vector>
  </TitlesOfParts>
  <Company>ECL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Projet_Evaluation_Impact</dc:title>
  <dc:creator>RB</dc:creator>
  <cp:lastModifiedBy>remi bachelet</cp:lastModifiedBy>
  <cp:revision>1001</cp:revision>
  <dcterms:created xsi:type="dcterms:W3CDTF">2004-09-17T08:31:41Z</dcterms:created>
  <dcterms:modified xsi:type="dcterms:W3CDTF">2017-03-15T10:37:23Z</dcterms:modified>
</cp:coreProperties>
</file>