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32"/>
  </p:notesMasterIdLst>
  <p:handoutMasterIdLst>
    <p:handoutMasterId r:id="rId33"/>
  </p:handoutMasterIdLst>
  <p:sldIdLst>
    <p:sldId id="462" r:id="rId2"/>
    <p:sldId id="528" r:id="rId3"/>
    <p:sldId id="464" r:id="rId4"/>
    <p:sldId id="604" r:id="rId5"/>
    <p:sldId id="589" r:id="rId6"/>
    <p:sldId id="624" r:id="rId7"/>
    <p:sldId id="605" r:id="rId8"/>
    <p:sldId id="620" r:id="rId9"/>
    <p:sldId id="607" r:id="rId10"/>
    <p:sldId id="618" r:id="rId11"/>
    <p:sldId id="617" r:id="rId12"/>
    <p:sldId id="621" r:id="rId13"/>
    <p:sldId id="608" r:id="rId14"/>
    <p:sldId id="606" r:id="rId15"/>
    <p:sldId id="594" r:id="rId16"/>
    <p:sldId id="622" r:id="rId17"/>
    <p:sldId id="609" r:id="rId18"/>
    <p:sldId id="597" r:id="rId19"/>
    <p:sldId id="596" r:id="rId20"/>
    <p:sldId id="598" r:id="rId21"/>
    <p:sldId id="602" r:id="rId22"/>
    <p:sldId id="603" r:id="rId23"/>
    <p:sldId id="623" r:id="rId24"/>
    <p:sldId id="610" r:id="rId25"/>
    <p:sldId id="612" r:id="rId26"/>
    <p:sldId id="613" r:id="rId27"/>
    <p:sldId id="614" r:id="rId28"/>
    <p:sldId id="615" r:id="rId29"/>
    <p:sldId id="616" r:id="rId30"/>
    <p:sldId id="619" r:id="rId31"/>
  </p:sldIdLst>
  <p:sldSz cx="9144000" cy="5143500" type="screen16x9"/>
  <p:notesSz cx="6669088" cy="97536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 Sidersky" initials="LS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E99"/>
    <a:srgbClr val="2FB196"/>
    <a:srgbClr val="19B99A"/>
    <a:srgbClr val="74EB1B"/>
    <a:srgbClr val="00AF00"/>
    <a:srgbClr val="7B7B7B"/>
    <a:srgbClr val="1F8A87"/>
    <a:srgbClr val="E7FFF3"/>
    <a:srgbClr val="039D9A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9" autoAdjust="0"/>
    <p:restoredTop sz="59531" autoAdjust="0"/>
  </p:normalViewPr>
  <p:slideViewPr>
    <p:cSldViewPr snapToGrid="0" snapToObjects="1">
      <p:cViewPr varScale="1">
        <p:scale>
          <a:sx n="85" d="100"/>
          <a:sy n="85" d="100"/>
        </p:scale>
        <p:origin x="198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notesViewPr>
    <p:cSldViewPr snapToGrid="0" snapToObjects="1">
      <p:cViewPr varScale="1">
        <p:scale>
          <a:sx n="79" d="100"/>
          <a:sy n="79" d="100"/>
        </p:scale>
        <p:origin x="-1038" y="-78"/>
      </p:cViewPr>
      <p:guideLst>
        <p:guide orient="horz" pos="2880"/>
        <p:guide pos="2160"/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6D434AB-23C0-F74B-B4A2-DDBFE0B45B14}" type="datetime1">
              <a:rPr lang="fr-FR" smtClean="0"/>
              <a:pPr/>
              <a:t>29/02/2016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6DE7E0A-CE87-49D9-878D-DAF638886D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80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8919B79-F169-684A-9D9B-89D3CFDD7B19}" type="datetime1">
              <a:rPr lang="fr-FR" smtClean="0"/>
              <a:pPr/>
              <a:t>29/02/2016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95021C2-78E2-49A4-AE20-CC98F5D47E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08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Durée</a:t>
            </a:r>
            <a:r>
              <a:rPr lang="fr-FR" baseline="0" dirty="0"/>
              <a:t> totale estimée : environ 60 minutes</a:t>
            </a:r>
            <a:endParaRPr lang="fr-FR"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474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778845" y="9265585"/>
            <a:ext cx="2890243" cy="4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DDAD160F-9B41-460B-9D14-935202654D2E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31838"/>
            <a:ext cx="6500812" cy="36576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01" y="4630277"/>
            <a:ext cx="4891886" cy="43921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marR="0" indent="-266700" algn="l" defTabSz="944563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baseline="0" dirty="0"/>
              <a:t>Durée : 1’50</a:t>
            </a:r>
          </a:p>
        </p:txBody>
      </p:sp>
    </p:spTree>
    <p:extLst>
      <p:ext uri="{BB962C8B-B14F-4D97-AF65-F5344CB8AC3E}">
        <p14:creationId xmlns:p14="http://schemas.microsoft.com/office/powerpoint/2010/main" val="1399480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778845" y="9265585"/>
            <a:ext cx="2890243" cy="4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fld id="{A85745AF-B33F-4401-AC20-3CF600637FC4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31838"/>
            <a:ext cx="6500812" cy="36576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01" y="4630277"/>
            <a:ext cx="4891886" cy="43921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 algn="l" defTabSz="944563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fr-FR" dirty="0"/>
              <a:t>Durée : 6’05</a:t>
            </a:r>
          </a:p>
        </p:txBody>
      </p:sp>
    </p:spTree>
    <p:extLst>
      <p:ext uri="{BB962C8B-B14F-4D97-AF65-F5344CB8AC3E}">
        <p14:creationId xmlns:p14="http://schemas.microsoft.com/office/powerpoint/2010/main" val="3133802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Durée </a:t>
            </a:r>
            <a:r>
              <a:rPr lang="fr-FR" b="0"/>
              <a:t>: ?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6415-DE29-4543-9EBC-417500E25BD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3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474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Durée : 2’30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1C2-78E2-49A4-AE20-CC98F5D47E6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374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baseline="0" dirty="0"/>
              <a:t>Durée : 10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6415-DE29-4543-9EBC-417500E25BD2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Durée :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1C2-78E2-49A4-AE20-CC98F5D47E6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374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4740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dirty="0">
                <a:latin typeface="Calibri" charset="0"/>
                <a:ea typeface="MS PGothic" charset="0"/>
              </a:rPr>
              <a:t>Durée : 2’20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8DC91E2-D678-2243-9E0F-A2F27F4AD715}" type="slidenum">
              <a:rPr lang="fr-FR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34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Calibri" charset="0"/>
                <a:ea typeface="MS PGothic" charset="0"/>
              </a:rPr>
              <a:t>Durée : 3’20</a:t>
            </a: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7B918418-8FD8-F044-A6BE-6C4D4F42BC71}" type="slidenum">
              <a:rPr lang="fr-FR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03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779150" y="9266153"/>
            <a:ext cx="2889938" cy="48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5" tIns="45263" rIns="90525" bIns="45263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C6B1847-AE54-4300-9D3E-5726BA912E9E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31838"/>
            <a:ext cx="6497638" cy="3656012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29963"/>
            <a:ext cx="4890665" cy="439168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Durée : 40’’</a:t>
            </a:r>
          </a:p>
        </p:txBody>
      </p:sp>
    </p:spTree>
    <p:extLst>
      <p:ext uri="{BB962C8B-B14F-4D97-AF65-F5344CB8AC3E}">
        <p14:creationId xmlns:p14="http://schemas.microsoft.com/office/powerpoint/2010/main" val="372678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dirty="0">
                <a:latin typeface="Calibri" charset="0"/>
                <a:ea typeface="MS PGothic" charset="0"/>
              </a:rPr>
              <a:t>Durée : 2’50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AA4B6CA5-D888-504E-9BA2-865DC8F382E0}" type="slidenum">
              <a:rPr lang="fr-FR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680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latin typeface="Calibri" charset="0"/>
                <a:ea typeface="MS PGothic" charset="0"/>
              </a:rPr>
              <a:t>Durée : 3’30</a:t>
            </a:r>
          </a:p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  <a:ea typeface="MS PGothic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44AD2CE9-601A-464F-9496-52AF6E7E0B73}" type="slidenum">
              <a:rPr lang="fr-FR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00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779150" y="9265920"/>
            <a:ext cx="2889938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5" tIns="45263" rIns="90525" bIns="45263" anchor="b"/>
          <a:lstStyle>
            <a:lvl1pPr defTabSz="9239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9239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9239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9239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923925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fld id="{7D96A03E-967D-1843-98E6-13B8308B3E37}" type="slidenum">
              <a:rPr lang="en-US">
                <a:latin typeface="Arial" charset="0"/>
              </a:rPr>
              <a:pPr algn="r"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31838"/>
            <a:ext cx="6499225" cy="36560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629574"/>
            <a:ext cx="4890665" cy="439250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sz="1000" b="0" dirty="0">
                <a:latin typeface="Calibri" charset="0"/>
                <a:ea typeface="MS PGothic" charset="0"/>
              </a:rPr>
              <a:t>Durée : 1’40</a:t>
            </a:r>
          </a:p>
        </p:txBody>
      </p:sp>
    </p:spTree>
    <p:extLst>
      <p:ext uri="{BB962C8B-B14F-4D97-AF65-F5344CB8AC3E}">
        <p14:creationId xmlns:p14="http://schemas.microsoft.com/office/powerpoint/2010/main" val="3191500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dirty="0">
                <a:latin typeface="Calibri" charset="0"/>
                <a:ea typeface="MS PGothic" charset="0"/>
              </a:rPr>
              <a:t>Durée </a:t>
            </a:r>
            <a:r>
              <a:rPr lang="fr-FR">
                <a:latin typeface="Calibri" charset="0"/>
                <a:ea typeface="MS PGothic" charset="0"/>
              </a:rPr>
              <a:t>: ?</a:t>
            </a:r>
            <a:endParaRPr lang="fr-FR" dirty="0">
              <a:latin typeface="Calibri" charset="0"/>
              <a:ea typeface="MS PGothic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B8DC91E2-D678-2243-9E0F-A2F27F4AD715}" type="slidenum">
              <a:rPr lang="fr-FR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111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/>
              <a:t>Durée : 16’</a:t>
            </a:r>
          </a:p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  <a:buNone/>
            </a:pPr>
            <a:r>
              <a:rPr lang="fr-FR" dirty="0"/>
              <a:t>Vidéo déjà</a:t>
            </a:r>
            <a:r>
              <a:rPr lang="fr-FR" baseline="0" dirty="0"/>
              <a:t> tournée donc à sous-titrer à postériori.</a:t>
            </a: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4740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3D2D-79A6-4051-9983-C0FABF65E32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31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3D2D-79A6-4051-9983-C0FABF65E32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31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3D2D-79A6-4051-9983-C0FABF65E32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31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3D2D-79A6-4051-9983-C0FABF65E32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31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Durée : Probablement 2 minutes environ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21C2-78E2-49A4-AE20-CC98F5D47E6D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26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779150" y="9266153"/>
            <a:ext cx="2889938" cy="48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25" tIns="45263" rIns="90525" bIns="45263" anchor="b"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0C6B1847-AE54-4300-9D3E-5726BA912E9E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31838"/>
            <a:ext cx="6497638" cy="3656012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29963"/>
            <a:ext cx="4890665" cy="439168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Durée : 45’’</a:t>
            </a:r>
          </a:p>
        </p:txBody>
      </p:sp>
    </p:spTree>
    <p:extLst>
      <p:ext uri="{BB962C8B-B14F-4D97-AF65-F5344CB8AC3E}">
        <p14:creationId xmlns:p14="http://schemas.microsoft.com/office/powerpoint/2010/main" val="344609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474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Durée : 4’10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6415-DE29-4543-9EBC-417500E25BD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3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6415-DE29-4543-9EBC-417500E25BD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3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baseline="0" dirty="0"/>
              <a:t>Durée : 3’30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6415-DE29-4543-9EBC-417500E25BD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3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Durée :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6415-DE29-4543-9EBC-417500E25BD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63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6908" y="4632960"/>
            <a:ext cx="5335269" cy="43891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474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 2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21214" y="3175380"/>
            <a:ext cx="3985315" cy="12081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4300" b="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TITRE DE LA VIDEO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21214" y="2671764"/>
            <a:ext cx="3984625" cy="42386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 du SPOC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55519" y="3610602"/>
            <a:ext cx="2941637" cy="77293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</a:p>
          <a:p>
            <a:pPr lvl="0"/>
            <a:r>
              <a:rPr lang="fr-FR" dirty="0"/>
              <a:t>Nom de l’expert</a:t>
            </a:r>
          </a:p>
        </p:txBody>
      </p:sp>
      <p:grpSp>
        <p:nvGrpSpPr>
          <p:cNvPr id="4" name="Grouper 3"/>
          <p:cNvGrpSpPr/>
          <p:nvPr userDrawn="1"/>
        </p:nvGrpSpPr>
        <p:grpSpPr>
          <a:xfrm>
            <a:off x="2073334" y="310517"/>
            <a:ext cx="4997333" cy="1484834"/>
            <a:chOff x="2211677" y="310517"/>
            <a:chExt cx="4997333" cy="1484834"/>
          </a:xfrm>
        </p:grpSpPr>
        <p:pic>
          <p:nvPicPr>
            <p:cNvPr id="2" name="Image 1" descr="logo-CS_logo original  carre╠ü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677" y="310517"/>
              <a:ext cx="2162926" cy="1484834"/>
            </a:xfrm>
            <a:prstGeom prst="rect">
              <a:avLst/>
            </a:prstGeom>
          </p:spPr>
        </p:pic>
        <p:pic>
          <p:nvPicPr>
            <p:cNvPr id="3" name="Image 2" descr="Logo-Lagiliste-CaptainSPOC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976" y="432955"/>
              <a:ext cx="2287034" cy="1239958"/>
            </a:xfrm>
            <a:prstGeom prst="rect">
              <a:avLst/>
            </a:prstGeom>
          </p:spPr>
        </p:pic>
      </p:grpSp>
      <p:pic>
        <p:nvPicPr>
          <p:cNvPr id="8" name="Image 7" descr="téléchargement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693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hot tex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0200" y="1028700"/>
            <a:ext cx="8656638" cy="3578225"/>
          </a:xfrm>
          <a:prstGeom prst="rect">
            <a:avLst/>
          </a:prstGeom>
        </p:spPr>
        <p:txBody>
          <a:bodyPr/>
          <a:lstStyle>
            <a:lvl1pPr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TITRE 1</a:t>
            </a:r>
          </a:p>
          <a:p>
            <a:pPr lvl="1"/>
            <a:r>
              <a:rPr lang="en-US" dirty="0"/>
              <a:t>TITRE 2</a:t>
            </a:r>
          </a:p>
          <a:p>
            <a:pPr lvl="2"/>
            <a:r>
              <a:rPr lang="en-US" dirty="0"/>
              <a:t>Titre 3</a:t>
            </a:r>
          </a:p>
          <a:p>
            <a:pPr lvl="3"/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Full shot (</a:t>
            </a:r>
            <a:r>
              <a:rPr lang="en-US" dirty="0" err="1"/>
              <a:t>texte</a:t>
            </a:r>
            <a:r>
              <a:rPr lang="en-US" dirty="0"/>
              <a:t> 1)</a:t>
            </a:r>
            <a:endParaRPr lang="fr-FR" dirty="0"/>
          </a:p>
        </p:txBody>
      </p:sp>
      <p:pic>
        <p:nvPicPr>
          <p:cNvPr id="6" name="Image 5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21213" y="3175379"/>
            <a:ext cx="3985315" cy="1208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="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dirty="0"/>
              <a:t>TITRE DE LA VIDEO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21213" y="2671763"/>
            <a:ext cx="3984625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Nom du SPOC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55518" y="3610601"/>
            <a:ext cx="2941637" cy="772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</a:t>
            </a:r>
          </a:p>
          <a:p>
            <a:pPr lvl="0"/>
            <a:r>
              <a:rPr lang="fr-FR" dirty="0"/>
              <a:t>Nom de l’expert</a:t>
            </a:r>
          </a:p>
        </p:txBody>
      </p:sp>
      <p:pic>
        <p:nvPicPr>
          <p:cNvPr id="7" name="Image 6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23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ment de par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05794" y="1689187"/>
            <a:ext cx="5332413" cy="7538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NOM DE LA PARTIE</a:t>
            </a:r>
          </a:p>
        </p:txBody>
      </p:sp>
      <p:pic>
        <p:nvPicPr>
          <p:cNvPr id="6" name="Image 5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hot (video ou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Full shot (video </a:t>
            </a:r>
            <a:r>
              <a:rPr lang="en-US" dirty="0" err="1"/>
              <a:t>ou</a:t>
            </a:r>
            <a:r>
              <a:rPr lang="en-US" dirty="0"/>
              <a:t> image)</a:t>
            </a:r>
            <a:endParaRPr lang="fr-FR" dirty="0"/>
          </a:p>
        </p:txBody>
      </p:sp>
      <p:pic>
        <p:nvPicPr>
          <p:cNvPr id="4" name="Image 3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1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ho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Split shot 1 (vue de face)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56100" y="1028700"/>
            <a:ext cx="4630738" cy="3578225"/>
          </a:xfrm>
          <a:prstGeom prst="rect">
            <a:avLst/>
          </a:prstGeom>
        </p:spPr>
        <p:txBody>
          <a:bodyPr/>
          <a:lstStyle>
            <a:lvl1pPr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TITRE 1</a:t>
            </a:r>
          </a:p>
          <a:p>
            <a:pPr lvl="1"/>
            <a:r>
              <a:rPr lang="en-US" dirty="0"/>
              <a:t>TITRE 2</a:t>
            </a:r>
          </a:p>
          <a:p>
            <a:pPr lvl="2"/>
            <a:r>
              <a:rPr lang="en-US" dirty="0"/>
              <a:t>Titre 3</a:t>
            </a:r>
          </a:p>
          <a:p>
            <a:pPr lvl="3"/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5" name="Image 4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ho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Split shot 2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92700" y="1028700"/>
            <a:ext cx="3975100" cy="3784600"/>
          </a:xfrm>
          <a:prstGeom prst="rect">
            <a:avLst/>
          </a:prstGeom>
        </p:spPr>
        <p:txBody>
          <a:bodyPr/>
          <a:lstStyle>
            <a:lvl1pPr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TITRE 1</a:t>
            </a:r>
          </a:p>
          <a:p>
            <a:pPr lvl="1"/>
            <a:r>
              <a:rPr lang="en-US" dirty="0"/>
              <a:t>TITRE 2</a:t>
            </a:r>
          </a:p>
          <a:p>
            <a:pPr lvl="2"/>
            <a:r>
              <a:rPr lang="en-US" dirty="0"/>
              <a:t>Titre 3</a:t>
            </a:r>
          </a:p>
          <a:p>
            <a:pPr lvl="3"/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6" name="Image 5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ho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Third shot (vue de face ou de profil)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70300" y="1028700"/>
            <a:ext cx="5316538" cy="3578225"/>
          </a:xfrm>
          <a:prstGeom prst="rect">
            <a:avLst/>
          </a:prstGeom>
        </p:spPr>
        <p:txBody>
          <a:bodyPr/>
          <a:lstStyle>
            <a:lvl1pPr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TITRE 1</a:t>
            </a:r>
          </a:p>
          <a:p>
            <a:pPr lvl="1"/>
            <a:r>
              <a:rPr lang="en-US" dirty="0"/>
              <a:t>TITRE 2</a:t>
            </a:r>
          </a:p>
          <a:p>
            <a:pPr lvl="2"/>
            <a:r>
              <a:rPr lang="en-US" dirty="0"/>
              <a:t>Titre 3</a:t>
            </a:r>
          </a:p>
          <a:p>
            <a:pPr lvl="3"/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5" name="Image 4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rd sho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Third shot 2 (vue de face ou de profil)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670300" y="1028700"/>
            <a:ext cx="5316538" cy="3578225"/>
          </a:xfrm>
          <a:prstGeom prst="rect">
            <a:avLst/>
          </a:prstGeom>
        </p:spPr>
        <p:txBody>
          <a:bodyPr/>
          <a:lstStyle>
            <a:lvl1pPr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TITRE 1</a:t>
            </a:r>
          </a:p>
          <a:p>
            <a:pPr lvl="1"/>
            <a:r>
              <a:rPr lang="en-US" dirty="0"/>
              <a:t>TITRE 2</a:t>
            </a:r>
          </a:p>
          <a:p>
            <a:pPr lvl="2"/>
            <a:r>
              <a:rPr lang="en-US" dirty="0"/>
              <a:t>Titre 3</a:t>
            </a:r>
          </a:p>
          <a:p>
            <a:pPr lvl="3"/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5" name="Image 4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hot tex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78075" y="179388"/>
            <a:ext cx="616585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Full shot (</a:t>
            </a:r>
            <a:r>
              <a:rPr lang="en-US" dirty="0" err="1"/>
              <a:t>texte</a:t>
            </a:r>
            <a:r>
              <a:rPr lang="en-US" dirty="0"/>
              <a:t> 1)</a:t>
            </a:r>
            <a:endParaRPr lang="fr-FR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0200" y="1028700"/>
            <a:ext cx="8656638" cy="3578225"/>
          </a:xfrm>
          <a:prstGeom prst="rect">
            <a:avLst/>
          </a:prstGeom>
        </p:spPr>
        <p:txBody>
          <a:bodyPr/>
          <a:lstStyle>
            <a:lvl1pPr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TITRE 1</a:t>
            </a:r>
          </a:p>
          <a:p>
            <a:pPr lvl="1"/>
            <a:r>
              <a:rPr lang="en-US" dirty="0"/>
              <a:t>TITRE 2</a:t>
            </a:r>
          </a:p>
          <a:p>
            <a:pPr lvl="2"/>
            <a:r>
              <a:rPr lang="en-US" dirty="0"/>
              <a:t>Titre 3</a:t>
            </a:r>
          </a:p>
          <a:p>
            <a:pPr lvl="3"/>
            <a:r>
              <a:rPr lang="en-US" dirty="0" err="1"/>
              <a:t>Texte</a:t>
            </a:r>
            <a:endParaRPr lang="en-US" dirty="0"/>
          </a:p>
        </p:txBody>
      </p:sp>
      <p:pic>
        <p:nvPicPr>
          <p:cNvPr id="5" name="Image 4" descr="téléchargem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0" y="4649981"/>
            <a:ext cx="1181587" cy="4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0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24" r:id="rId2"/>
    <p:sldLayoutId id="2147483737" r:id="rId3"/>
    <p:sldLayoutId id="2147483738" r:id="rId4"/>
    <p:sldLayoutId id="2147483741" r:id="rId5"/>
    <p:sldLayoutId id="2147483742" r:id="rId6"/>
    <p:sldLayoutId id="2147483743" r:id="rId7"/>
    <p:sldLayoutId id="2147483744" r:id="rId8"/>
    <p:sldLayoutId id="2147483747" r:id="rId9"/>
    <p:sldLayoutId id="2147483748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L’APPROCHE</a:t>
            </a:r>
            <a:r>
              <a:rPr lang="fr-FR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AGILE AVEC SCRUM</a:t>
            </a:r>
            <a:endParaRPr lang="fr-FR" sz="36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 Gestion De Projet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200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20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  <a:endParaRPr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 descr="Portrait-F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2113"/>
          <a:stretch/>
        </p:blipFill>
        <p:spPr>
          <a:xfrm>
            <a:off x="434388" y="2036835"/>
            <a:ext cx="1469468" cy="1479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6651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 bwMode="auto">
          <a:xfrm>
            <a:off x="6662224" y="2606375"/>
            <a:ext cx="539999" cy="2303987"/>
          </a:xfrm>
          <a:prstGeom prst="roundRect">
            <a:avLst/>
          </a:prstGeom>
          <a:solidFill>
            <a:srgbClr val="419E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wordArtVert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ADAPTATION</a:t>
            </a:r>
          </a:p>
        </p:txBody>
      </p:sp>
      <p:sp>
        <p:nvSpPr>
          <p:cNvPr id="14" name="Sous-titre 1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FONCTIONNEMENT DE SCRUM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3670300" y="1028701"/>
            <a:ext cx="5316538" cy="95685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2400" dirty="0" err="1"/>
              <a:t>Scrum</a:t>
            </a:r>
            <a:r>
              <a:rPr lang="fr-FR" sz="2400" dirty="0"/>
              <a:t> est basé sur un processus empirique reposant sur 3 piliers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5296752" y="2601148"/>
            <a:ext cx="539999" cy="2303987"/>
          </a:xfrm>
          <a:prstGeom prst="roundRect">
            <a:avLst/>
          </a:prstGeom>
          <a:solidFill>
            <a:srgbClr val="19B9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wordArtVert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TRANSPARENCE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5979488" y="2611602"/>
            <a:ext cx="539999" cy="2303987"/>
          </a:xfrm>
          <a:prstGeom prst="roundRect">
            <a:avLst/>
          </a:prstGeom>
          <a:solidFill>
            <a:srgbClr val="1F8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wordArtVert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</a:rPr>
              <a:t>INSPECTION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629100" y="1922978"/>
            <a:ext cx="120303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445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fr-FR" b="1" dirty="0">
                <a:solidFill>
                  <a:srgbClr val="039D9A"/>
                </a:solidFill>
                <a:latin typeface="Calibri"/>
                <a:ea typeface="Calibri"/>
                <a:cs typeface="Calibri"/>
              </a:rPr>
              <a:t>SCRUM</a:t>
            </a:r>
          </a:p>
        </p:txBody>
      </p:sp>
      <p:sp>
        <p:nvSpPr>
          <p:cNvPr id="26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32" name="Espace réservé du texte 3"/>
          <p:cNvSpPr txBox="1">
            <a:spLocks/>
          </p:cNvSpPr>
          <p:nvPr/>
        </p:nvSpPr>
        <p:spPr>
          <a:xfrm>
            <a:off x="48654" y="3085200"/>
            <a:ext cx="3621646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263525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52425" indent="-263525">
              <a:buFont typeface="+mj-lt"/>
              <a:buAutoNum type="arabicPeriod" startAt="2"/>
            </a:pPr>
            <a:r>
              <a:rPr lang="fr-FR" sz="1600" dirty="0">
                <a:solidFill>
                  <a:schemeClr val="bg1"/>
                </a:solidFill>
              </a:rPr>
              <a:t>Fonctionnement concret de </a:t>
            </a:r>
            <a:r>
              <a:rPr lang="fr-FR" sz="1600" dirty="0" err="1">
                <a:solidFill>
                  <a:schemeClr val="bg1"/>
                </a:solidFill>
              </a:rPr>
              <a:t>Scrum</a:t>
            </a:r>
            <a:endParaRPr lang="fr-FR" sz="1600" dirty="0">
              <a:solidFill>
                <a:schemeClr val="bg1"/>
              </a:solidFill>
            </a:endParaRPr>
          </a:p>
          <a:p>
            <a:pPr marL="352425" indent="-263525">
              <a:buFont typeface="+mj-lt"/>
              <a:buAutoNum type="arabicPeriod" startAt="2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52425" indent="-263525">
              <a:buFont typeface="+mj-lt"/>
              <a:buAutoNum type="arabicPeriod" startAt="2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352425" indent="-263525">
              <a:buFont typeface="+mj-lt"/>
              <a:buAutoNum type="arabicPeriod" startAt="2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361875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e 46"/>
          <p:cNvSpPr>
            <a:spLocks noChangeArrowheads="1"/>
          </p:cNvSpPr>
          <p:nvPr/>
        </p:nvSpPr>
        <p:spPr bwMode="auto">
          <a:xfrm>
            <a:off x="7308304" y="3147814"/>
            <a:ext cx="903942" cy="880970"/>
          </a:xfrm>
          <a:prstGeom prst="ellipse">
            <a:avLst/>
          </a:prstGeom>
          <a:solidFill>
            <a:srgbClr val="1F8A87"/>
          </a:solidFill>
          <a:ln>
            <a:noFill/>
          </a:ln>
          <a:extLst/>
        </p:spPr>
        <p:txBody>
          <a:bodyPr/>
          <a:lstStyle/>
          <a:p>
            <a:endParaRPr lang="fr-FR" sz="1400"/>
          </a:p>
        </p:txBody>
      </p:sp>
      <p:sp>
        <p:nvSpPr>
          <p:cNvPr id="14" name="Sous-titre 1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FONCTIONNEMENT DE SCRUM</a:t>
            </a:r>
          </a:p>
        </p:txBody>
      </p:sp>
      <p:sp>
        <p:nvSpPr>
          <p:cNvPr id="71" name="Arc 70"/>
          <p:cNvSpPr/>
          <p:nvPr/>
        </p:nvSpPr>
        <p:spPr bwMode="auto">
          <a:xfrm>
            <a:off x="3946525" y="1578099"/>
            <a:ext cx="2661448" cy="2102644"/>
          </a:xfrm>
          <a:prstGeom prst="arc">
            <a:avLst>
              <a:gd name="adj1" fmla="val 8216172"/>
              <a:gd name="adj2" fmla="val 5470148"/>
            </a:avLst>
          </a:prstGeom>
          <a:noFill/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400"/>
          </a:p>
        </p:txBody>
      </p:sp>
      <p:sp>
        <p:nvSpPr>
          <p:cNvPr id="43" name="Ellipse 42"/>
          <p:cNvSpPr>
            <a:spLocks noChangeArrowheads="1"/>
          </p:cNvSpPr>
          <p:nvPr/>
        </p:nvSpPr>
        <p:spPr bwMode="auto">
          <a:xfrm>
            <a:off x="7666470" y="3496878"/>
            <a:ext cx="187610" cy="182842"/>
          </a:xfrm>
          <a:prstGeom prst="ellipse">
            <a:avLst/>
          </a:prstGeom>
          <a:solidFill>
            <a:srgbClr val="1F8A87"/>
          </a:solidFill>
          <a:ln>
            <a:noFill/>
          </a:ln>
          <a:extLst/>
        </p:spPr>
        <p:txBody>
          <a:bodyPr/>
          <a:lstStyle/>
          <a:p>
            <a:endParaRPr lang="fr-FR" sz="1400"/>
          </a:p>
        </p:txBody>
      </p:sp>
      <p:sp>
        <p:nvSpPr>
          <p:cNvPr id="44" name="Ellipse 43"/>
          <p:cNvSpPr>
            <a:spLocks noChangeArrowheads="1"/>
          </p:cNvSpPr>
          <p:nvPr/>
        </p:nvSpPr>
        <p:spPr bwMode="auto">
          <a:xfrm>
            <a:off x="7589720" y="3422078"/>
            <a:ext cx="341110" cy="332442"/>
          </a:xfrm>
          <a:prstGeom prst="ellipse">
            <a:avLst/>
          </a:prstGeom>
          <a:solidFill>
            <a:srgbClr val="1F8A87"/>
          </a:solidFill>
          <a:ln>
            <a:noFill/>
          </a:ln>
          <a:extLst/>
        </p:spPr>
        <p:txBody>
          <a:bodyPr/>
          <a:lstStyle/>
          <a:p>
            <a:endParaRPr lang="fr-FR" sz="1400"/>
          </a:p>
        </p:txBody>
      </p:sp>
      <p:sp>
        <p:nvSpPr>
          <p:cNvPr id="45" name="Ellipse 44"/>
          <p:cNvSpPr>
            <a:spLocks noChangeArrowheads="1"/>
          </p:cNvSpPr>
          <p:nvPr/>
        </p:nvSpPr>
        <p:spPr bwMode="auto">
          <a:xfrm>
            <a:off x="7521498" y="3355590"/>
            <a:ext cx="477554" cy="465418"/>
          </a:xfrm>
          <a:prstGeom prst="ellipse">
            <a:avLst/>
          </a:prstGeom>
          <a:solidFill>
            <a:srgbClr val="1F8A87"/>
          </a:solidFill>
          <a:ln>
            <a:noFill/>
          </a:ln>
          <a:extLst/>
        </p:spPr>
        <p:txBody>
          <a:bodyPr/>
          <a:lstStyle/>
          <a:p>
            <a:endParaRPr lang="fr-FR" sz="1400"/>
          </a:p>
        </p:txBody>
      </p:sp>
      <p:sp>
        <p:nvSpPr>
          <p:cNvPr id="46" name="Ellipse 45"/>
          <p:cNvSpPr>
            <a:spLocks noChangeArrowheads="1"/>
          </p:cNvSpPr>
          <p:nvPr/>
        </p:nvSpPr>
        <p:spPr bwMode="auto">
          <a:xfrm>
            <a:off x="7427693" y="3264169"/>
            <a:ext cx="665164" cy="648260"/>
          </a:xfrm>
          <a:prstGeom prst="ellipse">
            <a:avLst/>
          </a:prstGeom>
          <a:solidFill>
            <a:srgbClr val="1F8A87"/>
          </a:solidFill>
          <a:ln>
            <a:noFill/>
          </a:ln>
          <a:extLst/>
        </p:spPr>
        <p:txBody>
          <a:bodyPr/>
          <a:lstStyle/>
          <a:p>
            <a:endParaRPr lang="fr-FR" sz="1400"/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7059613" y="2571750"/>
            <a:ext cx="1408134" cy="446484"/>
          </a:xfrm>
          <a:prstGeom prst="roundRect">
            <a:avLst/>
          </a:prstGeom>
          <a:solidFill>
            <a:srgbClr val="19B9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 b="1" dirty="0">
                <a:latin typeface="Arial"/>
                <a:cs typeface="Arial"/>
              </a:rPr>
              <a:t>Incrément</a:t>
            </a:r>
          </a:p>
        </p:txBody>
      </p:sp>
      <p:sp>
        <p:nvSpPr>
          <p:cNvPr id="32843" name="ZoneTexte 76"/>
          <p:cNvSpPr txBox="1">
            <a:spLocks noChangeArrowheads="1"/>
          </p:cNvSpPr>
          <p:nvPr/>
        </p:nvSpPr>
        <p:spPr bwMode="auto">
          <a:xfrm>
            <a:off x="4499140" y="2720579"/>
            <a:ext cx="1452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sz="1400" b="1" dirty="0"/>
              <a:t>SPRINT </a:t>
            </a:r>
          </a:p>
          <a:p>
            <a:r>
              <a:rPr lang="fr-FR" sz="1400" b="1" dirty="0"/>
              <a:t>2 à 4 semaines</a:t>
            </a:r>
          </a:p>
        </p:txBody>
      </p:sp>
      <p:cxnSp>
        <p:nvCxnSpPr>
          <p:cNvPr id="70" name="Connecteur en angle 59"/>
          <p:cNvCxnSpPr/>
          <p:nvPr/>
        </p:nvCxnSpPr>
        <p:spPr bwMode="auto">
          <a:xfrm>
            <a:off x="3859213" y="3686175"/>
            <a:ext cx="2954870" cy="11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grpSp>
        <p:nvGrpSpPr>
          <p:cNvPr id="32846" name="Groupe 76"/>
          <p:cNvGrpSpPr>
            <a:grpSpLocks/>
          </p:cNvGrpSpPr>
          <p:nvPr/>
        </p:nvGrpSpPr>
        <p:grpSpPr bwMode="auto">
          <a:xfrm>
            <a:off x="4289763" y="1150144"/>
            <a:ext cx="1857852" cy="1518047"/>
            <a:chOff x="4322763" y="1533525"/>
            <a:chExt cx="2000250" cy="2024063"/>
          </a:xfrm>
        </p:grpSpPr>
        <p:sp>
          <p:nvSpPr>
            <p:cNvPr id="73" name="Ellipse 24"/>
            <p:cNvSpPr>
              <a:spLocks noChangeArrowheads="1"/>
            </p:cNvSpPr>
            <p:nvPr/>
          </p:nvSpPr>
          <p:spPr bwMode="auto">
            <a:xfrm>
              <a:off x="4322763" y="1536700"/>
              <a:ext cx="2000250" cy="200025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tx2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78" name="Triangle isocèle 77"/>
            <p:cNvSpPr/>
            <p:nvPr/>
          </p:nvSpPr>
          <p:spPr bwMode="auto">
            <a:xfrm rot="2229036">
              <a:off x="4383088" y="1774825"/>
              <a:ext cx="341312" cy="352425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79" name="Triangle isocèle 78"/>
            <p:cNvSpPr/>
            <p:nvPr/>
          </p:nvSpPr>
          <p:spPr bwMode="auto">
            <a:xfrm rot="7097940">
              <a:off x="5630862" y="1549401"/>
              <a:ext cx="354013" cy="322262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80" name="Triangle isocèle 79"/>
            <p:cNvSpPr/>
            <p:nvPr/>
          </p:nvSpPr>
          <p:spPr bwMode="auto">
            <a:xfrm rot="13017142">
              <a:off x="5922963" y="2974975"/>
              <a:ext cx="376237" cy="357188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sp>
          <p:nvSpPr>
            <p:cNvPr id="81" name="Triangle isocèle 80"/>
            <p:cNvSpPr/>
            <p:nvPr/>
          </p:nvSpPr>
          <p:spPr bwMode="auto">
            <a:xfrm rot="18226715">
              <a:off x="4625182" y="3186906"/>
              <a:ext cx="344488" cy="396875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 sz="1400"/>
            </a:p>
          </p:txBody>
        </p:sp>
        <p:grpSp>
          <p:nvGrpSpPr>
            <p:cNvPr id="32852" name="Groupe 49"/>
            <p:cNvGrpSpPr>
              <a:grpSpLocks/>
            </p:cNvGrpSpPr>
            <p:nvPr/>
          </p:nvGrpSpPr>
          <p:grpSpPr bwMode="auto">
            <a:xfrm>
              <a:off x="4564063" y="2238378"/>
              <a:ext cx="1516062" cy="584201"/>
              <a:chOff x="2819563" y="1190384"/>
              <a:chExt cx="1622614" cy="719234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2819563" y="1190384"/>
                <a:ext cx="1622614" cy="719234"/>
              </a:xfrm>
              <a:prstGeom prst="roundRect">
                <a:avLst/>
              </a:prstGeom>
              <a:solidFill>
                <a:srgbClr val="19B9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55243" y="1225560"/>
                <a:ext cx="1551254" cy="6488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dirty="0">
                    <a:latin typeface="Arial"/>
                    <a:cs typeface="Arial"/>
                  </a:rPr>
                  <a:t>Mêlée quotidienne</a:t>
                </a:r>
              </a:p>
            </p:txBody>
          </p:sp>
        </p:grpSp>
      </p:grpSp>
      <p:sp>
        <p:nvSpPr>
          <p:cNvPr id="55" name="Rectangle à coins arrondis 54"/>
          <p:cNvSpPr/>
          <p:nvPr/>
        </p:nvSpPr>
        <p:spPr bwMode="auto">
          <a:xfrm>
            <a:off x="6971063" y="4127897"/>
            <a:ext cx="1598343" cy="324000"/>
          </a:xfrm>
          <a:prstGeom prst="roundRect">
            <a:avLst/>
          </a:prstGeom>
          <a:solidFill>
            <a:srgbClr val="19B99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400" b="1" dirty="0">
                <a:latin typeface="Arial"/>
                <a:cs typeface="Arial"/>
              </a:rPr>
              <a:t>Revue de sprint</a:t>
            </a:r>
          </a:p>
        </p:txBody>
      </p:sp>
      <p:sp>
        <p:nvSpPr>
          <p:cNvPr id="32839" name="ZoneTexte 20"/>
          <p:cNvSpPr txBox="1">
            <a:spLocks noChangeArrowheads="1"/>
          </p:cNvSpPr>
          <p:nvPr/>
        </p:nvSpPr>
        <p:spPr bwMode="auto">
          <a:xfrm>
            <a:off x="7107864" y="1967274"/>
            <a:ext cx="1384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sz="1400" b="1" dirty="0" err="1"/>
              <a:t>Scrum</a:t>
            </a:r>
            <a:r>
              <a:rPr lang="fr-FR" sz="1400" b="1" dirty="0"/>
              <a:t> Master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12751" y="1736036"/>
            <a:ext cx="1543787" cy="2610937"/>
            <a:chOff x="412751" y="1736036"/>
            <a:chExt cx="1543787" cy="2610937"/>
          </a:xfrm>
        </p:grpSpPr>
        <p:sp>
          <p:nvSpPr>
            <p:cNvPr id="82" name="Rectangle à coins arrondis 81"/>
            <p:cNvSpPr/>
            <p:nvPr/>
          </p:nvSpPr>
          <p:spPr bwMode="auto">
            <a:xfrm>
              <a:off x="666191" y="3627923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3" name="Rectangle à coins arrondis 82"/>
            <p:cNvSpPr/>
            <p:nvPr/>
          </p:nvSpPr>
          <p:spPr bwMode="auto">
            <a:xfrm>
              <a:off x="666191" y="3367884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4" name="Rectangle à coins arrondis 83"/>
            <p:cNvSpPr/>
            <p:nvPr/>
          </p:nvSpPr>
          <p:spPr bwMode="auto">
            <a:xfrm>
              <a:off x="666191" y="3107846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5" name="Rectangle à coins arrondis 84"/>
            <p:cNvSpPr/>
            <p:nvPr/>
          </p:nvSpPr>
          <p:spPr bwMode="auto">
            <a:xfrm>
              <a:off x="666191" y="2847808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6" name="Rectangle à coins arrondis 85"/>
            <p:cNvSpPr/>
            <p:nvPr/>
          </p:nvSpPr>
          <p:spPr bwMode="auto">
            <a:xfrm>
              <a:off x="666191" y="2587770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2" name="Rectangle à coins arrondis 91"/>
            <p:cNvSpPr/>
            <p:nvPr/>
          </p:nvSpPr>
          <p:spPr bwMode="auto">
            <a:xfrm>
              <a:off x="666191" y="2327732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3" name="Rectangle à coins arrondis 92"/>
            <p:cNvSpPr/>
            <p:nvPr/>
          </p:nvSpPr>
          <p:spPr bwMode="auto">
            <a:xfrm>
              <a:off x="666191" y="2067694"/>
              <a:ext cx="920121" cy="239971"/>
            </a:xfrm>
            <a:prstGeom prst="roundRect">
              <a:avLst/>
            </a:prstGeom>
            <a:solidFill>
              <a:srgbClr val="1F8A87"/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grpSp>
          <p:nvGrpSpPr>
            <p:cNvPr id="32834" name="Groupe 49"/>
            <p:cNvGrpSpPr>
              <a:grpSpLocks/>
            </p:cNvGrpSpPr>
            <p:nvPr/>
          </p:nvGrpSpPr>
          <p:grpSpPr bwMode="auto">
            <a:xfrm>
              <a:off x="436161" y="3908931"/>
              <a:ext cx="1408198" cy="438042"/>
              <a:chOff x="2820360" y="1189782"/>
              <a:chExt cx="1622614" cy="719234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2820570" y="1189605"/>
                <a:ext cx="1622541" cy="719411"/>
              </a:xfrm>
              <a:prstGeom prst="roundRect">
                <a:avLst/>
              </a:prstGeom>
              <a:solidFill>
                <a:srgbClr val="19B9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8" name="Rectangle 47"/>
              <p:cNvSpPr/>
              <p:nvPr/>
            </p:nvSpPr>
            <p:spPr>
              <a:xfrm>
                <a:off x="2856249" y="1224793"/>
                <a:ext cx="1551182" cy="6490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dirty="0">
                    <a:latin typeface="Arial"/>
                    <a:cs typeface="Arial"/>
                  </a:rPr>
                  <a:t>Product </a:t>
                </a:r>
                <a:r>
                  <a:rPr lang="fr-FR" sz="1400" b="1" dirty="0" err="1">
                    <a:latin typeface="Arial"/>
                    <a:cs typeface="Arial"/>
                  </a:rPr>
                  <a:t>Backlog</a:t>
                </a:r>
                <a:endParaRPr lang="fr-FR" sz="14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32836" name="ZoneTexte 20"/>
            <p:cNvSpPr txBox="1">
              <a:spLocks noChangeArrowheads="1"/>
            </p:cNvSpPr>
            <p:nvPr/>
          </p:nvSpPr>
          <p:spPr bwMode="auto">
            <a:xfrm>
              <a:off x="412751" y="1736036"/>
              <a:ext cx="15437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sz="1400" b="1" dirty="0"/>
                <a:t>Product Owner</a:t>
              </a:r>
            </a:p>
          </p:txBody>
        </p:sp>
      </p:grpSp>
      <p:cxnSp>
        <p:nvCxnSpPr>
          <p:cNvPr id="72" name="Connecteur en angle 59"/>
          <p:cNvCxnSpPr/>
          <p:nvPr/>
        </p:nvCxnSpPr>
        <p:spPr bwMode="auto">
          <a:xfrm>
            <a:off x="1920875" y="3686175"/>
            <a:ext cx="423178" cy="119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grpSp>
        <p:nvGrpSpPr>
          <p:cNvPr id="32785" name="Groupe 86"/>
          <p:cNvGrpSpPr>
            <a:grpSpLocks/>
          </p:cNvGrpSpPr>
          <p:nvPr/>
        </p:nvGrpSpPr>
        <p:grpSpPr bwMode="auto">
          <a:xfrm>
            <a:off x="2267652" y="2666348"/>
            <a:ext cx="1416708" cy="1680624"/>
            <a:chOff x="2294159" y="3555076"/>
            <a:chExt cx="1524999" cy="2241374"/>
          </a:xfrm>
        </p:grpSpPr>
        <p:grpSp>
          <p:nvGrpSpPr>
            <p:cNvPr id="32786" name="Groupe 47"/>
            <p:cNvGrpSpPr>
              <a:grpSpLocks/>
            </p:cNvGrpSpPr>
            <p:nvPr/>
          </p:nvGrpSpPr>
          <p:grpSpPr bwMode="auto">
            <a:xfrm>
              <a:off x="2548243" y="4685753"/>
              <a:ext cx="990600" cy="471773"/>
              <a:chOff x="2575560" y="4094912"/>
              <a:chExt cx="990600" cy="472453"/>
            </a:xfrm>
          </p:grpSpPr>
          <p:sp>
            <p:nvSpPr>
              <p:cNvPr id="49" name="Rectangle à coins arrondis 48"/>
              <p:cNvSpPr/>
              <p:nvPr/>
            </p:nvSpPr>
            <p:spPr bwMode="auto">
              <a:xfrm>
                <a:off x="2575560" y="4491165"/>
                <a:ext cx="990600" cy="76200"/>
              </a:xfrm>
              <a:prstGeom prst="roundRect">
                <a:avLst/>
              </a:prstGeom>
              <a:solidFill>
                <a:srgbClr val="1F8A87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0" name="Rectangle à coins arrondis 49"/>
              <p:cNvSpPr/>
              <p:nvPr/>
            </p:nvSpPr>
            <p:spPr bwMode="auto">
              <a:xfrm>
                <a:off x="2575560" y="4386807"/>
                <a:ext cx="990600" cy="76200"/>
              </a:xfrm>
              <a:prstGeom prst="roundRect">
                <a:avLst/>
              </a:prstGeom>
              <a:solidFill>
                <a:srgbClr val="1F8A87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1" name="Rectangle à coins arrondis 50"/>
              <p:cNvSpPr/>
              <p:nvPr/>
            </p:nvSpPr>
            <p:spPr bwMode="auto">
              <a:xfrm>
                <a:off x="2575560" y="4282447"/>
                <a:ext cx="990600" cy="76200"/>
              </a:xfrm>
              <a:prstGeom prst="roundRect">
                <a:avLst/>
              </a:prstGeom>
              <a:solidFill>
                <a:srgbClr val="1F8A87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4" name="Rectangle à coins arrondis 53"/>
              <p:cNvSpPr/>
              <p:nvPr/>
            </p:nvSpPr>
            <p:spPr bwMode="auto">
              <a:xfrm>
                <a:off x="2575560" y="4178088"/>
                <a:ext cx="990600" cy="76200"/>
              </a:xfrm>
              <a:prstGeom prst="roundRect">
                <a:avLst/>
              </a:prstGeom>
              <a:solidFill>
                <a:srgbClr val="1F8A87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7" name="Rectangle à coins arrondis 56"/>
              <p:cNvSpPr/>
              <p:nvPr/>
            </p:nvSpPr>
            <p:spPr bwMode="auto">
              <a:xfrm>
                <a:off x="2575560" y="4094912"/>
                <a:ext cx="990600" cy="55016"/>
              </a:xfrm>
              <a:prstGeom prst="roundRect">
                <a:avLst/>
              </a:prstGeom>
              <a:solidFill>
                <a:srgbClr val="1F8A87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2787" name="Groupe 49"/>
            <p:cNvGrpSpPr>
              <a:grpSpLocks/>
            </p:cNvGrpSpPr>
            <p:nvPr/>
          </p:nvGrpSpPr>
          <p:grpSpPr bwMode="auto">
            <a:xfrm>
              <a:off x="2303095" y="5212250"/>
              <a:ext cx="1516063" cy="584200"/>
              <a:chOff x="2820360" y="1189782"/>
              <a:chExt cx="1622614" cy="719234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2820675" y="1189608"/>
                <a:ext cx="1622299" cy="719408"/>
              </a:xfrm>
              <a:prstGeom prst="roundRect">
                <a:avLst/>
              </a:prstGeom>
              <a:solidFill>
                <a:srgbClr val="19B9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4" name="Rectangle 33"/>
              <p:cNvSpPr/>
              <p:nvPr/>
            </p:nvSpPr>
            <p:spPr>
              <a:xfrm>
                <a:off x="2856348" y="1224797"/>
                <a:ext cx="1550953" cy="649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dirty="0">
                    <a:latin typeface="Arial"/>
                    <a:cs typeface="Arial"/>
                  </a:rPr>
                  <a:t>Sprint </a:t>
                </a:r>
                <a:r>
                  <a:rPr lang="fr-FR" sz="1400" b="1" dirty="0" err="1">
                    <a:latin typeface="Arial"/>
                    <a:cs typeface="Arial"/>
                  </a:rPr>
                  <a:t>Backlog</a:t>
                </a:r>
                <a:endParaRPr lang="fr-FR" sz="14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32789" name="ZoneTexte 20"/>
            <p:cNvSpPr txBox="1">
              <a:spLocks noChangeArrowheads="1"/>
            </p:cNvSpPr>
            <p:nvPr/>
          </p:nvSpPr>
          <p:spPr bwMode="auto">
            <a:xfrm>
              <a:off x="2294159" y="3555076"/>
              <a:ext cx="1521527" cy="41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fr-FR" sz="1400" b="1" dirty="0"/>
                <a:t>Equipe</a:t>
              </a:r>
            </a:p>
          </p:txBody>
        </p:sp>
        <p:grpSp>
          <p:nvGrpSpPr>
            <p:cNvPr id="32790" name="Groupe 49"/>
            <p:cNvGrpSpPr>
              <a:grpSpLocks/>
            </p:cNvGrpSpPr>
            <p:nvPr/>
          </p:nvGrpSpPr>
          <p:grpSpPr bwMode="auto">
            <a:xfrm>
              <a:off x="2297234" y="3975467"/>
              <a:ext cx="1516063" cy="584200"/>
              <a:chOff x="2820360" y="1189782"/>
              <a:chExt cx="1622614" cy="719234"/>
            </a:xfrm>
          </p:grpSpPr>
          <p:sp>
            <p:nvSpPr>
              <p:cNvPr id="75" name="Rectangle à coins arrondis 74"/>
              <p:cNvSpPr/>
              <p:nvPr/>
            </p:nvSpPr>
            <p:spPr>
              <a:xfrm>
                <a:off x="2820152" y="1189389"/>
                <a:ext cx="1622299" cy="719408"/>
              </a:xfrm>
              <a:prstGeom prst="roundRect">
                <a:avLst/>
              </a:prstGeom>
              <a:solidFill>
                <a:srgbClr val="19B9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6" name="Rectangle 75"/>
              <p:cNvSpPr/>
              <p:nvPr/>
            </p:nvSpPr>
            <p:spPr>
              <a:xfrm>
                <a:off x="2855825" y="1224578"/>
                <a:ext cx="1550953" cy="649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b="1" dirty="0">
                    <a:latin typeface="Arial"/>
                    <a:cs typeface="Arial"/>
                  </a:rPr>
                  <a:t>Planification de sprint</a:t>
                </a:r>
              </a:p>
            </p:txBody>
          </p:sp>
        </p:grpSp>
      </p:grpSp>
      <p:pic>
        <p:nvPicPr>
          <p:cNvPr id="58" name="Imag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0" y="1879597"/>
            <a:ext cx="1192655" cy="111174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4" r="68978" b="27256"/>
          <a:stretch/>
        </p:blipFill>
        <p:spPr>
          <a:xfrm>
            <a:off x="7397783" y="1020814"/>
            <a:ext cx="818745" cy="90018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2" t="-250" r="38002" b="55468"/>
          <a:stretch/>
        </p:blipFill>
        <p:spPr>
          <a:xfrm>
            <a:off x="775865" y="1051393"/>
            <a:ext cx="700772" cy="647234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 bwMode="auto">
          <a:xfrm>
            <a:off x="6971063" y="4480570"/>
            <a:ext cx="1598343" cy="324000"/>
          </a:xfrm>
          <a:prstGeom prst="roundRect">
            <a:avLst/>
          </a:prstGeom>
          <a:solidFill>
            <a:srgbClr val="19B99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400" b="1" dirty="0">
                <a:latin typeface="Arial"/>
                <a:cs typeface="Arial"/>
              </a:rPr>
              <a:t>Rétrospective</a:t>
            </a:r>
          </a:p>
        </p:txBody>
      </p:sp>
      <p:sp>
        <p:nvSpPr>
          <p:cNvPr id="61" name="Shape 83"/>
          <p:cNvSpPr/>
          <p:nvPr/>
        </p:nvSpPr>
        <p:spPr>
          <a:xfrm>
            <a:off x="1786001" y="83493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883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1" grpId="0" animBg="1"/>
      <p:bldP spid="43" grpId="0" animBg="1"/>
      <p:bldP spid="44" grpId="0" animBg="1"/>
      <p:bldP spid="45" grpId="0" animBg="1"/>
      <p:bldP spid="46" grpId="0" animBg="1"/>
      <p:bldP spid="36" grpId="0" animBg="1"/>
      <p:bldP spid="32843" grpId="0"/>
      <p:bldP spid="55" grpId="0" animBg="1"/>
      <p:bldP spid="32839" grpId="0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90763" y="179388"/>
            <a:ext cx="6165850" cy="517525"/>
          </a:xfrm>
        </p:spPr>
        <p:txBody>
          <a:bodyPr/>
          <a:lstStyle/>
          <a:p>
            <a:r>
              <a:rPr lang="fr-FR" dirty="0"/>
              <a:t>FONCTIONNEMENT DE SCRUM</a:t>
            </a:r>
          </a:p>
        </p:txBody>
      </p:sp>
      <p:sp>
        <p:nvSpPr>
          <p:cNvPr id="10" name="Shape 83"/>
          <p:cNvSpPr/>
          <p:nvPr/>
        </p:nvSpPr>
        <p:spPr>
          <a:xfrm>
            <a:off x="6158021" y="832459"/>
            <a:ext cx="1832781" cy="14534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43"/>
          <p:cNvSpPr txBox="1">
            <a:spLocks/>
          </p:cNvSpPr>
          <p:nvPr/>
        </p:nvSpPr>
        <p:spPr>
          <a:xfrm>
            <a:off x="5516546" y="2396547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274285" y="3333848"/>
            <a:ext cx="3669065" cy="1676690"/>
          </a:xfrm>
        </p:spPr>
        <p:txBody>
          <a:bodyPr/>
          <a:lstStyle/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Qu’est-ce qu’une approche agile ?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600" dirty="0"/>
              <a:t>Fonctionnement concret de </a:t>
            </a:r>
            <a:r>
              <a:rPr lang="fr-FR" sz="1600" dirty="0" err="1"/>
              <a:t>Scrum</a:t>
            </a:r>
            <a:endParaRPr lang="fr-FR" sz="1600" dirty="0"/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Les 8 leviers de réussite agiles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 rôle de </a:t>
            </a:r>
            <a:r>
              <a:rPr lang="fr-FR" sz="1400" b="0" dirty="0" err="1"/>
              <a:t>Scrum</a:t>
            </a:r>
            <a:r>
              <a:rPr lang="fr-FR" sz="1400" b="0" dirty="0"/>
              <a:t> Master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Animation de la rétrospective</a:t>
            </a:r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133172" y="1058807"/>
            <a:ext cx="4478512" cy="56237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39D9A"/>
                </a:solidFill>
              </a:rPr>
              <a:t>Synthèse du chapitre</a:t>
            </a:r>
          </a:p>
        </p:txBody>
      </p:sp>
      <p:sp>
        <p:nvSpPr>
          <p:cNvPr id="16" name="Espace réservé du texte 1"/>
          <p:cNvSpPr txBox="1">
            <a:spLocks/>
          </p:cNvSpPr>
          <p:nvPr/>
        </p:nvSpPr>
        <p:spPr>
          <a:xfrm>
            <a:off x="133172" y="1918223"/>
            <a:ext cx="4478512" cy="239379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0" dirty="0">
                <a:solidFill>
                  <a:srgbClr val="039D9A"/>
                </a:solidFill>
              </a:rPr>
              <a:t>3 piliers de </a:t>
            </a:r>
            <a:r>
              <a:rPr lang="fr-FR" sz="2400" b="0" dirty="0" err="1">
                <a:solidFill>
                  <a:srgbClr val="039D9A"/>
                </a:solidFill>
              </a:rPr>
              <a:t>Scrum</a:t>
            </a:r>
            <a:endParaRPr lang="fr-FR" sz="2400" b="0" dirty="0">
              <a:solidFill>
                <a:srgbClr val="039D9A"/>
              </a:solidFill>
            </a:endParaRPr>
          </a:p>
          <a:p>
            <a:r>
              <a:rPr lang="fr-FR" sz="2400" b="0" dirty="0">
                <a:solidFill>
                  <a:srgbClr val="039D9A"/>
                </a:solidFill>
              </a:rPr>
              <a:t>Processus </a:t>
            </a:r>
            <a:r>
              <a:rPr lang="fr-FR" sz="2400" b="0" dirty="0" err="1">
                <a:solidFill>
                  <a:srgbClr val="039D9A"/>
                </a:solidFill>
              </a:rPr>
              <a:t>Scrum</a:t>
            </a:r>
            <a:endParaRPr lang="fr-FR" sz="1600" b="0" dirty="0">
              <a:solidFill>
                <a:srgbClr val="039D9A"/>
              </a:solidFill>
            </a:endParaRP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3 rôles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4 réunions</a:t>
            </a:r>
          </a:p>
          <a:p>
            <a:r>
              <a:rPr lang="fr-FR" sz="2400" b="0" dirty="0">
                <a:solidFill>
                  <a:srgbClr val="039D9A"/>
                </a:solidFill>
              </a:rPr>
              <a:t>Démarche itérative et incrémentale</a:t>
            </a:r>
          </a:p>
        </p:txBody>
      </p:sp>
    </p:spTree>
    <p:extLst>
      <p:ext uri="{BB962C8B-B14F-4D97-AF65-F5344CB8AC3E}">
        <p14:creationId xmlns:p14="http://schemas.microsoft.com/office/powerpoint/2010/main" val="27751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8 LEVIERS DE RÉUSSITE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 Gestion De Projet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Florent Lothon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b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pic>
        <p:nvPicPr>
          <p:cNvPr id="2" name="Image 1" descr="Portrait-F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2113"/>
          <a:stretch/>
        </p:blipFill>
        <p:spPr>
          <a:xfrm>
            <a:off x="434388" y="2036835"/>
            <a:ext cx="1469468" cy="1479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88346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8 LEVIERS DE RÉUSSITE AGILES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Définition du succès ?</a:t>
            </a:r>
          </a:p>
        </p:txBody>
      </p:sp>
      <p:pic>
        <p:nvPicPr>
          <p:cNvPr id="6" name="Image 5" descr="recompense-scrum-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99" y="2004484"/>
            <a:ext cx="5118846" cy="2417233"/>
          </a:xfrm>
          <a:prstGeom prst="rect">
            <a:avLst/>
          </a:prstGeom>
        </p:spPr>
      </p:pic>
      <p:sp>
        <p:nvSpPr>
          <p:cNvPr id="8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48654" y="3085200"/>
            <a:ext cx="3444015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2714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60363" indent="-2714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60363" indent="-271463">
              <a:buFont typeface="+mj-lt"/>
              <a:buAutoNum type="arabicPeriod" startAt="3"/>
            </a:pPr>
            <a:r>
              <a:rPr lang="fr-FR" sz="1600" dirty="0">
                <a:solidFill>
                  <a:schemeClr val="bg1"/>
                </a:solidFill>
              </a:rPr>
              <a:t>Les 8 leviers de réussite agiles</a:t>
            </a:r>
          </a:p>
          <a:p>
            <a:pPr marL="360363" indent="-271463">
              <a:buFont typeface="+mj-lt"/>
              <a:buAutoNum type="arabicPeriod" startAt="3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360363" indent="-271463">
              <a:buFont typeface="+mj-lt"/>
              <a:buAutoNum type="arabicPeriod" startAt="3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4080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71clDsPPoZL._SL15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1" y="2280364"/>
            <a:ext cx="987619" cy="1297073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>
            <a:off x="948164" y="1853669"/>
            <a:ext cx="1013373" cy="1996356"/>
          </a:xfrm>
          <a:prstGeom prst="upArrow">
            <a:avLst>
              <a:gd name="adj1" fmla="val 68667"/>
              <a:gd name="adj2" fmla="val 51333"/>
            </a:avLst>
          </a:prstGeom>
          <a:solidFill>
            <a:srgbClr val="2F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grpSp>
        <p:nvGrpSpPr>
          <p:cNvPr id="4" name="Group 344"/>
          <p:cNvGrpSpPr/>
          <p:nvPr/>
        </p:nvGrpSpPr>
        <p:grpSpPr>
          <a:xfrm>
            <a:off x="2310464" y="1272500"/>
            <a:ext cx="436616" cy="471447"/>
            <a:chOff x="10004425" y="2084388"/>
            <a:chExt cx="401638" cy="438151"/>
          </a:xfrm>
          <a:solidFill>
            <a:srgbClr val="19B99A"/>
          </a:solidFill>
        </p:grpSpPr>
        <p:sp>
          <p:nvSpPr>
            <p:cNvPr id="5" name="Freeform 31"/>
            <p:cNvSpPr>
              <a:spLocks/>
            </p:cNvSpPr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32"/>
            <p:cNvSpPr>
              <a:spLocks/>
            </p:cNvSpPr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29"/>
          <p:cNvGrpSpPr/>
          <p:nvPr/>
        </p:nvGrpSpPr>
        <p:grpSpPr>
          <a:xfrm>
            <a:off x="3338107" y="1269886"/>
            <a:ext cx="482708" cy="477781"/>
            <a:chOff x="12333288" y="4664075"/>
            <a:chExt cx="779463" cy="779463"/>
          </a:xfrm>
          <a:solidFill>
            <a:srgbClr val="19B99A"/>
          </a:solidFill>
        </p:grpSpPr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12333288" y="4664075"/>
              <a:ext cx="779463" cy="779463"/>
            </a:xfrm>
            <a:custGeom>
              <a:avLst/>
              <a:gdLst>
                <a:gd name="T0" fmla="*/ 104 w 207"/>
                <a:gd name="T1" fmla="*/ 0 h 207"/>
                <a:gd name="T2" fmla="*/ 0 w 207"/>
                <a:gd name="T3" fmla="*/ 103 h 207"/>
                <a:gd name="T4" fmla="*/ 104 w 207"/>
                <a:gd name="T5" fmla="*/ 207 h 207"/>
                <a:gd name="T6" fmla="*/ 207 w 207"/>
                <a:gd name="T7" fmla="*/ 103 h 207"/>
                <a:gd name="T8" fmla="*/ 104 w 207"/>
                <a:gd name="T9" fmla="*/ 0 h 207"/>
                <a:gd name="T10" fmla="*/ 104 w 207"/>
                <a:gd name="T11" fmla="*/ 189 h 207"/>
                <a:gd name="T12" fmla="*/ 18 w 207"/>
                <a:gd name="T13" fmla="*/ 103 h 207"/>
                <a:gd name="T14" fmla="*/ 104 w 207"/>
                <a:gd name="T15" fmla="*/ 18 h 207"/>
                <a:gd name="T16" fmla="*/ 189 w 207"/>
                <a:gd name="T17" fmla="*/ 103 h 207"/>
                <a:gd name="T18" fmla="*/ 104 w 207"/>
                <a:gd name="T19" fmla="*/ 18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7"/>
                    <a:pt x="104" y="207"/>
                  </a:cubicBezTo>
                  <a:cubicBezTo>
                    <a:pt x="161" y="207"/>
                    <a:pt x="207" y="160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  <a:moveTo>
                    <a:pt x="104" y="189"/>
                  </a:moveTo>
                  <a:cubicBezTo>
                    <a:pt x="56" y="189"/>
                    <a:pt x="18" y="150"/>
                    <a:pt x="18" y="103"/>
                  </a:cubicBezTo>
                  <a:cubicBezTo>
                    <a:pt x="18" y="56"/>
                    <a:pt x="56" y="18"/>
                    <a:pt x="104" y="18"/>
                  </a:cubicBezTo>
                  <a:cubicBezTo>
                    <a:pt x="151" y="18"/>
                    <a:pt x="189" y="56"/>
                    <a:pt x="189" y="103"/>
                  </a:cubicBezTo>
                  <a:cubicBezTo>
                    <a:pt x="189" y="150"/>
                    <a:pt x="151" y="189"/>
                    <a:pt x="10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12453938" y="4779963"/>
              <a:ext cx="542925" cy="542925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78 w 144"/>
                <a:gd name="T11" fmla="*/ 114 h 144"/>
                <a:gd name="T12" fmla="*/ 48 w 144"/>
                <a:gd name="T13" fmla="*/ 100 h 144"/>
                <a:gd name="T14" fmla="*/ 41 w 144"/>
                <a:gd name="T15" fmla="*/ 84 h 144"/>
                <a:gd name="T16" fmla="*/ 33 w 144"/>
                <a:gd name="T17" fmla="*/ 84 h 144"/>
                <a:gd name="T18" fmla="*/ 33 w 144"/>
                <a:gd name="T19" fmla="*/ 75 h 144"/>
                <a:gd name="T20" fmla="*/ 40 w 144"/>
                <a:gd name="T21" fmla="*/ 75 h 144"/>
                <a:gd name="T22" fmla="*/ 40 w 144"/>
                <a:gd name="T23" fmla="*/ 73 h 144"/>
                <a:gd name="T24" fmla="*/ 40 w 144"/>
                <a:gd name="T25" fmla="*/ 69 h 144"/>
                <a:gd name="T26" fmla="*/ 33 w 144"/>
                <a:gd name="T27" fmla="*/ 69 h 144"/>
                <a:gd name="T28" fmla="*/ 33 w 144"/>
                <a:gd name="T29" fmla="*/ 60 h 144"/>
                <a:gd name="T30" fmla="*/ 41 w 144"/>
                <a:gd name="T31" fmla="*/ 60 h 144"/>
                <a:gd name="T32" fmla="*/ 50 w 144"/>
                <a:gd name="T33" fmla="*/ 43 h 144"/>
                <a:gd name="T34" fmla="*/ 78 w 144"/>
                <a:gd name="T35" fmla="*/ 31 h 144"/>
                <a:gd name="T36" fmla="*/ 96 w 144"/>
                <a:gd name="T37" fmla="*/ 34 h 144"/>
                <a:gd name="T38" fmla="*/ 93 w 144"/>
                <a:gd name="T39" fmla="*/ 49 h 144"/>
                <a:gd name="T40" fmla="*/ 79 w 144"/>
                <a:gd name="T41" fmla="*/ 46 h 144"/>
                <a:gd name="T42" fmla="*/ 64 w 144"/>
                <a:gd name="T43" fmla="*/ 52 h 144"/>
                <a:gd name="T44" fmla="*/ 60 w 144"/>
                <a:gd name="T45" fmla="*/ 60 h 144"/>
                <a:gd name="T46" fmla="*/ 91 w 144"/>
                <a:gd name="T47" fmla="*/ 60 h 144"/>
                <a:gd name="T48" fmla="*/ 91 w 144"/>
                <a:gd name="T49" fmla="*/ 69 h 144"/>
                <a:gd name="T50" fmla="*/ 58 w 144"/>
                <a:gd name="T51" fmla="*/ 69 h 144"/>
                <a:gd name="T52" fmla="*/ 58 w 144"/>
                <a:gd name="T53" fmla="*/ 73 h 144"/>
                <a:gd name="T54" fmla="*/ 58 w 144"/>
                <a:gd name="T55" fmla="*/ 75 h 144"/>
                <a:gd name="T56" fmla="*/ 91 w 144"/>
                <a:gd name="T57" fmla="*/ 75 h 144"/>
                <a:gd name="T58" fmla="*/ 91 w 144"/>
                <a:gd name="T59" fmla="*/ 84 h 144"/>
                <a:gd name="T60" fmla="*/ 60 w 144"/>
                <a:gd name="T61" fmla="*/ 84 h 144"/>
                <a:gd name="T62" fmla="*/ 64 w 144"/>
                <a:gd name="T63" fmla="*/ 92 h 144"/>
                <a:gd name="T64" fmla="*/ 80 w 144"/>
                <a:gd name="T65" fmla="*/ 98 h 144"/>
                <a:gd name="T66" fmla="*/ 94 w 144"/>
                <a:gd name="T67" fmla="*/ 95 h 144"/>
                <a:gd name="T68" fmla="*/ 97 w 144"/>
                <a:gd name="T69" fmla="*/ 109 h 144"/>
                <a:gd name="T70" fmla="*/ 78 w 144"/>
                <a:gd name="T71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1" y="144"/>
                    <a:pt x="144" y="112"/>
                    <a:pt x="144" y="72"/>
                  </a:cubicBezTo>
                  <a:cubicBezTo>
                    <a:pt x="144" y="32"/>
                    <a:pt x="111" y="0"/>
                    <a:pt x="72" y="0"/>
                  </a:cubicBezTo>
                  <a:close/>
                  <a:moveTo>
                    <a:pt x="78" y="114"/>
                  </a:moveTo>
                  <a:cubicBezTo>
                    <a:pt x="66" y="114"/>
                    <a:pt x="55" y="109"/>
                    <a:pt x="48" y="100"/>
                  </a:cubicBezTo>
                  <a:cubicBezTo>
                    <a:pt x="44" y="95"/>
                    <a:pt x="42" y="90"/>
                    <a:pt x="41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4"/>
                    <a:pt x="40" y="73"/>
                    <a:pt x="40" y="73"/>
                  </a:cubicBezTo>
                  <a:cubicBezTo>
                    <a:pt x="40" y="71"/>
                    <a:pt x="40" y="70"/>
                    <a:pt x="40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3" y="54"/>
                    <a:pt x="46" y="48"/>
                    <a:pt x="50" y="43"/>
                  </a:cubicBezTo>
                  <a:cubicBezTo>
                    <a:pt x="56" y="35"/>
                    <a:pt x="66" y="31"/>
                    <a:pt x="78" y="31"/>
                  </a:cubicBezTo>
                  <a:cubicBezTo>
                    <a:pt x="85" y="31"/>
                    <a:pt x="92" y="32"/>
                    <a:pt x="96" y="34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0" y="47"/>
                    <a:pt x="85" y="46"/>
                    <a:pt x="79" y="46"/>
                  </a:cubicBezTo>
                  <a:cubicBezTo>
                    <a:pt x="73" y="46"/>
                    <a:pt x="68" y="48"/>
                    <a:pt x="64" y="52"/>
                  </a:cubicBezTo>
                  <a:cubicBezTo>
                    <a:pt x="62" y="54"/>
                    <a:pt x="61" y="57"/>
                    <a:pt x="60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0"/>
                    <a:pt x="58" y="71"/>
                    <a:pt x="58" y="73"/>
                  </a:cubicBezTo>
                  <a:cubicBezTo>
                    <a:pt x="58" y="74"/>
                    <a:pt x="58" y="74"/>
                    <a:pt x="58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1" y="87"/>
                    <a:pt x="62" y="90"/>
                    <a:pt x="64" y="92"/>
                  </a:cubicBezTo>
                  <a:cubicBezTo>
                    <a:pt x="68" y="97"/>
                    <a:pt x="74" y="98"/>
                    <a:pt x="80" y="98"/>
                  </a:cubicBezTo>
                  <a:cubicBezTo>
                    <a:pt x="86" y="98"/>
                    <a:pt x="91" y="97"/>
                    <a:pt x="94" y="9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3" y="111"/>
                    <a:pt x="86" y="114"/>
                    <a:pt x="7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8" name="Freeform 13"/>
          <p:cNvSpPr>
            <a:spLocks noEditPoints="1"/>
          </p:cNvSpPr>
          <p:nvPr/>
        </p:nvSpPr>
        <p:spPr bwMode="auto">
          <a:xfrm>
            <a:off x="1194840" y="1268066"/>
            <a:ext cx="511518" cy="482187"/>
          </a:xfrm>
          <a:custGeom>
            <a:avLst/>
            <a:gdLst>
              <a:gd name="T0" fmla="*/ 168 w 184"/>
              <a:gd name="T1" fmla="*/ 40 h 176"/>
              <a:gd name="T2" fmla="*/ 108 w 184"/>
              <a:gd name="T3" fmla="*/ 40 h 176"/>
              <a:gd name="T4" fmla="*/ 176 w 184"/>
              <a:gd name="T5" fmla="*/ 76 h 176"/>
              <a:gd name="T6" fmla="*/ 136 w 184"/>
              <a:gd name="T7" fmla="*/ 8 h 176"/>
              <a:gd name="T8" fmla="*/ 104 w 184"/>
              <a:gd name="T9" fmla="*/ 32 h 176"/>
              <a:gd name="T10" fmla="*/ 136 w 184"/>
              <a:gd name="T11" fmla="*/ 8 h 176"/>
              <a:gd name="T12" fmla="*/ 84 w 184"/>
              <a:gd name="T13" fmla="*/ 40 h 176"/>
              <a:gd name="T14" fmla="*/ 100 w 184"/>
              <a:gd name="T15" fmla="*/ 76 h 176"/>
              <a:gd name="T16" fmla="*/ 96 w 184"/>
              <a:gd name="T17" fmla="*/ 40 h 176"/>
              <a:gd name="T18" fmla="*/ 84 w 184"/>
              <a:gd name="T19" fmla="*/ 40 h 176"/>
              <a:gd name="T20" fmla="*/ 52 w 184"/>
              <a:gd name="T21" fmla="*/ 8 h 176"/>
              <a:gd name="T22" fmla="*/ 84 w 184"/>
              <a:gd name="T23" fmla="*/ 32 h 176"/>
              <a:gd name="T24" fmla="*/ 16 w 184"/>
              <a:gd name="T25" fmla="*/ 40 h 176"/>
              <a:gd name="T26" fmla="*/ 8 w 184"/>
              <a:gd name="T27" fmla="*/ 76 h 176"/>
              <a:gd name="T28" fmla="*/ 76 w 184"/>
              <a:gd name="T29" fmla="*/ 40 h 176"/>
              <a:gd name="T30" fmla="*/ 16 w 184"/>
              <a:gd name="T31" fmla="*/ 40 h 176"/>
              <a:gd name="T32" fmla="*/ 24 w 184"/>
              <a:gd name="T33" fmla="*/ 168 h 176"/>
              <a:gd name="T34" fmla="*/ 76 w 184"/>
              <a:gd name="T35" fmla="*/ 84 h 176"/>
              <a:gd name="T36" fmla="*/ 16 w 184"/>
              <a:gd name="T37" fmla="*/ 160 h 176"/>
              <a:gd name="T38" fmla="*/ 100 w 184"/>
              <a:gd name="T39" fmla="*/ 168 h 176"/>
              <a:gd name="T40" fmla="*/ 84 w 184"/>
              <a:gd name="T41" fmla="*/ 84 h 176"/>
              <a:gd name="T42" fmla="*/ 108 w 184"/>
              <a:gd name="T43" fmla="*/ 168 h 176"/>
              <a:gd name="T44" fmla="*/ 168 w 184"/>
              <a:gd name="T45" fmla="*/ 160 h 176"/>
              <a:gd name="T46" fmla="*/ 108 w 184"/>
              <a:gd name="T47" fmla="*/ 84 h 176"/>
              <a:gd name="T48" fmla="*/ 176 w 184"/>
              <a:gd name="T49" fmla="*/ 84 h 176"/>
              <a:gd name="T50" fmla="*/ 160 w 184"/>
              <a:gd name="T51" fmla="*/ 176 h 176"/>
              <a:gd name="T52" fmla="*/ 8 w 184"/>
              <a:gd name="T53" fmla="*/ 160 h 176"/>
              <a:gd name="T54" fmla="*/ 0 w 184"/>
              <a:gd name="T55" fmla="*/ 76 h 176"/>
              <a:gd name="T56" fmla="*/ 16 w 184"/>
              <a:gd name="T57" fmla="*/ 32 h 176"/>
              <a:gd name="T58" fmla="*/ 28 w 184"/>
              <a:gd name="T59" fmla="*/ 22 h 176"/>
              <a:gd name="T60" fmla="*/ 55 w 184"/>
              <a:gd name="T61" fmla="*/ 0 h 176"/>
              <a:gd name="T62" fmla="*/ 93 w 184"/>
              <a:gd name="T63" fmla="*/ 32 h 176"/>
              <a:gd name="T64" fmla="*/ 96 w 184"/>
              <a:gd name="T65" fmla="*/ 29 h 176"/>
              <a:gd name="T66" fmla="*/ 136 w 184"/>
              <a:gd name="T67" fmla="*/ 0 h 176"/>
              <a:gd name="T68" fmla="*/ 155 w 184"/>
              <a:gd name="T69" fmla="*/ 32 h 176"/>
              <a:gd name="T70" fmla="*/ 184 w 184"/>
              <a:gd name="T71" fmla="*/ 48 h 176"/>
              <a:gd name="T72" fmla="*/ 176 w 184"/>
              <a:gd name="T73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76">
                <a:moveTo>
                  <a:pt x="176" y="48"/>
                </a:moveTo>
                <a:cubicBezTo>
                  <a:pt x="176" y="44"/>
                  <a:pt x="172" y="40"/>
                  <a:pt x="168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76" y="76"/>
                  <a:pt x="176" y="76"/>
                  <a:pt x="176" y="76"/>
                </a:cubicBezTo>
                <a:lnTo>
                  <a:pt x="176" y="48"/>
                </a:lnTo>
                <a:close/>
                <a:moveTo>
                  <a:pt x="136" y="8"/>
                </a:moveTo>
                <a:cubicBezTo>
                  <a:pt x="135" y="8"/>
                  <a:pt x="134" y="8"/>
                  <a:pt x="133" y="8"/>
                </a:cubicBezTo>
                <a:cubicBezTo>
                  <a:pt x="113" y="8"/>
                  <a:pt x="104" y="32"/>
                  <a:pt x="104" y="32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57" y="32"/>
                  <a:pt x="157" y="11"/>
                  <a:pt x="136" y="8"/>
                </a:cubicBezTo>
                <a:close/>
                <a:moveTo>
                  <a:pt x="84" y="40"/>
                </a:moveTo>
                <a:cubicBezTo>
                  <a:pt x="84" y="40"/>
                  <a:pt x="84" y="40"/>
                  <a:pt x="84" y="40"/>
                </a:cubicBezTo>
                <a:cubicBezTo>
                  <a:pt x="84" y="76"/>
                  <a:pt x="84" y="76"/>
                  <a:pt x="84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2" y="40"/>
                  <a:pt x="92" y="40"/>
                  <a:pt x="92" y="40"/>
                </a:cubicBezTo>
                <a:lnTo>
                  <a:pt x="84" y="40"/>
                </a:lnTo>
                <a:close/>
                <a:moveTo>
                  <a:pt x="55" y="8"/>
                </a:moveTo>
                <a:cubicBezTo>
                  <a:pt x="54" y="8"/>
                  <a:pt x="53" y="8"/>
                  <a:pt x="52" y="8"/>
                </a:cubicBezTo>
                <a:cubicBezTo>
                  <a:pt x="31" y="11"/>
                  <a:pt x="31" y="32"/>
                  <a:pt x="53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2"/>
                  <a:pt x="75" y="8"/>
                  <a:pt x="55" y="8"/>
                </a:cubicBezTo>
                <a:close/>
                <a:moveTo>
                  <a:pt x="16" y="40"/>
                </a:moveTo>
                <a:cubicBezTo>
                  <a:pt x="12" y="40"/>
                  <a:pt x="8" y="44"/>
                  <a:pt x="8" y="48"/>
                </a:cubicBezTo>
                <a:cubicBezTo>
                  <a:pt x="8" y="76"/>
                  <a:pt x="8" y="76"/>
                  <a:pt x="8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40"/>
                  <a:pt x="76" y="40"/>
                  <a:pt x="76" y="40"/>
                </a:cubicBezTo>
                <a:cubicBezTo>
                  <a:pt x="53" y="40"/>
                  <a:pt x="53" y="40"/>
                  <a:pt x="53" y="40"/>
                </a:cubicBezTo>
                <a:lnTo>
                  <a:pt x="16" y="40"/>
                </a:lnTo>
                <a:close/>
                <a:moveTo>
                  <a:pt x="16" y="160"/>
                </a:moveTo>
                <a:cubicBezTo>
                  <a:pt x="16" y="164"/>
                  <a:pt x="20" y="168"/>
                  <a:pt x="24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84"/>
                  <a:pt x="76" y="84"/>
                  <a:pt x="76" y="84"/>
                </a:cubicBezTo>
                <a:cubicBezTo>
                  <a:pt x="16" y="84"/>
                  <a:pt x="16" y="84"/>
                  <a:pt x="16" y="84"/>
                </a:cubicBezTo>
                <a:lnTo>
                  <a:pt x="16" y="160"/>
                </a:lnTo>
                <a:close/>
                <a:moveTo>
                  <a:pt x="84" y="168"/>
                </a:moveTo>
                <a:cubicBezTo>
                  <a:pt x="100" y="168"/>
                  <a:pt x="100" y="168"/>
                  <a:pt x="100" y="16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84" y="84"/>
                  <a:pt x="84" y="84"/>
                  <a:pt x="84" y="84"/>
                </a:cubicBezTo>
                <a:lnTo>
                  <a:pt x="84" y="168"/>
                </a:lnTo>
                <a:close/>
                <a:moveTo>
                  <a:pt x="108" y="168"/>
                </a:moveTo>
                <a:cubicBezTo>
                  <a:pt x="160" y="168"/>
                  <a:pt x="160" y="168"/>
                  <a:pt x="160" y="168"/>
                </a:cubicBezTo>
                <a:cubicBezTo>
                  <a:pt x="164" y="168"/>
                  <a:pt x="168" y="164"/>
                  <a:pt x="168" y="160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08" y="84"/>
                  <a:pt x="108" y="84"/>
                  <a:pt x="108" y="84"/>
                </a:cubicBezTo>
                <a:lnTo>
                  <a:pt x="108" y="168"/>
                </a:lnTo>
                <a:close/>
                <a:moveTo>
                  <a:pt x="176" y="84"/>
                </a:moveTo>
                <a:cubicBezTo>
                  <a:pt x="176" y="160"/>
                  <a:pt x="176" y="160"/>
                  <a:pt x="176" y="160"/>
                </a:cubicBezTo>
                <a:cubicBezTo>
                  <a:pt x="176" y="169"/>
                  <a:pt x="169" y="176"/>
                  <a:pt x="160" y="176"/>
                </a:cubicBezTo>
                <a:cubicBezTo>
                  <a:pt x="24" y="176"/>
                  <a:pt x="24" y="176"/>
                  <a:pt x="24" y="176"/>
                </a:cubicBezTo>
                <a:cubicBezTo>
                  <a:pt x="15" y="176"/>
                  <a:pt x="8" y="169"/>
                  <a:pt x="8" y="160"/>
                </a:cubicBezTo>
                <a:cubicBezTo>
                  <a:pt x="8" y="84"/>
                  <a:pt x="8" y="84"/>
                  <a:pt x="8" y="84"/>
                </a:cubicBezTo>
                <a:cubicBezTo>
                  <a:pt x="4" y="84"/>
                  <a:pt x="0" y="80"/>
                  <a:pt x="0" y="7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9"/>
                  <a:pt x="7" y="32"/>
                  <a:pt x="16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0" y="29"/>
                  <a:pt x="29" y="25"/>
                  <a:pt x="28" y="22"/>
                </a:cubicBezTo>
                <a:cubicBezTo>
                  <a:pt x="28" y="13"/>
                  <a:pt x="35" y="2"/>
                  <a:pt x="52" y="0"/>
                </a:cubicBezTo>
                <a:cubicBezTo>
                  <a:pt x="53" y="0"/>
                  <a:pt x="54" y="0"/>
                  <a:pt x="55" y="0"/>
                </a:cubicBezTo>
                <a:cubicBezTo>
                  <a:pt x="80" y="0"/>
                  <a:pt x="91" y="28"/>
                  <a:pt x="92" y="29"/>
                </a:cubicBezTo>
                <a:cubicBezTo>
                  <a:pt x="93" y="32"/>
                  <a:pt x="93" y="32"/>
                  <a:pt x="93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6" y="29"/>
                  <a:pt x="96" y="29"/>
                  <a:pt x="96" y="29"/>
                </a:cubicBezTo>
                <a:cubicBezTo>
                  <a:pt x="97" y="28"/>
                  <a:pt x="108" y="0"/>
                  <a:pt x="133" y="0"/>
                </a:cubicBezTo>
                <a:cubicBezTo>
                  <a:pt x="134" y="0"/>
                  <a:pt x="135" y="0"/>
                  <a:pt x="136" y="0"/>
                </a:cubicBezTo>
                <a:cubicBezTo>
                  <a:pt x="153" y="2"/>
                  <a:pt x="160" y="13"/>
                  <a:pt x="160" y="22"/>
                </a:cubicBezTo>
                <a:cubicBezTo>
                  <a:pt x="159" y="25"/>
                  <a:pt x="158" y="29"/>
                  <a:pt x="155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7" y="32"/>
                  <a:pt x="184" y="39"/>
                  <a:pt x="184" y="48"/>
                </a:cubicBezTo>
                <a:cubicBezTo>
                  <a:pt x="184" y="76"/>
                  <a:pt x="184" y="76"/>
                  <a:pt x="184" y="76"/>
                </a:cubicBezTo>
                <a:cubicBezTo>
                  <a:pt x="184" y="80"/>
                  <a:pt x="180" y="84"/>
                  <a:pt x="176" y="84"/>
                </a:cubicBezTo>
                <a:close/>
              </a:path>
            </a:pathLst>
          </a:custGeom>
          <a:solidFill>
            <a:srgbClr val="19B99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8 LEVIERS DE RÉUSSITE AGILES</a:t>
            </a:r>
          </a:p>
        </p:txBody>
      </p:sp>
      <p:sp>
        <p:nvSpPr>
          <p:cNvPr id="14" name="Shape 83"/>
          <p:cNvSpPr/>
          <p:nvPr/>
        </p:nvSpPr>
        <p:spPr>
          <a:xfrm>
            <a:off x="6158021" y="832459"/>
            <a:ext cx="1832781" cy="14534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43"/>
          <p:cNvSpPr txBox="1">
            <a:spLocks/>
          </p:cNvSpPr>
          <p:nvPr/>
        </p:nvSpPr>
        <p:spPr>
          <a:xfrm>
            <a:off x="5516546" y="2396547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274285" y="3333848"/>
            <a:ext cx="3669065" cy="1676690"/>
          </a:xfrm>
        </p:spPr>
        <p:txBody>
          <a:bodyPr/>
          <a:lstStyle/>
          <a:p>
            <a:pPr marL="461962" indent="-285750">
              <a:buFont typeface="Wingdings" charset="2"/>
              <a:buChar char="ü"/>
            </a:pPr>
            <a:r>
              <a:rPr lang="fr-FR" sz="1400" b="0" dirty="0"/>
              <a:t>Qu’est-ce qu’une approche agile ?</a:t>
            </a:r>
          </a:p>
          <a:p>
            <a:pPr marL="461962" indent="-285750">
              <a:buFont typeface="Wingdings" charset="2"/>
              <a:buChar char="ü"/>
            </a:pPr>
            <a:r>
              <a:rPr lang="fr-FR" sz="1400" b="0" dirty="0"/>
              <a:t>Fonctionnement concret de </a:t>
            </a:r>
            <a:r>
              <a:rPr lang="fr-FR" sz="1400" b="0" dirty="0" err="1"/>
              <a:t>Scrum</a:t>
            </a:r>
            <a:endParaRPr lang="fr-FR" sz="1400" b="0" dirty="0"/>
          </a:p>
          <a:p>
            <a:pPr marL="519112" indent="-342900">
              <a:buFont typeface="+mj-lt"/>
              <a:buAutoNum type="arabicPeriod" startAt="3"/>
            </a:pPr>
            <a:r>
              <a:rPr lang="fr-FR" sz="1600" dirty="0"/>
              <a:t>Les 8 leviers de réussite agiles</a:t>
            </a:r>
          </a:p>
          <a:p>
            <a:pPr marL="519112" indent="-342900">
              <a:buFont typeface="+mj-lt"/>
              <a:buAutoNum type="arabicPeriod" startAt="3"/>
            </a:pPr>
            <a:r>
              <a:rPr lang="fr-FR" sz="1400" b="0" dirty="0"/>
              <a:t>Le rôle de </a:t>
            </a:r>
            <a:r>
              <a:rPr lang="fr-FR" sz="1400" b="0" dirty="0" err="1"/>
              <a:t>Scrum</a:t>
            </a:r>
            <a:r>
              <a:rPr lang="fr-FR" sz="1400" b="0" dirty="0"/>
              <a:t> Master</a:t>
            </a:r>
          </a:p>
          <a:p>
            <a:pPr marL="519112" indent="-342900">
              <a:buFont typeface="+mj-lt"/>
              <a:buAutoNum type="arabicPeriod" startAt="3"/>
            </a:pPr>
            <a:r>
              <a:rPr lang="fr-FR" sz="1400" b="0" dirty="0"/>
              <a:t>Animation de la rétrospective</a:t>
            </a:r>
          </a:p>
        </p:txBody>
      </p:sp>
      <p:grpSp>
        <p:nvGrpSpPr>
          <p:cNvPr id="23" name="Group 28"/>
          <p:cNvGrpSpPr/>
          <p:nvPr/>
        </p:nvGrpSpPr>
        <p:grpSpPr>
          <a:xfrm>
            <a:off x="1276828" y="2404466"/>
            <a:ext cx="363141" cy="226219"/>
            <a:chOff x="8308975" y="-595313"/>
            <a:chExt cx="484188" cy="301625"/>
          </a:xfrm>
          <a:solidFill>
            <a:schemeClr val="bg1"/>
          </a:solidFill>
        </p:grpSpPr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" name="Group 162"/>
          <p:cNvGrpSpPr/>
          <p:nvPr/>
        </p:nvGrpSpPr>
        <p:grpSpPr>
          <a:xfrm>
            <a:off x="1261127" y="2810686"/>
            <a:ext cx="407640" cy="436175"/>
            <a:chOff x="12631738" y="3760788"/>
            <a:chExt cx="476250" cy="509588"/>
          </a:xfrm>
          <a:solidFill>
            <a:schemeClr val="bg1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2631738" y="3806825"/>
              <a:ext cx="271463" cy="84138"/>
            </a:xfrm>
            <a:custGeom>
              <a:avLst/>
              <a:gdLst>
                <a:gd name="T0" fmla="*/ 34 w 36"/>
                <a:gd name="T1" fmla="*/ 0 h 11"/>
                <a:gd name="T2" fmla="*/ 6 w 36"/>
                <a:gd name="T3" fmla="*/ 0 h 11"/>
                <a:gd name="T4" fmla="*/ 6 w 36"/>
                <a:gd name="T5" fmla="*/ 0 h 11"/>
                <a:gd name="T6" fmla="*/ 4 w 36"/>
                <a:gd name="T7" fmla="*/ 0 h 11"/>
                <a:gd name="T8" fmla="*/ 1 w 36"/>
                <a:gd name="T9" fmla="*/ 4 h 11"/>
                <a:gd name="T10" fmla="*/ 0 w 36"/>
                <a:gd name="T11" fmla="*/ 7 h 11"/>
                <a:gd name="T12" fmla="*/ 4 w 36"/>
                <a:gd name="T13" fmla="*/ 10 h 11"/>
                <a:gd name="T14" fmla="*/ 6 w 36"/>
                <a:gd name="T15" fmla="*/ 11 h 11"/>
                <a:gd name="T16" fmla="*/ 6 w 36"/>
                <a:gd name="T17" fmla="*/ 11 h 11"/>
                <a:gd name="T18" fmla="*/ 34 w 36"/>
                <a:gd name="T19" fmla="*/ 11 h 11"/>
                <a:gd name="T20" fmla="*/ 36 w 36"/>
                <a:gd name="T21" fmla="*/ 9 h 11"/>
                <a:gd name="T22" fmla="*/ 36 w 36"/>
                <a:gd name="T23" fmla="*/ 2 h 11"/>
                <a:gd name="T24" fmla="*/ 34 w 36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1">
                  <a:moveTo>
                    <a:pt x="3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6" y="10"/>
                    <a:pt x="36" y="9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9B99A"/>
                </a:solidFill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2834938" y="3898900"/>
              <a:ext cx="273050" cy="82550"/>
            </a:xfrm>
            <a:custGeom>
              <a:avLst/>
              <a:gdLst>
                <a:gd name="T0" fmla="*/ 2 w 36"/>
                <a:gd name="T1" fmla="*/ 0 h 11"/>
                <a:gd name="T2" fmla="*/ 30 w 36"/>
                <a:gd name="T3" fmla="*/ 0 h 11"/>
                <a:gd name="T4" fmla="*/ 31 w 36"/>
                <a:gd name="T5" fmla="*/ 0 h 11"/>
                <a:gd name="T6" fmla="*/ 32 w 36"/>
                <a:gd name="T7" fmla="*/ 1 h 11"/>
                <a:gd name="T8" fmla="*/ 36 w 36"/>
                <a:gd name="T9" fmla="*/ 4 h 11"/>
                <a:gd name="T10" fmla="*/ 36 w 36"/>
                <a:gd name="T11" fmla="*/ 7 h 11"/>
                <a:gd name="T12" fmla="*/ 32 w 36"/>
                <a:gd name="T13" fmla="*/ 11 h 11"/>
                <a:gd name="T14" fmla="*/ 31 w 36"/>
                <a:gd name="T15" fmla="*/ 11 h 11"/>
                <a:gd name="T16" fmla="*/ 30 w 36"/>
                <a:gd name="T17" fmla="*/ 11 h 11"/>
                <a:gd name="T18" fmla="*/ 2 w 36"/>
                <a:gd name="T19" fmla="*/ 11 h 11"/>
                <a:gd name="T20" fmla="*/ 0 w 36"/>
                <a:gd name="T21" fmla="*/ 9 h 11"/>
                <a:gd name="T22" fmla="*/ 1 w 36"/>
                <a:gd name="T23" fmla="*/ 1 h 11"/>
                <a:gd name="T24" fmla="*/ 2 w 36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1">
                  <a:moveTo>
                    <a:pt x="2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2" y="0"/>
                    <a:pt x="32" y="1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9B99A"/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2842875" y="3989388"/>
              <a:ext cx="46038" cy="280988"/>
            </a:xfrm>
            <a:custGeom>
              <a:avLst/>
              <a:gdLst>
                <a:gd name="T0" fmla="*/ 6 w 6"/>
                <a:gd name="T1" fmla="*/ 0 h 37"/>
                <a:gd name="T2" fmla="*/ 6 w 6"/>
                <a:gd name="T3" fmla="*/ 35 h 37"/>
                <a:gd name="T4" fmla="*/ 4 w 6"/>
                <a:gd name="T5" fmla="*/ 37 h 37"/>
                <a:gd name="T6" fmla="*/ 2 w 6"/>
                <a:gd name="T7" fmla="*/ 37 h 37"/>
                <a:gd name="T8" fmla="*/ 0 w 6"/>
                <a:gd name="T9" fmla="*/ 35 h 37"/>
                <a:gd name="T10" fmla="*/ 1 w 6"/>
                <a:gd name="T11" fmla="*/ 0 h 37"/>
                <a:gd name="T12" fmla="*/ 6 w 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5" y="37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9B99A"/>
                </a:solidFill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12850813" y="3760788"/>
              <a:ext cx="38100" cy="38100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2 h 5"/>
                <a:gd name="T4" fmla="*/ 2 w 5"/>
                <a:gd name="T5" fmla="*/ 0 h 5"/>
                <a:gd name="T6" fmla="*/ 4 w 5"/>
                <a:gd name="T7" fmla="*/ 0 h 5"/>
                <a:gd name="T8" fmla="*/ 5 w 5"/>
                <a:gd name="T9" fmla="*/ 2 h 5"/>
                <a:gd name="T10" fmla="*/ 5 w 5"/>
                <a:gd name="T11" fmla="*/ 5 h 5"/>
                <a:gd name="T12" fmla="*/ 0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19B99A"/>
                </a:solidFill>
              </a:endParaRPr>
            </a:p>
          </p:txBody>
        </p:sp>
      </p:grpSp>
      <p:sp>
        <p:nvSpPr>
          <p:cNvPr id="36" name="Flèche vers le haut 35"/>
          <p:cNvSpPr/>
          <p:nvPr/>
        </p:nvSpPr>
        <p:spPr>
          <a:xfrm>
            <a:off x="3073261" y="1845119"/>
            <a:ext cx="1013373" cy="1996356"/>
          </a:xfrm>
          <a:prstGeom prst="upArrow">
            <a:avLst>
              <a:gd name="adj1" fmla="val 68667"/>
              <a:gd name="adj2" fmla="val 51333"/>
            </a:avLst>
          </a:prstGeom>
          <a:solidFill>
            <a:srgbClr val="2FB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grpSp>
        <p:nvGrpSpPr>
          <p:cNvPr id="37" name="Group 39"/>
          <p:cNvGrpSpPr/>
          <p:nvPr/>
        </p:nvGrpSpPr>
        <p:grpSpPr>
          <a:xfrm rot="21545399">
            <a:off x="1278563" y="3471509"/>
            <a:ext cx="325578" cy="221027"/>
            <a:chOff x="3221038" y="1938338"/>
            <a:chExt cx="563562" cy="382588"/>
          </a:xfrm>
          <a:solidFill>
            <a:srgbClr val="FFFFFF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221038" y="2011363"/>
              <a:ext cx="306387" cy="263525"/>
            </a:xfrm>
            <a:custGeom>
              <a:avLst/>
              <a:gdLst>
                <a:gd name="T0" fmla="*/ 0 w 114"/>
                <a:gd name="T1" fmla="*/ 43 h 99"/>
                <a:gd name="T2" fmla="*/ 57 w 114"/>
                <a:gd name="T3" fmla="*/ 0 h 99"/>
                <a:gd name="T4" fmla="*/ 114 w 114"/>
                <a:gd name="T5" fmla="*/ 43 h 99"/>
                <a:gd name="T6" fmla="*/ 57 w 114"/>
                <a:gd name="T7" fmla="*/ 86 h 99"/>
                <a:gd name="T8" fmla="*/ 33 w 114"/>
                <a:gd name="T9" fmla="*/ 82 h 99"/>
                <a:gd name="T10" fmla="*/ 7 w 114"/>
                <a:gd name="T11" fmla="*/ 99 h 99"/>
                <a:gd name="T12" fmla="*/ 5 w 114"/>
                <a:gd name="T13" fmla="*/ 98 h 99"/>
                <a:gd name="T14" fmla="*/ 18 w 114"/>
                <a:gd name="T15" fmla="*/ 74 h 99"/>
                <a:gd name="T16" fmla="*/ 0 w 114"/>
                <a:gd name="T17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99">
                  <a:moveTo>
                    <a:pt x="0" y="43"/>
                  </a:moveTo>
                  <a:cubicBezTo>
                    <a:pt x="0" y="19"/>
                    <a:pt x="25" y="0"/>
                    <a:pt x="57" y="0"/>
                  </a:cubicBezTo>
                  <a:cubicBezTo>
                    <a:pt x="88" y="0"/>
                    <a:pt x="114" y="19"/>
                    <a:pt x="114" y="43"/>
                  </a:cubicBezTo>
                  <a:cubicBezTo>
                    <a:pt x="114" y="66"/>
                    <a:pt x="88" y="86"/>
                    <a:pt x="57" y="86"/>
                  </a:cubicBezTo>
                  <a:cubicBezTo>
                    <a:pt x="49" y="86"/>
                    <a:pt x="41" y="84"/>
                    <a:pt x="33" y="82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6" y="66"/>
                    <a:pt x="0" y="55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398838" y="1938338"/>
              <a:ext cx="385762" cy="382588"/>
            </a:xfrm>
            <a:custGeom>
              <a:avLst/>
              <a:gdLst>
                <a:gd name="T0" fmla="*/ 63 w 144"/>
                <a:gd name="T1" fmla="*/ 113 h 143"/>
                <a:gd name="T2" fmla="*/ 93 w 144"/>
                <a:gd name="T3" fmla="*/ 108 h 143"/>
                <a:gd name="T4" fmla="*/ 96 w 144"/>
                <a:gd name="T5" fmla="*/ 107 h 143"/>
                <a:gd name="T6" fmla="*/ 114 w 144"/>
                <a:gd name="T7" fmla="*/ 119 h 143"/>
                <a:gd name="T8" fmla="*/ 105 w 144"/>
                <a:gd name="T9" fmla="*/ 102 h 143"/>
                <a:gd name="T10" fmla="*/ 110 w 144"/>
                <a:gd name="T11" fmla="*/ 99 h 143"/>
                <a:gd name="T12" fmla="*/ 132 w 144"/>
                <a:gd name="T13" fmla="*/ 62 h 143"/>
                <a:gd name="T14" fmla="*/ 63 w 144"/>
                <a:gd name="T15" fmla="*/ 12 h 143"/>
                <a:gd name="T16" fmla="*/ 16 w 144"/>
                <a:gd name="T17" fmla="*/ 26 h 143"/>
                <a:gd name="T18" fmla="*/ 0 w 144"/>
                <a:gd name="T19" fmla="*/ 22 h 143"/>
                <a:gd name="T20" fmla="*/ 63 w 144"/>
                <a:gd name="T21" fmla="*/ 0 h 143"/>
                <a:gd name="T22" fmla="*/ 144 w 144"/>
                <a:gd name="T23" fmla="*/ 62 h 143"/>
                <a:gd name="T24" fmla="*/ 121 w 144"/>
                <a:gd name="T25" fmla="*/ 106 h 143"/>
                <a:gd name="T26" fmla="*/ 137 w 144"/>
                <a:gd name="T27" fmla="*/ 143 h 143"/>
                <a:gd name="T28" fmla="*/ 94 w 144"/>
                <a:gd name="T29" fmla="*/ 120 h 143"/>
                <a:gd name="T30" fmla="*/ 63 w 144"/>
                <a:gd name="T31" fmla="*/ 125 h 143"/>
                <a:gd name="T32" fmla="*/ 16 w 144"/>
                <a:gd name="T33" fmla="*/ 114 h 143"/>
                <a:gd name="T34" fmla="*/ 30 w 144"/>
                <a:gd name="T35" fmla="*/ 107 h 143"/>
                <a:gd name="T36" fmla="*/ 63 w 144"/>
                <a:gd name="T37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43">
                  <a:moveTo>
                    <a:pt x="63" y="113"/>
                  </a:moveTo>
                  <a:cubicBezTo>
                    <a:pt x="74" y="113"/>
                    <a:pt x="84" y="111"/>
                    <a:pt x="93" y="108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24" y="90"/>
                    <a:pt x="132" y="76"/>
                    <a:pt x="132" y="62"/>
                  </a:cubicBezTo>
                  <a:cubicBezTo>
                    <a:pt x="132" y="35"/>
                    <a:pt x="101" y="12"/>
                    <a:pt x="63" y="12"/>
                  </a:cubicBezTo>
                  <a:cubicBezTo>
                    <a:pt x="45" y="12"/>
                    <a:pt x="28" y="17"/>
                    <a:pt x="16" y="26"/>
                  </a:cubicBezTo>
                  <a:cubicBezTo>
                    <a:pt x="11" y="24"/>
                    <a:pt x="6" y="23"/>
                    <a:pt x="0" y="22"/>
                  </a:cubicBezTo>
                  <a:cubicBezTo>
                    <a:pt x="15" y="9"/>
                    <a:pt x="38" y="0"/>
                    <a:pt x="63" y="0"/>
                  </a:cubicBezTo>
                  <a:cubicBezTo>
                    <a:pt x="108" y="0"/>
                    <a:pt x="144" y="28"/>
                    <a:pt x="144" y="62"/>
                  </a:cubicBezTo>
                  <a:cubicBezTo>
                    <a:pt x="144" y="79"/>
                    <a:pt x="136" y="95"/>
                    <a:pt x="121" y="106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84" y="123"/>
                    <a:pt x="74" y="125"/>
                    <a:pt x="63" y="125"/>
                  </a:cubicBezTo>
                  <a:cubicBezTo>
                    <a:pt x="45" y="125"/>
                    <a:pt x="29" y="121"/>
                    <a:pt x="16" y="114"/>
                  </a:cubicBezTo>
                  <a:cubicBezTo>
                    <a:pt x="21" y="112"/>
                    <a:pt x="26" y="109"/>
                    <a:pt x="30" y="107"/>
                  </a:cubicBezTo>
                  <a:cubicBezTo>
                    <a:pt x="40" y="111"/>
                    <a:pt x="51" y="113"/>
                    <a:pt x="63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oup 59"/>
          <p:cNvGrpSpPr/>
          <p:nvPr/>
        </p:nvGrpSpPr>
        <p:grpSpPr>
          <a:xfrm>
            <a:off x="3412823" y="2321086"/>
            <a:ext cx="301830" cy="275072"/>
            <a:chOff x="8205788" y="-103188"/>
            <a:chExt cx="1343025" cy="1223964"/>
          </a:xfrm>
          <a:solidFill>
            <a:srgbClr val="FFFFFF"/>
          </a:solidFill>
        </p:grpSpPr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8288338" y="868363"/>
              <a:ext cx="2524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8624888" y="698500"/>
              <a:ext cx="252413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8961438" y="530225"/>
              <a:ext cx="252413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9297988" y="361950"/>
              <a:ext cx="250825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8205788" y="-103188"/>
              <a:ext cx="1343025" cy="801688"/>
            </a:xfrm>
            <a:custGeom>
              <a:avLst/>
              <a:gdLst>
                <a:gd name="T0" fmla="*/ 727 w 846"/>
                <a:gd name="T1" fmla="*/ 120 h 505"/>
                <a:gd name="T2" fmla="*/ 569 w 846"/>
                <a:gd name="T3" fmla="*/ 120 h 505"/>
                <a:gd name="T4" fmla="*/ 370 w 846"/>
                <a:gd name="T5" fmla="*/ 266 h 505"/>
                <a:gd name="T6" fmla="*/ 264 w 846"/>
                <a:gd name="T7" fmla="*/ 213 h 505"/>
                <a:gd name="T8" fmla="*/ 0 w 846"/>
                <a:gd name="T9" fmla="*/ 439 h 505"/>
                <a:gd name="T10" fmla="*/ 0 w 846"/>
                <a:gd name="T11" fmla="*/ 505 h 505"/>
                <a:gd name="T12" fmla="*/ 264 w 846"/>
                <a:gd name="T13" fmla="*/ 279 h 505"/>
                <a:gd name="T14" fmla="*/ 370 w 846"/>
                <a:gd name="T15" fmla="*/ 333 h 505"/>
                <a:gd name="T16" fmla="*/ 595 w 846"/>
                <a:gd name="T17" fmla="*/ 173 h 505"/>
                <a:gd name="T18" fmla="*/ 754 w 846"/>
                <a:gd name="T19" fmla="*/ 173 h 505"/>
                <a:gd name="T20" fmla="*/ 846 w 846"/>
                <a:gd name="T21" fmla="*/ 80 h 505"/>
                <a:gd name="T22" fmla="*/ 846 w 846"/>
                <a:gd name="T23" fmla="*/ 0 h 505"/>
                <a:gd name="T24" fmla="*/ 727 w 846"/>
                <a:gd name="T25" fmla="*/ 12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3370198" y="2785246"/>
            <a:ext cx="424898" cy="428625"/>
            <a:chOff x="7789863" y="165100"/>
            <a:chExt cx="723900" cy="730250"/>
          </a:xfrm>
          <a:solidFill>
            <a:srgbClr val="FFFFFF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" name="Freeform 15"/>
          <p:cNvSpPr>
            <a:spLocks noEditPoints="1"/>
          </p:cNvSpPr>
          <p:nvPr/>
        </p:nvSpPr>
        <p:spPr bwMode="auto">
          <a:xfrm>
            <a:off x="3404351" y="3346095"/>
            <a:ext cx="324461" cy="322419"/>
          </a:xfrm>
          <a:custGeom>
            <a:avLst/>
            <a:gdLst>
              <a:gd name="T0" fmla="*/ 129 w 159"/>
              <a:gd name="T1" fmla="*/ 99 h 158"/>
              <a:gd name="T2" fmla="*/ 129 w 159"/>
              <a:gd name="T3" fmla="*/ 69 h 158"/>
              <a:gd name="T4" fmla="*/ 90 w 159"/>
              <a:gd name="T5" fmla="*/ 69 h 158"/>
              <a:gd name="T6" fmla="*/ 90 w 159"/>
              <a:gd name="T7" fmla="*/ 59 h 158"/>
              <a:gd name="T8" fmla="*/ 119 w 159"/>
              <a:gd name="T9" fmla="*/ 59 h 158"/>
              <a:gd name="T10" fmla="*/ 119 w 159"/>
              <a:gd name="T11" fmla="*/ 0 h 158"/>
              <a:gd name="T12" fmla="*/ 50 w 159"/>
              <a:gd name="T13" fmla="*/ 0 h 158"/>
              <a:gd name="T14" fmla="*/ 50 w 159"/>
              <a:gd name="T15" fmla="*/ 59 h 158"/>
              <a:gd name="T16" fmla="*/ 80 w 159"/>
              <a:gd name="T17" fmla="*/ 59 h 158"/>
              <a:gd name="T18" fmla="*/ 80 w 159"/>
              <a:gd name="T19" fmla="*/ 69 h 158"/>
              <a:gd name="T20" fmla="*/ 30 w 159"/>
              <a:gd name="T21" fmla="*/ 69 h 158"/>
              <a:gd name="T22" fmla="*/ 30 w 159"/>
              <a:gd name="T23" fmla="*/ 99 h 158"/>
              <a:gd name="T24" fmla="*/ 0 w 159"/>
              <a:gd name="T25" fmla="*/ 99 h 158"/>
              <a:gd name="T26" fmla="*/ 0 w 159"/>
              <a:gd name="T27" fmla="*/ 158 h 158"/>
              <a:gd name="T28" fmla="*/ 70 w 159"/>
              <a:gd name="T29" fmla="*/ 158 h 158"/>
              <a:gd name="T30" fmla="*/ 70 w 159"/>
              <a:gd name="T31" fmla="*/ 99 h 158"/>
              <a:gd name="T32" fmla="*/ 40 w 159"/>
              <a:gd name="T33" fmla="*/ 99 h 158"/>
              <a:gd name="T34" fmla="*/ 40 w 159"/>
              <a:gd name="T35" fmla="*/ 79 h 158"/>
              <a:gd name="T36" fmla="*/ 119 w 159"/>
              <a:gd name="T37" fmla="*/ 79 h 158"/>
              <a:gd name="T38" fmla="*/ 119 w 159"/>
              <a:gd name="T39" fmla="*/ 99 h 158"/>
              <a:gd name="T40" fmla="*/ 90 w 159"/>
              <a:gd name="T41" fmla="*/ 99 h 158"/>
              <a:gd name="T42" fmla="*/ 90 w 159"/>
              <a:gd name="T43" fmla="*/ 158 h 158"/>
              <a:gd name="T44" fmla="*/ 159 w 159"/>
              <a:gd name="T45" fmla="*/ 158 h 158"/>
              <a:gd name="T46" fmla="*/ 159 w 159"/>
              <a:gd name="T47" fmla="*/ 99 h 158"/>
              <a:gd name="T48" fmla="*/ 129 w 159"/>
              <a:gd name="T49" fmla="*/ 99 h 158"/>
              <a:gd name="T50" fmla="*/ 60 w 159"/>
              <a:gd name="T51" fmla="*/ 108 h 158"/>
              <a:gd name="T52" fmla="*/ 60 w 159"/>
              <a:gd name="T53" fmla="*/ 118 h 158"/>
              <a:gd name="T54" fmla="*/ 10 w 159"/>
              <a:gd name="T55" fmla="*/ 118 h 158"/>
              <a:gd name="T56" fmla="*/ 10 w 159"/>
              <a:gd name="T57" fmla="*/ 108 h 158"/>
              <a:gd name="T58" fmla="*/ 60 w 159"/>
              <a:gd name="T59" fmla="*/ 108 h 158"/>
              <a:gd name="T60" fmla="*/ 60 w 159"/>
              <a:gd name="T61" fmla="*/ 19 h 158"/>
              <a:gd name="T62" fmla="*/ 60 w 159"/>
              <a:gd name="T63" fmla="*/ 9 h 158"/>
              <a:gd name="T64" fmla="*/ 109 w 159"/>
              <a:gd name="T65" fmla="*/ 9 h 158"/>
              <a:gd name="T66" fmla="*/ 109 w 159"/>
              <a:gd name="T67" fmla="*/ 19 h 158"/>
              <a:gd name="T68" fmla="*/ 60 w 159"/>
              <a:gd name="T69" fmla="*/ 19 h 158"/>
              <a:gd name="T70" fmla="*/ 149 w 159"/>
              <a:gd name="T71" fmla="*/ 118 h 158"/>
              <a:gd name="T72" fmla="*/ 100 w 159"/>
              <a:gd name="T73" fmla="*/ 118 h 158"/>
              <a:gd name="T74" fmla="*/ 100 w 159"/>
              <a:gd name="T75" fmla="*/ 108 h 158"/>
              <a:gd name="T76" fmla="*/ 149 w 159"/>
              <a:gd name="T77" fmla="*/ 108 h 158"/>
              <a:gd name="T78" fmla="*/ 149 w 159"/>
              <a:gd name="T79" fmla="*/ 11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9" h="158">
                <a:moveTo>
                  <a:pt x="129" y="99"/>
                </a:moveTo>
                <a:lnTo>
                  <a:pt x="129" y="69"/>
                </a:lnTo>
                <a:lnTo>
                  <a:pt x="90" y="69"/>
                </a:lnTo>
                <a:lnTo>
                  <a:pt x="90" y="59"/>
                </a:lnTo>
                <a:lnTo>
                  <a:pt x="119" y="59"/>
                </a:lnTo>
                <a:lnTo>
                  <a:pt x="119" y="0"/>
                </a:lnTo>
                <a:lnTo>
                  <a:pt x="50" y="0"/>
                </a:lnTo>
                <a:lnTo>
                  <a:pt x="50" y="59"/>
                </a:lnTo>
                <a:lnTo>
                  <a:pt x="80" y="59"/>
                </a:lnTo>
                <a:lnTo>
                  <a:pt x="80" y="69"/>
                </a:lnTo>
                <a:lnTo>
                  <a:pt x="30" y="69"/>
                </a:lnTo>
                <a:lnTo>
                  <a:pt x="30" y="99"/>
                </a:lnTo>
                <a:lnTo>
                  <a:pt x="0" y="99"/>
                </a:lnTo>
                <a:lnTo>
                  <a:pt x="0" y="158"/>
                </a:lnTo>
                <a:lnTo>
                  <a:pt x="70" y="158"/>
                </a:lnTo>
                <a:lnTo>
                  <a:pt x="70" y="99"/>
                </a:lnTo>
                <a:lnTo>
                  <a:pt x="40" y="99"/>
                </a:lnTo>
                <a:lnTo>
                  <a:pt x="40" y="79"/>
                </a:lnTo>
                <a:lnTo>
                  <a:pt x="119" y="79"/>
                </a:lnTo>
                <a:lnTo>
                  <a:pt x="119" y="99"/>
                </a:lnTo>
                <a:lnTo>
                  <a:pt x="90" y="99"/>
                </a:lnTo>
                <a:lnTo>
                  <a:pt x="90" y="158"/>
                </a:lnTo>
                <a:lnTo>
                  <a:pt x="159" y="158"/>
                </a:lnTo>
                <a:lnTo>
                  <a:pt x="159" y="99"/>
                </a:lnTo>
                <a:lnTo>
                  <a:pt x="129" y="99"/>
                </a:lnTo>
                <a:close/>
                <a:moveTo>
                  <a:pt x="60" y="108"/>
                </a:moveTo>
                <a:lnTo>
                  <a:pt x="60" y="118"/>
                </a:lnTo>
                <a:lnTo>
                  <a:pt x="10" y="118"/>
                </a:lnTo>
                <a:lnTo>
                  <a:pt x="10" y="108"/>
                </a:lnTo>
                <a:lnTo>
                  <a:pt x="60" y="108"/>
                </a:lnTo>
                <a:close/>
                <a:moveTo>
                  <a:pt x="60" y="19"/>
                </a:moveTo>
                <a:lnTo>
                  <a:pt x="60" y="9"/>
                </a:lnTo>
                <a:lnTo>
                  <a:pt x="109" y="9"/>
                </a:lnTo>
                <a:lnTo>
                  <a:pt x="109" y="19"/>
                </a:lnTo>
                <a:lnTo>
                  <a:pt x="60" y="19"/>
                </a:lnTo>
                <a:close/>
                <a:moveTo>
                  <a:pt x="149" y="118"/>
                </a:moveTo>
                <a:lnTo>
                  <a:pt x="100" y="118"/>
                </a:lnTo>
                <a:lnTo>
                  <a:pt x="100" y="108"/>
                </a:lnTo>
                <a:lnTo>
                  <a:pt x="149" y="108"/>
                </a:lnTo>
                <a:lnTo>
                  <a:pt x="149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er 11"/>
          <p:cNvGrpSpPr/>
          <p:nvPr/>
        </p:nvGrpSpPr>
        <p:grpSpPr>
          <a:xfrm>
            <a:off x="1018300" y="3748266"/>
            <a:ext cx="2981100" cy="1015663"/>
            <a:chOff x="1018300" y="3748266"/>
            <a:chExt cx="2981100" cy="1015663"/>
          </a:xfrm>
        </p:grpSpPr>
        <p:sp>
          <p:nvSpPr>
            <p:cNvPr id="11" name="ZoneTexte 10"/>
            <p:cNvSpPr txBox="1"/>
            <p:nvPr/>
          </p:nvSpPr>
          <p:spPr>
            <a:xfrm>
              <a:off x="1018300" y="3748266"/>
              <a:ext cx="833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dirty="0">
                  <a:solidFill>
                    <a:srgbClr val="19B99A"/>
                  </a:solidFill>
                  <a:sym typeface="Wingdings"/>
                </a:rPr>
                <a:t></a:t>
              </a:r>
              <a:endParaRPr lang="fr-FR" sz="6000" dirty="0">
                <a:solidFill>
                  <a:srgbClr val="19B99A"/>
                </a:solidFill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102528" y="3748266"/>
              <a:ext cx="833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dirty="0">
                  <a:solidFill>
                    <a:srgbClr val="19B99A"/>
                  </a:solidFill>
                  <a:sym typeface="Wingdings"/>
                </a:rPr>
                <a:t></a:t>
              </a:r>
              <a:endParaRPr lang="fr-FR" sz="6000" dirty="0">
                <a:solidFill>
                  <a:srgbClr val="19B99A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165894" y="3748266"/>
              <a:ext cx="833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dirty="0">
                  <a:solidFill>
                    <a:srgbClr val="19B99A"/>
                  </a:solidFill>
                  <a:sym typeface="Wingdings"/>
                </a:rPr>
                <a:t></a:t>
              </a:r>
              <a:endParaRPr lang="fr-FR" sz="6000" dirty="0">
                <a:solidFill>
                  <a:srgbClr val="19B99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0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36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LES 8 LEVIERS DE RÉUSSITE AGILES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670300" y="1028700"/>
            <a:ext cx="5316538" cy="52563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Synthèse du chapitre</a:t>
            </a:r>
          </a:p>
        </p:txBody>
      </p:sp>
      <p:sp>
        <p:nvSpPr>
          <p:cNvPr id="8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48654" y="3085200"/>
            <a:ext cx="3444015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2714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60363" indent="-2714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60363" indent="-271463">
              <a:buFont typeface="+mj-lt"/>
              <a:buAutoNum type="arabicPeriod" startAt="3"/>
            </a:pPr>
            <a:r>
              <a:rPr lang="fr-FR" sz="1600" dirty="0">
                <a:solidFill>
                  <a:schemeClr val="bg1"/>
                </a:solidFill>
              </a:rPr>
              <a:t>Les 8 leviers de réussite agiles</a:t>
            </a:r>
          </a:p>
          <a:p>
            <a:pPr marL="360363" indent="-271463">
              <a:buFont typeface="+mj-lt"/>
              <a:buAutoNum type="arabicPeriod" startAt="3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360363" indent="-271463">
              <a:buFont typeface="+mj-lt"/>
              <a:buAutoNum type="arabicPeriod" startAt="3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  <p:sp>
        <p:nvSpPr>
          <p:cNvPr id="12" name="Espace réservé du texte 1"/>
          <p:cNvSpPr txBox="1">
            <a:spLocks/>
          </p:cNvSpPr>
          <p:nvPr/>
        </p:nvSpPr>
        <p:spPr>
          <a:xfrm>
            <a:off x="4065413" y="1717664"/>
            <a:ext cx="4478512" cy="32795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0" dirty="0">
                <a:solidFill>
                  <a:srgbClr val="039D9A"/>
                </a:solidFill>
              </a:rPr>
              <a:t>Succès = Faire le bon produit au bon moment et au meilleur coût</a:t>
            </a:r>
          </a:p>
          <a:p>
            <a:pPr marL="0" indent="0">
              <a:buNone/>
            </a:pPr>
            <a:r>
              <a:rPr lang="fr-FR" sz="2400" b="0" dirty="0">
                <a:solidFill>
                  <a:srgbClr val="039D9A"/>
                </a:solidFill>
              </a:rPr>
              <a:t>Leviers de réussite :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Réduction de l’effet tunnel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Ouverture au changement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Optimisation de la communication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Minimalisme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Amélioration continue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Détection des défauts au plus tôt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Architecture souple et émergeante</a:t>
            </a:r>
          </a:p>
          <a:p>
            <a:pPr lvl="1"/>
            <a:r>
              <a:rPr lang="fr-FR" sz="1600" b="0" dirty="0">
                <a:solidFill>
                  <a:srgbClr val="039D9A"/>
                </a:solidFill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4360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RÔLE DE SCRUM MASTER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 Gestion De Projet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Florent Lothon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b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pic>
        <p:nvPicPr>
          <p:cNvPr id="2" name="Image 1" descr="Portrait-F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2113"/>
          <a:stretch/>
        </p:blipFill>
        <p:spPr>
          <a:xfrm>
            <a:off x="434388" y="2036835"/>
            <a:ext cx="1469468" cy="1479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7961686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3717127" y="2094987"/>
            <a:ext cx="1198738" cy="2028585"/>
            <a:chOff x="748531" y="1382217"/>
            <a:chExt cx="1740057" cy="2944682"/>
          </a:xfrm>
        </p:grpSpPr>
        <p:pic>
          <p:nvPicPr>
            <p:cNvPr id="6154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1" t="-250" r="38002" b="55469"/>
            <a:stretch>
              <a:fillRect/>
            </a:stretch>
          </p:blipFill>
          <p:spPr bwMode="auto">
            <a:xfrm>
              <a:off x="899764" y="1382217"/>
              <a:ext cx="1588824" cy="146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ZoneTexte 7"/>
            <p:cNvSpPr txBox="1">
              <a:spLocks noChangeArrowheads="1"/>
            </p:cNvSpPr>
            <p:nvPr/>
          </p:nvSpPr>
          <p:spPr bwMode="auto">
            <a:xfrm>
              <a:off x="748531" y="3299336"/>
              <a:ext cx="1740057" cy="102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fr-FR" sz="2000" dirty="0">
                  <a:solidFill>
                    <a:srgbClr val="19B99A"/>
                  </a:solidFill>
                  <a:latin typeface="Avenir Heavy" charset="0"/>
                </a:rPr>
                <a:t>Product </a:t>
              </a:r>
              <a:r>
                <a:rPr lang="fr-FR" sz="2000" dirty="0" err="1">
                  <a:solidFill>
                    <a:srgbClr val="19B99A"/>
                  </a:solidFill>
                  <a:latin typeface="Avenir Heavy" charset="0"/>
                </a:rPr>
                <a:t>Owner</a:t>
              </a:r>
              <a:endParaRPr lang="fr-FR" sz="2000" dirty="0">
                <a:solidFill>
                  <a:srgbClr val="19B99A"/>
                </a:solidFill>
                <a:latin typeface="Avenir Heavy" charset="0"/>
              </a:endParaRP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5024764" y="2094987"/>
            <a:ext cx="2573568" cy="2028585"/>
            <a:chOff x="2817644" y="1382217"/>
            <a:chExt cx="3735512" cy="2944681"/>
          </a:xfrm>
        </p:grpSpPr>
        <p:pic>
          <p:nvPicPr>
            <p:cNvPr id="6152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364" y="1382217"/>
              <a:ext cx="2445552" cy="227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ZoneTexte 8"/>
            <p:cNvSpPr txBox="1">
              <a:spLocks noChangeArrowheads="1"/>
            </p:cNvSpPr>
            <p:nvPr/>
          </p:nvSpPr>
          <p:spPr bwMode="auto">
            <a:xfrm>
              <a:off x="2817644" y="3299335"/>
              <a:ext cx="3735512" cy="102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fr-FR" sz="2000" dirty="0">
                  <a:solidFill>
                    <a:srgbClr val="19B99A"/>
                  </a:solidFill>
                  <a:latin typeface="Avenir Heavy" charset="0"/>
                </a:rPr>
                <a:t>Équipe de développement</a:t>
              </a:r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7648624" y="2094987"/>
            <a:ext cx="1245769" cy="2044861"/>
            <a:chOff x="6734595" y="1382217"/>
            <a:chExt cx="1807921" cy="2967790"/>
          </a:xfrm>
        </p:grpSpPr>
        <p:pic>
          <p:nvPicPr>
            <p:cNvPr id="6150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54" r="68977" b="27255"/>
            <a:stretch>
              <a:fillRect/>
            </a:stretch>
          </p:blipFill>
          <p:spPr bwMode="auto">
            <a:xfrm>
              <a:off x="6917691" y="1382217"/>
              <a:ext cx="1443386" cy="158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ZoneTexte 9"/>
            <p:cNvSpPr txBox="1">
              <a:spLocks noChangeArrowheads="1"/>
            </p:cNvSpPr>
            <p:nvPr/>
          </p:nvSpPr>
          <p:spPr bwMode="auto">
            <a:xfrm>
              <a:off x="6734595" y="3322623"/>
              <a:ext cx="1807921" cy="102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fr-FR" sz="2000" dirty="0" err="1">
                  <a:solidFill>
                    <a:srgbClr val="19B99A"/>
                  </a:solidFill>
                  <a:latin typeface="Avenir Heavy" charset="0"/>
                </a:rPr>
                <a:t>Scrum</a:t>
              </a:r>
              <a:endParaRPr lang="fr-FR" sz="2000" dirty="0">
                <a:solidFill>
                  <a:srgbClr val="19B99A"/>
                </a:solidFill>
                <a:latin typeface="Avenir Heavy" charset="0"/>
              </a:endParaRPr>
            </a:p>
            <a:p>
              <a:pPr algn="ctr"/>
              <a:r>
                <a:rPr lang="fr-FR" sz="2000" dirty="0">
                  <a:solidFill>
                    <a:srgbClr val="19B99A"/>
                  </a:solidFill>
                  <a:latin typeface="Avenir Heavy" charset="0"/>
                </a:rPr>
                <a:t>Master</a:t>
              </a:r>
            </a:p>
          </p:txBody>
        </p:sp>
      </p:grp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LE RÔLE DE SCRUM MASTER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L’équipe </a:t>
            </a:r>
            <a:r>
              <a:rPr lang="fr-FR" dirty="0" err="1"/>
              <a:t>Scrum</a:t>
            </a:r>
            <a:endParaRPr lang="fr-FR" dirty="0"/>
          </a:p>
        </p:txBody>
      </p:sp>
      <p:sp>
        <p:nvSpPr>
          <p:cNvPr id="14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7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600" dirty="0">
                <a:solidFill>
                  <a:schemeClr val="bg1"/>
                </a:solidFill>
              </a:rPr>
              <a:t>Le rôle de </a:t>
            </a:r>
            <a:r>
              <a:rPr lang="fr-FR" sz="1600" dirty="0" err="1">
                <a:solidFill>
                  <a:schemeClr val="bg1"/>
                </a:solidFill>
              </a:rPr>
              <a:t>Scrum</a:t>
            </a:r>
            <a:r>
              <a:rPr lang="fr-FR" sz="1600" dirty="0">
                <a:solidFill>
                  <a:schemeClr val="bg1"/>
                </a:solidFill>
              </a:rPr>
              <a:t> Master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1011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7"/>
          <p:cNvGrpSpPr/>
          <p:nvPr/>
        </p:nvGrpSpPr>
        <p:grpSpPr>
          <a:xfrm>
            <a:off x="1828650" y="4190381"/>
            <a:ext cx="1073909" cy="963895"/>
            <a:chOff x="8493125" y="2289175"/>
            <a:chExt cx="854075" cy="808038"/>
          </a:xfrm>
          <a:solidFill>
            <a:srgbClr val="19B99A"/>
          </a:solidFill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8493125" y="2762250"/>
              <a:ext cx="854075" cy="334963"/>
            </a:xfrm>
            <a:custGeom>
              <a:avLst/>
              <a:gdLst>
                <a:gd name="T0" fmla="*/ 517 w 538"/>
                <a:gd name="T1" fmla="*/ 57 h 211"/>
                <a:gd name="T2" fmla="*/ 335 w 538"/>
                <a:gd name="T3" fmla="*/ 0 h 211"/>
                <a:gd name="T4" fmla="*/ 299 w 538"/>
                <a:gd name="T5" fmla="*/ 161 h 211"/>
                <a:gd name="T6" fmla="*/ 278 w 538"/>
                <a:gd name="T7" fmla="*/ 33 h 211"/>
                <a:gd name="T8" fmla="*/ 287 w 538"/>
                <a:gd name="T9" fmla="*/ 24 h 211"/>
                <a:gd name="T10" fmla="*/ 304 w 538"/>
                <a:gd name="T11" fmla="*/ 5 h 211"/>
                <a:gd name="T12" fmla="*/ 235 w 538"/>
                <a:gd name="T13" fmla="*/ 5 h 211"/>
                <a:gd name="T14" fmla="*/ 251 w 538"/>
                <a:gd name="T15" fmla="*/ 24 h 211"/>
                <a:gd name="T16" fmla="*/ 261 w 538"/>
                <a:gd name="T17" fmla="*/ 33 h 211"/>
                <a:gd name="T18" fmla="*/ 239 w 538"/>
                <a:gd name="T19" fmla="*/ 161 h 211"/>
                <a:gd name="T20" fmla="*/ 204 w 538"/>
                <a:gd name="T21" fmla="*/ 0 h 211"/>
                <a:gd name="T22" fmla="*/ 20 w 538"/>
                <a:gd name="T23" fmla="*/ 57 h 211"/>
                <a:gd name="T24" fmla="*/ 0 w 538"/>
                <a:gd name="T25" fmla="*/ 211 h 211"/>
                <a:gd name="T26" fmla="*/ 538 w 538"/>
                <a:gd name="T27" fmla="*/ 211 h 211"/>
                <a:gd name="T28" fmla="*/ 517 w 538"/>
                <a:gd name="T29" fmla="*/ 57 h 211"/>
                <a:gd name="T30" fmla="*/ 459 w 538"/>
                <a:gd name="T31" fmla="*/ 156 h 211"/>
                <a:gd name="T32" fmla="*/ 366 w 538"/>
                <a:gd name="T33" fmla="*/ 156 h 211"/>
                <a:gd name="T34" fmla="*/ 366 w 538"/>
                <a:gd name="T35" fmla="*/ 129 h 211"/>
                <a:gd name="T36" fmla="*/ 412 w 538"/>
                <a:gd name="T37" fmla="*/ 122 h 211"/>
                <a:gd name="T38" fmla="*/ 459 w 538"/>
                <a:gd name="T39" fmla="*/ 129 h 211"/>
                <a:gd name="T40" fmla="*/ 459 w 538"/>
                <a:gd name="T41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211">
                  <a:moveTo>
                    <a:pt x="517" y="57"/>
                  </a:moveTo>
                  <a:lnTo>
                    <a:pt x="335" y="0"/>
                  </a:lnTo>
                  <a:lnTo>
                    <a:pt x="299" y="161"/>
                  </a:lnTo>
                  <a:lnTo>
                    <a:pt x="278" y="33"/>
                  </a:lnTo>
                  <a:lnTo>
                    <a:pt x="287" y="24"/>
                  </a:lnTo>
                  <a:lnTo>
                    <a:pt x="304" y="5"/>
                  </a:lnTo>
                  <a:lnTo>
                    <a:pt x="235" y="5"/>
                  </a:lnTo>
                  <a:lnTo>
                    <a:pt x="251" y="24"/>
                  </a:lnTo>
                  <a:lnTo>
                    <a:pt x="261" y="33"/>
                  </a:lnTo>
                  <a:lnTo>
                    <a:pt x="239" y="161"/>
                  </a:lnTo>
                  <a:lnTo>
                    <a:pt x="204" y="0"/>
                  </a:lnTo>
                  <a:lnTo>
                    <a:pt x="20" y="57"/>
                  </a:lnTo>
                  <a:lnTo>
                    <a:pt x="0" y="211"/>
                  </a:lnTo>
                  <a:lnTo>
                    <a:pt x="538" y="211"/>
                  </a:lnTo>
                  <a:lnTo>
                    <a:pt x="517" y="57"/>
                  </a:lnTo>
                  <a:close/>
                  <a:moveTo>
                    <a:pt x="459" y="156"/>
                  </a:moveTo>
                  <a:lnTo>
                    <a:pt x="366" y="156"/>
                  </a:lnTo>
                  <a:lnTo>
                    <a:pt x="366" y="129"/>
                  </a:lnTo>
                  <a:lnTo>
                    <a:pt x="412" y="122"/>
                  </a:lnTo>
                  <a:lnTo>
                    <a:pt x="459" y="129"/>
                  </a:lnTo>
                  <a:lnTo>
                    <a:pt x="45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8729663" y="2289175"/>
              <a:ext cx="382588" cy="427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oup 129"/>
          <p:cNvGrpSpPr/>
          <p:nvPr/>
        </p:nvGrpSpPr>
        <p:grpSpPr>
          <a:xfrm>
            <a:off x="1234320" y="2031462"/>
            <a:ext cx="538863" cy="528023"/>
            <a:chOff x="12333288" y="4664075"/>
            <a:chExt cx="779463" cy="779463"/>
          </a:xfrm>
          <a:solidFill>
            <a:srgbClr val="19B99A"/>
          </a:solidFill>
        </p:grpSpPr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12333288" y="4664075"/>
              <a:ext cx="779463" cy="779463"/>
            </a:xfrm>
            <a:custGeom>
              <a:avLst/>
              <a:gdLst>
                <a:gd name="T0" fmla="*/ 104 w 207"/>
                <a:gd name="T1" fmla="*/ 0 h 207"/>
                <a:gd name="T2" fmla="*/ 0 w 207"/>
                <a:gd name="T3" fmla="*/ 103 h 207"/>
                <a:gd name="T4" fmla="*/ 104 w 207"/>
                <a:gd name="T5" fmla="*/ 207 h 207"/>
                <a:gd name="T6" fmla="*/ 207 w 207"/>
                <a:gd name="T7" fmla="*/ 103 h 207"/>
                <a:gd name="T8" fmla="*/ 104 w 207"/>
                <a:gd name="T9" fmla="*/ 0 h 207"/>
                <a:gd name="T10" fmla="*/ 104 w 207"/>
                <a:gd name="T11" fmla="*/ 189 h 207"/>
                <a:gd name="T12" fmla="*/ 18 w 207"/>
                <a:gd name="T13" fmla="*/ 103 h 207"/>
                <a:gd name="T14" fmla="*/ 104 w 207"/>
                <a:gd name="T15" fmla="*/ 18 h 207"/>
                <a:gd name="T16" fmla="*/ 189 w 207"/>
                <a:gd name="T17" fmla="*/ 103 h 207"/>
                <a:gd name="T18" fmla="*/ 104 w 207"/>
                <a:gd name="T19" fmla="*/ 18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46" y="0"/>
                    <a:pt x="0" y="46"/>
                    <a:pt x="0" y="103"/>
                  </a:cubicBezTo>
                  <a:cubicBezTo>
                    <a:pt x="0" y="160"/>
                    <a:pt x="46" y="207"/>
                    <a:pt x="104" y="207"/>
                  </a:cubicBezTo>
                  <a:cubicBezTo>
                    <a:pt x="161" y="207"/>
                    <a:pt x="207" y="160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  <a:moveTo>
                    <a:pt x="104" y="189"/>
                  </a:moveTo>
                  <a:cubicBezTo>
                    <a:pt x="56" y="189"/>
                    <a:pt x="18" y="150"/>
                    <a:pt x="18" y="103"/>
                  </a:cubicBezTo>
                  <a:cubicBezTo>
                    <a:pt x="18" y="56"/>
                    <a:pt x="56" y="18"/>
                    <a:pt x="104" y="18"/>
                  </a:cubicBezTo>
                  <a:cubicBezTo>
                    <a:pt x="151" y="18"/>
                    <a:pt x="189" y="56"/>
                    <a:pt x="189" y="103"/>
                  </a:cubicBezTo>
                  <a:cubicBezTo>
                    <a:pt x="189" y="150"/>
                    <a:pt x="151" y="189"/>
                    <a:pt x="10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12453938" y="4779963"/>
              <a:ext cx="542925" cy="542925"/>
            </a:xfrm>
            <a:custGeom>
              <a:avLst/>
              <a:gdLst>
                <a:gd name="T0" fmla="*/ 72 w 144"/>
                <a:gd name="T1" fmla="*/ 0 h 144"/>
                <a:gd name="T2" fmla="*/ 0 w 144"/>
                <a:gd name="T3" fmla="*/ 72 h 144"/>
                <a:gd name="T4" fmla="*/ 72 w 144"/>
                <a:gd name="T5" fmla="*/ 144 h 144"/>
                <a:gd name="T6" fmla="*/ 144 w 144"/>
                <a:gd name="T7" fmla="*/ 72 h 144"/>
                <a:gd name="T8" fmla="*/ 72 w 144"/>
                <a:gd name="T9" fmla="*/ 0 h 144"/>
                <a:gd name="T10" fmla="*/ 78 w 144"/>
                <a:gd name="T11" fmla="*/ 114 h 144"/>
                <a:gd name="T12" fmla="*/ 48 w 144"/>
                <a:gd name="T13" fmla="*/ 100 h 144"/>
                <a:gd name="T14" fmla="*/ 41 w 144"/>
                <a:gd name="T15" fmla="*/ 84 h 144"/>
                <a:gd name="T16" fmla="*/ 33 w 144"/>
                <a:gd name="T17" fmla="*/ 84 h 144"/>
                <a:gd name="T18" fmla="*/ 33 w 144"/>
                <a:gd name="T19" fmla="*/ 75 h 144"/>
                <a:gd name="T20" fmla="*/ 40 w 144"/>
                <a:gd name="T21" fmla="*/ 75 h 144"/>
                <a:gd name="T22" fmla="*/ 40 w 144"/>
                <a:gd name="T23" fmla="*/ 73 h 144"/>
                <a:gd name="T24" fmla="*/ 40 w 144"/>
                <a:gd name="T25" fmla="*/ 69 h 144"/>
                <a:gd name="T26" fmla="*/ 33 w 144"/>
                <a:gd name="T27" fmla="*/ 69 h 144"/>
                <a:gd name="T28" fmla="*/ 33 w 144"/>
                <a:gd name="T29" fmla="*/ 60 h 144"/>
                <a:gd name="T30" fmla="*/ 41 w 144"/>
                <a:gd name="T31" fmla="*/ 60 h 144"/>
                <a:gd name="T32" fmla="*/ 50 w 144"/>
                <a:gd name="T33" fmla="*/ 43 h 144"/>
                <a:gd name="T34" fmla="*/ 78 w 144"/>
                <a:gd name="T35" fmla="*/ 31 h 144"/>
                <a:gd name="T36" fmla="*/ 96 w 144"/>
                <a:gd name="T37" fmla="*/ 34 h 144"/>
                <a:gd name="T38" fmla="*/ 93 w 144"/>
                <a:gd name="T39" fmla="*/ 49 h 144"/>
                <a:gd name="T40" fmla="*/ 79 w 144"/>
                <a:gd name="T41" fmla="*/ 46 h 144"/>
                <a:gd name="T42" fmla="*/ 64 w 144"/>
                <a:gd name="T43" fmla="*/ 52 h 144"/>
                <a:gd name="T44" fmla="*/ 60 w 144"/>
                <a:gd name="T45" fmla="*/ 60 h 144"/>
                <a:gd name="T46" fmla="*/ 91 w 144"/>
                <a:gd name="T47" fmla="*/ 60 h 144"/>
                <a:gd name="T48" fmla="*/ 91 w 144"/>
                <a:gd name="T49" fmla="*/ 69 h 144"/>
                <a:gd name="T50" fmla="*/ 58 w 144"/>
                <a:gd name="T51" fmla="*/ 69 h 144"/>
                <a:gd name="T52" fmla="*/ 58 w 144"/>
                <a:gd name="T53" fmla="*/ 73 h 144"/>
                <a:gd name="T54" fmla="*/ 58 w 144"/>
                <a:gd name="T55" fmla="*/ 75 h 144"/>
                <a:gd name="T56" fmla="*/ 91 w 144"/>
                <a:gd name="T57" fmla="*/ 75 h 144"/>
                <a:gd name="T58" fmla="*/ 91 w 144"/>
                <a:gd name="T59" fmla="*/ 84 h 144"/>
                <a:gd name="T60" fmla="*/ 60 w 144"/>
                <a:gd name="T61" fmla="*/ 84 h 144"/>
                <a:gd name="T62" fmla="*/ 64 w 144"/>
                <a:gd name="T63" fmla="*/ 92 h 144"/>
                <a:gd name="T64" fmla="*/ 80 w 144"/>
                <a:gd name="T65" fmla="*/ 98 h 144"/>
                <a:gd name="T66" fmla="*/ 94 w 144"/>
                <a:gd name="T67" fmla="*/ 95 h 144"/>
                <a:gd name="T68" fmla="*/ 97 w 144"/>
                <a:gd name="T69" fmla="*/ 109 h 144"/>
                <a:gd name="T70" fmla="*/ 78 w 144"/>
                <a:gd name="T71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1" y="144"/>
                    <a:pt x="144" y="112"/>
                    <a:pt x="144" y="72"/>
                  </a:cubicBezTo>
                  <a:cubicBezTo>
                    <a:pt x="144" y="32"/>
                    <a:pt x="111" y="0"/>
                    <a:pt x="72" y="0"/>
                  </a:cubicBezTo>
                  <a:close/>
                  <a:moveTo>
                    <a:pt x="78" y="114"/>
                  </a:moveTo>
                  <a:cubicBezTo>
                    <a:pt x="66" y="114"/>
                    <a:pt x="55" y="109"/>
                    <a:pt x="48" y="100"/>
                  </a:cubicBezTo>
                  <a:cubicBezTo>
                    <a:pt x="44" y="95"/>
                    <a:pt x="42" y="90"/>
                    <a:pt x="41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4"/>
                    <a:pt x="40" y="73"/>
                    <a:pt x="40" y="73"/>
                  </a:cubicBezTo>
                  <a:cubicBezTo>
                    <a:pt x="40" y="71"/>
                    <a:pt x="40" y="70"/>
                    <a:pt x="40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3" y="54"/>
                    <a:pt x="46" y="48"/>
                    <a:pt x="50" y="43"/>
                  </a:cubicBezTo>
                  <a:cubicBezTo>
                    <a:pt x="56" y="35"/>
                    <a:pt x="66" y="31"/>
                    <a:pt x="78" y="31"/>
                  </a:cubicBezTo>
                  <a:cubicBezTo>
                    <a:pt x="85" y="31"/>
                    <a:pt x="92" y="32"/>
                    <a:pt x="96" y="34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0" y="47"/>
                    <a:pt x="85" y="46"/>
                    <a:pt x="79" y="46"/>
                  </a:cubicBezTo>
                  <a:cubicBezTo>
                    <a:pt x="73" y="46"/>
                    <a:pt x="68" y="48"/>
                    <a:pt x="64" y="52"/>
                  </a:cubicBezTo>
                  <a:cubicBezTo>
                    <a:pt x="62" y="54"/>
                    <a:pt x="61" y="57"/>
                    <a:pt x="60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0"/>
                    <a:pt x="58" y="71"/>
                    <a:pt x="58" y="73"/>
                  </a:cubicBezTo>
                  <a:cubicBezTo>
                    <a:pt x="58" y="74"/>
                    <a:pt x="58" y="74"/>
                    <a:pt x="58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1" y="87"/>
                    <a:pt x="62" y="90"/>
                    <a:pt x="64" y="92"/>
                  </a:cubicBezTo>
                  <a:cubicBezTo>
                    <a:pt x="68" y="97"/>
                    <a:pt x="74" y="98"/>
                    <a:pt x="80" y="98"/>
                  </a:cubicBezTo>
                  <a:cubicBezTo>
                    <a:pt x="86" y="98"/>
                    <a:pt x="91" y="97"/>
                    <a:pt x="94" y="95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3" y="111"/>
                    <a:pt x="86" y="114"/>
                    <a:pt x="7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" name="Group 236"/>
          <p:cNvGrpSpPr/>
          <p:nvPr/>
        </p:nvGrpSpPr>
        <p:grpSpPr>
          <a:xfrm>
            <a:off x="1827942" y="2375259"/>
            <a:ext cx="1075150" cy="991983"/>
            <a:chOff x="5719763" y="3041650"/>
            <a:chExt cx="749300" cy="777875"/>
          </a:xfrm>
          <a:solidFill>
            <a:srgbClr val="19B99A"/>
          </a:solidFill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6035675" y="3368675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281738" y="3186113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730875" y="3319463"/>
              <a:ext cx="84138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5719763" y="3041650"/>
              <a:ext cx="749300" cy="777875"/>
            </a:xfrm>
            <a:custGeom>
              <a:avLst/>
              <a:gdLst>
                <a:gd name="T0" fmla="*/ 176 w 197"/>
                <a:gd name="T1" fmla="*/ 101 h 205"/>
                <a:gd name="T2" fmla="*/ 174 w 197"/>
                <a:gd name="T3" fmla="*/ 46 h 205"/>
                <a:gd name="T4" fmla="*/ 172 w 197"/>
                <a:gd name="T5" fmla="*/ 56 h 205"/>
                <a:gd name="T6" fmla="*/ 169 w 197"/>
                <a:gd name="T7" fmla="*/ 94 h 205"/>
                <a:gd name="T8" fmla="*/ 140 w 197"/>
                <a:gd name="T9" fmla="*/ 76 h 205"/>
                <a:gd name="T10" fmla="*/ 146 w 197"/>
                <a:gd name="T11" fmla="*/ 54 h 205"/>
                <a:gd name="T12" fmla="*/ 145 w 197"/>
                <a:gd name="T13" fmla="*/ 44 h 205"/>
                <a:gd name="T14" fmla="*/ 130 w 197"/>
                <a:gd name="T15" fmla="*/ 31 h 205"/>
                <a:gd name="T16" fmla="*/ 67 w 197"/>
                <a:gd name="T17" fmla="*/ 31 h 205"/>
                <a:gd name="T18" fmla="*/ 41 w 197"/>
                <a:gd name="T19" fmla="*/ 44 h 205"/>
                <a:gd name="T20" fmla="*/ 4 w 197"/>
                <a:gd name="T21" fmla="*/ 73 h 205"/>
                <a:gd name="T22" fmla="*/ 15 w 197"/>
                <a:gd name="T23" fmla="*/ 63 h 205"/>
                <a:gd name="T24" fmla="*/ 61 w 197"/>
                <a:gd name="T25" fmla="*/ 56 h 205"/>
                <a:gd name="T26" fmla="*/ 30 w 197"/>
                <a:gd name="T27" fmla="*/ 95 h 205"/>
                <a:gd name="T28" fmla="*/ 27 w 197"/>
                <a:gd name="T29" fmla="*/ 92 h 205"/>
                <a:gd name="T30" fmla="*/ 21 w 197"/>
                <a:gd name="T31" fmla="*/ 101 h 205"/>
                <a:gd name="T32" fmla="*/ 21 w 197"/>
                <a:gd name="T33" fmla="*/ 104 h 205"/>
                <a:gd name="T34" fmla="*/ 41 w 197"/>
                <a:gd name="T35" fmla="*/ 161 h 205"/>
                <a:gd name="T36" fmla="*/ 67 w 197"/>
                <a:gd name="T37" fmla="*/ 173 h 205"/>
                <a:gd name="T38" fmla="*/ 118 w 197"/>
                <a:gd name="T39" fmla="*/ 194 h 205"/>
                <a:gd name="T40" fmla="*/ 99 w 197"/>
                <a:gd name="T41" fmla="*/ 195 h 205"/>
                <a:gd name="T42" fmla="*/ 99 w 197"/>
                <a:gd name="T43" fmla="*/ 148 h 205"/>
                <a:gd name="T44" fmla="*/ 122 w 197"/>
                <a:gd name="T45" fmla="*/ 165 h 205"/>
                <a:gd name="T46" fmla="*/ 135 w 197"/>
                <a:gd name="T47" fmla="*/ 158 h 205"/>
                <a:gd name="T48" fmla="*/ 157 w 197"/>
                <a:gd name="T49" fmla="*/ 161 h 205"/>
                <a:gd name="T50" fmla="*/ 176 w 197"/>
                <a:gd name="T51" fmla="*/ 104 h 205"/>
                <a:gd name="T52" fmla="*/ 56 w 197"/>
                <a:gd name="T53" fmla="*/ 88 h 205"/>
                <a:gd name="T54" fmla="*/ 56 w 197"/>
                <a:gd name="T55" fmla="*/ 116 h 205"/>
                <a:gd name="T56" fmla="*/ 56 w 197"/>
                <a:gd name="T57" fmla="*/ 88 h 205"/>
                <a:gd name="T58" fmla="*/ 15 w 197"/>
                <a:gd name="T59" fmla="*/ 141 h 205"/>
                <a:gd name="T60" fmla="*/ 57 w 197"/>
                <a:gd name="T61" fmla="*/ 129 h 205"/>
                <a:gd name="T62" fmla="*/ 41 w 197"/>
                <a:gd name="T63" fmla="*/ 151 h 205"/>
                <a:gd name="T64" fmla="*/ 117 w 197"/>
                <a:gd name="T65" fmla="*/ 63 h 205"/>
                <a:gd name="T66" fmla="*/ 127 w 197"/>
                <a:gd name="T67" fmla="*/ 58 h 205"/>
                <a:gd name="T68" fmla="*/ 99 w 197"/>
                <a:gd name="T69" fmla="*/ 10 h 205"/>
                <a:gd name="T70" fmla="*/ 99 w 197"/>
                <a:gd name="T71" fmla="*/ 56 h 205"/>
                <a:gd name="T72" fmla="*/ 99 w 197"/>
                <a:gd name="T73" fmla="*/ 10 h 205"/>
                <a:gd name="T74" fmla="*/ 85 w 197"/>
                <a:gd name="T75" fmla="*/ 62 h 205"/>
                <a:gd name="T76" fmla="*/ 68 w 197"/>
                <a:gd name="T77" fmla="*/ 70 h 205"/>
                <a:gd name="T78" fmla="*/ 70 w 197"/>
                <a:gd name="T79" fmla="*/ 147 h 205"/>
                <a:gd name="T80" fmla="*/ 81 w 197"/>
                <a:gd name="T81" fmla="*/ 141 h 205"/>
                <a:gd name="T82" fmla="*/ 70 w 197"/>
                <a:gd name="T83" fmla="*/ 147 h 205"/>
                <a:gd name="T84" fmla="*/ 113 w 197"/>
                <a:gd name="T85" fmla="*/ 143 h 205"/>
                <a:gd name="T86" fmla="*/ 129 w 197"/>
                <a:gd name="T87" fmla="*/ 135 h 205"/>
                <a:gd name="T88" fmla="*/ 131 w 197"/>
                <a:gd name="T89" fmla="*/ 123 h 205"/>
                <a:gd name="T90" fmla="*/ 99 w 197"/>
                <a:gd name="T91" fmla="*/ 138 h 205"/>
                <a:gd name="T92" fmla="*/ 67 w 197"/>
                <a:gd name="T93" fmla="*/ 123 h 205"/>
                <a:gd name="T94" fmla="*/ 67 w 197"/>
                <a:gd name="T95" fmla="*/ 82 h 205"/>
                <a:gd name="T96" fmla="*/ 99 w 197"/>
                <a:gd name="T97" fmla="*/ 67 h 205"/>
                <a:gd name="T98" fmla="*/ 131 w 197"/>
                <a:gd name="T99" fmla="*/ 82 h 205"/>
                <a:gd name="T100" fmla="*/ 131 w 197"/>
                <a:gd name="T101" fmla="*/ 123 h 205"/>
                <a:gd name="T102" fmla="*/ 160 w 197"/>
                <a:gd name="T103" fmla="*/ 102 h 205"/>
                <a:gd name="T104" fmla="*/ 141 w 197"/>
                <a:gd name="T105" fmla="*/ 102 h 205"/>
                <a:gd name="T106" fmla="*/ 183 w 197"/>
                <a:gd name="T107" fmla="*/ 141 h 205"/>
                <a:gd name="T108" fmla="*/ 157 w 197"/>
                <a:gd name="T109" fmla="*/ 151 h 205"/>
                <a:gd name="T110" fmla="*/ 140 w 197"/>
                <a:gd name="T111" fmla="*/ 129 h 205"/>
                <a:gd name="T112" fmla="*/ 183 w 197"/>
                <a:gd name="T113" fmla="*/ 14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05">
                  <a:moveTo>
                    <a:pt x="175" y="102"/>
                  </a:moveTo>
                  <a:cubicBezTo>
                    <a:pt x="175" y="102"/>
                    <a:pt x="176" y="101"/>
                    <a:pt x="176" y="101"/>
                  </a:cubicBezTo>
                  <a:cubicBezTo>
                    <a:pt x="192" y="85"/>
                    <a:pt x="197" y="70"/>
                    <a:pt x="192" y="59"/>
                  </a:cubicBezTo>
                  <a:cubicBezTo>
                    <a:pt x="190" y="54"/>
                    <a:pt x="185" y="49"/>
                    <a:pt x="174" y="46"/>
                  </a:cubicBezTo>
                  <a:cubicBezTo>
                    <a:pt x="174" y="47"/>
                    <a:pt x="174" y="48"/>
                    <a:pt x="174" y="49"/>
                  </a:cubicBezTo>
                  <a:cubicBezTo>
                    <a:pt x="174" y="51"/>
                    <a:pt x="173" y="54"/>
                    <a:pt x="172" y="56"/>
                  </a:cubicBezTo>
                  <a:cubicBezTo>
                    <a:pt x="178" y="57"/>
                    <a:pt x="181" y="60"/>
                    <a:pt x="183" y="63"/>
                  </a:cubicBezTo>
                  <a:cubicBezTo>
                    <a:pt x="186" y="70"/>
                    <a:pt x="181" y="82"/>
                    <a:pt x="169" y="94"/>
                  </a:cubicBezTo>
                  <a:cubicBezTo>
                    <a:pt x="169" y="94"/>
                    <a:pt x="168" y="95"/>
                    <a:pt x="168" y="95"/>
                  </a:cubicBezTo>
                  <a:cubicBezTo>
                    <a:pt x="160" y="89"/>
                    <a:pt x="150" y="82"/>
                    <a:pt x="140" y="76"/>
                  </a:cubicBezTo>
                  <a:cubicBezTo>
                    <a:pt x="139" y="69"/>
                    <a:pt x="138" y="62"/>
                    <a:pt x="137" y="56"/>
                  </a:cubicBezTo>
                  <a:cubicBezTo>
                    <a:pt x="140" y="55"/>
                    <a:pt x="143" y="55"/>
                    <a:pt x="146" y="54"/>
                  </a:cubicBezTo>
                  <a:cubicBezTo>
                    <a:pt x="145" y="53"/>
                    <a:pt x="145" y="51"/>
                    <a:pt x="145" y="49"/>
                  </a:cubicBezTo>
                  <a:cubicBezTo>
                    <a:pt x="145" y="47"/>
                    <a:pt x="145" y="46"/>
                    <a:pt x="145" y="44"/>
                  </a:cubicBezTo>
                  <a:cubicBezTo>
                    <a:pt x="142" y="45"/>
                    <a:pt x="138" y="45"/>
                    <a:pt x="135" y="46"/>
                  </a:cubicBezTo>
                  <a:cubicBezTo>
                    <a:pt x="133" y="41"/>
                    <a:pt x="132" y="36"/>
                    <a:pt x="130" y="31"/>
                  </a:cubicBezTo>
                  <a:cubicBezTo>
                    <a:pt x="122" y="11"/>
                    <a:pt x="111" y="0"/>
                    <a:pt x="99" y="0"/>
                  </a:cubicBezTo>
                  <a:cubicBezTo>
                    <a:pt x="86" y="0"/>
                    <a:pt x="75" y="11"/>
                    <a:pt x="67" y="31"/>
                  </a:cubicBezTo>
                  <a:cubicBezTo>
                    <a:pt x="66" y="36"/>
                    <a:pt x="64" y="41"/>
                    <a:pt x="63" y="46"/>
                  </a:cubicBezTo>
                  <a:cubicBezTo>
                    <a:pt x="55" y="45"/>
                    <a:pt x="48" y="44"/>
                    <a:pt x="41" y="44"/>
                  </a:cubicBezTo>
                  <a:cubicBezTo>
                    <a:pt x="18" y="44"/>
                    <a:pt x="9" y="52"/>
                    <a:pt x="6" y="59"/>
                  </a:cubicBezTo>
                  <a:cubicBezTo>
                    <a:pt x="4" y="63"/>
                    <a:pt x="3" y="68"/>
                    <a:pt x="4" y="73"/>
                  </a:cubicBezTo>
                  <a:cubicBezTo>
                    <a:pt x="7" y="71"/>
                    <a:pt x="10" y="69"/>
                    <a:pt x="14" y="69"/>
                  </a:cubicBezTo>
                  <a:cubicBezTo>
                    <a:pt x="14" y="67"/>
                    <a:pt x="14" y="65"/>
                    <a:pt x="15" y="63"/>
                  </a:cubicBezTo>
                  <a:cubicBezTo>
                    <a:pt x="17" y="57"/>
                    <a:pt x="27" y="54"/>
                    <a:pt x="41" y="54"/>
                  </a:cubicBezTo>
                  <a:cubicBezTo>
                    <a:pt x="47" y="54"/>
                    <a:pt x="53" y="54"/>
                    <a:pt x="61" y="56"/>
                  </a:cubicBezTo>
                  <a:cubicBezTo>
                    <a:pt x="59" y="62"/>
                    <a:pt x="58" y="69"/>
                    <a:pt x="57" y="76"/>
                  </a:cubicBezTo>
                  <a:cubicBezTo>
                    <a:pt x="47" y="82"/>
                    <a:pt x="38" y="89"/>
                    <a:pt x="30" y="95"/>
                  </a:cubicBezTo>
                  <a:cubicBezTo>
                    <a:pt x="29" y="95"/>
                    <a:pt x="29" y="94"/>
                    <a:pt x="29" y="94"/>
                  </a:cubicBezTo>
                  <a:cubicBezTo>
                    <a:pt x="28" y="93"/>
                    <a:pt x="27" y="93"/>
                    <a:pt x="27" y="92"/>
                  </a:cubicBezTo>
                  <a:cubicBezTo>
                    <a:pt x="25" y="95"/>
                    <a:pt x="22" y="97"/>
                    <a:pt x="19" y="98"/>
                  </a:cubicBezTo>
                  <a:cubicBezTo>
                    <a:pt x="19" y="99"/>
                    <a:pt x="20" y="100"/>
                    <a:pt x="21" y="101"/>
                  </a:cubicBezTo>
                  <a:cubicBezTo>
                    <a:pt x="22" y="101"/>
                    <a:pt x="22" y="102"/>
                    <a:pt x="23" y="102"/>
                  </a:cubicBezTo>
                  <a:cubicBezTo>
                    <a:pt x="22" y="103"/>
                    <a:pt x="22" y="103"/>
                    <a:pt x="21" y="104"/>
                  </a:cubicBezTo>
                  <a:cubicBezTo>
                    <a:pt x="6" y="119"/>
                    <a:pt x="0" y="134"/>
                    <a:pt x="6" y="145"/>
                  </a:cubicBezTo>
                  <a:cubicBezTo>
                    <a:pt x="9" y="152"/>
                    <a:pt x="18" y="161"/>
                    <a:pt x="41" y="161"/>
                  </a:cubicBezTo>
                  <a:cubicBezTo>
                    <a:pt x="48" y="161"/>
                    <a:pt x="55" y="160"/>
                    <a:pt x="63" y="158"/>
                  </a:cubicBezTo>
                  <a:cubicBezTo>
                    <a:pt x="64" y="164"/>
                    <a:pt x="66" y="169"/>
                    <a:pt x="67" y="173"/>
                  </a:cubicBezTo>
                  <a:cubicBezTo>
                    <a:pt x="75" y="194"/>
                    <a:pt x="86" y="205"/>
                    <a:pt x="99" y="205"/>
                  </a:cubicBezTo>
                  <a:cubicBezTo>
                    <a:pt x="106" y="205"/>
                    <a:pt x="112" y="201"/>
                    <a:pt x="118" y="194"/>
                  </a:cubicBezTo>
                  <a:cubicBezTo>
                    <a:pt x="115" y="193"/>
                    <a:pt x="112" y="191"/>
                    <a:pt x="110" y="188"/>
                  </a:cubicBezTo>
                  <a:cubicBezTo>
                    <a:pt x="106" y="193"/>
                    <a:pt x="103" y="195"/>
                    <a:pt x="99" y="195"/>
                  </a:cubicBezTo>
                  <a:cubicBezTo>
                    <a:pt x="89" y="195"/>
                    <a:pt x="79" y="180"/>
                    <a:pt x="73" y="156"/>
                  </a:cubicBezTo>
                  <a:cubicBezTo>
                    <a:pt x="81" y="154"/>
                    <a:pt x="90" y="152"/>
                    <a:pt x="99" y="148"/>
                  </a:cubicBezTo>
                  <a:cubicBezTo>
                    <a:pt x="108" y="152"/>
                    <a:pt x="116" y="154"/>
                    <a:pt x="125" y="156"/>
                  </a:cubicBezTo>
                  <a:cubicBezTo>
                    <a:pt x="124" y="160"/>
                    <a:pt x="123" y="162"/>
                    <a:pt x="122" y="165"/>
                  </a:cubicBezTo>
                  <a:cubicBezTo>
                    <a:pt x="126" y="165"/>
                    <a:pt x="129" y="167"/>
                    <a:pt x="132" y="169"/>
                  </a:cubicBezTo>
                  <a:cubicBezTo>
                    <a:pt x="133" y="165"/>
                    <a:pt x="134" y="162"/>
                    <a:pt x="135" y="158"/>
                  </a:cubicBezTo>
                  <a:cubicBezTo>
                    <a:pt x="143" y="160"/>
                    <a:pt x="150" y="161"/>
                    <a:pt x="157" y="161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80" y="161"/>
                    <a:pt x="189" y="152"/>
                    <a:pt x="192" y="145"/>
                  </a:cubicBezTo>
                  <a:cubicBezTo>
                    <a:pt x="197" y="134"/>
                    <a:pt x="192" y="119"/>
                    <a:pt x="176" y="104"/>
                  </a:cubicBezTo>
                  <a:cubicBezTo>
                    <a:pt x="176" y="103"/>
                    <a:pt x="175" y="103"/>
                    <a:pt x="175" y="102"/>
                  </a:cubicBezTo>
                  <a:close/>
                  <a:moveTo>
                    <a:pt x="56" y="88"/>
                  </a:moveTo>
                  <a:cubicBezTo>
                    <a:pt x="56" y="93"/>
                    <a:pt x="56" y="97"/>
                    <a:pt x="56" y="102"/>
                  </a:cubicBezTo>
                  <a:cubicBezTo>
                    <a:pt x="56" y="107"/>
                    <a:pt x="56" y="112"/>
                    <a:pt x="56" y="116"/>
                  </a:cubicBezTo>
                  <a:cubicBezTo>
                    <a:pt x="49" y="112"/>
                    <a:pt x="43" y="107"/>
                    <a:pt x="37" y="102"/>
                  </a:cubicBezTo>
                  <a:cubicBezTo>
                    <a:pt x="43" y="98"/>
                    <a:pt x="49" y="93"/>
                    <a:pt x="56" y="88"/>
                  </a:cubicBezTo>
                  <a:close/>
                  <a:moveTo>
                    <a:pt x="41" y="151"/>
                  </a:moveTo>
                  <a:cubicBezTo>
                    <a:pt x="27" y="151"/>
                    <a:pt x="17" y="147"/>
                    <a:pt x="15" y="141"/>
                  </a:cubicBezTo>
                  <a:cubicBezTo>
                    <a:pt x="11" y="134"/>
                    <a:pt x="17" y="122"/>
                    <a:pt x="30" y="109"/>
                  </a:cubicBezTo>
                  <a:cubicBezTo>
                    <a:pt x="38" y="116"/>
                    <a:pt x="47" y="122"/>
                    <a:pt x="57" y="129"/>
                  </a:cubicBezTo>
                  <a:cubicBezTo>
                    <a:pt x="58" y="136"/>
                    <a:pt x="59" y="142"/>
                    <a:pt x="61" y="149"/>
                  </a:cubicBezTo>
                  <a:cubicBezTo>
                    <a:pt x="53" y="150"/>
                    <a:pt x="47" y="151"/>
                    <a:pt x="41" y="151"/>
                  </a:cubicBezTo>
                  <a:close/>
                  <a:moveTo>
                    <a:pt x="129" y="70"/>
                  </a:moveTo>
                  <a:cubicBezTo>
                    <a:pt x="125" y="68"/>
                    <a:pt x="121" y="65"/>
                    <a:pt x="117" y="63"/>
                  </a:cubicBezTo>
                  <a:cubicBezTo>
                    <a:pt x="115" y="63"/>
                    <a:pt x="114" y="62"/>
                    <a:pt x="113" y="62"/>
                  </a:cubicBezTo>
                  <a:cubicBezTo>
                    <a:pt x="118" y="60"/>
                    <a:pt x="123" y="59"/>
                    <a:pt x="127" y="58"/>
                  </a:cubicBezTo>
                  <a:cubicBezTo>
                    <a:pt x="128" y="62"/>
                    <a:pt x="129" y="66"/>
                    <a:pt x="129" y="70"/>
                  </a:cubicBezTo>
                  <a:close/>
                  <a:moveTo>
                    <a:pt x="99" y="10"/>
                  </a:moveTo>
                  <a:cubicBezTo>
                    <a:pt x="108" y="10"/>
                    <a:pt x="119" y="24"/>
                    <a:pt x="125" y="48"/>
                  </a:cubicBezTo>
                  <a:cubicBezTo>
                    <a:pt x="116" y="50"/>
                    <a:pt x="108" y="53"/>
                    <a:pt x="99" y="56"/>
                  </a:cubicBezTo>
                  <a:cubicBezTo>
                    <a:pt x="90" y="53"/>
                    <a:pt x="81" y="50"/>
                    <a:pt x="73" y="48"/>
                  </a:cubicBezTo>
                  <a:cubicBezTo>
                    <a:pt x="79" y="24"/>
                    <a:pt x="89" y="10"/>
                    <a:pt x="99" y="10"/>
                  </a:cubicBezTo>
                  <a:close/>
                  <a:moveTo>
                    <a:pt x="70" y="58"/>
                  </a:moveTo>
                  <a:cubicBezTo>
                    <a:pt x="75" y="59"/>
                    <a:pt x="80" y="60"/>
                    <a:pt x="85" y="62"/>
                  </a:cubicBezTo>
                  <a:cubicBezTo>
                    <a:pt x="83" y="62"/>
                    <a:pt x="82" y="63"/>
                    <a:pt x="81" y="63"/>
                  </a:cubicBezTo>
                  <a:cubicBezTo>
                    <a:pt x="77" y="65"/>
                    <a:pt x="72" y="68"/>
                    <a:pt x="68" y="70"/>
                  </a:cubicBezTo>
                  <a:cubicBezTo>
                    <a:pt x="69" y="66"/>
                    <a:pt x="70" y="62"/>
                    <a:pt x="70" y="58"/>
                  </a:cubicBezTo>
                  <a:close/>
                  <a:moveTo>
                    <a:pt x="70" y="147"/>
                  </a:moveTo>
                  <a:cubicBezTo>
                    <a:pt x="70" y="143"/>
                    <a:pt x="69" y="139"/>
                    <a:pt x="68" y="135"/>
                  </a:cubicBezTo>
                  <a:cubicBezTo>
                    <a:pt x="72" y="137"/>
                    <a:pt x="77" y="139"/>
                    <a:pt x="81" y="141"/>
                  </a:cubicBezTo>
                  <a:cubicBezTo>
                    <a:pt x="82" y="142"/>
                    <a:pt x="83" y="142"/>
                    <a:pt x="85" y="143"/>
                  </a:cubicBezTo>
                  <a:cubicBezTo>
                    <a:pt x="80" y="144"/>
                    <a:pt x="75" y="146"/>
                    <a:pt x="70" y="147"/>
                  </a:cubicBezTo>
                  <a:close/>
                  <a:moveTo>
                    <a:pt x="127" y="147"/>
                  </a:moveTo>
                  <a:cubicBezTo>
                    <a:pt x="123" y="146"/>
                    <a:pt x="118" y="144"/>
                    <a:pt x="113" y="143"/>
                  </a:cubicBezTo>
                  <a:cubicBezTo>
                    <a:pt x="114" y="142"/>
                    <a:pt x="115" y="142"/>
                    <a:pt x="117" y="141"/>
                  </a:cubicBezTo>
                  <a:cubicBezTo>
                    <a:pt x="121" y="139"/>
                    <a:pt x="125" y="137"/>
                    <a:pt x="129" y="135"/>
                  </a:cubicBezTo>
                  <a:cubicBezTo>
                    <a:pt x="129" y="139"/>
                    <a:pt x="128" y="143"/>
                    <a:pt x="127" y="147"/>
                  </a:cubicBezTo>
                  <a:close/>
                  <a:moveTo>
                    <a:pt x="131" y="123"/>
                  </a:moveTo>
                  <a:cubicBezTo>
                    <a:pt x="125" y="126"/>
                    <a:pt x="119" y="129"/>
                    <a:pt x="113" y="132"/>
                  </a:cubicBezTo>
                  <a:cubicBezTo>
                    <a:pt x="108" y="134"/>
                    <a:pt x="103" y="136"/>
                    <a:pt x="99" y="138"/>
                  </a:cubicBezTo>
                  <a:cubicBezTo>
                    <a:pt x="94" y="136"/>
                    <a:pt x="90" y="134"/>
                    <a:pt x="85" y="132"/>
                  </a:cubicBezTo>
                  <a:cubicBezTo>
                    <a:pt x="79" y="129"/>
                    <a:pt x="73" y="126"/>
                    <a:pt x="67" y="123"/>
                  </a:cubicBezTo>
                  <a:cubicBezTo>
                    <a:pt x="66" y="116"/>
                    <a:pt x="66" y="109"/>
                    <a:pt x="66" y="102"/>
                  </a:cubicBezTo>
                  <a:cubicBezTo>
                    <a:pt x="66" y="95"/>
                    <a:pt x="66" y="88"/>
                    <a:pt x="67" y="82"/>
                  </a:cubicBezTo>
                  <a:cubicBezTo>
                    <a:pt x="73" y="79"/>
                    <a:pt x="79" y="76"/>
                    <a:pt x="85" y="73"/>
                  </a:cubicBezTo>
                  <a:cubicBezTo>
                    <a:pt x="90" y="70"/>
                    <a:pt x="94" y="68"/>
                    <a:pt x="99" y="67"/>
                  </a:cubicBezTo>
                  <a:cubicBezTo>
                    <a:pt x="103" y="68"/>
                    <a:pt x="108" y="70"/>
                    <a:pt x="113" y="73"/>
                  </a:cubicBezTo>
                  <a:cubicBezTo>
                    <a:pt x="119" y="76"/>
                    <a:pt x="125" y="79"/>
                    <a:pt x="131" y="82"/>
                  </a:cubicBezTo>
                  <a:cubicBezTo>
                    <a:pt x="131" y="88"/>
                    <a:pt x="131" y="95"/>
                    <a:pt x="131" y="102"/>
                  </a:cubicBezTo>
                  <a:cubicBezTo>
                    <a:pt x="131" y="109"/>
                    <a:pt x="131" y="116"/>
                    <a:pt x="131" y="123"/>
                  </a:cubicBezTo>
                  <a:close/>
                  <a:moveTo>
                    <a:pt x="141" y="88"/>
                  </a:moveTo>
                  <a:cubicBezTo>
                    <a:pt x="148" y="93"/>
                    <a:pt x="155" y="98"/>
                    <a:pt x="160" y="102"/>
                  </a:cubicBezTo>
                  <a:cubicBezTo>
                    <a:pt x="154" y="107"/>
                    <a:pt x="148" y="112"/>
                    <a:pt x="141" y="116"/>
                  </a:cubicBezTo>
                  <a:cubicBezTo>
                    <a:pt x="141" y="112"/>
                    <a:pt x="141" y="107"/>
                    <a:pt x="141" y="102"/>
                  </a:cubicBezTo>
                  <a:cubicBezTo>
                    <a:pt x="141" y="97"/>
                    <a:pt x="141" y="93"/>
                    <a:pt x="141" y="88"/>
                  </a:cubicBezTo>
                  <a:close/>
                  <a:moveTo>
                    <a:pt x="183" y="141"/>
                  </a:moveTo>
                  <a:cubicBezTo>
                    <a:pt x="180" y="147"/>
                    <a:pt x="171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1" y="151"/>
                    <a:pt x="144" y="150"/>
                    <a:pt x="137" y="149"/>
                  </a:cubicBezTo>
                  <a:cubicBezTo>
                    <a:pt x="138" y="142"/>
                    <a:pt x="139" y="136"/>
                    <a:pt x="140" y="129"/>
                  </a:cubicBezTo>
                  <a:cubicBezTo>
                    <a:pt x="150" y="122"/>
                    <a:pt x="160" y="116"/>
                    <a:pt x="168" y="109"/>
                  </a:cubicBezTo>
                  <a:cubicBezTo>
                    <a:pt x="181" y="122"/>
                    <a:pt x="186" y="134"/>
                    <a:pt x="18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6142038" y="3683000"/>
              <a:ext cx="84138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300"/>
          <p:cNvGrpSpPr/>
          <p:nvPr/>
        </p:nvGrpSpPr>
        <p:grpSpPr>
          <a:xfrm>
            <a:off x="2991177" y="2055197"/>
            <a:ext cx="523093" cy="539215"/>
            <a:chOff x="7523163" y="1893888"/>
            <a:chExt cx="801688" cy="1090612"/>
          </a:xfrm>
          <a:solidFill>
            <a:srgbClr val="19B99A"/>
          </a:solidFill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7823201" y="2260600"/>
              <a:ext cx="247650" cy="60325"/>
            </a:xfrm>
            <a:custGeom>
              <a:avLst/>
              <a:gdLst>
                <a:gd name="T0" fmla="*/ 58 w 65"/>
                <a:gd name="T1" fmla="*/ 0 h 16"/>
                <a:gd name="T2" fmla="*/ 7 w 65"/>
                <a:gd name="T3" fmla="*/ 0 h 16"/>
                <a:gd name="T4" fmla="*/ 0 w 65"/>
                <a:gd name="T5" fmla="*/ 8 h 16"/>
                <a:gd name="T6" fmla="*/ 7 w 65"/>
                <a:gd name="T7" fmla="*/ 16 h 16"/>
                <a:gd name="T8" fmla="*/ 58 w 65"/>
                <a:gd name="T9" fmla="*/ 16 h 16"/>
                <a:gd name="T10" fmla="*/ 65 w 65"/>
                <a:gd name="T11" fmla="*/ 8 h 16"/>
                <a:gd name="T12" fmla="*/ 58 w 6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ubicBezTo>
                    <a:pt x="65" y="4"/>
                    <a:pt x="62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7823201" y="2427288"/>
              <a:ext cx="247650" cy="60325"/>
            </a:xfrm>
            <a:custGeom>
              <a:avLst/>
              <a:gdLst>
                <a:gd name="T0" fmla="*/ 65 w 65"/>
                <a:gd name="T1" fmla="*/ 8 h 16"/>
                <a:gd name="T2" fmla="*/ 58 w 65"/>
                <a:gd name="T3" fmla="*/ 0 h 16"/>
                <a:gd name="T4" fmla="*/ 7 w 65"/>
                <a:gd name="T5" fmla="*/ 0 h 16"/>
                <a:gd name="T6" fmla="*/ 0 w 65"/>
                <a:gd name="T7" fmla="*/ 8 h 16"/>
                <a:gd name="T8" fmla="*/ 7 w 65"/>
                <a:gd name="T9" fmla="*/ 16 h 16"/>
                <a:gd name="T10" fmla="*/ 58 w 65"/>
                <a:gd name="T11" fmla="*/ 16 h 16"/>
                <a:gd name="T12" fmla="*/ 65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65" y="8"/>
                  </a:moveTo>
                  <a:cubicBezTo>
                    <a:pt x="65" y="4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7694613" y="2238375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50 h 66"/>
                <a:gd name="T12" fmla="*/ 17 w 65"/>
                <a:gd name="T13" fmla="*/ 50 h 66"/>
                <a:gd name="T14" fmla="*/ 17 w 65"/>
                <a:gd name="T15" fmla="*/ 19 h 66"/>
                <a:gd name="T16" fmla="*/ 48 w 65"/>
                <a:gd name="T17" fmla="*/ 19 h 66"/>
                <a:gd name="T18" fmla="*/ 48 w 65"/>
                <a:gd name="T1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50"/>
                  </a:moveTo>
                  <a:lnTo>
                    <a:pt x="17" y="50"/>
                  </a:lnTo>
                  <a:lnTo>
                    <a:pt x="17" y="19"/>
                  </a:lnTo>
                  <a:lnTo>
                    <a:pt x="48" y="19"/>
                  </a:lnTo>
                  <a:lnTo>
                    <a:pt x="4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7694613" y="2405063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47 h 66"/>
                <a:gd name="T12" fmla="*/ 17 w 65"/>
                <a:gd name="T13" fmla="*/ 47 h 66"/>
                <a:gd name="T14" fmla="*/ 17 w 65"/>
                <a:gd name="T15" fmla="*/ 16 h 66"/>
                <a:gd name="T16" fmla="*/ 48 w 65"/>
                <a:gd name="T17" fmla="*/ 16 h 66"/>
                <a:gd name="T18" fmla="*/ 48 w 65"/>
                <a:gd name="T1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47"/>
                  </a:moveTo>
                  <a:lnTo>
                    <a:pt x="17" y="47"/>
                  </a:lnTo>
                  <a:lnTo>
                    <a:pt x="17" y="16"/>
                  </a:lnTo>
                  <a:lnTo>
                    <a:pt x="48" y="16"/>
                  </a:lnTo>
                  <a:lnTo>
                    <a:pt x="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7694613" y="2571750"/>
              <a:ext cx="103188" cy="104775"/>
            </a:xfrm>
            <a:custGeom>
              <a:avLst/>
              <a:gdLst>
                <a:gd name="T0" fmla="*/ 0 w 65"/>
                <a:gd name="T1" fmla="*/ 66 h 66"/>
                <a:gd name="T2" fmla="*/ 65 w 65"/>
                <a:gd name="T3" fmla="*/ 66 h 66"/>
                <a:gd name="T4" fmla="*/ 65 w 65"/>
                <a:gd name="T5" fmla="*/ 0 h 66"/>
                <a:gd name="T6" fmla="*/ 0 w 65"/>
                <a:gd name="T7" fmla="*/ 0 h 66"/>
                <a:gd name="T8" fmla="*/ 0 w 65"/>
                <a:gd name="T9" fmla="*/ 66 h 66"/>
                <a:gd name="T10" fmla="*/ 17 w 65"/>
                <a:gd name="T11" fmla="*/ 16 h 66"/>
                <a:gd name="T12" fmla="*/ 48 w 65"/>
                <a:gd name="T13" fmla="*/ 16 h 66"/>
                <a:gd name="T14" fmla="*/ 48 w 65"/>
                <a:gd name="T15" fmla="*/ 47 h 66"/>
                <a:gd name="T16" fmla="*/ 17 w 65"/>
                <a:gd name="T17" fmla="*/ 47 h 66"/>
                <a:gd name="T18" fmla="*/ 17 w 65"/>
                <a:gd name="T1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65" y="6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7" y="16"/>
                  </a:moveTo>
                  <a:lnTo>
                    <a:pt x="48" y="16"/>
                  </a:lnTo>
                  <a:lnTo>
                    <a:pt x="48" y="47"/>
                  </a:lnTo>
                  <a:lnTo>
                    <a:pt x="17" y="47"/>
                  </a:ln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7823201" y="2593975"/>
              <a:ext cx="201613" cy="57150"/>
            </a:xfrm>
            <a:custGeom>
              <a:avLst/>
              <a:gdLst>
                <a:gd name="T0" fmla="*/ 0 w 53"/>
                <a:gd name="T1" fmla="*/ 8 h 15"/>
                <a:gd name="T2" fmla="*/ 7 w 53"/>
                <a:gd name="T3" fmla="*/ 15 h 15"/>
                <a:gd name="T4" fmla="*/ 35 w 53"/>
                <a:gd name="T5" fmla="*/ 15 h 15"/>
                <a:gd name="T6" fmla="*/ 53 w 53"/>
                <a:gd name="T7" fmla="*/ 0 h 15"/>
                <a:gd name="T8" fmla="*/ 7 w 53"/>
                <a:gd name="T9" fmla="*/ 0 h 15"/>
                <a:gd name="T10" fmla="*/ 0 w 5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9"/>
                    <a:pt x="46" y="4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7523163" y="1893888"/>
              <a:ext cx="719138" cy="1006475"/>
            </a:xfrm>
            <a:custGeom>
              <a:avLst/>
              <a:gdLst>
                <a:gd name="T0" fmla="*/ 48 w 189"/>
                <a:gd name="T1" fmla="*/ 244 h 266"/>
                <a:gd name="T2" fmla="*/ 22 w 189"/>
                <a:gd name="T3" fmla="*/ 218 h 266"/>
                <a:gd name="T4" fmla="*/ 22 w 189"/>
                <a:gd name="T5" fmla="*/ 80 h 266"/>
                <a:gd name="T6" fmla="*/ 48 w 189"/>
                <a:gd name="T7" fmla="*/ 54 h 266"/>
                <a:gd name="T8" fmla="*/ 57 w 189"/>
                <a:gd name="T9" fmla="*/ 54 h 266"/>
                <a:gd name="T10" fmla="*/ 69 w 189"/>
                <a:gd name="T11" fmla="*/ 63 h 266"/>
                <a:gd name="T12" fmla="*/ 121 w 189"/>
                <a:gd name="T13" fmla="*/ 63 h 266"/>
                <a:gd name="T14" fmla="*/ 133 w 189"/>
                <a:gd name="T15" fmla="*/ 54 h 266"/>
                <a:gd name="T16" fmla="*/ 141 w 189"/>
                <a:gd name="T17" fmla="*/ 54 h 266"/>
                <a:gd name="T18" fmla="*/ 167 w 189"/>
                <a:gd name="T19" fmla="*/ 80 h 266"/>
                <a:gd name="T20" fmla="*/ 167 w 189"/>
                <a:gd name="T21" fmla="*/ 178 h 266"/>
                <a:gd name="T22" fmla="*/ 189 w 189"/>
                <a:gd name="T23" fmla="*/ 184 h 266"/>
                <a:gd name="T24" fmla="*/ 189 w 189"/>
                <a:gd name="T25" fmla="*/ 80 h 266"/>
                <a:gd name="T26" fmla="*/ 141 w 189"/>
                <a:gd name="T27" fmla="*/ 32 h 266"/>
                <a:gd name="T28" fmla="*/ 133 w 189"/>
                <a:gd name="T29" fmla="*/ 32 h 266"/>
                <a:gd name="T30" fmla="*/ 121 w 189"/>
                <a:gd name="T31" fmla="*/ 22 h 266"/>
                <a:gd name="T32" fmla="*/ 117 w 189"/>
                <a:gd name="T33" fmla="*/ 22 h 266"/>
                <a:gd name="T34" fmla="*/ 95 w 189"/>
                <a:gd name="T35" fmla="*/ 0 h 266"/>
                <a:gd name="T36" fmla="*/ 72 w 189"/>
                <a:gd name="T37" fmla="*/ 22 h 266"/>
                <a:gd name="T38" fmla="*/ 69 w 189"/>
                <a:gd name="T39" fmla="*/ 22 h 266"/>
                <a:gd name="T40" fmla="*/ 56 w 189"/>
                <a:gd name="T41" fmla="*/ 32 h 266"/>
                <a:gd name="T42" fmla="*/ 48 w 189"/>
                <a:gd name="T43" fmla="*/ 32 h 266"/>
                <a:gd name="T44" fmla="*/ 0 w 189"/>
                <a:gd name="T45" fmla="*/ 80 h 266"/>
                <a:gd name="T46" fmla="*/ 0 w 189"/>
                <a:gd name="T47" fmla="*/ 218 h 266"/>
                <a:gd name="T48" fmla="*/ 48 w 189"/>
                <a:gd name="T49" fmla="*/ 266 h 266"/>
                <a:gd name="T50" fmla="*/ 107 w 189"/>
                <a:gd name="T51" fmla="*/ 266 h 266"/>
                <a:gd name="T52" fmla="*/ 101 w 189"/>
                <a:gd name="T53" fmla="*/ 244 h 266"/>
                <a:gd name="T54" fmla="*/ 48 w 189"/>
                <a:gd name="T55" fmla="*/ 244 h 266"/>
                <a:gd name="T56" fmla="*/ 95 w 189"/>
                <a:gd name="T57" fmla="*/ 14 h 266"/>
                <a:gd name="T58" fmla="*/ 103 w 189"/>
                <a:gd name="T59" fmla="*/ 22 h 266"/>
                <a:gd name="T60" fmla="*/ 86 w 189"/>
                <a:gd name="T61" fmla="*/ 22 h 266"/>
                <a:gd name="T62" fmla="*/ 95 w 189"/>
                <a:gd name="T63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66">
                  <a:moveTo>
                    <a:pt x="48" y="244"/>
                  </a:moveTo>
                  <a:cubicBezTo>
                    <a:pt x="34" y="244"/>
                    <a:pt x="22" y="232"/>
                    <a:pt x="22" y="218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5"/>
                    <a:pt x="34" y="54"/>
                    <a:pt x="4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9"/>
                    <a:pt x="63" y="63"/>
                    <a:pt x="69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6" y="63"/>
                    <a:pt x="131" y="59"/>
                    <a:pt x="133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5" y="54"/>
                    <a:pt x="167" y="65"/>
                    <a:pt x="167" y="80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75" y="179"/>
                    <a:pt x="182" y="181"/>
                    <a:pt x="189" y="184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53"/>
                    <a:pt x="167" y="32"/>
                    <a:pt x="141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26"/>
                    <a:pt x="126" y="22"/>
                    <a:pt x="121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10"/>
                    <a:pt x="107" y="0"/>
                    <a:pt x="95" y="0"/>
                  </a:cubicBezTo>
                  <a:cubicBezTo>
                    <a:pt x="82" y="0"/>
                    <a:pt x="72" y="10"/>
                    <a:pt x="7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3" y="22"/>
                    <a:pt x="58" y="26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22" y="32"/>
                    <a:pt x="0" y="53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44"/>
                    <a:pt x="22" y="266"/>
                    <a:pt x="4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4" y="259"/>
                    <a:pt x="102" y="252"/>
                    <a:pt x="101" y="244"/>
                  </a:cubicBezTo>
                  <a:lnTo>
                    <a:pt x="48" y="244"/>
                  </a:lnTo>
                  <a:close/>
                  <a:moveTo>
                    <a:pt x="95" y="14"/>
                  </a:moveTo>
                  <a:cubicBezTo>
                    <a:pt x="99" y="14"/>
                    <a:pt x="103" y="17"/>
                    <a:pt x="10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17"/>
                    <a:pt x="90" y="14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7948613" y="2605088"/>
              <a:ext cx="376238" cy="379412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5 w 99"/>
                <a:gd name="T11" fmla="*/ 77 h 100"/>
                <a:gd name="T12" fmla="*/ 37 w 99"/>
                <a:gd name="T13" fmla="*/ 77 h 100"/>
                <a:gd name="T14" fmla="*/ 23 w 99"/>
                <a:gd name="T15" fmla="*/ 49 h 100"/>
                <a:gd name="T16" fmla="*/ 31 w 99"/>
                <a:gd name="T17" fmla="*/ 44 h 100"/>
                <a:gd name="T18" fmla="*/ 39 w 99"/>
                <a:gd name="T19" fmla="*/ 62 h 100"/>
                <a:gd name="T20" fmla="*/ 60 w 99"/>
                <a:gd name="T21" fmla="*/ 23 h 100"/>
                <a:gd name="T22" fmla="*/ 75 w 99"/>
                <a:gd name="T23" fmla="*/ 23 h 100"/>
                <a:gd name="T24" fmla="*/ 45 w 99"/>
                <a:gd name="T25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100"/>
                    <a:pt x="49" y="100"/>
                  </a:cubicBezTo>
                  <a:cubicBezTo>
                    <a:pt x="76" y="100"/>
                    <a:pt x="99" y="77"/>
                    <a:pt x="99" y="50"/>
                  </a:cubicBezTo>
                  <a:cubicBezTo>
                    <a:pt x="99" y="23"/>
                    <a:pt x="76" y="0"/>
                    <a:pt x="49" y="0"/>
                  </a:cubicBezTo>
                  <a:close/>
                  <a:moveTo>
                    <a:pt x="45" y="77"/>
                  </a:moveTo>
                  <a:cubicBezTo>
                    <a:pt x="37" y="77"/>
                    <a:pt x="37" y="77"/>
                    <a:pt x="37" y="7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75" y="23"/>
                    <a:pt x="75" y="23"/>
                    <a:pt x="75" y="23"/>
                  </a:cubicBezTo>
                  <a:lnTo>
                    <a:pt x="4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" name="Group 48"/>
          <p:cNvGrpSpPr/>
          <p:nvPr/>
        </p:nvGrpSpPr>
        <p:grpSpPr>
          <a:xfrm>
            <a:off x="1347980" y="2829767"/>
            <a:ext cx="319892" cy="471489"/>
            <a:chOff x="6924675" y="5064125"/>
            <a:chExt cx="346075" cy="482600"/>
          </a:xfrm>
          <a:solidFill>
            <a:srgbClr val="19B99A"/>
          </a:solidFill>
        </p:grpSpPr>
        <p:sp>
          <p:nvSpPr>
            <p:cNvPr id="36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32"/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Group 359"/>
          <p:cNvGrpSpPr/>
          <p:nvPr/>
        </p:nvGrpSpPr>
        <p:grpSpPr>
          <a:xfrm flipH="1">
            <a:off x="2176549" y="1715249"/>
            <a:ext cx="365683" cy="486329"/>
            <a:chOff x="10004425" y="2801938"/>
            <a:chExt cx="404813" cy="492126"/>
          </a:xfrm>
          <a:solidFill>
            <a:srgbClr val="19B99A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5" name="Group 344"/>
          <p:cNvGrpSpPr/>
          <p:nvPr/>
        </p:nvGrpSpPr>
        <p:grpSpPr>
          <a:xfrm>
            <a:off x="3124968" y="3027735"/>
            <a:ext cx="419768" cy="478482"/>
            <a:chOff x="10004425" y="2084388"/>
            <a:chExt cx="401638" cy="438151"/>
          </a:xfrm>
          <a:solidFill>
            <a:srgbClr val="19B99A"/>
          </a:solidFill>
        </p:grpSpPr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2140794" y="3559101"/>
            <a:ext cx="432967" cy="380065"/>
          </a:xfrm>
          <a:custGeom>
            <a:avLst/>
            <a:gdLst>
              <a:gd name="T0" fmla="*/ 2147483647 w 159"/>
              <a:gd name="T1" fmla="*/ 2147483647 h 158"/>
              <a:gd name="T2" fmla="*/ 2147483647 w 159"/>
              <a:gd name="T3" fmla="*/ 2147483647 h 158"/>
              <a:gd name="T4" fmla="*/ 2147483647 w 159"/>
              <a:gd name="T5" fmla="*/ 2147483647 h 158"/>
              <a:gd name="T6" fmla="*/ 2147483647 w 159"/>
              <a:gd name="T7" fmla="*/ 2147483647 h 158"/>
              <a:gd name="T8" fmla="*/ 2147483647 w 159"/>
              <a:gd name="T9" fmla="*/ 2147483647 h 158"/>
              <a:gd name="T10" fmla="*/ 2147483647 w 159"/>
              <a:gd name="T11" fmla="*/ 0 h 158"/>
              <a:gd name="T12" fmla="*/ 2147483647 w 159"/>
              <a:gd name="T13" fmla="*/ 0 h 158"/>
              <a:gd name="T14" fmla="*/ 2147483647 w 159"/>
              <a:gd name="T15" fmla="*/ 2147483647 h 158"/>
              <a:gd name="T16" fmla="*/ 2147483647 w 159"/>
              <a:gd name="T17" fmla="*/ 2147483647 h 158"/>
              <a:gd name="T18" fmla="*/ 2147483647 w 159"/>
              <a:gd name="T19" fmla="*/ 2147483647 h 158"/>
              <a:gd name="T20" fmla="*/ 2147483647 w 159"/>
              <a:gd name="T21" fmla="*/ 2147483647 h 158"/>
              <a:gd name="T22" fmla="*/ 2147483647 w 159"/>
              <a:gd name="T23" fmla="*/ 2147483647 h 158"/>
              <a:gd name="T24" fmla="*/ 0 w 159"/>
              <a:gd name="T25" fmla="*/ 2147483647 h 158"/>
              <a:gd name="T26" fmla="*/ 0 w 159"/>
              <a:gd name="T27" fmla="*/ 2147483647 h 158"/>
              <a:gd name="T28" fmla="*/ 2147483647 w 159"/>
              <a:gd name="T29" fmla="*/ 2147483647 h 158"/>
              <a:gd name="T30" fmla="*/ 2147483647 w 159"/>
              <a:gd name="T31" fmla="*/ 2147483647 h 158"/>
              <a:gd name="T32" fmla="*/ 2147483647 w 159"/>
              <a:gd name="T33" fmla="*/ 2147483647 h 158"/>
              <a:gd name="T34" fmla="*/ 2147483647 w 159"/>
              <a:gd name="T35" fmla="*/ 2147483647 h 158"/>
              <a:gd name="T36" fmla="*/ 2147483647 w 159"/>
              <a:gd name="T37" fmla="*/ 2147483647 h 158"/>
              <a:gd name="T38" fmla="*/ 2147483647 w 159"/>
              <a:gd name="T39" fmla="*/ 2147483647 h 158"/>
              <a:gd name="T40" fmla="*/ 2147483647 w 159"/>
              <a:gd name="T41" fmla="*/ 2147483647 h 158"/>
              <a:gd name="T42" fmla="*/ 2147483647 w 159"/>
              <a:gd name="T43" fmla="*/ 2147483647 h 158"/>
              <a:gd name="T44" fmla="*/ 2147483647 w 159"/>
              <a:gd name="T45" fmla="*/ 2147483647 h 158"/>
              <a:gd name="T46" fmla="*/ 2147483647 w 159"/>
              <a:gd name="T47" fmla="*/ 2147483647 h 158"/>
              <a:gd name="T48" fmla="*/ 2147483647 w 159"/>
              <a:gd name="T49" fmla="*/ 2147483647 h 158"/>
              <a:gd name="T50" fmla="*/ 2147483647 w 159"/>
              <a:gd name="T51" fmla="*/ 2147483647 h 158"/>
              <a:gd name="T52" fmla="*/ 2147483647 w 159"/>
              <a:gd name="T53" fmla="*/ 2147483647 h 158"/>
              <a:gd name="T54" fmla="*/ 2147483647 w 159"/>
              <a:gd name="T55" fmla="*/ 2147483647 h 158"/>
              <a:gd name="T56" fmla="*/ 2147483647 w 159"/>
              <a:gd name="T57" fmla="*/ 2147483647 h 158"/>
              <a:gd name="T58" fmla="*/ 2147483647 w 159"/>
              <a:gd name="T59" fmla="*/ 2147483647 h 158"/>
              <a:gd name="T60" fmla="*/ 2147483647 w 159"/>
              <a:gd name="T61" fmla="*/ 2147483647 h 158"/>
              <a:gd name="T62" fmla="*/ 2147483647 w 159"/>
              <a:gd name="T63" fmla="*/ 2147483647 h 158"/>
              <a:gd name="T64" fmla="*/ 2147483647 w 159"/>
              <a:gd name="T65" fmla="*/ 2147483647 h 158"/>
              <a:gd name="T66" fmla="*/ 2147483647 w 159"/>
              <a:gd name="T67" fmla="*/ 2147483647 h 158"/>
              <a:gd name="T68" fmla="*/ 2147483647 w 159"/>
              <a:gd name="T69" fmla="*/ 2147483647 h 158"/>
              <a:gd name="T70" fmla="*/ 2147483647 w 159"/>
              <a:gd name="T71" fmla="*/ 2147483647 h 158"/>
              <a:gd name="T72" fmla="*/ 2147483647 w 159"/>
              <a:gd name="T73" fmla="*/ 2147483647 h 158"/>
              <a:gd name="T74" fmla="*/ 2147483647 w 159"/>
              <a:gd name="T75" fmla="*/ 2147483647 h 158"/>
              <a:gd name="T76" fmla="*/ 2147483647 w 159"/>
              <a:gd name="T77" fmla="*/ 2147483647 h 158"/>
              <a:gd name="T78" fmla="*/ 2147483647 w 159"/>
              <a:gd name="T79" fmla="*/ 2147483647 h 15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59" h="158">
                <a:moveTo>
                  <a:pt x="129" y="99"/>
                </a:moveTo>
                <a:lnTo>
                  <a:pt x="129" y="69"/>
                </a:lnTo>
                <a:lnTo>
                  <a:pt x="90" y="69"/>
                </a:lnTo>
                <a:lnTo>
                  <a:pt x="90" y="59"/>
                </a:lnTo>
                <a:lnTo>
                  <a:pt x="119" y="59"/>
                </a:lnTo>
                <a:lnTo>
                  <a:pt x="119" y="0"/>
                </a:lnTo>
                <a:lnTo>
                  <a:pt x="50" y="0"/>
                </a:lnTo>
                <a:lnTo>
                  <a:pt x="50" y="59"/>
                </a:lnTo>
                <a:lnTo>
                  <a:pt x="80" y="59"/>
                </a:lnTo>
                <a:lnTo>
                  <a:pt x="80" y="69"/>
                </a:lnTo>
                <a:lnTo>
                  <a:pt x="30" y="69"/>
                </a:lnTo>
                <a:lnTo>
                  <a:pt x="30" y="99"/>
                </a:lnTo>
                <a:lnTo>
                  <a:pt x="0" y="99"/>
                </a:lnTo>
                <a:lnTo>
                  <a:pt x="0" y="158"/>
                </a:lnTo>
                <a:lnTo>
                  <a:pt x="70" y="158"/>
                </a:lnTo>
                <a:lnTo>
                  <a:pt x="70" y="99"/>
                </a:lnTo>
                <a:lnTo>
                  <a:pt x="40" y="99"/>
                </a:lnTo>
                <a:lnTo>
                  <a:pt x="40" y="79"/>
                </a:lnTo>
                <a:lnTo>
                  <a:pt x="119" y="79"/>
                </a:lnTo>
                <a:lnTo>
                  <a:pt x="119" y="99"/>
                </a:lnTo>
                <a:lnTo>
                  <a:pt x="90" y="99"/>
                </a:lnTo>
                <a:lnTo>
                  <a:pt x="90" y="158"/>
                </a:lnTo>
                <a:lnTo>
                  <a:pt x="159" y="158"/>
                </a:lnTo>
                <a:lnTo>
                  <a:pt x="159" y="99"/>
                </a:lnTo>
                <a:lnTo>
                  <a:pt x="129" y="99"/>
                </a:lnTo>
                <a:close/>
                <a:moveTo>
                  <a:pt x="60" y="108"/>
                </a:moveTo>
                <a:lnTo>
                  <a:pt x="60" y="118"/>
                </a:lnTo>
                <a:lnTo>
                  <a:pt x="10" y="118"/>
                </a:lnTo>
                <a:lnTo>
                  <a:pt x="10" y="108"/>
                </a:lnTo>
                <a:lnTo>
                  <a:pt x="60" y="108"/>
                </a:lnTo>
                <a:close/>
                <a:moveTo>
                  <a:pt x="60" y="19"/>
                </a:moveTo>
                <a:lnTo>
                  <a:pt x="60" y="9"/>
                </a:lnTo>
                <a:lnTo>
                  <a:pt x="109" y="9"/>
                </a:lnTo>
                <a:lnTo>
                  <a:pt x="109" y="19"/>
                </a:lnTo>
                <a:lnTo>
                  <a:pt x="60" y="19"/>
                </a:lnTo>
                <a:close/>
                <a:moveTo>
                  <a:pt x="149" y="118"/>
                </a:moveTo>
                <a:lnTo>
                  <a:pt x="100" y="118"/>
                </a:lnTo>
                <a:lnTo>
                  <a:pt x="100" y="108"/>
                </a:lnTo>
                <a:lnTo>
                  <a:pt x="149" y="108"/>
                </a:lnTo>
                <a:lnTo>
                  <a:pt x="149" y="118"/>
                </a:lnTo>
                <a:close/>
              </a:path>
            </a:pathLst>
          </a:custGeom>
          <a:solidFill>
            <a:srgbClr val="19B99A"/>
          </a:solidFill>
          <a:ln>
            <a:noFill/>
          </a:ln>
        </p:spPr>
        <p:txBody>
          <a:bodyPr lIns="68580" tIns="34290" rIns="68580" bIns="34290"/>
          <a:lstStyle/>
          <a:p>
            <a:endParaRPr lang="fr-FR"/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1318186" y="3759745"/>
            <a:ext cx="2117501" cy="501184"/>
            <a:chOff x="3304932" y="3516740"/>
            <a:chExt cx="2414331" cy="571500"/>
          </a:xfrm>
          <a:solidFill>
            <a:srgbClr val="19B99A"/>
          </a:solidFill>
        </p:grpSpPr>
        <p:sp>
          <p:nvSpPr>
            <p:cNvPr id="2" name="Éclair 1"/>
            <p:cNvSpPr/>
            <p:nvPr/>
          </p:nvSpPr>
          <p:spPr>
            <a:xfrm>
              <a:off x="3304932" y="3516740"/>
              <a:ext cx="725410" cy="571500"/>
            </a:xfrm>
            <a:prstGeom prst="lightningBol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9" name="Éclair 88"/>
            <p:cNvSpPr/>
            <p:nvPr/>
          </p:nvSpPr>
          <p:spPr>
            <a:xfrm flipH="1">
              <a:off x="4993853" y="3516740"/>
              <a:ext cx="725410" cy="571500"/>
            </a:xfrm>
            <a:prstGeom prst="lightningBol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RÔLE DE SCRUM MASTER</a:t>
            </a:r>
          </a:p>
        </p:txBody>
      </p:sp>
      <p:sp>
        <p:nvSpPr>
          <p:cNvPr id="44" name="Shape 83"/>
          <p:cNvSpPr/>
          <p:nvPr/>
        </p:nvSpPr>
        <p:spPr>
          <a:xfrm>
            <a:off x="6158021" y="832459"/>
            <a:ext cx="1832781" cy="14534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3"/>
          <p:cNvSpPr txBox="1">
            <a:spLocks/>
          </p:cNvSpPr>
          <p:nvPr/>
        </p:nvSpPr>
        <p:spPr>
          <a:xfrm>
            <a:off x="5516546" y="2396547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47" name="Espace réservé du texte 3"/>
          <p:cNvSpPr txBox="1">
            <a:spLocks/>
          </p:cNvSpPr>
          <p:nvPr/>
        </p:nvSpPr>
        <p:spPr>
          <a:xfrm>
            <a:off x="5274285" y="3333848"/>
            <a:ext cx="3669065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2" indent="-285750">
              <a:buFont typeface="Wingdings" charset="2"/>
              <a:buChar char="ü"/>
            </a:pPr>
            <a:r>
              <a:rPr lang="fr-FR" sz="1400" b="0" dirty="0"/>
              <a:t>Qu’est-ce qu’une approche agile ?</a:t>
            </a:r>
          </a:p>
          <a:p>
            <a:pPr marL="461962" indent="-285750">
              <a:buFont typeface="Wingdings" charset="2"/>
              <a:buChar char="ü"/>
            </a:pPr>
            <a:r>
              <a:rPr lang="fr-FR" sz="1400" b="0" dirty="0"/>
              <a:t>Fonctionnement concret de </a:t>
            </a:r>
            <a:r>
              <a:rPr lang="fr-FR" sz="1400" b="0" dirty="0" err="1"/>
              <a:t>Scrum</a:t>
            </a:r>
            <a:endParaRPr lang="fr-FR" sz="1400" b="0" dirty="0"/>
          </a:p>
          <a:p>
            <a:pPr marL="519112" indent="-342900">
              <a:buFont typeface="Wingdings" charset="2"/>
              <a:buChar char="ü"/>
            </a:pPr>
            <a:r>
              <a:rPr lang="fr-FR" sz="1400" b="0" dirty="0"/>
              <a:t>Les 8 leviers de réussite agiles</a:t>
            </a:r>
          </a:p>
          <a:p>
            <a:pPr marL="519112" indent="-342900">
              <a:buFont typeface="+mj-lt"/>
              <a:buAutoNum type="arabicPeriod" startAt="4"/>
            </a:pPr>
            <a:r>
              <a:rPr lang="fr-FR" sz="1600" dirty="0"/>
              <a:t>Le rôle de </a:t>
            </a:r>
            <a:r>
              <a:rPr lang="fr-FR" sz="1600" dirty="0" err="1"/>
              <a:t>Scrum</a:t>
            </a:r>
            <a:r>
              <a:rPr lang="fr-FR" sz="1600" dirty="0"/>
              <a:t> Master</a:t>
            </a:r>
          </a:p>
          <a:p>
            <a:pPr marL="519112" indent="-342900">
              <a:buFont typeface="+mj-lt"/>
              <a:buAutoNum type="arabicPeriod" startAt="4"/>
            </a:pPr>
            <a:r>
              <a:rPr lang="fr-FR" sz="1400" b="0" dirty="0"/>
              <a:t>Animation de la rétrospective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516027" y="1118077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19B99A"/>
                </a:solidFill>
              </a:rPr>
              <a:t>Quotidien du chef de projet</a:t>
            </a:r>
          </a:p>
        </p:txBody>
      </p:sp>
    </p:spTree>
    <p:extLst>
      <p:ext uri="{BB962C8B-B14F-4D97-AF65-F5344CB8AC3E}">
        <p14:creationId xmlns:p14="http://schemas.microsoft.com/office/powerpoint/2010/main" val="18854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OBJECTIF DU MODULE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198459" y="2230503"/>
            <a:ext cx="4425636" cy="240360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FR" sz="3000" dirty="0">
                <a:solidFill>
                  <a:srgbClr val="039D9A"/>
                </a:solidFill>
              </a:rPr>
              <a:t>TRAVAILLER EFFICACEMENT AVEC UNE ÉQUIPE AGILE</a:t>
            </a:r>
          </a:p>
        </p:txBody>
      </p:sp>
      <p:grpSp>
        <p:nvGrpSpPr>
          <p:cNvPr id="6" name="Group 178"/>
          <p:cNvGrpSpPr/>
          <p:nvPr/>
        </p:nvGrpSpPr>
        <p:grpSpPr>
          <a:xfrm rot="1229762">
            <a:off x="1917990" y="632643"/>
            <a:ext cx="1277188" cy="1942110"/>
            <a:chOff x="4732338" y="4783138"/>
            <a:chExt cx="703263" cy="1225550"/>
          </a:xfrm>
          <a:solidFill>
            <a:srgbClr val="419E99"/>
          </a:solidFill>
        </p:grpSpPr>
        <p:sp>
          <p:nvSpPr>
            <p:cNvPr id="7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" name="Shape 83"/>
          <p:cNvSpPr/>
          <p:nvPr/>
        </p:nvSpPr>
        <p:spPr>
          <a:xfrm>
            <a:off x="5911065" y="1015930"/>
            <a:ext cx="2632860" cy="2088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43"/>
          <p:cNvSpPr txBox="1">
            <a:spLocks/>
          </p:cNvSpPr>
          <p:nvPr/>
        </p:nvSpPr>
        <p:spPr>
          <a:xfrm>
            <a:off x="5657664" y="3260712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20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</p:spTree>
    <p:extLst>
      <p:ext uri="{BB962C8B-B14F-4D97-AF65-F5344CB8AC3E}">
        <p14:creationId xmlns:p14="http://schemas.microsoft.com/office/powerpoint/2010/main" val="7627404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4" r="68977" b="27255"/>
          <a:stretch>
            <a:fillRect/>
          </a:stretch>
        </p:blipFill>
        <p:spPr bwMode="auto">
          <a:xfrm>
            <a:off x="625793" y="1863725"/>
            <a:ext cx="14430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9369" y="3476625"/>
            <a:ext cx="24815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896938" indent="-439738"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Clr>
                <a:schemeClr val="bg1"/>
              </a:buClr>
              <a:buFont typeface="Arial" charset="0"/>
              <a:buChar char="•"/>
            </a:pPr>
            <a:r>
              <a:rPr lang="fr-FR" sz="2000" b="1" dirty="0">
                <a:solidFill>
                  <a:srgbClr val="2FB196"/>
                </a:solidFill>
              </a:rPr>
              <a:t>Garant de </a:t>
            </a:r>
            <a:r>
              <a:rPr lang="fr-FR" sz="2000" b="1" dirty="0" err="1">
                <a:solidFill>
                  <a:srgbClr val="2FB196"/>
                </a:solidFill>
              </a:rPr>
              <a:t>Scrum</a:t>
            </a:r>
            <a:endParaRPr lang="fr-FR" sz="2000" b="1" dirty="0">
              <a:solidFill>
                <a:srgbClr val="2FB196"/>
              </a:solidFill>
            </a:endParaRPr>
          </a:p>
          <a:p>
            <a:pPr algn="ctr">
              <a:buClr>
                <a:schemeClr val="bg1"/>
              </a:buClr>
              <a:buFont typeface="Arial" charset="0"/>
              <a:buChar char="•"/>
            </a:pPr>
            <a:r>
              <a:rPr lang="fr-FR" sz="2000" dirty="0">
                <a:solidFill>
                  <a:srgbClr val="2FB196"/>
                </a:solidFill>
              </a:rPr>
              <a:t>« Servant Leader »</a:t>
            </a:r>
          </a:p>
        </p:txBody>
      </p: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3572193" y="2063750"/>
            <a:ext cx="4983162" cy="1331913"/>
            <a:chOff x="3761497" y="2063115"/>
            <a:chExt cx="4982514" cy="1332233"/>
          </a:xfrm>
        </p:grpSpPr>
        <p:pic>
          <p:nvPicPr>
            <p:cNvPr id="7183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11" t="-250" r="38002" b="55469"/>
            <a:stretch>
              <a:fillRect/>
            </a:stretch>
          </p:blipFill>
          <p:spPr bwMode="auto">
            <a:xfrm>
              <a:off x="3761497" y="2063115"/>
              <a:ext cx="1318445" cy="1217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58"/>
            <a:stretch>
              <a:fillRect/>
            </a:stretch>
          </p:blipFill>
          <p:spPr bwMode="auto">
            <a:xfrm>
              <a:off x="6824133" y="2063115"/>
              <a:ext cx="1919878" cy="1332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258"/>
            <p:cNvGrpSpPr/>
            <p:nvPr/>
          </p:nvGrpSpPr>
          <p:grpSpPr>
            <a:xfrm>
              <a:off x="5303222" y="2066626"/>
              <a:ext cx="1114511" cy="809471"/>
              <a:chOff x="4318000" y="2036763"/>
              <a:chExt cx="3556000" cy="2776538"/>
            </a:xfrm>
            <a:solidFill>
              <a:schemeClr val="bg1"/>
            </a:solidFill>
          </p:grpSpPr>
          <p:sp>
            <p:nvSpPr>
              <p:cNvPr id="14" name="Freeform 15"/>
              <p:cNvSpPr>
                <a:spLocks noEditPoints="1"/>
              </p:cNvSpPr>
              <p:nvPr/>
            </p:nvSpPr>
            <p:spPr bwMode="auto">
              <a:xfrm>
                <a:off x="4318000" y="2036763"/>
                <a:ext cx="3028950" cy="2616200"/>
              </a:xfrm>
              <a:custGeom>
                <a:avLst/>
                <a:gdLst>
                  <a:gd name="T0" fmla="*/ 92 w 805"/>
                  <a:gd name="T1" fmla="*/ 695 h 695"/>
                  <a:gd name="T2" fmla="*/ 56 w 805"/>
                  <a:gd name="T3" fmla="*/ 665 h 695"/>
                  <a:gd name="T4" fmla="*/ 55 w 805"/>
                  <a:gd name="T5" fmla="*/ 663 h 695"/>
                  <a:gd name="T6" fmla="*/ 69 w 805"/>
                  <a:gd name="T7" fmla="*/ 628 h 695"/>
                  <a:gd name="T8" fmla="*/ 71 w 805"/>
                  <a:gd name="T9" fmla="*/ 625 h 695"/>
                  <a:gd name="T10" fmla="*/ 83 w 805"/>
                  <a:gd name="T11" fmla="*/ 612 h 695"/>
                  <a:gd name="T12" fmla="*/ 142 w 805"/>
                  <a:gd name="T13" fmla="*/ 516 h 695"/>
                  <a:gd name="T14" fmla="*/ 0 w 805"/>
                  <a:gd name="T15" fmla="*/ 293 h 695"/>
                  <a:gd name="T16" fmla="*/ 403 w 805"/>
                  <a:gd name="T17" fmla="*/ 0 h 695"/>
                  <a:gd name="T18" fmla="*/ 805 w 805"/>
                  <a:gd name="T19" fmla="*/ 293 h 695"/>
                  <a:gd name="T20" fmla="*/ 403 w 805"/>
                  <a:gd name="T21" fmla="*/ 585 h 695"/>
                  <a:gd name="T22" fmla="*/ 346 w 805"/>
                  <a:gd name="T23" fmla="*/ 583 h 695"/>
                  <a:gd name="T24" fmla="*/ 147 w 805"/>
                  <a:gd name="T25" fmla="*/ 685 h 695"/>
                  <a:gd name="T26" fmla="*/ 96 w 805"/>
                  <a:gd name="T27" fmla="*/ 695 h 695"/>
                  <a:gd name="T28" fmla="*/ 92 w 805"/>
                  <a:gd name="T29" fmla="*/ 695 h 695"/>
                  <a:gd name="T30" fmla="*/ 90 w 805"/>
                  <a:gd name="T31" fmla="*/ 659 h 695"/>
                  <a:gd name="T32" fmla="*/ 92 w 805"/>
                  <a:gd name="T33" fmla="*/ 660 h 695"/>
                  <a:gd name="T34" fmla="*/ 138 w 805"/>
                  <a:gd name="T35" fmla="*/ 652 h 695"/>
                  <a:gd name="T36" fmla="*/ 329 w 805"/>
                  <a:gd name="T37" fmla="*/ 551 h 695"/>
                  <a:gd name="T38" fmla="*/ 334 w 805"/>
                  <a:gd name="T39" fmla="*/ 546 h 695"/>
                  <a:gd name="T40" fmla="*/ 342 w 805"/>
                  <a:gd name="T41" fmla="*/ 547 h 695"/>
                  <a:gd name="T42" fmla="*/ 403 w 805"/>
                  <a:gd name="T43" fmla="*/ 550 h 695"/>
                  <a:gd name="T44" fmla="*/ 770 w 805"/>
                  <a:gd name="T45" fmla="*/ 293 h 695"/>
                  <a:gd name="T46" fmla="*/ 403 w 805"/>
                  <a:gd name="T47" fmla="*/ 35 h 695"/>
                  <a:gd name="T48" fmla="*/ 35 w 805"/>
                  <a:gd name="T49" fmla="*/ 293 h 695"/>
                  <a:gd name="T50" fmla="*/ 171 w 805"/>
                  <a:gd name="T51" fmla="*/ 493 h 695"/>
                  <a:gd name="T52" fmla="*/ 183 w 805"/>
                  <a:gd name="T53" fmla="*/ 500 h 695"/>
                  <a:gd name="T54" fmla="*/ 180 w 805"/>
                  <a:gd name="T55" fmla="*/ 513 h 695"/>
                  <a:gd name="T56" fmla="*/ 108 w 805"/>
                  <a:gd name="T57" fmla="*/ 636 h 695"/>
                  <a:gd name="T58" fmla="*/ 97 w 805"/>
                  <a:gd name="T59" fmla="*/ 648 h 695"/>
                  <a:gd name="T60" fmla="*/ 95 w 805"/>
                  <a:gd name="T61" fmla="*/ 651 h 695"/>
                  <a:gd name="T62" fmla="*/ 90 w 805"/>
                  <a:gd name="T63" fmla="*/ 657 h 695"/>
                  <a:gd name="T64" fmla="*/ 90 w 805"/>
                  <a:gd name="T65" fmla="*/ 659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5" h="695">
                    <a:moveTo>
                      <a:pt x="92" y="695"/>
                    </a:moveTo>
                    <a:cubicBezTo>
                      <a:pt x="75" y="695"/>
                      <a:pt x="59" y="683"/>
                      <a:pt x="56" y="665"/>
                    </a:cubicBezTo>
                    <a:cubicBezTo>
                      <a:pt x="55" y="663"/>
                      <a:pt x="55" y="663"/>
                      <a:pt x="55" y="663"/>
                    </a:cubicBezTo>
                    <a:cubicBezTo>
                      <a:pt x="53" y="646"/>
                      <a:pt x="62" y="635"/>
                      <a:pt x="69" y="628"/>
                    </a:cubicBezTo>
                    <a:cubicBezTo>
                      <a:pt x="71" y="625"/>
                      <a:pt x="71" y="625"/>
                      <a:pt x="71" y="625"/>
                    </a:cubicBezTo>
                    <a:cubicBezTo>
                      <a:pt x="75" y="620"/>
                      <a:pt x="79" y="616"/>
                      <a:pt x="83" y="612"/>
                    </a:cubicBezTo>
                    <a:cubicBezTo>
                      <a:pt x="104" y="589"/>
                      <a:pt x="126" y="565"/>
                      <a:pt x="142" y="516"/>
                    </a:cubicBezTo>
                    <a:cubicBezTo>
                      <a:pt x="51" y="461"/>
                      <a:pt x="0" y="380"/>
                      <a:pt x="0" y="293"/>
                    </a:cubicBezTo>
                    <a:cubicBezTo>
                      <a:pt x="0" y="131"/>
                      <a:pt x="180" y="0"/>
                      <a:pt x="403" y="0"/>
                    </a:cubicBezTo>
                    <a:cubicBezTo>
                      <a:pt x="625" y="0"/>
                      <a:pt x="805" y="131"/>
                      <a:pt x="805" y="293"/>
                    </a:cubicBezTo>
                    <a:cubicBezTo>
                      <a:pt x="805" y="454"/>
                      <a:pt x="625" y="585"/>
                      <a:pt x="403" y="585"/>
                    </a:cubicBezTo>
                    <a:cubicBezTo>
                      <a:pt x="384" y="585"/>
                      <a:pt x="365" y="584"/>
                      <a:pt x="346" y="583"/>
                    </a:cubicBezTo>
                    <a:cubicBezTo>
                      <a:pt x="289" y="632"/>
                      <a:pt x="222" y="666"/>
                      <a:pt x="147" y="685"/>
                    </a:cubicBezTo>
                    <a:cubicBezTo>
                      <a:pt x="132" y="689"/>
                      <a:pt x="115" y="693"/>
                      <a:pt x="96" y="695"/>
                    </a:cubicBezTo>
                    <a:lnTo>
                      <a:pt x="92" y="695"/>
                    </a:lnTo>
                    <a:close/>
                    <a:moveTo>
                      <a:pt x="90" y="659"/>
                    </a:moveTo>
                    <a:cubicBezTo>
                      <a:pt x="91" y="660"/>
                      <a:pt x="91" y="660"/>
                      <a:pt x="92" y="660"/>
                    </a:cubicBezTo>
                    <a:cubicBezTo>
                      <a:pt x="109" y="658"/>
                      <a:pt x="125" y="655"/>
                      <a:pt x="138" y="652"/>
                    </a:cubicBezTo>
                    <a:cubicBezTo>
                      <a:pt x="210" y="633"/>
                      <a:pt x="274" y="599"/>
                      <a:pt x="329" y="551"/>
                    </a:cubicBezTo>
                    <a:cubicBezTo>
                      <a:pt x="334" y="546"/>
                      <a:pt x="334" y="546"/>
                      <a:pt x="334" y="546"/>
                    </a:cubicBezTo>
                    <a:cubicBezTo>
                      <a:pt x="342" y="547"/>
                      <a:pt x="342" y="547"/>
                      <a:pt x="342" y="547"/>
                    </a:cubicBezTo>
                    <a:cubicBezTo>
                      <a:pt x="363" y="549"/>
                      <a:pt x="383" y="550"/>
                      <a:pt x="403" y="550"/>
                    </a:cubicBezTo>
                    <a:cubicBezTo>
                      <a:pt x="605" y="550"/>
                      <a:pt x="770" y="435"/>
                      <a:pt x="770" y="293"/>
                    </a:cubicBezTo>
                    <a:cubicBezTo>
                      <a:pt x="770" y="151"/>
                      <a:pt x="605" y="35"/>
                      <a:pt x="403" y="35"/>
                    </a:cubicBezTo>
                    <a:cubicBezTo>
                      <a:pt x="200" y="35"/>
                      <a:pt x="35" y="151"/>
                      <a:pt x="35" y="293"/>
                    </a:cubicBezTo>
                    <a:cubicBezTo>
                      <a:pt x="35" y="371"/>
                      <a:pt x="85" y="444"/>
                      <a:pt x="171" y="493"/>
                    </a:cubicBezTo>
                    <a:cubicBezTo>
                      <a:pt x="183" y="500"/>
                      <a:pt x="183" y="500"/>
                      <a:pt x="183" y="500"/>
                    </a:cubicBezTo>
                    <a:cubicBezTo>
                      <a:pt x="180" y="513"/>
                      <a:pt x="180" y="513"/>
                      <a:pt x="180" y="513"/>
                    </a:cubicBezTo>
                    <a:cubicBezTo>
                      <a:pt x="161" y="579"/>
                      <a:pt x="133" y="609"/>
                      <a:pt x="108" y="636"/>
                    </a:cubicBezTo>
                    <a:cubicBezTo>
                      <a:pt x="105" y="640"/>
                      <a:pt x="101" y="644"/>
                      <a:pt x="97" y="648"/>
                    </a:cubicBezTo>
                    <a:cubicBezTo>
                      <a:pt x="95" y="651"/>
                      <a:pt x="95" y="651"/>
                      <a:pt x="95" y="651"/>
                    </a:cubicBezTo>
                    <a:cubicBezTo>
                      <a:pt x="93" y="653"/>
                      <a:pt x="90" y="656"/>
                      <a:pt x="90" y="657"/>
                    </a:cubicBezTo>
                    <a:lnTo>
                      <a:pt x="90" y="659"/>
                    </a:lnTo>
                    <a:close/>
                  </a:path>
                </a:pathLst>
              </a:custGeom>
              <a:solidFill>
                <a:srgbClr val="2FB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5984875" y="3014663"/>
                <a:ext cx="1889125" cy="1798638"/>
              </a:xfrm>
              <a:custGeom>
                <a:avLst/>
                <a:gdLst>
                  <a:gd name="T0" fmla="*/ 448 w 502"/>
                  <a:gd name="T1" fmla="*/ 425 h 478"/>
                  <a:gd name="T2" fmla="*/ 439 w 502"/>
                  <a:gd name="T3" fmla="*/ 416 h 478"/>
                  <a:gd name="T4" fmla="*/ 395 w 502"/>
                  <a:gd name="T5" fmla="*/ 343 h 478"/>
                  <a:gd name="T6" fmla="*/ 502 w 502"/>
                  <a:gd name="T7" fmla="*/ 175 h 478"/>
                  <a:gd name="T8" fmla="*/ 381 w 502"/>
                  <a:gd name="T9" fmla="*/ 0 h 478"/>
                  <a:gd name="T10" fmla="*/ 383 w 502"/>
                  <a:gd name="T11" fmla="*/ 29 h 478"/>
                  <a:gd name="T12" fmla="*/ 383 w 502"/>
                  <a:gd name="T13" fmla="*/ 31 h 478"/>
                  <a:gd name="T14" fmla="*/ 475 w 502"/>
                  <a:gd name="T15" fmla="*/ 175 h 478"/>
                  <a:gd name="T16" fmla="*/ 373 w 502"/>
                  <a:gd name="T17" fmla="*/ 326 h 478"/>
                  <a:gd name="T18" fmla="*/ 364 w 502"/>
                  <a:gd name="T19" fmla="*/ 331 h 478"/>
                  <a:gd name="T20" fmla="*/ 367 w 502"/>
                  <a:gd name="T21" fmla="*/ 341 h 478"/>
                  <a:gd name="T22" fmla="*/ 420 w 502"/>
                  <a:gd name="T23" fmla="*/ 434 h 478"/>
                  <a:gd name="T24" fmla="*/ 428 w 502"/>
                  <a:gd name="T25" fmla="*/ 443 h 478"/>
                  <a:gd name="T26" fmla="*/ 430 w 502"/>
                  <a:gd name="T27" fmla="*/ 445 h 478"/>
                  <a:gd name="T28" fmla="*/ 434 w 502"/>
                  <a:gd name="T29" fmla="*/ 450 h 478"/>
                  <a:gd name="T30" fmla="*/ 434 w 502"/>
                  <a:gd name="T31" fmla="*/ 451 h 478"/>
                  <a:gd name="T32" fmla="*/ 433 w 502"/>
                  <a:gd name="T33" fmla="*/ 452 h 478"/>
                  <a:gd name="T34" fmla="*/ 398 w 502"/>
                  <a:gd name="T35" fmla="*/ 445 h 478"/>
                  <a:gd name="T36" fmla="*/ 254 w 502"/>
                  <a:gd name="T37" fmla="*/ 370 h 478"/>
                  <a:gd name="T38" fmla="*/ 250 w 502"/>
                  <a:gd name="T39" fmla="*/ 366 h 478"/>
                  <a:gd name="T40" fmla="*/ 244 w 502"/>
                  <a:gd name="T41" fmla="*/ 367 h 478"/>
                  <a:gd name="T42" fmla="*/ 199 w 502"/>
                  <a:gd name="T43" fmla="*/ 369 h 478"/>
                  <a:gd name="T44" fmla="*/ 45 w 502"/>
                  <a:gd name="T45" fmla="*/ 336 h 478"/>
                  <a:gd name="T46" fmla="*/ 0 w 502"/>
                  <a:gd name="T47" fmla="*/ 342 h 478"/>
                  <a:gd name="T48" fmla="*/ 199 w 502"/>
                  <a:gd name="T49" fmla="*/ 396 h 478"/>
                  <a:gd name="T50" fmla="*/ 241 w 502"/>
                  <a:gd name="T51" fmla="*/ 393 h 478"/>
                  <a:gd name="T52" fmla="*/ 391 w 502"/>
                  <a:gd name="T53" fmla="*/ 471 h 478"/>
                  <a:gd name="T54" fmla="*/ 430 w 502"/>
                  <a:gd name="T55" fmla="*/ 478 h 478"/>
                  <a:gd name="T56" fmla="*/ 433 w 502"/>
                  <a:gd name="T57" fmla="*/ 478 h 478"/>
                  <a:gd name="T58" fmla="*/ 460 w 502"/>
                  <a:gd name="T59" fmla="*/ 456 h 478"/>
                  <a:gd name="T60" fmla="*/ 460 w 502"/>
                  <a:gd name="T61" fmla="*/ 454 h 478"/>
                  <a:gd name="T62" fmla="*/ 450 w 502"/>
                  <a:gd name="T63" fmla="*/ 427 h 478"/>
                  <a:gd name="T64" fmla="*/ 448 w 502"/>
                  <a:gd name="T65" fmla="*/ 425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2" h="478">
                    <a:moveTo>
                      <a:pt x="448" y="425"/>
                    </a:moveTo>
                    <a:cubicBezTo>
                      <a:pt x="445" y="422"/>
                      <a:pt x="442" y="419"/>
                      <a:pt x="439" y="416"/>
                    </a:cubicBezTo>
                    <a:cubicBezTo>
                      <a:pt x="423" y="398"/>
                      <a:pt x="407" y="381"/>
                      <a:pt x="395" y="343"/>
                    </a:cubicBezTo>
                    <a:cubicBezTo>
                      <a:pt x="463" y="302"/>
                      <a:pt x="502" y="241"/>
                      <a:pt x="502" y="175"/>
                    </a:cubicBezTo>
                    <a:cubicBezTo>
                      <a:pt x="502" y="104"/>
                      <a:pt x="454" y="40"/>
                      <a:pt x="381" y="0"/>
                    </a:cubicBezTo>
                    <a:cubicBezTo>
                      <a:pt x="383" y="9"/>
                      <a:pt x="383" y="19"/>
                      <a:pt x="383" y="29"/>
                    </a:cubicBezTo>
                    <a:cubicBezTo>
                      <a:pt x="383" y="30"/>
                      <a:pt x="383" y="30"/>
                      <a:pt x="383" y="31"/>
                    </a:cubicBezTo>
                    <a:cubicBezTo>
                      <a:pt x="440" y="66"/>
                      <a:pt x="475" y="118"/>
                      <a:pt x="475" y="175"/>
                    </a:cubicBezTo>
                    <a:cubicBezTo>
                      <a:pt x="475" y="234"/>
                      <a:pt x="438" y="289"/>
                      <a:pt x="373" y="326"/>
                    </a:cubicBezTo>
                    <a:cubicBezTo>
                      <a:pt x="364" y="331"/>
                      <a:pt x="364" y="331"/>
                      <a:pt x="364" y="331"/>
                    </a:cubicBezTo>
                    <a:cubicBezTo>
                      <a:pt x="367" y="341"/>
                      <a:pt x="367" y="341"/>
                      <a:pt x="367" y="341"/>
                    </a:cubicBezTo>
                    <a:cubicBezTo>
                      <a:pt x="381" y="391"/>
                      <a:pt x="402" y="414"/>
                      <a:pt x="420" y="434"/>
                    </a:cubicBezTo>
                    <a:cubicBezTo>
                      <a:pt x="423" y="437"/>
                      <a:pt x="426" y="440"/>
                      <a:pt x="428" y="443"/>
                    </a:cubicBezTo>
                    <a:cubicBezTo>
                      <a:pt x="430" y="445"/>
                      <a:pt x="430" y="445"/>
                      <a:pt x="430" y="445"/>
                    </a:cubicBezTo>
                    <a:cubicBezTo>
                      <a:pt x="432" y="446"/>
                      <a:pt x="434" y="449"/>
                      <a:pt x="434" y="450"/>
                    </a:cubicBezTo>
                    <a:cubicBezTo>
                      <a:pt x="434" y="451"/>
                      <a:pt x="434" y="451"/>
                      <a:pt x="434" y="451"/>
                    </a:cubicBezTo>
                    <a:cubicBezTo>
                      <a:pt x="433" y="452"/>
                      <a:pt x="433" y="452"/>
                      <a:pt x="433" y="452"/>
                    </a:cubicBezTo>
                    <a:cubicBezTo>
                      <a:pt x="419" y="450"/>
                      <a:pt x="408" y="448"/>
                      <a:pt x="398" y="445"/>
                    </a:cubicBezTo>
                    <a:cubicBezTo>
                      <a:pt x="344" y="431"/>
                      <a:pt x="295" y="406"/>
                      <a:pt x="254" y="370"/>
                    </a:cubicBezTo>
                    <a:cubicBezTo>
                      <a:pt x="250" y="366"/>
                      <a:pt x="250" y="366"/>
                      <a:pt x="250" y="366"/>
                    </a:cubicBezTo>
                    <a:cubicBezTo>
                      <a:pt x="244" y="367"/>
                      <a:pt x="244" y="367"/>
                      <a:pt x="244" y="367"/>
                    </a:cubicBezTo>
                    <a:cubicBezTo>
                      <a:pt x="229" y="368"/>
                      <a:pt x="213" y="369"/>
                      <a:pt x="199" y="369"/>
                    </a:cubicBezTo>
                    <a:cubicBezTo>
                      <a:pt x="142" y="369"/>
                      <a:pt x="89" y="357"/>
                      <a:pt x="45" y="336"/>
                    </a:cubicBezTo>
                    <a:cubicBezTo>
                      <a:pt x="30" y="339"/>
                      <a:pt x="15" y="340"/>
                      <a:pt x="0" y="342"/>
                    </a:cubicBezTo>
                    <a:cubicBezTo>
                      <a:pt x="53" y="375"/>
                      <a:pt x="123" y="396"/>
                      <a:pt x="199" y="396"/>
                    </a:cubicBezTo>
                    <a:cubicBezTo>
                      <a:pt x="212" y="396"/>
                      <a:pt x="227" y="395"/>
                      <a:pt x="241" y="393"/>
                    </a:cubicBezTo>
                    <a:cubicBezTo>
                      <a:pt x="284" y="430"/>
                      <a:pt x="335" y="456"/>
                      <a:pt x="391" y="471"/>
                    </a:cubicBezTo>
                    <a:cubicBezTo>
                      <a:pt x="402" y="474"/>
                      <a:pt x="415" y="476"/>
                      <a:pt x="430" y="478"/>
                    </a:cubicBezTo>
                    <a:cubicBezTo>
                      <a:pt x="433" y="478"/>
                      <a:pt x="433" y="478"/>
                      <a:pt x="433" y="478"/>
                    </a:cubicBezTo>
                    <a:cubicBezTo>
                      <a:pt x="446" y="478"/>
                      <a:pt x="457" y="469"/>
                      <a:pt x="460" y="456"/>
                    </a:cubicBezTo>
                    <a:cubicBezTo>
                      <a:pt x="460" y="454"/>
                      <a:pt x="460" y="454"/>
                      <a:pt x="460" y="454"/>
                    </a:cubicBezTo>
                    <a:cubicBezTo>
                      <a:pt x="462" y="441"/>
                      <a:pt x="455" y="433"/>
                      <a:pt x="450" y="427"/>
                    </a:cubicBezTo>
                    <a:lnTo>
                      <a:pt x="448" y="425"/>
                    </a:lnTo>
                    <a:close/>
                  </a:path>
                </a:pathLst>
              </a:custGeom>
              <a:solidFill>
                <a:srgbClr val="2FB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3551555" y="3573463"/>
            <a:ext cx="1190625" cy="614362"/>
            <a:chOff x="3740319" y="3013922"/>
            <a:chExt cx="1190849" cy="614867"/>
          </a:xfrm>
          <a:solidFill>
            <a:srgbClr val="19B99A"/>
          </a:solidFill>
        </p:grpSpPr>
        <p:grpSp>
          <p:nvGrpSpPr>
            <p:cNvPr id="16" name="Group 300"/>
            <p:cNvGrpSpPr/>
            <p:nvPr/>
          </p:nvGrpSpPr>
          <p:grpSpPr>
            <a:xfrm>
              <a:off x="3740319" y="3013922"/>
              <a:ext cx="596483" cy="614867"/>
              <a:chOff x="7523163" y="1893888"/>
              <a:chExt cx="801688" cy="1090612"/>
            </a:xfrm>
            <a:grpFill/>
          </p:grpSpPr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7823201" y="2260600"/>
                <a:ext cx="247650" cy="60325"/>
              </a:xfrm>
              <a:custGeom>
                <a:avLst/>
                <a:gdLst>
                  <a:gd name="T0" fmla="*/ 58 w 65"/>
                  <a:gd name="T1" fmla="*/ 0 h 16"/>
                  <a:gd name="T2" fmla="*/ 7 w 65"/>
                  <a:gd name="T3" fmla="*/ 0 h 16"/>
                  <a:gd name="T4" fmla="*/ 0 w 65"/>
                  <a:gd name="T5" fmla="*/ 8 h 16"/>
                  <a:gd name="T6" fmla="*/ 7 w 65"/>
                  <a:gd name="T7" fmla="*/ 16 h 16"/>
                  <a:gd name="T8" fmla="*/ 58 w 65"/>
                  <a:gd name="T9" fmla="*/ 16 h 16"/>
                  <a:gd name="T10" fmla="*/ 65 w 65"/>
                  <a:gd name="T11" fmla="*/ 8 h 16"/>
                  <a:gd name="T12" fmla="*/ 58 w 6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6">
                    <a:moveTo>
                      <a:pt x="5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62" y="16"/>
                      <a:pt x="65" y="12"/>
                      <a:pt x="65" y="8"/>
                    </a:cubicBezTo>
                    <a:cubicBezTo>
                      <a:pt x="65" y="4"/>
                      <a:pt x="62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7823201" y="2427288"/>
                <a:ext cx="247650" cy="60325"/>
              </a:xfrm>
              <a:custGeom>
                <a:avLst/>
                <a:gdLst>
                  <a:gd name="T0" fmla="*/ 65 w 65"/>
                  <a:gd name="T1" fmla="*/ 8 h 16"/>
                  <a:gd name="T2" fmla="*/ 58 w 65"/>
                  <a:gd name="T3" fmla="*/ 0 h 16"/>
                  <a:gd name="T4" fmla="*/ 7 w 65"/>
                  <a:gd name="T5" fmla="*/ 0 h 16"/>
                  <a:gd name="T6" fmla="*/ 0 w 65"/>
                  <a:gd name="T7" fmla="*/ 8 h 16"/>
                  <a:gd name="T8" fmla="*/ 7 w 65"/>
                  <a:gd name="T9" fmla="*/ 16 h 16"/>
                  <a:gd name="T10" fmla="*/ 58 w 65"/>
                  <a:gd name="T11" fmla="*/ 16 h 16"/>
                  <a:gd name="T12" fmla="*/ 65 w 65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6">
                    <a:moveTo>
                      <a:pt x="65" y="8"/>
                    </a:moveTo>
                    <a:cubicBezTo>
                      <a:pt x="65" y="4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62" y="16"/>
                      <a:pt x="65" y="12"/>
                      <a:pt x="6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7694613" y="2238375"/>
                <a:ext cx="103188" cy="104775"/>
              </a:xfrm>
              <a:custGeom>
                <a:avLst/>
                <a:gdLst>
                  <a:gd name="T0" fmla="*/ 65 w 65"/>
                  <a:gd name="T1" fmla="*/ 0 h 66"/>
                  <a:gd name="T2" fmla="*/ 0 w 65"/>
                  <a:gd name="T3" fmla="*/ 0 h 66"/>
                  <a:gd name="T4" fmla="*/ 0 w 65"/>
                  <a:gd name="T5" fmla="*/ 66 h 66"/>
                  <a:gd name="T6" fmla="*/ 65 w 65"/>
                  <a:gd name="T7" fmla="*/ 66 h 66"/>
                  <a:gd name="T8" fmla="*/ 65 w 65"/>
                  <a:gd name="T9" fmla="*/ 0 h 66"/>
                  <a:gd name="T10" fmla="*/ 48 w 65"/>
                  <a:gd name="T11" fmla="*/ 50 h 66"/>
                  <a:gd name="T12" fmla="*/ 17 w 65"/>
                  <a:gd name="T13" fmla="*/ 50 h 66"/>
                  <a:gd name="T14" fmla="*/ 17 w 65"/>
                  <a:gd name="T15" fmla="*/ 19 h 66"/>
                  <a:gd name="T16" fmla="*/ 48 w 65"/>
                  <a:gd name="T17" fmla="*/ 19 h 66"/>
                  <a:gd name="T18" fmla="*/ 48 w 65"/>
                  <a:gd name="T19" fmla="*/ 5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65" y="66"/>
                    </a:lnTo>
                    <a:lnTo>
                      <a:pt x="65" y="0"/>
                    </a:lnTo>
                    <a:close/>
                    <a:moveTo>
                      <a:pt x="48" y="50"/>
                    </a:moveTo>
                    <a:lnTo>
                      <a:pt x="17" y="50"/>
                    </a:lnTo>
                    <a:lnTo>
                      <a:pt x="17" y="19"/>
                    </a:lnTo>
                    <a:lnTo>
                      <a:pt x="48" y="19"/>
                    </a:lnTo>
                    <a:lnTo>
                      <a:pt x="4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7694613" y="2405063"/>
                <a:ext cx="103188" cy="104775"/>
              </a:xfrm>
              <a:custGeom>
                <a:avLst/>
                <a:gdLst>
                  <a:gd name="T0" fmla="*/ 65 w 65"/>
                  <a:gd name="T1" fmla="*/ 0 h 66"/>
                  <a:gd name="T2" fmla="*/ 0 w 65"/>
                  <a:gd name="T3" fmla="*/ 0 h 66"/>
                  <a:gd name="T4" fmla="*/ 0 w 65"/>
                  <a:gd name="T5" fmla="*/ 66 h 66"/>
                  <a:gd name="T6" fmla="*/ 65 w 65"/>
                  <a:gd name="T7" fmla="*/ 66 h 66"/>
                  <a:gd name="T8" fmla="*/ 65 w 65"/>
                  <a:gd name="T9" fmla="*/ 0 h 66"/>
                  <a:gd name="T10" fmla="*/ 48 w 65"/>
                  <a:gd name="T11" fmla="*/ 47 h 66"/>
                  <a:gd name="T12" fmla="*/ 17 w 65"/>
                  <a:gd name="T13" fmla="*/ 47 h 66"/>
                  <a:gd name="T14" fmla="*/ 17 w 65"/>
                  <a:gd name="T15" fmla="*/ 16 h 66"/>
                  <a:gd name="T16" fmla="*/ 48 w 65"/>
                  <a:gd name="T17" fmla="*/ 16 h 66"/>
                  <a:gd name="T18" fmla="*/ 48 w 65"/>
                  <a:gd name="T19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65" y="66"/>
                    </a:lnTo>
                    <a:lnTo>
                      <a:pt x="65" y="0"/>
                    </a:lnTo>
                    <a:close/>
                    <a:moveTo>
                      <a:pt x="48" y="47"/>
                    </a:moveTo>
                    <a:lnTo>
                      <a:pt x="17" y="47"/>
                    </a:lnTo>
                    <a:lnTo>
                      <a:pt x="17" y="16"/>
                    </a:lnTo>
                    <a:lnTo>
                      <a:pt x="48" y="16"/>
                    </a:lnTo>
                    <a:lnTo>
                      <a:pt x="4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7694613" y="2571750"/>
                <a:ext cx="103188" cy="104775"/>
              </a:xfrm>
              <a:custGeom>
                <a:avLst/>
                <a:gdLst>
                  <a:gd name="T0" fmla="*/ 0 w 65"/>
                  <a:gd name="T1" fmla="*/ 66 h 66"/>
                  <a:gd name="T2" fmla="*/ 65 w 65"/>
                  <a:gd name="T3" fmla="*/ 66 h 66"/>
                  <a:gd name="T4" fmla="*/ 65 w 65"/>
                  <a:gd name="T5" fmla="*/ 0 h 66"/>
                  <a:gd name="T6" fmla="*/ 0 w 65"/>
                  <a:gd name="T7" fmla="*/ 0 h 66"/>
                  <a:gd name="T8" fmla="*/ 0 w 65"/>
                  <a:gd name="T9" fmla="*/ 66 h 66"/>
                  <a:gd name="T10" fmla="*/ 17 w 65"/>
                  <a:gd name="T11" fmla="*/ 16 h 66"/>
                  <a:gd name="T12" fmla="*/ 48 w 65"/>
                  <a:gd name="T13" fmla="*/ 16 h 66"/>
                  <a:gd name="T14" fmla="*/ 48 w 65"/>
                  <a:gd name="T15" fmla="*/ 47 h 66"/>
                  <a:gd name="T16" fmla="*/ 17 w 65"/>
                  <a:gd name="T17" fmla="*/ 47 h 66"/>
                  <a:gd name="T18" fmla="*/ 17 w 65"/>
                  <a:gd name="T19" fmla="*/ 1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0" y="66"/>
                    </a:moveTo>
                    <a:lnTo>
                      <a:pt x="65" y="66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17" y="16"/>
                    </a:moveTo>
                    <a:lnTo>
                      <a:pt x="48" y="16"/>
                    </a:lnTo>
                    <a:lnTo>
                      <a:pt x="48" y="47"/>
                    </a:lnTo>
                    <a:lnTo>
                      <a:pt x="17" y="47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7823201" y="2593975"/>
                <a:ext cx="201613" cy="57150"/>
              </a:xfrm>
              <a:custGeom>
                <a:avLst/>
                <a:gdLst>
                  <a:gd name="T0" fmla="*/ 0 w 53"/>
                  <a:gd name="T1" fmla="*/ 8 h 15"/>
                  <a:gd name="T2" fmla="*/ 7 w 53"/>
                  <a:gd name="T3" fmla="*/ 15 h 15"/>
                  <a:gd name="T4" fmla="*/ 35 w 53"/>
                  <a:gd name="T5" fmla="*/ 15 h 15"/>
                  <a:gd name="T6" fmla="*/ 53 w 53"/>
                  <a:gd name="T7" fmla="*/ 0 h 15"/>
                  <a:gd name="T8" fmla="*/ 7 w 53"/>
                  <a:gd name="T9" fmla="*/ 0 h 15"/>
                  <a:gd name="T10" fmla="*/ 0 w 53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0" y="9"/>
                      <a:pt x="46" y="4"/>
                      <a:pt x="5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7523163" y="1893888"/>
                <a:ext cx="719138" cy="1006475"/>
              </a:xfrm>
              <a:custGeom>
                <a:avLst/>
                <a:gdLst>
                  <a:gd name="T0" fmla="*/ 48 w 189"/>
                  <a:gd name="T1" fmla="*/ 244 h 266"/>
                  <a:gd name="T2" fmla="*/ 22 w 189"/>
                  <a:gd name="T3" fmla="*/ 218 h 266"/>
                  <a:gd name="T4" fmla="*/ 22 w 189"/>
                  <a:gd name="T5" fmla="*/ 80 h 266"/>
                  <a:gd name="T6" fmla="*/ 48 w 189"/>
                  <a:gd name="T7" fmla="*/ 54 h 266"/>
                  <a:gd name="T8" fmla="*/ 57 w 189"/>
                  <a:gd name="T9" fmla="*/ 54 h 266"/>
                  <a:gd name="T10" fmla="*/ 69 w 189"/>
                  <a:gd name="T11" fmla="*/ 63 h 266"/>
                  <a:gd name="T12" fmla="*/ 121 w 189"/>
                  <a:gd name="T13" fmla="*/ 63 h 266"/>
                  <a:gd name="T14" fmla="*/ 133 w 189"/>
                  <a:gd name="T15" fmla="*/ 54 h 266"/>
                  <a:gd name="T16" fmla="*/ 141 w 189"/>
                  <a:gd name="T17" fmla="*/ 54 h 266"/>
                  <a:gd name="T18" fmla="*/ 167 w 189"/>
                  <a:gd name="T19" fmla="*/ 80 h 266"/>
                  <a:gd name="T20" fmla="*/ 167 w 189"/>
                  <a:gd name="T21" fmla="*/ 178 h 266"/>
                  <a:gd name="T22" fmla="*/ 189 w 189"/>
                  <a:gd name="T23" fmla="*/ 184 h 266"/>
                  <a:gd name="T24" fmla="*/ 189 w 189"/>
                  <a:gd name="T25" fmla="*/ 80 h 266"/>
                  <a:gd name="T26" fmla="*/ 141 w 189"/>
                  <a:gd name="T27" fmla="*/ 32 h 266"/>
                  <a:gd name="T28" fmla="*/ 133 w 189"/>
                  <a:gd name="T29" fmla="*/ 32 h 266"/>
                  <a:gd name="T30" fmla="*/ 121 w 189"/>
                  <a:gd name="T31" fmla="*/ 22 h 266"/>
                  <a:gd name="T32" fmla="*/ 117 w 189"/>
                  <a:gd name="T33" fmla="*/ 22 h 266"/>
                  <a:gd name="T34" fmla="*/ 95 w 189"/>
                  <a:gd name="T35" fmla="*/ 0 h 266"/>
                  <a:gd name="T36" fmla="*/ 72 w 189"/>
                  <a:gd name="T37" fmla="*/ 22 h 266"/>
                  <a:gd name="T38" fmla="*/ 69 w 189"/>
                  <a:gd name="T39" fmla="*/ 22 h 266"/>
                  <a:gd name="T40" fmla="*/ 56 w 189"/>
                  <a:gd name="T41" fmla="*/ 32 h 266"/>
                  <a:gd name="T42" fmla="*/ 48 w 189"/>
                  <a:gd name="T43" fmla="*/ 32 h 266"/>
                  <a:gd name="T44" fmla="*/ 0 w 189"/>
                  <a:gd name="T45" fmla="*/ 80 h 266"/>
                  <a:gd name="T46" fmla="*/ 0 w 189"/>
                  <a:gd name="T47" fmla="*/ 218 h 266"/>
                  <a:gd name="T48" fmla="*/ 48 w 189"/>
                  <a:gd name="T49" fmla="*/ 266 h 266"/>
                  <a:gd name="T50" fmla="*/ 107 w 189"/>
                  <a:gd name="T51" fmla="*/ 266 h 266"/>
                  <a:gd name="T52" fmla="*/ 101 w 189"/>
                  <a:gd name="T53" fmla="*/ 244 h 266"/>
                  <a:gd name="T54" fmla="*/ 48 w 189"/>
                  <a:gd name="T55" fmla="*/ 244 h 266"/>
                  <a:gd name="T56" fmla="*/ 95 w 189"/>
                  <a:gd name="T57" fmla="*/ 14 h 266"/>
                  <a:gd name="T58" fmla="*/ 103 w 189"/>
                  <a:gd name="T59" fmla="*/ 22 h 266"/>
                  <a:gd name="T60" fmla="*/ 86 w 189"/>
                  <a:gd name="T61" fmla="*/ 22 h 266"/>
                  <a:gd name="T62" fmla="*/ 95 w 189"/>
                  <a:gd name="T63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9" h="266">
                    <a:moveTo>
                      <a:pt x="48" y="244"/>
                    </a:moveTo>
                    <a:cubicBezTo>
                      <a:pt x="34" y="244"/>
                      <a:pt x="22" y="232"/>
                      <a:pt x="22" y="218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65"/>
                      <a:pt x="34" y="54"/>
                      <a:pt x="48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9"/>
                      <a:pt x="63" y="63"/>
                      <a:pt x="69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6" y="63"/>
                      <a:pt x="131" y="59"/>
                      <a:pt x="133" y="54"/>
                    </a:cubicBezTo>
                    <a:cubicBezTo>
                      <a:pt x="141" y="54"/>
                      <a:pt x="141" y="54"/>
                      <a:pt x="141" y="54"/>
                    </a:cubicBezTo>
                    <a:cubicBezTo>
                      <a:pt x="155" y="54"/>
                      <a:pt x="167" y="65"/>
                      <a:pt x="167" y="80"/>
                    </a:cubicBez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75" y="179"/>
                      <a:pt x="182" y="181"/>
                      <a:pt x="189" y="184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53"/>
                      <a:pt x="167" y="32"/>
                      <a:pt x="141" y="32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1" y="26"/>
                      <a:pt x="126" y="22"/>
                      <a:pt x="121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7" y="10"/>
                      <a:pt x="107" y="0"/>
                      <a:pt x="95" y="0"/>
                    </a:cubicBezTo>
                    <a:cubicBezTo>
                      <a:pt x="82" y="0"/>
                      <a:pt x="72" y="10"/>
                      <a:pt x="72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3" y="22"/>
                      <a:pt x="58" y="26"/>
                      <a:pt x="5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22" y="32"/>
                      <a:pt x="0" y="53"/>
                      <a:pt x="0" y="80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44"/>
                      <a:pt x="22" y="266"/>
                      <a:pt x="48" y="266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04" y="259"/>
                      <a:pt x="102" y="252"/>
                      <a:pt x="101" y="244"/>
                    </a:cubicBezTo>
                    <a:lnTo>
                      <a:pt x="48" y="244"/>
                    </a:lnTo>
                    <a:close/>
                    <a:moveTo>
                      <a:pt x="95" y="14"/>
                    </a:moveTo>
                    <a:cubicBezTo>
                      <a:pt x="99" y="14"/>
                      <a:pt x="103" y="17"/>
                      <a:pt x="103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17"/>
                      <a:pt x="90" y="14"/>
                      <a:pt x="9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24"/>
              <p:cNvSpPr>
                <a:spLocks noEditPoints="1"/>
              </p:cNvSpPr>
              <p:nvPr/>
            </p:nvSpPr>
            <p:spPr bwMode="auto">
              <a:xfrm>
                <a:off x="7948613" y="2605088"/>
                <a:ext cx="376238" cy="379412"/>
              </a:xfrm>
              <a:custGeom>
                <a:avLst/>
                <a:gdLst>
                  <a:gd name="T0" fmla="*/ 49 w 99"/>
                  <a:gd name="T1" fmla="*/ 0 h 100"/>
                  <a:gd name="T2" fmla="*/ 0 w 99"/>
                  <a:gd name="T3" fmla="*/ 50 h 100"/>
                  <a:gd name="T4" fmla="*/ 49 w 99"/>
                  <a:gd name="T5" fmla="*/ 100 h 100"/>
                  <a:gd name="T6" fmla="*/ 99 w 99"/>
                  <a:gd name="T7" fmla="*/ 50 h 100"/>
                  <a:gd name="T8" fmla="*/ 49 w 99"/>
                  <a:gd name="T9" fmla="*/ 0 h 100"/>
                  <a:gd name="T10" fmla="*/ 45 w 99"/>
                  <a:gd name="T11" fmla="*/ 77 h 100"/>
                  <a:gd name="T12" fmla="*/ 37 w 99"/>
                  <a:gd name="T13" fmla="*/ 77 h 100"/>
                  <a:gd name="T14" fmla="*/ 23 w 99"/>
                  <a:gd name="T15" fmla="*/ 49 h 100"/>
                  <a:gd name="T16" fmla="*/ 31 w 99"/>
                  <a:gd name="T17" fmla="*/ 44 h 100"/>
                  <a:gd name="T18" fmla="*/ 39 w 99"/>
                  <a:gd name="T19" fmla="*/ 62 h 100"/>
                  <a:gd name="T20" fmla="*/ 60 w 99"/>
                  <a:gd name="T21" fmla="*/ 23 h 100"/>
                  <a:gd name="T22" fmla="*/ 75 w 99"/>
                  <a:gd name="T23" fmla="*/ 23 h 100"/>
                  <a:gd name="T24" fmla="*/ 45 w 99"/>
                  <a:gd name="T25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00">
                    <a:moveTo>
                      <a:pt x="49" y="0"/>
                    </a:moveTo>
                    <a:cubicBezTo>
                      <a:pt x="22" y="0"/>
                      <a:pt x="0" y="23"/>
                      <a:pt x="0" y="50"/>
                    </a:cubicBezTo>
                    <a:cubicBezTo>
                      <a:pt x="0" y="77"/>
                      <a:pt x="22" y="100"/>
                      <a:pt x="49" y="100"/>
                    </a:cubicBezTo>
                    <a:cubicBezTo>
                      <a:pt x="76" y="100"/>
                      <a:pt x="99" y="77"/>
                      <a:pt x="99" y="50"/>
                    </a:cubicBezTo>
                    <a:cubicBezTo>
                      <a:pt x="99" y="23"/>
                      <a:pt x="76" y="0"/>
                      <a:pt x="49" y="0"/>
                    </a:cubicBezTo>
                    <a:close/>
                    <a:moveTo>
                      <a:pt x="45" y="77"/>
                    </a:moveTo>
                    <a:cubicBezTo>
                      <a:pt x="37" y="77"/>
                      <a:pt x="37" y="77"/>
                      <a:pt x="37" y="77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75" y="23"/>
                      <a:pt x="75" y="23"/>
                      <a:pt x="75" y="23"/>
                    </a:cubicBezTo>
                    <a:lnTo>
                      <a:pt x="45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344"/>
            <p:cNvGrpSpPr/>
            <p:nvPr/>
          </p:nvGrpSpPr>
          <p:grpSpPr>
            <a:xfrm>
              <a:off x="4452507" y="3028267"/>
              <a:ext cx="478661" cy="545612"/>
              <a:chOff x="10004425" y="2084388"/>
              <a:chExt cx="401638" cy="438151"/>
            </a:xfrm>
            <a:grpFill/>
          </p:grpSpPr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10150475" y="2298701"/>
                <a:ext cx="15875" cy="139700"/>
              </a:xfrm>
              <a:custGeom>
                <a:avLst/>
                <a:gdLst>
                  <a:gd name="T0" fmla="*/ 2 w 4"/>
                  <a:gd name="T1" fmla="*/ 36 h 36"/>
                  <a:gd name="T2" fmla="*/ 4 w 4"/>
                  <a:gd name="T3" fmla="*/ 34 h 36"/>
                  <a:gd name="T4" fmla="*/ 4 w 4"/>
                  <a:gd name="T5" fmla="*/ 2 h 36"/>
                  <a:gd name="T6" fmla="*/ 2 w 4"/>
                  <a:gd name="T7" fmla="*/ 0 h 36"/>
                  <a:gd name="T8" fmla="*/ 0 w 4"/>
                  <a:gd name="T9" fmla="*/ 2 h 36"/>
                  <a:gd name="T10" fmla="*/ 0 w 4"/>
                  <a:gd name="T11" fmla="*/ 34 h 36"/>
                  <a:gd name="T12" fmla="*/ 2 w 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3" y="36"/>
                      <a:pt x="4" y="35"/>
                      <a:pt x="4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32"/>
              <p:cNvSpPr>
                <a:spLocks/>
              </p:cNvSpPr>
              <p:nvPr/>
            </p:nvSpPr>
            <p:spPr bwMode="auto">
              <a:xfrm>
                <a:off x="10196513" y="2298701"/>
                <a:ext cx="61913" cy="139700"/>
              </a:xfrm>
              <a:custGeom>
                <a:avLst/>
                <a:gdLst>
                  <a:gd name="T0" fmla="*/ 2 w 16"/>
                  <a:gd name="T1" fmla="*/ 20 h 36"/>
                  <a:gd name="T2" fmla="*/ 12 w 16"/>
                  <a:gd name="T3" fmla="*/ 20 h 36"/>
                  <a:gd name="T4" fmla="*/ 12 w 16"/>
                  <a:gd name="T5" fmla="*/ 34 h 36"/>
                  <a:gd name="T6" fmla="*/ 14 w 16"/>
                  <a:gd name="T7" fmla="*/ 36 h 36"/>
                  <a:gd name="T8" fmla="*/ 16 w 16"/>
                  <a:gd name="T9" fmla="*/ 34 h 36"/>
                  <a:gd name="T10" fmla="*/ 16 w 16"/>
                  <a:gd name="T11" fmla="*/ 2 h 36"/>
                  <a:gd name="T12" fmla="*/ 14 w 16"/>
                  <a:gd name="T13" fmla="*/ 0 h 36"/>
                  <a:gd name="T14" fmla="*/ 12 w 16"/>
                  <a:gd name="T15" fmla="*/ 2 h 36"/>
                  <a:gd name="T16" fmla="*/ 12 w 16"/>
                  <a:gd name="T17" fmla="*/ 16 h 36"/>
                  <a:gd name="T18" fmla="*/ 4 w 16"/>
                  <a:gd name="T19" fmla="*/ 16 h 36"/>
                  <a:gd name="T20" fmla="*/ 4 w 16"/>
                  <a:gd name="T21" fmla="*/ 2 h 36"/>
                  <a:gd name="T22" fmla="*/ 2 w 16"/>
                  <a:gd name="T23" fmla="*/ 0 h 36"/>
                  <a:gd name="T24" fmla="*/ 0 w 16"/>
                  <a:gd name="T25" fmla="*/ 2 h 36"/>
                  <a:gd name="T26" fmla="*/ 0 w 16"/>
                  <a:gd name="T27" fmla="*/ 18 h 36"/>
                  <a:gd name="T28" fmla="*/ 2 w 16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36">
                    <a:moveTo>
                      <a:pt x="2" y="20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5"/>
                      <a:pt x="13" y="36"/>
                      <a:pt x="14" y="36"/>
                    </a:cubicBezTo>
                    <a:cubicBezTo>
                      <a:pt x="15" y="36"/>
                      <a:pt x="16" y="35"/>
                      <a:pt x="16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0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33"/>
              <p:cNvSpPr>
                <a:spLocks noEditPoints="1"/>
              </p:cNvSpPr>
              <p:nvPr/>
            </p:nvSpPr>
            <p:spPr bwMode="auto">
              <a:xfrm>
                <a:off x="10004425" y="2130426"/>
                <a:ext cx="401638" cy="392113"/>
              </a:xfrm>
              <a:custGeom>
                <a:avLst/>
                <a:gdLst>
                  <a:gd name="T0" fmla="*/ 92 w 104"/>
                  <a:gd name="T1" fmla="*/ 0 h 102"/>
                  <a:gd name="T2" fmla="*/ 84 w 104"/>
                  <a:gd name="T3" fmla="*/ 0 h 102"/>
                  <a:gd name="T4" fmla="*/ 84 w 104"/>
                  <a:gd name="T5" fmla="*/ 16 h 102"/>
                  <a:gd name="T6" fmla="*/ 80 w 104"/>
                  <a:gd name="T7" fmla="*/ 20 h 102"/>
                  <a:gd name="T8" fmla="*/ 72 w 104"/>
                  <a:gd name="T9" fmla="*/ 20 h 102"/>
                  <a:gd name="T10" fmla="*/ 68 w 104"/>
                  <a:gd name="T11" fmla="*/ 16 h 102"/>
                  <a:gd name="T12" fmla="*/ 68 w 104"/>
                  <a:gd name="T13" fmla="*/ 0 h 102"/>
                  <a:gd name="T14" fmla="*/ 36 w 104"/>
                  <a:gd name="T15" fmla="*/ 0 h 102"/>
                  <a:gd name="T16" fmla="*/ 36 w 104"/>
                  <a:gd name="T17" fmla="*/ 16 h 102"/>
                  <a:gd name="T18" fmla="*/ 32 w 104"/>
                  <a:gd name="T19" fmla="*/ 20 h 102"/>
                  <a:gd name="T20" fmla="*/ 24 w 104"/>
                  <a:gd name="T21" fmla="*/ 20 h 102"/>
                  <a:gd name="T22" fmla="*/ 20 w 104"/>
                  <a:gd name="T23" fmla="*/ 16 h 102"/>
                  <a:gd name="T24" fmla="*/ 20 w 104"/>
                  <a:gd name="T25" fmla="*/ 0 h 102"/>
                  <a:gd name="T26" fmla="*/ 12 w 104"/>
                  <a:gd name="T27" fmla="*/ 0 h 102"/>
                  <a:gd name="T28" fmla="*/ 0 w 104"/>
                  <a:gd name="T29" fmla="*/ 12 h 102"/>
                  <a:gd name="T30" fmla="*/ 0 w 104"/>
                  <a:gd name="T31" fmla="*/ 20 h 102"/>
                  <a:gd name="T32" fmla="*/ 0 w 104"/>
                  <a:gd name="T33" fmla="*/ 24 h 102"/>
                  <a:gd name="T34" fmla="*/ 0 w 104"/>
                  <a:gd name="T35" fmla="*/ 28 h 102"/>
                  <a:gd name="T36" fmla="*/ 0 w 104"/>
                  <a:gd name="T37" fmla="*/ 91 h 102"/>
                  <a:gd name="T38" fmla="*/ 12 w 104"/>
                  <a:gd name="T39" fmla="*/ 102 h 102"/>
                  <a:gd name="T40" fmla="*/ 92 w 104"/>
                  <a:gd name="T41" fmla="*/ 102 h 102"/>
                  <a:gd name="T42" fmla="*/ 104 w 104"/>
                  <a:gd name="T43" fmla="*/ 91 h 102"/>
                  <a:gd name="T44" fmla="*/ 104 w 104"/>
                  <a:gd name="T45" fmla="*/ 28 h 102"/>
                  <a:gd name="T46" fmla="*/ 104 w 104"/>
                  <a:gd name="T47" fmla="*/ 24 h 102"/>
                  <a:gd name="T48" fmla="*/ 104 w 104"/>
                  <a:gd name="T49" fmla="*/ 20 h 102"/>
                  <a:gd name="T50" fmla="*/ 104 w 104"/>
                  <a:gd name="T51" fmla="*/ 12 h 102"/>
                  <a:gd name="T52" fmla="*/ 92 w 104"/>
                  <a:gd name="T53" fmla="*/ 0 h 102"/>
                  <a:gd name="T54" fmla="*/ 96 w 104"/>
                  <a:gd name="T55" fmla="*/ 91 h 102"/>
                  <a:gd name="T56" fmla="*/ 92 w 104"/>
                  <a:gd name="T57" fmla="*/ 94 h 102"/>
                  <a:gd name="T58" fmla="*/ 12 w 104"/>
                  <a:gd name="T59" fmla="*/ 94 h 102"/>
                  <a:gd name="T60" fmla="*/ 8 w 104"/>
                  <a:gd name="T61" fmla="*/ 91 h 102"/>
                  <a:gd name="T62" fmla="*/ 8 w 104"/>
                  <a:gd name="T63" fmla="*/ 28 h 102"/>
                  <a:gd name="T64" fmla="*/ 96 w 104"/>
                  <a:gd name="T65" fmla="*/ 28 h 102"/>
                  <a:gd name="T66" fmla="*/ 96 w 104"/>
                  <a:gd name="T67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2">
                    <a:moveTo>
                      <a:pt x="92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8"/>
                      <a:pt x="82" y="20"/>
                      <a:pt x="8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8" y="18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8"/>
                      <a:pt x="34" y="20"/>
                      <a:pt x="3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2" y="20"/>
                      <a:pt x="20" y="18"/>
                      <a:pt x="20" y="1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7"/>
                      <a:pt x="5" y="102"/>
                      <a:pt x="12" y="102"/>
                    </a:cubicBezTo>
                    <a:cubicBezTo>
                      <a:pt x="92" y="102"/>
                      <a:pt x="92" y="102"/>
                      <a:pt x="92" y="102"/>
                    </a:cubicBezTo>
                    <a:cubicBezTo>
                      <a:pt x="99" y="102"/>
                      <a:pt x="104" y="97"/>
                      <a:pt x="104" y="91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96" y="91"/>
                    </a:moveTo>
                    <a:cubicBezTo>
                      <a:pt x="96" y="92"/>
                      <a:pt x="94" y="94"/>
                      <a:pt x="9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0" y="94"/>
                      <a:pt x="8" y="92"/>
                      <a:pt x="8" y="9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6" y="28"/>
                      <a:pt x="96" y="28"/>
                      <a:pt x="96" y="28"/>
                    </a:cubicBezTo>
                    <a:lnTo>
                      <a:pt x="96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34"/>
              <p:cNvSpPr>
                <a:spLocks/>
              </p:cNvSpPr>
              <p:nvPr/>
            </p:nvSpPr>
            <p:spPr bwMode="auto">
              <a:xfrm>
                <a:off x="10096500" y="2084388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Freeform 35"/>
              <p:cNvSpPr>
                <a:spLocks/>
              </p:cNvSpPr>
              <p:nvPr/>
            </p:nvSpPr>
            <p:spPr bwMode="auto">
              <a:xfrm>
                <a:off x="10282238" y="2084388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rgbClr val="2FB196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er 6"/>
          <p:cNvGrpSpPr/>
          <p:nvPr/>
        </p:nvGrpSpPr>
        <p:grpSpPr>
          <a:xfrm>
            <a:off x="424274" y="1103440"/>
            <a:ext cx="8340725" cy="688975"/>
            <a:chOff x="612869" y="1103440"/>
            <a:chExt cx="8340725" cy="688975"/>
          </a:xfrm>
        </p:grpSpPr>
        <p:sp>
          <p:nvSpPr>
            <p:cNvPr id="9" name="Rectangle à coins arrondis 8"/>
            <p:cNvSpPr/>
            <p:nvPr/>
          </p:nvSpPr>
          <p:spPr bwMode="auto">
            <a:xfrm>
              <a:off x="612869" y="1103440"/>
              <a:ext cx="8340725" cy="688975"/>
            </a:xfrm>
            <a:prstGeom prst="roundRect">
              <a:avLst/>
            </a:prstGeom>
            <a:solidFill>
              <a:srgbClr val="2FB1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31" name="Group 129"/>
            <p:cNvGrpSpPr/>
            <p:nvPr/>
          </p:nvGrpSpPr>
          <p:grpSpPr bwMode="auto">
            <a:xfrm>
              <a:off x="2689517" y="1202430"/>
              <a:ext cx="482022" cy="490994"/>
              <a:chOff x="12333288" y="4664075"/>
              <a:chExt cx="779463" cy="779463"/>
            </a:xfrm>
            <a:solidFill>
              <a:srgbClr val="FFFFFF"/>
            </a:solidFill>
          </p:grpSpPr>
          <p:sp>
            <p:nvSpPr>
              <p:cNvPr id="32" name="Freeform 20"/>
              <p:cNvSpPr>
                <a:spLocks noEditPoints="1"/>
              </p:cNvSpPr>
              <p:nvPr/>
            </p:nvSpPr>
            <p:spPr bwMode="auto">
              <a:xfrm>
                <a:off x="12333288" y="4664075"/>
                <a:ext cx="779463" cy="779463"/>
              </a:xfrm>
              <a:custGeom>
                <a:avLst/>
                <a:gdLst>
                  <a:gd name="T0" fmla="*/ 104 w 207"/>
                  <a:gd name="T1" fmla="*/ 0 h 207"/>
                  <a:gd name="T2" fmla="*/ 0 w 207"/>
                  <a:gd name="T3" fmla="*/ 103 h 207"/>
                  <a:gd name="T4" fmla="*/ 104 w 207"/>
                  <a:gd name="T5" fmla="*/ 207 h 207"/>
                  <a:gd name="T6" fmla="*/ 207 w 207"/>
                  <a:gd name="T7" fmla="*/ 103 h 207"/>
                  <a:gd name="T8" fmla="*/ 104 w 207"/>
                  <a:gd name="T9" fmla="*/ 0 h 207"/>
                  <a:gd name="T10" fmla="*/ 104 w 207"/>
                  <a:gd name="T11" fmla="*/ 189 h 207"/>
                  <a:gd name="T12" fmla="*/ 18 w 207"/>
                  <a:gd name="T13" fmla="*/ 103 h 207"/>
                  <a:gd name="T14" fmla="*/ 104 w 207"/>
                  <a:gd name="T15" fmla="*/ 18 h 207"/>
                  <a:gd name="T16" fmla="*/ 189 w 207"/>
                  <a:gd name="T17" fmla="*/ 103 h 207"/>
                  <a:gd name="T18" fmla="*/ 104 w 207"/>
                  <a:gd name="T19" fmla="*/ 18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46" y="0"/>
                      <a:pt x="0" y="46"/>
                      <a:pt x="0" y="103"/>
                    </a:cubicBezTo>
                    <a:cubicBezTo>
                      <a:pt x="0" y="160"/>
                      <a:pt x="46" y="207"/>
                      <a:pt x="104" y="207"/>
                    </a:cubicBezTo>
                    <a:cubicBezTo>
                      <a:pt x="161" y="207"/>
                      <a:pt x="207" y="160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  <a:moveTo>
                      <a:pt x="104" y="189"/>
                    </a:moveTo>
                    <a:cubicBezTo>
                      <a:pt x="56" y="189"/>
                      <a:pt x="18" y="150"/>
                      <a:pt x="18" y="103"/>
                    </a:cubicBezTo>
                    <a:cubicBezTo>
                      <a:pt x="18" y="56"/>
                      <a:pt x="56" y="18"/>
                      <a:pt x="104" y="18"/>
                    </a:cubicBezTo>
                    <a:cubicBezTo>
                      <a:pt x="151" y="18"/>
                      <a:pt x="189" y="56"/>
                      <a:pt x="189" y="103"/>
                    </a:cubicBezTo>
                    <a:cubicBezTo>
                      <a:pt x="189" y="150"/>
                      <a:pt x="151" y="189"/>
                      <a:pt x="104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Freeform 21"/>
              <p:cNvSpPr>
                <a:spLocks noEditPoints="1"/>
              </p:cNvSpPr>
              <p:nvPr/>
            </p:nvSpPr>
            <p:spPr bwMode="auto">
              <a:xfrm>
                <a:off x="12453938" y="4779963"/>
                <a:ext cx="542925" cy="542925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78 w 144"/>
                  <a:gd name="T11" fmla="*/ 114 h 144"/>
                  <a:gd name="T12" fmla="*/ 48 w 144"/>
                  <a:gd name="T13" fmla="*/ 100 h 144"/>
                  <a:gd name="T14" fmla="*/ 41 w 144"/>
                  <a:gd name="T15" fmla="*/ 84 h 144"/>
                  <a:gd name="T16" fmla="*/ 33 w 144"/>
                  <a:gd name="T17" fmla="*/ 84 h 144"/>
                  <a:gd name="T18" fmla="*/ 33 w 144"/>
                  <a:gd name="T19" fmla="*/ 75 h 144"/>
                  <a:gd name="T20" fmla="*/ 40 w 144"/>
                  <a:gd name="T21" fmla="*/ 75 h 144"/>
                  <a:gd name="T22" fmla="*/ 40 w 144"/>
                  <a:gd name="T23" fmla="*/ 73 h 144"/>
                  <a:gd name="T24" fmla="*/ 40 w 144"/>
                  <a:gd name="T25" fmla="*/ 69 h 144"/>
                  <a:gd name="T26" fmla="*/ 33 w 144"/>
                  <a:gd name="T27" fmla="*/ 69 h 144"/>
                  <a:gd name="T28" fmla="*/ 33 w 144"/>
                  <a:gd name="T29" fmla="*/ 60 h 144"/>
                  <a:gd name="T30" fmla="*/ 41 w 144"/>
                  <a:gd name="T31" fmla="*/ 60 h 144"/>
                  <a:gd name="T32" fmla="*/ 50 w 144"/>
                  <a:gd name="T33" fmla="*/ 43 h 144"/>
                  <a:gd name="T34" fmla="*/ 78 w 144"/>
                  <a:gd name="T35" fmla="*/ 31 h 144"/>
                  <a:gd name="T36" fmla="*/ 96 w 144"/>
                  <a:gd name="T37" fmla="*/ 34 h 144"/>
                  <a:gd name="T38" fmla="*/ 93 w 144"/>
                  <a:gd name="T39" fmla="*/ 49 h 144"/>
                  <a:gd name="T40" fmla="*/ 79 w 144"/>
                  <a:gd name="T41" fmla="*/ 46 h 144"/>
                  <a:gd name="T42" fmla="*/ 64 w 144"/>
                  <a:gd name="T43" fmla="*/ 52 h 144"/>
                  <a:gd name="T44" fmla="*/ 60 w 144"/>
                  <a:gd name="T45" fmla="*/ 60 h 144"/>
                  <a:gd name="T46" fmla="*/ 91 w 144"/>
                  <a:gd name="T47" fmla="*/ 60 h 144"/>
                  <a:gd name="T48" fmla="*/ 91 w 144"/>
                  <a:gd name="T49" fmla="*/ 69 h 144"/>
                  <a:gd name="T50" fmla="*/ 58 w 144"/>
                  <a:gd name="T51" fmla="*/ 69 h 144"/>
                  <a:gd name="T52" fmla="*/ 58 w 144"/>
                  <a:gd name="T53" fmla="*/ 73 h 144"/>
                  <a:gd name="T54" fmla="*/ 58 w 144"/>
                  <a:gd name="T55" fmla="*/ 75 h 144"/>
                  <a:gd name="T56" fmla="*/ 91 w 144"/>
                  <a:gd name="T57" fmla="*/ 75 h 144"/>
                  <a:gd name="T58" fmla="*/ 91 w 144"/>
                  <a:gd name="T59" fmla="*/ 84 h 144"/>
                  <a:gd name="T60" fmla="*/ 60 w 144"/>
                  <a:gd name="T61" fmla="*/ 84 h 144"/>
                  <a:gd name="T62" fmla="*/ 64 w 144"/>
                  <a:gd name="T63" fmla="*/ 92 h 144"/>
                  <a:gd name="T64" fmla="*/ 80 w 144"/>
                  <a:gd name="T65" fmla="*/ 98 h 144"/>
                  <a:gd name="T66" fmla="*/ 94 w 144"/>
                  <a:gd name="T67" fmla="*/ 95 h 144"/>
                  <a:gd name="T68" fmla="*/ 97 w 144"/>
                  <a:gd name="T69" fmla="*/ 109 h 144"/>
                  <a:gd name="T70" fmla="*/ 78 w 144"/>
                  <a:gd name="T71" fmla="*/ 11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1" y="144"/>
                      <a:pt x="144" y="112"/>
                      <a:pt x="144" y="72"/>
                    </a:cubicBezTo>
                    <a:cubicBezTo>
                      <a:pt x="144" y="32"/>
                      <a:pt x="111" y="0"/>
                      <a:pt x="72" y="0"/>
                    </a:cubicBezTo>
                    <a:close/>
                    <a:moveTo>
                      <a:pt x="78" y="114"/>
                    </a:moveTo>
                    <a:cubicBezTo>
                      <a:pt x="66" y="114"/>
                      <a:pt x="55" y="109"/>
                      <a:pt x="48" y="100"/>
                    </a:cubicBezTo>
                    <a:cubicBezTo>
                      <a:pt x="44" y="95"/>
                      <a:pt x="42" y="90"/>
                      <a:pt x="41" y="84"/>
                    </a:cubicBezTo>
                    <a:cubicBezTo>
                      <a:pt x="33" y="84"/>
                      <a:pt x="33" y="84"/>
                      <a:pt x="33" y="8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4"/>
                      <a:pt x="40" y="73"/>
                      <a:pt x="40" y="73"/>
                    </a:cubicBezTo>
                    <a:cubicBezTo>
                      <a:pt x="40" y="71"/>
                      <a:pt x="40" y="70"/>
                      <a:pt x="40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3" y="54"/>
                      <a:pt x="46" y="48"/>
                      <a:pt x="50" y="43"/>
                    </a:cubicBezTo>
                    <a:cubicBezTo>
                      <a:pt x="56" y="35"/>
                      <a:pt x="66" y="31"/>
                      <a:pt x="78" y="31"/>
                    </a:cubicBezTo>
                    <a:cubicBezTo>
                      <a:pt x="85" y="31"/>
                      <a:pt x="92" y="32"/>
                      <a:pt x="96" y="34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0" y="47"/>
                      <a:pt x="85" y="46"/>
                      <a:pt x="79" y="46"/>
                    </a:cubicBezTo>
                    <a:cubicBezTo>
                      <a:pt x="73" y="46"/>
                      <a:pt x="68" y="48"/>
                      <a:pt x="64" y="52"/>
                    </a:cubicBezTo>
                    <a:cubicBezTo>
                      <a:pt x="62" y="54"/>
                      <a:pt x="61" y="57"/>
                      <a:pt x="60" y="60"/>
                    </a:cubicBezTo>
                    <a:cubicBezTo>
                      <a:pt x="91" y="60"/>
                      <a:pt x="91" y="60"/>
                      <a:pt x="91" y="60"/>
                    </a:cubicBezTo>
                    <a:cubicBezTo>
                      <a:pt x="91" y="69"/>
                      <a:pt x="91" y="69"/>
                      <a:pt x="91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70"/>
                      <a:pt x="58" y="71"/>
                      <a:pt x="58" y="73"/>
                    </a:cubicBezTo>
                    <a:cubicBezTo>
                      <a:pt x="58" y="74"/>
                      <a:pt x="58" y="74"/>
                      <a:pt x="58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1" y="87"/>
                      <a:pt x="62" y="90"/>
                      <a:pt x="64" y="92"/>
                    </a:cubicBezTo>
                    <a:cubicBezTo>
                      <a:pt x="68" y="97"/>
                      <a:pt x="74" y="98"/>
                      <a:pt x="80" y="98"/>
                    </a:cubicBezTo>
                    <a:cubicBezTo>
                      <a:pt x="86" y="98"/>
                      <a:pt x="91" y="97"/>
                      <a:pt x="94" y="95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3" y="111"/>
                      <a:pt x="86" y="114"/>
                      <a:pt x="7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48"/>
            <p:cNvGrpSpPr/>
            <p:nvPr/>
          </p:nvGrpSpPr>
          <p:grpSpPr bwMode="auto">
            <a:xfrm>
              <a:off x="6590283" y="1228715"/>
              <a:ext cx="286149" cy="438425"/>
              <a:chOff x="6924675" y="5064125"/>
              <a:chExt cx="346075" cy="482600"/>
            </a:xfrm>
            <a:solidFill>
              <a:srgbClr val="FFFFFF"/>
            </a:solidFill>
          </p:grpSpPr>
          <p:sp>
            <p:nvSpPr>
              <p:cNvPr id="35" name="Freeform 331"/>
              <p:cNvSpPr>
                <a:spLocks noEditPoints="1"/>
              </p:cNvSpPr>
              <p:nvPr/>
            </p:nvSpPr>
            <p:spPr bwMode="auto">
              <a:xfrm>
                <a:off x="6924675" y="5064125"/>
                <a:ext cx="346075" cy="482600"/>
              </a:xfrm>
              <a:custGeom>
                <a:avLst/>
                <a:gdLst>
                  <a:gd name="T0" fmla="*/ 68 w 92"/>
                  <a:gd name="T1" fmla="*/ 36 h 128"/>
                  <a:gd name="T2" fmla="*/ 60 w 92"/>
                  <a:gd name="T3" fmla="*/ 56 h 128"/>
                  <a:gd name="T4" fmla="*/ 44 w 92"/>
                  <a:gd name="T5" fmla="*/ 20 h 128"/>
                  <a:gd name="T6" fmla="*/ 36 w 92"/>
                  <a:gd name="T7" fmla="*/ 44 h 128"/>
                  <a:gd name="T8" fmla="*/ 4 w 92"/>
                  <a:gd name="T9" fmla="*/ 0 h 128"/>
                  <a:gd name="T10" fmla="*/ 0 w 92"/>
                  <a:gd name="T11" fmla="*/ 92 h 128"/>
                  <a:gd name="T12" fmla="*/ 40 w 92"/>
                  <a:gd name="T13" fmla="*/ 128 h 128"/>
                  <a:gd name="T14" fmla="*/ 86 w 92"/>
                  <a:gd name="T15" fmla="*/ 100 h 128"/>
                  <a:gd name="T16" fmla="*/ 68 w 92"/>
                  <a:gd name="T17" fmla="*/ 36 h 128"/>
                  <a:gd name="T18" fmla="*/ 79 w 92"/>
                  <a:gd name="T19" fmla="*/ 98 h 128"/>
                  <a:gd name="T20" fmla="*/ 40 w 92"/>
                  <a:gd name="T21" fmla="*/ 120 h 128"/>
                  <a:gd name="T22" fmla="*/ 8 w 92"/>
                  <a:gd name="T23" fmla="*/ 92 h 128"/>
                  <a:gd name="T24" fmla="*/ 12 w 92"/>
                  <a:gd name="T25" fmla="*/ 63 h 128"/>
                  <a:gd name="T26" fmla="*/ 16 w 92"/>
                  <a:gd name="T27" fmla="*/ 23 h 128"/>
                  <a:gd name="T28" fmla="*/ 33 w 92"/>
                  <a:gd name="T29" fmla="*/ 63 h 128"/>
                  <a:gd name="T30" fmla="*/ 47 w 92"/>
                  <a:gd name="T31" fmla="*/ 39 h 128"/>
                  <a:gd name="T32" fmla="*/ 52 w 92"/>
                  <a:gd name="T33" fmla="*/ 76 h 128"/>
                  <a:gd name="T34" fmla="*/ 71 w 92"/>
                  <a:gd name="T35" fmla="*/ 54 h 128"/>
                  <a:gd name="T36" fmla="*/ 79 w 92"/>
                  <a:gd name="T37" fmla="*/ 9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8">
                    <a:moveTo>
                      <a:pt x="68" y="36"/>
                    </a:moveTo>
                    <a:cubicBezTo>
                      <a:pt x="68" y="47"/>
                      <a:pt x="60" y="56"/>
                      <a:pt x="60" y="56"/>
                    </a:cubicBezTo>
                    <a:cubicBezTo>
                      <a:pt x="60" y="36"/>
                      <a:pt x="44" y="20"/>
                      <a:pt x="44" y="20"/>
                    </a:cubicBezTo>
                    <a:cubicBezTo>
                      <a:pt x="44" y="20"/>
                      <a:pt x="44" y="32"/>
                      <a:pt x="36" y="44"/>
                    </a:cubicBezTo>
                    <a:cubicBezTo>
                      <a:pt x="28" y="16"/>
                      <a:pt x="4" y="0"/>
                      <a:pt x="4" y="0"/>
                    </a:cubicBezTo>
                    <a:cubicBezTo>
                      <a:pt x="16" y="44"/>
                      <a:pt x="0" y="60"/>
                      <a:pt x="0" y="92"/>
                    </a:cubicBezTo>
                    <a:cubicBezTo>
                      <a:pt x="0" y="110"/>
                      <a:pt x="16" y="128"/>
                      <a:pt x="40" y="128"/>
                    </a:cubicBezTo>
                    <a:cubicBezTo>
                      <a:pt x="76" y="128"/>
                      <a:pt x="83" y="115"/>
                      <a:pt x="86" y="100"/>
                    </a:cubicBezTo>
                    <a:cubicBezTo>
                      <a:pt x="92" y="80"/>
                      <a:pt x="84" y="56"/>
                      <a:pt x="68" y="36"/>
                    </a:cubicBezTo>
                    <a:close/>
                    <a:moveTo>
                      <a:pt x="79" y="98"/>
                    </a:moveTo>
                    <a:cubicBezTo>
                      <a:pt x="76" y="108"/>
                      <a:pt x="73" y="120"/>
                      <a:pt x="40" y="120"/>
                    </a:cubicBezTo>
                    <a:cubicBezTo>
                      <a:pt x="20" y="120"/>
                      <a:pt x="8" y="106"/>
                      <a:pt x="8" y="92"/>
                    </a:cubicBezTo>
                    <a:cubicBezTo>
                      <a:pt x="8" y="81"/>
                      <a:pt x="10" y="72"/>
                      <a:pt x="12" y="63"/>
                    </a:cubicBezTo>
                    <a:cubicBezTo>
                      <a:pt x="15" y="51"/>
                      <a:pt x="17" y="39"/>
                      <a:pt x="16" y="23"/>
                    </a:cubicBezTo>
                    <a:cubicBezTo>
                      <a:pt x="29" y="40"/>
                      <a:pt x="33" y="63"/>
                      <a:pt x="33" y="63"/>
                    </a:cubicBezTo>
                    <a:cubicBezTo>
                      <a:pt x="33" y="63"/>
                      <a:pt x="44" y="47"/>
                      <a:pt x="47" y="39"/>
                    </a:cubicBezTo>
                    <a:cubicBezTo>
                      <a:pt x="50" y="44"/>
                      <a:pt x="52" y="60"/>
                      <a:pt x="52" y="76"/>
                    </a:cubicBezTo>
                    <a:cubicBezTo>
                      <a:pt x="52" y="76"/>
                      <a:pt x="63" y="67"/>
                      <a:pt x="71" y="54"/>
                    </a:cubicBezTo>
                    <a:cubicBezTo>
                      <a:pt x="79" y="69"/>
                      <a:pt x="82" y="85"/>
                      <a:pt x="7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Freeform 332"/>
              <p:cNvSpPr>
                <a:spLocks/>
              </p:cNvSpPr>
              <p:nvPr/>
            </p:nvSpPr>
            <p:spPr bwMode="auto">
              <a:xfrm>
                <a:off x="6981825" y="5272088"/>
                <a:ext cx="214313" cy="173038"/>
              </a:xfrm>
              <a:custGeom>
                <a:avLst/>
                <a:gdLst>
                  <a:gd name="T0" fmla="*/ 55 w 57"/>
                  <a:gd name="T1" fmla="*/ 12 h 46"/>
                  <a:gd name="T2" fmla="*/ 51 w 57"/>
                  <a:gd name="T3" fmla="*/ 16 h 46"/>
                  <a:gd name="T4" fmla="*/ 32 w 57"/>
                  <a:gd name="T5" fmla="*/ 31 h 46"/>
                  <a:gd name="T6" fmla="*/ 30 w 57"/>
                  <a:gd name="T7" fmla="*/ 14 h 46"/>
                  <a:gd name="T8" fmla="*/ 30 w 57"/>
                  <a:gd name="T9" fmla="*/ 7 h 46"/>
                  <a:gd name="T10" fmla="*/ 24 w 57"/>
                  <a:gd name="T11" fmla="*/ 16 h 46"/>
                  <a:gd name="T12" fmla="*/ 17 w 57"/>
                  <a:gd name="T13" fmla="*/ 26 h 46"/>
                  <a:gd name="T14" fmla="*/ 9 w 57"/>
                  <a:gd name="T15" fmla="*/ 5 h 46"/>
                  <a:gd name="T16" fmla="*/ 7 w 57"/>
                  <a:gd name="T17" fmla="*/ 0 h 46"/>
                  <a:gd name="T18" fmla="*/ 5 w 57"/>
                  <a:gd name="T19" fmla="*/ 6 h 46"/>
                  <a:gd name="T20" fmla="*/ 0 w 57"/>
                  <a:gd name="T21" fmla="*/ 40 h 46"/>
                  <a:gd name="T22" fmla="*/ 2 w 57"/>
                  <a:gd name="T23" fmla="*/ 42 h 46"/>
                  <a:gd name="T24" fmla="*/ 4 w 57"/>
                  <a:gd name="T25" fmla="*/ 40 h 46"/>
                  <a:gd name="T26" fmla="*/ 7 w 57"/>
                  <a:gd name="T27" fmla="*/ 12 h 46"/>
                  <a:gd name="T28" fmla="*/ 15 w 57"/>
                  <a:gd name="T29" fmla="*/ 31 h 46"/>
                  <a:gd name="T30" fmla="*/ 16 w 57"/>
                  <a:gd name="T31" fmla="*/ 34 h 46"/>
                  <a:gd name="T32" fmla="*/ 18 w 57"/>
                  <a:gd name="T33" fmla="*/ 31 h 46"/>
                  <a:gd name="T34" fmla="*/ 26 w 57"/>
                  <a:gd name="T35" fmla="*/ 20 h 46"/>
                  <a:gd name="T36" fmla="*/ 29 w 57"/>
                  <a:gd name="T37" fmla="*/ 34 h 46"/>
                  <a:gd name="T38" fmla="*/ 30 w 57"/>
                  <a:gd name="T39" fmla="*/ 37 h 46"/>
                  <a:gd name="T40" fmla="*/ 32 w 57"/>
                  <a:gd name="T41" fmla="*/ 36 h 46"/>
                  <a:gd name="T42" fmla="*/ 52 w 57"/>
                  <a:gd name="T43" fmla="*/ 21 h 46"/>
                  <a:gd name="T44" fmla="*/ 49 w 57"/>
                  <a:gd name="T45" fmla="*/ 43 h 46"/>
                  <a:gd name="T46" fmla="*/ 51 w 57"/>
                  <a:gd name="T47" fmla="*/ 45 h 46"/>
                  <a:gd name="T48" fmla="*/ 51 w 57"/>
                  <a:gd name="T49" fmla="*/ 46 h 46"/>
                  <a:gd name="T50" fmla="*/ 53 w 57"/>
                  <a:gd name="T51" fmla="*/ 44 h 46"/>
                  <a:gd name="T52" fmla="*/ 55 w 57"/>
                  <a:gd name="T53" fmla="*/ 16 h 46"/>
                  <a:gd name="T54" fmla="*/ 55 w 57"/>
                  <a:gd name="T55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55" y="12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47" y="21"/>
                      <a:pt x="43" y="26"/>
                      <a:pt x="32" y="31"/>
                    </a:cubicBezTo>
                    <a:cubicBezTo>
                      <a:pt x="31" y="26"/>
                      <a:pt x="30" y="21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1" y="20"/>
                      <a:pt x="20" y="22"/>
                      <a:pt x="17" y="26"/>
                    </a:cubicBezTo>
                    <a:cubicBezTo>
                      <a:pt x="13" y="17"/>
                      <a:pt x="11" y="11"/>
                      <a:pt x="9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13"/>
                      <a:pt x="0" y="21"/>
                      <a:pt x="0" y="40"/>
                    </a:cubicBezTo>
                    <a:cubicBezTo>
                      <a:pt x="0" y="41"/>
                      <a:pt x="0" y="42"/>
                      <a:pt x="2" y="42"/>
                    </a:cubicBezTo>
                    <a:cubicBezTo>
                      <a:pt x="3" y="42"/>
                      <a:pt x="4" y="41"/>
                      <a:pt x="4" y="40"/>
                    </a:cubicBezTo>
                    <a:cubicBezTo>
                      <a:pt x="4" y="25"/>
                      <a:pt x="5" y="18"/>
                      <a:pt x="7" y="12"/>
                    </a:cubicBezTo>
                    <a:cubicBezTo>
                      <a:pt x="9" y="17"/>
                      <a:pt x="12" y="23"/>
                      <a:pt x="15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2" y="27"/>
                      <a:pt x="24" y="24"/>
                      <a:pt x="26" y="20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31"/>
                      <a:pt x="48" y="26"/>
                      <a:pt x="52" y="21"/>
                    </a:cubicBezTo>
                    <a:cubicBezTo>
                      <a:pt x="53" y="29"/>
                      <a:pt x="52" y="37"/>
                      <a:pt x="49" y="43"/>
                    </a:cubicBezTo>
                    <a:cubicBezTo>
                      <a:pt x="49" y="44"/>
                      <a:pt x="49" y="45"/>
                      <a:pt x="51" y="45"/>
                    </a:cubicBezTo>
                    <a:cubicBezTo>
                      <a:pt x="51" y="45"/>
                      <a:pt x="51" y="46"/>
                      <a:pt x="51" y="46"/>
                    </a:cubicBezTo>
                    <a:cubicBezTo>
                      <a:pt x="52" y="46"/>
                      <a:pt x="53" y="45"/>
                      <a:pt x="53" y="44"/>
                    </a:cubicBezTo>
                    <a:cubicBezTo>
                      <a:pt x="56" y="37"/>
                      <a:pt x="57" y="26"/>
                      <a:pt x="55" y="16"/>
                    </a:cubicBezTo>
                    <a:lnTo>
                      <a:pt x="5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59"/>
            <p:cNvGrpSpPr/>
            <p:nvPr/>
          </p:nvGrpSpPr>
          <p:grpSpPr bwMode="auto">
            <a:xfrm flipH="1">
              <a:off x="5361681" y="1221815"/>
              <a:ext cx="327113" cy="452225"/>
              <a:chOff x="10004421" y="2801938"/>
              <a:chExt cx="404817" cy="492127"/>
            </a:xfrm>
            <a:solidFill>
              <a:srgbClr val="FFFFFF"/>
            </a:solidFill>
          </p:grpSpPr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10039350" y="2801938"/>
                <a:ext cx="323850" cy="327025"/>
              </a:xfrm>
              <a:custGeom>
                <a:avLst/>
                <a:gdLst>
                  <a:gd name="T0" fmla="*/ 84 w 84"/>
                  <a:gd name="T1" fmla="*/ 42 h 85"/>
                  <a:gd name="T2" fmla="*/ 42 w 84"/>
                  <a:gd name="T3" fmla="*/ 0 h 85"/>
                  <a:gd name="T4" fmla="*/ 0 w 84"/>
                  <a:gd name="T5" fmla="*/ 42 h 85"/>
                  <a:gd name="T6" fmla="*/ 42 w 84"/>
                  <a:gd name="T7" fmla="*/ 85 h 85"/>
                  <a:gd name="T8" fmla="*/ 84 w 84"/>
                  <a:gd name="T9" fmla="*/ 42 h 85"/>
                  <a:gd name="T10" fmla="*/ 42 w 84"/>
                  <a:gd name="T11" fmla="*/ 72 h 85"/>
                  <a:gd name="T12" fmla="*/ 12 w 84"/>
                  <a:gd name="T13" fmla="*/ 42 h 85"/>
                  <a:gd name="T14" fmla="*/ 42 w 84"/>
                  <a:gd name="T15" fmla="*/ 13 h 85"/>
                  <a:gd name="T16" fmla="*/ 72 w 84"/>
                  <a:gd name="T17" fmla="*/ 42 h 85"/>
                  <a:gd name="T18" fmla="*/ 42 w 84"/>
                  <a:gd name="T19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2" y="85"/>
                    </a:cubicBezTo>
                    <a:cubicBezTo>
                      <a:pt x="65" y="85"/>
                      <a:pt x="84" y="66"/>
                      <a:pt x="84" y="42"/>
                    </a:cubicBezTo>
                    <a:close/>
                    <a:moveTo>
                      <a:pt x="42" y="72"/>
                    </a:moveTo>
                    <a:cubicBezTo>
                      <a:pt x="26" y="72"/>
                      <a:pt x="12" y="59"/>
                      <a:pt x="12" y="42"/>
                    </a:cubicBezTo>
                    <a:cubicBezTo>
                      <a:pt x="12" y="26"/>
                      <a:pt x="26" y="13"/>
                      <a:pt x="42" y="13"/>
                    </a:cubicBezTo>
                    <a:cubicBezTo>
                      <a:pt x="58" y="13"/>
                      <a:pt x="72" y="26"/>
                      <a:pt x="72" y="42"/>
                    </a:cubicBezTo>
                    <a:cubicBezTo>
                      <a:pt x="72" y="59"/>
                      <a:pt x="58" y="72"/>
                      <a:pt x="4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10213975" y="3097213"/>
                <a:ext cx="195263" cy="196850"/>
              </a:xfrm>
              <a:custGeom>
                <a:avLst/>
                <a:gdLst>
                  <a:gd name="T0" fmla="*/ 28 w 51"/>
                  <a:gd name="T1" fmla="*/ 0 h 51"/>
                  <a:gd name="T2" fmla="*/ 0 w 51"/>
                  <a:gd name="T3" fmla="*/ 12 h 51"/>
                  <a:gd name="T4" fmla="*/ 26 w 51"/>
                  <a:gd name="T5" fmla="*/ 51 h 51"/>
                  <a:gd name="T6" fmla="*/ 29 w 51"/>
                  <a:gd name="T7" fmla="*/ 29 h 51"/>
                  <a:gd name="T8" fmla="*/ 51 w 51"/>
                  <a:gd name="T9" fmla="*/ 35 h 51"/>
                  <a:gd name="T10" fmla="*/ 28 w 51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28" y="0"/>
                    </a:moveTo>
                    <a:cubicBezTo>
                      <a:pt x="21" y="7"/>
                      <a:pt x="11" y="11"/>
                      <a:pt x="0" y="1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51" y="35"/>
                      <a:pt x="51" y="35"/>
                      <a:pt x="51" y="35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10004421" y="3105152"/>
                <a:ext cx="196850" cy="188913"/>
              </a:xfrm>
              <a:custGeom>
                <a:avLst/>
                <a:gdLst>
                  <a:gd name="T0" fmla="*/ 0 w 51"/>
                  <a:gd name="T1" fmla="*/ 33 h 49"/>
                  <a:gd name="T2" fmla="*/ 22 w 51"/>
                  <a:gd name="T3" fmla="*/ 27 h 49"/>
                  <a:gd name="T4" fmla="*/ 25 w 51"/>
                  <a:gd name="T5" fmla="*/ 49 h 49"/>
                  <a:gd name="T6" fmla="*/ 51 w 51"/>
                  <a:gd name="T7" fmla="*/ 10 h 49"/>
                  <a:gd name="T8" fmla="*/ 22 w 51"/>
                  <a:gd name="T9" fmla="*/ 0 h 49"/>
                  <a:gd name="T10" fmla="*/ 0 w 51"/>
                  <a:gd name="T11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9">
                    <a:moveTo>
                      <a:pt x="0" y="33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0" y="10"/>
                      <a:pt x="30" y="6"/>
                      <a:pt x="22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10125075" y="2886076"/>
                <a:ext cx="157163" cy="149225"/>
              </a:xfrm>
              <a:custGeom>
                <a:avLst/>
                <a:gdLst>
                  <a:gd name="T0" fmla="*/ 38 w 41"/>
                  <a:gd name="T1" fmla="*/ 14 h 39"/>
                  <a:gd name="T2" fmla="*/ 31 w 41"/>
                  <a:gd name="T3" fmla="*/ 13 h 39"/>
                  <a:gd name="T4" fmla="*/ 25 w 41"/>
                  <a:gd name="T5" fmla="*/ 9 h 39"/>
                  <a:gd name="T6" fmla="*/ 22 w 41"/>
                  <a:gd name="T7" fmla="*/ 2 h 39"/>
                  <a:gd name="T8" fmla="*/ 19 w 41"/>
                  <a:gd name="T9" fmla="*/ 2 h 39"/>
                  <a:gd name="T10" fmla="*/ 16 w 41"/>
                  <a:gd name="T11" fmla="*/ 9 h 39"/>
                  <a:gd name="T12" fmla="*/ 10 w 41"/>
                  <a:gd name="T13" fmla="*/ 13 h 39"/>
                  <a:gd name="T14" fmla="*/ 2 w 41"/>
                  <a:gd name="T15" fmla="*/ 14 h 39"/>
                  <a:gd name="T16" fmla="*/ 1 w 41"/>
                  <a:gd name="T17" fmla="*/ 17 h 39"/>
                  <a:gd name="T18" fmla="*/ 7 w 41"/>
                  <a:gd name="T19" fmla="*/ 22 h 39"/>
                  <a:gd name="T20" fmla="*/ 9 w 41"/>
                  <a:gd name="T21" fmla="*/ 29 h 39"/>
                  <a:gd name="T22" fmla="*/ 8 w 41"/>
                  <a:gd name="T23" fmla="*/ 36 h 39"/>
                  <a:gd name="T24" fmla="*/ 10 w 41"/>
                  <a:gd name="T25" fmla="*/ 38 h 39"/>
                  <a:gd name="T26" fmla="*/ 17 w 41"/>
                  <a:gd name="T27" fmla="*/ 34 h 39"/>
                  <a:gd name="T28" fmla="*/ 24 w 41"/>
                  <a:gd name="T29" fmla="*/ 34 h 39"/>
                  <a:gd name="T30" fmla="*/ 30 w 41"/>
                  <a:gd name="T31" fmla="*/ 38 h 39"/>
                  <a:gd name="T32" fmla="*/ 33 w 41"/>
                  <a:gd name="T33" fmla="*/ 36 h 39"/>
                  <a:gd name="T34" fmla="*/ 31 w 41"/>
                  <a:gd name="T35" fmla="*/ 29 h 39"/>
                  <a:gd name="T36" fmla="*/ 34 w 41"/>
                  <a:gd name="T37" fmla="*/ 22 h 39"/>
                  <a:gd name="T38" fmla="*/ 39 w 41"/>
                  <a:gd name="T39" fmla="*/ 17 h 39"/>
                  <a:gd name="T40" fmla="*/ 38 w 41"/>
                  <a:gd name="T4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39">
                    <a:moveTo>
                      <a:pt x="38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9" y="13"/>
                      <a:pt x="26" y="11"/>
                      <a:pt x="25" y="9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0"/>
                      <a:pt x="20" y="0"/>
                      <a:pt x="19" y="2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1"/>
                      <a:pt x="12" y="13"/>
                      <a:pt x="10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9" y="24"/>
                      <a:pt x="10" y="27"/>
                      <a:pt x="9" y="29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7" y="38"/>
                      <a:pt x="8" y="39"/>
                      <a:pt x="10" y="38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3"/>
                      <a:pt x="22" y="33"/>
                      <a:pt x="24" y="34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39"/>
                      <a:pt x="34" y="38"/>
                      <a:pt x="33" y="36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7"/>
                      <a:pt x="32" y="24"/>
                      <a:pt x="34" y="22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6"/>
                      <a:pt x="41" y="14"/>
                      <a:pt x="3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7180" name="Freeform 15"/>
            <p:cNvSpPr>
              <a:spLocks noEditPoints="1"/>
            </p:cNvSpPr>
            <p:nvPr/>
          </p:nvSpPr>
          <p:spPr bwMode="auto">
            <a:xfrm>
              <a:off x="4073037" y="1271211"/>
              <a:ext cx="387140" cy="353432"/>
            </a:xfrm>
            <a:custGeom>
              <a:avLst/>
              <a:gdLst>
                <a:gd name="T0" fmla="*/ 2147483647 w 159"/>
                <a:gd name="T1" fmla="*/ 2147483647 h 158"/>
                <a:gd name="T2" fmla="*/ 2147483647 w 159"/>
                <a:gd name="T3" fmla="*/ 2147483647 h 158"/>
                <a:gd name="T4" fmla="*/ 2147483647 w 159"/>
                <a:gd name="T5" fmla="*/ 2147483647 h 158"/>
                <a:gd name="T6" fmla="*/ 2147483647 w 159"/>
                <a:gd name="T7" fmla="*/ 2147483647 h 158"/>
                <a:gd name="T8" fmla="*/ 2147483647 w 159"/>
                <a:gd name="T9" fmla="*/ 2147483647 h 158"/>
                <a:gd name="T10" fmla="*/ 2147483647 w 159"/>
                <a:gd name="T11" fmla="*/ 0 h 158"/>
                <a:gd name="T12" fmla="*/ 2147483647 w 159"/>
                <a:gd name="T13" fmla="*/ 0 h 158"/>
                <a:gd name="T14" fmla="*/ 2147483647 w 159"/>
                <a:gd name="T15" fmla="*/ 2147483647 h 158"/>
                <a:gd name="T16" fmla="*/ 2147483647 w 159"/>
                <a:gd name="T17" fmla="*/ 2147483647 h 158"/>
                <a:gd name="T18" fmla="*/ 2147483647 w 159"/>
                <a:gd name="T19" fmla="*/ 2147483647 h 158"/>
                <a:gd name="T20" fmla="*/ 2147483647 w 159"/>
                <a:gd name="T21" fmla="*/ 2147483647 h 158"/>
                <a:gd name="T22" fmla="*/ 2147483647 w 159"/>
                <a:gd name="T23" fmla="*/ 2147483647 h 158"/>
                <a:gd name="T24" fmla="*/ 0 w 159"/>
                <a:gd name="T25" fmla="*/ 2147483647 h 158"/>
                <a:gd name="T26" fmla="*/ 0 w 159"/>
                <a:gd name="T27" fmla="*/ 2147483647 h 158"/>
                <a:gd name="T28" fmla="*/ 2147483647 w 159"/>
                <a:gd name="T29" fmla="*/ 2147483647 h 158"/>
                <a:gd name="T30" fmla="*/ 2147483647 w 159"/>
                <a:gd name="T31" fmla="*/ 2147483647 h 158"/>
                <a:gd name="T32" fmla="*/ 2147483647 w 159"/>
                <a:gd name="T33" fmla="*/ 2147483647 h 158"/>
                <a:gd name="T34" fmla="*/ 2147483647 w 159"/>
                <a:gd name="T35" fmla="*/ 2147483647 h 158"/>
                <a:gd name="T36" fmla="*/ 2147483647 w 159"/>
                <a:gd name="T37" fmla="*/ 2147483647 h 158"/>
                <a:gd name="T38" fmla="*/ 2147483647 w 159"/>
                <a:gd name="T39" fmla="*/ 2147483647 h 158"/>
                <a:gd name="T40" fmla="*/ 2147483647 w 159"/>
                <a:gd name="T41" fmla="*/ 2147483647 h 158"/>
                <a:gd name="T42" fmla="*/ 2147483647 w 159"/>
                <a:gd name="T43" fmla="*/ 2147483647 h 158"/>
                <a:gd name="T44" fmla="*/ 2147483647 w 159"/>
                <a:gd name="T45" fmla="*/ 2147483647 h 158"/>
                <a:gd name="T46" fmla="*/ 2147483647 w 159"/>
                <a:gd name="T47" fmla="*/ 2147483647 h 158"/>
                <a:gd name="T48" fmla="*/ 2147483647 w 159"/>
                <a:gd name="T49" fmla="*/ 2147483647 h 158"/>
                <a:gd name="T50" fmla="*/ 2147483647 w 159"/>
                <a:gd name="T51" fmla="*/ 2147483647 h 158"/>
                <a:gd name="T52" fmla="*/ 2147483647 w 159"/>
                <a:gd name="T53" fmla="*/ 2147483647 h 158"/>
                <a:gd name="T54" fmla="*/ 2147483647 w 159"/>
                <a:gd name="T55" fmla="*/ 2147483647 h 158"/>
                <a:gd name="T56" fmla="*/ 2147483647 w 159"/>
                <a:gd name="T57" fmla="*/ 2147483647 h 158"/>
                <a:gd name="T58" fmla="*/ 2147483647 w 159"/>
                <a:gd name="T59" fmla="*/ 2147483647 h 158"/>
                <a:gd name="T60" fmla="*/ 2147483647 w 159"/>
                <a:gd name="T61" fmla="*/ 2147483647 h 158"/>
                <a:gd name="T62" fmla="*/ 2147483647 w 159"/>
                <a:gd name="T63" fmla="*/ 2147483647 h 158"/>
                <a:gd name="T64" fmla="*/ 2147483647 w 159"/>
                <a:gd name="T65" fmla="*/ 2147483647 h 158"/>
                <a:gd name="T66" fmla="*/ 2147483647 w 159"/>
                <a:gd name="T67" fmla="*/ 2147483647 h 158"/>
                <a:gd name="T68" fmla="*/ 2147483647 w 159"/>
                <a:gd name="T69" fmla="*/ 2147483647 h 158"/>
                <a:gd name="T70" fmla="*/ 2147483647 w 159"/>
                <a:gd name="T71" fmla="*/ 2147483647 h 158"/>
                <a:gd name="T72" fmla="*/ 2147483647 w 159"/>
                <a:gd name="T73" fmla="*/ 2147483647 h 158"/>
                <a:gd name="T74" fmla="*/ 2147483647 w 159"/>
                <a:gd name="T75" fmla="*/ 2147483647 h 158"/>
                <a:gd name="T76" fmla="*/ 2147483647 w 159"/>
                <a:gd name="T77" fmla="*/ 2147483647 h 158"/>
                <a:gd name="T78" fmla="*/ 2147483647 w 159"/>
                <a:gd name="T79" fmla="*/ 2147483647 h 1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9" h="158">
                  <a:moveTo>
                    <a:pt x="129" y="99"/>
                  </a:moveTo>
                  <a:lnTo>
                    <a:pt x="129" y="69"/>
                  </a:lnTo>
                  <a:lnTo>
                    <a:pt x="90" y="69"/>
                  </a:lnTo>
                  <a:lnTo>
                    <a:pt x="90" y="59"/>
                  </a:lnTo>
                  <a:lnTo>
                    <a:pt x="119" y="59"/>
                  </a:lnTo>
                  <a:lnTo>
                    <a:pt x="119" y="0"/>
                  </a:lnTo>
                  <a:lnTo>
                    <a:pt x="50" y="0"/>
                  </a:lnTo>
                  <a:lnTo>
                    <a:pt x="50" y="59"/>
                  </a:lnTo>
                  <a:lnTo>
                    <a:pt x="80" y="59"/>
                  </a:lnTo>
                  <a:lnTo>
                    <a:pt x="80" y="69"/>
                  </a:lnTo>
                  <a:lnTo>
                    <a:pt x="30" y="69"/>
                  </a:lnTo>
                  <a:lnTo>
                    <a:pt x="30" y="99"/>
                  </a:lnTo>
                  <a:lnTo>
                    <a:pt x="0" y="99"/>
                  </a:lnTo>
                  <a:lnTo>
                    <a:pt x="0" y="158"/>
                  </a:lnTo>
                  <a:lnTo>
                    <a:pt x="70" y="158"/>
                  </a:lnTo>
                  <a:lnTo>
                    <a:pt x="70" y="99"/>
                  </a:lnTo>
                  <a:lnTo>
                    <a:pt x="40" y="99"/>
                  </a:lnTo>
                  <a:lnTo>
                    <a:pt x="40" y="79"/>
                  </a:lnTo>
                  <a:lnTo>
                    <a:pt x="119" y="79"/>
                  </a:lnTo>
                  <a:lnTo>
                    <a:pt x="119" y="99"/>
                  </a:lnTo>
                  <a:lnTo>
                    <a:pt x="90" y="99"/>
                  </a:lnTo>
                  <a:lnTo>
                    <a:pt x="90" y="158"/>
                  </a:lnTo>
                  <a:lnTo>
                    <a:pt x="159" y="158"/>
                  </a:lnTo>
                  <a:lnTo>
                    <a:pt x="159" y="99"/>
                  </a:lnTo>
                  <a:lnTo>
                    <a:pt x="129" y="99"/>
                  </a:lnTo>
                  <a:close/>
                  <a:moveTo>
                    <a:pt x="60" y="108"/>
                  </a:moveTo>
                  <a:lnTo>
                    <a:pt x="60" y="118"/>
                  </a:lnTo>
                  <a:lnTo>
                    <a:pt x="10" y="118"/>
                  </a:lnTo>
                  <a:lnTo>
                    <a:pt x="10" y="108"/>
                  </a:lnTo>
                  <a:lnTo>
                    <a:pt x="60" y="108"/>
                  </a:lnTo>
                  <a:close/>
                  <a:moveTo>
                    <a:pt x="60" y="19"/>
                  </a:moveTo>
                  <a:lnTo>
                    <a:pt x="60" y="9"/>
                  </a:lnTo>
                  <a:lnTo>
                    <a:pt x="109" y="9"/>
                  </a:lnTo>
                  <a:lnTo>
                    <a:pt x="109" y="19"/>
                  </a:lnTo>
                  <a:lnTo>
                    <a:pt x="60" y="19"/>
                  </a:lnTo>
                  <a:close/>
                  <a:moveTo>
                    <a:pt x="149" y="118"/>
                  </a:moveTo>
                  <a:lnTo>
                    <a:pt x="100" y="118"/>
                  </a:lnTo>
                  <a:lnTo>
                    <a:pt x="100" y="108"/>
                  </a:lnTo>
                  <a:lnTo>
                    <a:pt x="149" y="108"/>
                  </a:lnTo>
                  <a:lnTo>
                    <a:pt x="149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fr-FR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RÔLE DU SCRUM MASTER</a:t>
            </a:r>
          </a:p>
        </p:txBody>
      </p:sp>
      <p:sp>
        <p:nvSpPr>
          <p:cNvPr id="43" name="Shape 83"/>
          <p:cNvSpPr/>
          <p:nvPr/>
        </p:nvSpPr>
        <p:spPr>
          <a:xfrm>
            <a:off x="7073786" y="3190632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3"/>
          <p:cNvSpPr txBox="1">
            <a:spLocks/>
          </p:cNvSpPr>
          <p:nvPr/>
        </p:nvSpPr>
        <p:spPr>
          <a:xfrm>
            <a:off x="6509714" y="4539763"/>
            <a:ext cx="2984500" cy="587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rgbClr val="039D9A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rgbClr val="039D9A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</p:spTree>
    <p:extLst>
      <p:ext uri="{BB962C8B-B14F-4D97-AF65-F5344CB8AC3E}">
        <p14:creationId xmlns:p14="http://schemas.microsoft.com/office/powerpoint/2010/main" val="36970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RÔLE DU SCRUM MASTER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3670300" y="1028701"/>
            <a:ext cx="5316538" cy="107145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Quid du chef de projet sur un projet agile ?</a:t>
            </a:r>
          </a:p>
        </p:txBody>
      </p:sp>
      <p:grpSp>
        <p:nvGrpSpPr>
          <p:cNvPr id="5" name="Group 107"/>
          <p:cNvGrpSpPr/>
          <p:nvPr/>
        </p:nvGrpSpPr>
        <p:grpSpPr>
          <a:xfrm>
            <a:off x="5205386" y="3231979"/>
            <a:ext cx="1997064" cy="1911521"/>
            <a:chOff x="8493125" y="2289175"/>
            <a:chExt cx="854075" cy="808038"/>
          </a:xfrm>
          <a:solidFill>
            <a:srgbClr val="19B99A"/>
          </a:solidFill>
        </p:grpSpPr>
        <p:sp>
          <p:nvSpPr>
            <p:cNvPr id="6" name="Freeform 24"/>
            <p:cNvSpPr>
              <a:spLocks noEditPoints="1"/>
            </p:cNvSpPr>
            <p:nvPr/>
          </p:nvSpPr>
          <p:spPr bwMode="auto">
            <a:xfrm>
              <a:off x="8493125" y="2762250"/>
              <a:ext cx="854075" cy="334963"/>
            </a:xfrm>
            <a:custGeom>
              <a:avLst/>
              <a:gdLst>
                <a:gd name="T0" fmla="*/ 517 w 538"/>
                <a:gd name="T1" fmla="*/ 57 h 211"/>
                <a:gd name="T2" fmla="*/ 335 w 538"/>
                <a:gd name="T3" fmla="*/ 0 h 211"/>
                <a:gd name="T4" fmla="*/ 299 w 538"/>
                <a:gd name="T5" fmla="*/ 161 h 211"/>
                <a:gd name="T6" fmla="*/ 278 w 538"/>
                <a:gd name="T7" fmla="*/ 33 h 211"/>
                <a:gd name="T8" fmla="*/ 287 w 538"/>
                <a:gd name="T9" fmla="*/ 24 h 211"/>
                <a:gd name="T10" fmla="*/ 304 w 538"/>
                <a:gd name="T11" fmla="*/ 5 h 211"/>
                <a:gd name="T12" fmla="*/ 235 w 538"/>
                <a:gd name="T13" fmla="*/ 5 h 211"/>
                <a:gd name="T14" fmla="*/ 251 w 538"/>
                <a:gd name="T15" fmla="*/ 24 h 211"/>
                <a:gd name="T16" fmla="*/ 261 w 538"/>
                <a:gd name="T17" fmla="*/ 33 h 211"/>
                <a:gd name="T18" fmla="*/ 239 w 538"/>
                <a:gd name="T19" fmla="*/ 161 h 211"/>
                <a:gd name="T20" fmla="*/ 204 w 538"/>
                <a:gd name="T21" fmla="*/ 0 h 211"/>
                <a:gd name="T22" fmla="*/ 20 w 538"/>
                <a:gd name="T23" fmla="*/ 57 h 211"/>
                <a:gd name="T24" fmla="*/ 0 w 538"/>
                <a:gd name="T25" fmla="*/ 211 h 211"/>
                <a:gd name="T26" fmla="*/ 538 w 538"/>
                <a:gd name="T27" fmla="*/ 211 h 211"/>
                <a:gd name="T28" fmla="*/ 517 w 538"/>
                <a:gd name="T29" fmla="*/ 57 h 211"/>
                <a:gd name="T30" fmla="*/ 459 w 538"/>
                <a:gd name="T31" fmla="*/ 156 h 211"/>
                <a:gd name="T32" fmla="*/ 366 w 538"/>
                <a:gd name="T33" fmla="*/ 156 h 211"/>
                <a:gd name="T34" fmla="*/ 366 w 538"/>
                <a:gd name="T35" fmla="*/ 129 h 211"/>
                <a:gd name="T36" fmla="*/ 412 w 538"/>
                <a:gd name="T37" fmla="*/ 122 h 211"/>
                <a:gd name="T38" fmla="*/ 459 w 538"/>
                <a:gd name="T39" fmla="*/ 129 h 211"/>
                <a:gd name="T40" fmla="*/ 459 w 538"/>
                <a:gd name="T41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211">
                  <a:moveTo>
                    <a:pt x="517" y="57"/>
                  </a:moveTo>
                  <a:lnTo>
                    <a:pt x="335" y="0"/>
                  </a:lnTo>
                  <a:lnTo>
                    <a:pt x="299" y="161"/>
                  </a:lnTo>
                  <a:lnTo>
                    <a:pt x="278" y="33"/>
                  </a:lnTo>
                  <a:lnTo>
                    <a:pt x="287" y="24"/>
                  </a:lnTo>
                  <a:lnTo>
                    <a:pt x="304" y="5"/>
                  </a:lnTo>
                  <a:lnTo>
                    <a:pt x="235" y="5"/>
                  </a:lnTo>
                  <a:lnTo>
                    <a:pt x="251" y="24"/>
                  </a:lnTo>
                  <a:lnTo>
                    <a:pt x="261" y="33"/>
                  </a:lnTo>
                  <a:lnTo>
                    <a:pt x="239" y="161"/>
                  </a:lnTo>
                  <a:lnTo>
                    <a:pt x="204" y="0"/>
                  </a:lnTo>
                  <a:lnTo>
                    <a:pt x="20" y="57"/>
                  </a:lnTo>
                  <a:lnTo>
                    <a:pt x="0" y="211"/>
                  </a:lnTo>
                  <a:lnTo>
                    <a:pt x="538" y="211"/>
                  </a:lnTo>
                  <a:lnTo>
                    <a:pt x="517" y="57"/>
                  </a:lnTo>
                  <a:close/>
                  <a:moveTo>
                    <a:pt x="459" y="156"/>
                  </a:moveTo>
                  <a:lnTo>
                    <a:pt x="366" y="156"/>
                  </a:lnTo>
                  <a:lnTo>
                    <a:pt x="366" y="129"/>
                  </a:lnTo>
                  <a:lnTo>
                    <a:pt x="412" y="122"/>
                  </a:lnTo>
                  <a:lnTo>
                    <a:pt x="459" y="129"/>
                  </a:lnTo>
                  <a:lnTo>
                    <a:pt x="45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8729663" y="2289175"/>
              <a:ext cx="382588" cy="427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864885" y="1800655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solidFill>
                  <a:srgbClr val="19B99A"/>
                </a:solidFill>
              </a:rPr>
              <a:t>?</a:t>
            </a:r>
          </a:p>
        </p:txBody>
      </p:sp>
      <p:sp>
        <p:nvSpPr>
          <p:cNvPr id="9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600" dirty="0">
                <a:solidFill>
                  <a:schemeClr val="bg1"/>
                </a:solidFill>
              </a:rPr>
              <a:t>Le rôle de </a:t>
            </a:r>
            <a:r>
              <a:rPr lang="fr-FR" sz="1600" dirty="0" err="1">
                <a:solidFill>
                  <a:schemeClr val="bg1"/>
                </a:solidFill>
              </a:rPr>
              <a:t>Scrum</a:t>
            </a:r>
            <a:r>
              <a:rPr lang="fr-FR" sz="1600" dirty="0">
                <a:solidFill>
                  <a:schemeClr val="bg1"/>
                </a:solidFill>
              </a:rPr>
              <a:t> Master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24535698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sz="2400" dirty="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rPr>
              <a:t>RÔLE DU SCRUM MASTER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02202" y="1054869"/>
            <a:ext cx="3975100" cy="917426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19B99A"/>
                </a:solidFill>
              </a:rPr>
              <a:t>Les qualités d’un bon </a:t>
            </a:r>
            <a:r>
              <a:rPr lang="fr-FR" dirty="0" err="1">
                <a:solidFill>
                  <a:srgbClr val="19B99A"/>
                </a:solidFill>
              </a:rPr>
              <a:t>Scrum</a:t>
            </a:r>
            <a:r>
              <a:rPr lang="fr-FR" dirty="0">
                <a:solidFill>
                  <a:srgbClr val="19B99A"/>
                </a:solidFill>
              </a:rPr>
              <a:t> Master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54" r="68977" b="27255"/>
          <a:stretch>
            <a:fillRect/>
          </a:stretch>
        </p:blipFill>
        <p:spPr bwMode="auto">
          <a:xfrm>
            <a:off x="312704" y="2282526"/>
            <a:ext cx="1849158" cy="203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83"/>
          <p:cNvSpPr/>
          <p:nvPr/>
        </p:nvSpPr>
        <p:spPr>
          <a:xfrm>
            <a:off x="6146906" y="981378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3"/>
          <p:cNvSpPr txBox="1">
            <a:spLocks/>
          </p:cNvSpPr>
          <p:nvPr/>
        </p:nvSpPr>
        <p:spPr>
          <a:xfrm>
            <a:off x="5582834" y="2324011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5516974" y="3034171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600" dirty="0">
                <a:solidFill>
                  <a:schemeClr val="bg1"/>
                </a:solidFill>
              </a:rPr>
              <a:t>Le rôle de </a:t>
            </a:r>
            <a:r>
              <a:rPr lang="fr-FR" sz="1600" dirty="0" err="1">
                <a:solidFill>
                  <a:schemeClr val="bg1"/>
                </a:solidFill>
              </a:rPr>
              <a:t>Scrum</a:t>
            </a:r>
            <a:r>
              <a:rPr lang="fr-FR" sz="1600" dirty="0">
                <a:solidFill>
                  <a:schemeClr val="bg1"/>
                </a:solidFill>
              </a:rPr>
              <a:t> Master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2161862" y="2282525"/>
            <a:ext cx="2567840" cy="24283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50838">
              <a:buFont typeface="Wingdings" charset="2"/>
              <a:buChar char="ü"/>
            </a:pPr>
            <a:r>
              <a:rPr lang="fr-FR" sz="2400" b="0" dirty="0">
                <a:solidFill>
                  <a:srgbClr val="19B99A"/>
                </a:solidFill>
              </a:rPr>
              <a:t>Responsable</a:t>
            </a:r>
          </a:p>
          <a:p>
            <a:pPr marL="446088" indent="-350838">
              <a:buFont typeface="Wingdings" charset="2"/>
              <a:buChar char="ü"/>
            </a:pPr>
            <a:r>
              <a:rPr lang="fr-FR" sz="2400" b="0" dirty="0">
                <a:solidFill>
                  <a:srgbClr val="19B99A"/>
                </a:solidFill>
              </a:rPr>
              <a:t>Humble</a:t>
            </a:r>
          </a:p>
          <a:p>
            <a:pPr marL="446088" indent="-350838">
              <a:buFont typeface="Wingdings" charset="2"/>
              <a:buChar char="ü"/>
            </a:pPr>
            <a:r>
              <a:rPr lang="fr-FR" sz="2400" b="0" dirty="0">
                <a:solidFill>
                  <a:srgbClr val="19B99A"/>
                </a:solidFill>
              </a:rPr>
              <a:t>Collaboratif</a:t>
            </a:r>
          </a:p>
          <a:p>
            <a:pPr marL="446088" indent="-350838">
              <a:buFont typeface="Wingdings" charset="2"/>
              <a:buChar char="ü"/>
            </a:pPr>
            <a:r>
              <a:rPr lang="fr-FR" sz="2400" b="0" dirty="0">
                <a:solidFill>
                  <a:srgbClr val="19B99A"/>
                </a:solidFill>
              </a:rPr>
              <a:t>Engagé</a:t>
            </a:r>
          </a:p>
          <a:p>
            <a:pPr marL="446088" indent="-350838">
              <a:buFont typeface="Wingdings" charset="2"/>
              <a:buChar char="ü"/>
            </a:pPr>
            <a:r>
              <a:rPr lang="fr-FR" sz="2400" b="0" dirty="0">
                <a:solidFill>
                  <a:srgbClr val="19B99A"/>
                </a:solidFill>
              </a:rPr>
              <a:t>Omniscient</a:t>
            </a:r>
          </a:p>
        </p:txBody>
      </p:sp>
    </p:spTree>
    <p:extLst>
      <p:ext uri="{BB962C8B-B14F-4D97-AF65-F5344CB8AC3E}">
        <p14:creationId xmlns:p14="http://schemas.microsoft.com/office/powerpoint/2010/main" val="114990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LE RÔLE DE SCRUM MASTER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670300" y="1028701"/>
            <a:ext cx="5316538" cy="64262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Synthèse du chapitre</a:t>
            </a:r>
          </a:p>
        </p:txBody>
      </p:sp>
      <p:sp>
        <p:nvSpPr>
          <p:cNvPr id="14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7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600" dirty="0">
                <a:solidFill>
                  <a:schemeClr val="bg1"/>
                </a:solidFill>
              </a:rPr>
              <a:t>Le rôle de </a:t>
            </a:r>
            <a:r>
              <a:rPr lang="fr-FR" sz="1600" dirty="0" err="1">
                <a:solidFill>
                  <a:schemeClr val="bg1"/>
                </a:solidFill>
              </a:rPr>
              <a:t>Scrum</a:t>
            </a:r>
            <a:r>
              <a:rPr lang="fr-FR" sz="1600" dirty="0">
                <a:solidFill>
                  <a:schemeClr val="bg1"/>
                </a:solidFill>
              </a:rPr>
              <a:t> Master</a:t>
            </a:r>
          </a:p>
          <a:p>
            <a:pPr marL="347663" indent="-258763">
              <a:buFont typeface="+mj-lt"/>
              <a:buAutoNum type="arabicPeriod" startAt="4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  <p:sp>
        <p:nvSpPr>
          <p:cNvPr id="18" name="Espace réservé du texte 1"/>
          <p:cNvSpPr txBox="1">
            <a:spLocks/>
          </p:cNvSpPr>
          <p:nvPr/>
        </p:nvSpPr>
        <p:spPr>
          <a:xfrm>
            <a:off x="4065413" y="1717664"/>
            <a:ext cx="4478512" cy="327959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0" dirty="0">
                <a:solidFill>
                  <a:srgbClr val="039D9A"/>
                </a:solidFill>
              </a:rPr>
              <a:t>Répartition du pouvoir</a:t>
            </a:r>
          </a:p>
          <a:p>
            <a:r>
              <a:rPr lang="fr-FR" sz="2400" b="0" dirty="0">
                <a:solidFill>
                  <a:srgbClr val="039D9A"/>
                </a:solidFill>
              </a:rPr>
              <a:t>Leadership Serviteur</a:t>
            </a:r>
          </a:p>
          <a:p>
            <a:r>
              <a:rPr lang="fr-FR" sz="2400" b="0" dirty="0">
                <a:solidFill>
                  <a:srgbClr val="039D9A"/>
                </a:solidFill>
              </a:rPr>
              <a:t>Passage naturel du rôle de chef de projet à </a:t>
            </a:r>
            <a:r>
              <a:rPr lang="fr-FR" sz="2400" b="0" dirty="0" err="1">
                <a:solidFill>
                  <a:srgbClr val="039D9A"/>
                </a:solidFill>
              </a:rPr>
              <a:t>Scrum</a:t>
            </a:r>
            <a:r>
              <a:rPr lang="fr-FR" sz="2400" b="0" dirty="0">
                <a:solidFill>
                  <a:srgbClr val="039D9A"/>
                </a:solidFill>
              </a:rPr>
              <a:t> Master</a:t>
            </a:r>
          </a:p>
          <a:p>
            <a:r>
              <a:rPr lang="fr-FR" sz="2400" b="0" dirty="0">
                <a:solidFill>
                  <a:srgbClr val="039D9A"/>
                </a:solidFill>
              </a:rPr>
              <a:t>Lâcher Prise</a:t>
            </a:r>
          </a:p>
        </p:txBody>
      </p:sp>
    </p:spTree>
    <p:extLst>
      <p:ext uri="{BB962C8B-B14F-4D97-AF65-F5344CB8AC3E}">
        <p14:creationId xmlns:p14="http://schemas.microsoft.com/office/powerpoint/2010/main" val="2865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ANIMATION DE LA RÉTROSPECTIVE</a:t>
            </a:r>
            <a:endParaRPr lang="fr-FR" sz="36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 Gestion De Projet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Florent Lothon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b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pic>
        <p:nvPicPr>
          <p:cNvPr id="2" name="Image 1" descr="Portrait-F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2113"/>
          <a:stretch/>
        </p:blipFill>
        <p:spPr>
          <a:xfrm>
            <a:off x="434388" y="2036835"/>
            <a:ext cx="1469468" cy="1479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253171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4837" r="14625" b="41695"/>
          <a:stretch/>
        </p:blipFill>
        <p:spPr>
          <a:xfrm>
            <a:off x="4032185" y="910103"/>
            <a:ext cx="3706095" cy="414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751" y="1320249"/>
            <a:ext cx="3247053" cy="356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039D9A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ANIMATION DE LA RÉTROSPECTIVE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49024" y="1376235"/>
            <a:ext cx="187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39D9A"/>
                </a:solidFill>
              </a:rPr>
              <a:t>RÉTROSPECTIVE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21315" y="1421485"/>
            <a:ext cx="87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39D9A"/>
                </a:solidFill>
                <a:sym typeface="Wingdings"/>
              </a:rPr>
              <a:t> 90’</a:t>
            </a:r>
            <a:endParaRPr lang="fr-FR" sz="2000" b="1" dirty="0">
              <a:solidFill>
                <a:srgbClr val="039D9A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72365" y="1792649"/>
            <a:ext cx="2824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39D9A"/>
                </a:solidFill>
              </a:rPr>
              <a:t>Objectif :</a:t>
            </a:r>
            <a:r>
              <a:rPr lang="fr-FR" sz="2000" b="1" dirty="0">
                <a:solidFill>
                  <a:srgbClr val="039D9A"/>
                </a:solidFill>
              </a:rPr>
              <a:t> Améliorer l’efficacité de notre processus de développement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76135" y="3146617"/>
            <a:ext cx="2920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039D9A"/>
                </a:solidFill>
              </a:rPr>
              <a:t>Déroulement</a:t>
            </a:r>
          </a:p>
          <a:p>
            <a:pPr marL="269875" indent="-269875">
              <a:buFont typeface="+mj-lt"/>
              <a:buAutoNum type="arabicPeriod"/>
            </a:pPr>
            <a:r>
              <a:rPr lang="fr-FR" sz="2000" b="1" dirty="0">
                <a:solidFill>
                  <a:srgbClr val="039D9A"/>
                </a:solidFill>
              </a:rPr>
              <a:t>A conserver - 20’</a:t>
            </a:r>
          </a:p>
          <a:p>
            <a:pPr marL="269875" indent="-269875">
              <a:buFont typeface="+mj-lt"/>
              <a:buAutoNum type="arabicPeriod"/>
            </a:pPr>
            <a:r>
              <a:rPr lang="fr-FR" sz="2000" b="1" dirty="0">
                <a:solidFill>
                  <a:srgbClr val="039D9A"/>
                </a:solidFill>
              </a:rPr>
              <a:t>A améliorer - 30’</a:t>
            </a:r>
          </a:p>
          <a:p>
            <a:pPr marL="269875" indent="-269875">
              <a:buFont typeface="+mj-lt"/>
              <a:buAutoNum type="arabicPeriod"/>
            </a:pPr>
            <a:r>
              <a:rPr lang="fr-FR" sz="2000" b="1" dirty="0">
                <a:solidFill>
                  <a:srgbClr val="039D9A"/>
                </a:solidFill>
              </a:rPr>
              <a:t>Plan d’action - 40’</a:t>
            </a:r>
          </a:p>
        </p:txBody>
      </p:sp>
      <p:grpSp>
        <p:nvGrpSpPr>
          <p:cNvPr id="12" name="Group 167"/>
          <p:cNvGrpSpPr/>
          <p:nvPr/>
        </p:nvGrpSpPr>
        <p:grpSpPr>
          <a:xfrm>
            <a:off x="8065165" y="1039250"/>
            <a:ext cx="723593" cy="782345"/>
            <a:chOff x="5910263" y="3230563"/>
            <a:chExt cx="371475" cy="401638"/>
          </a:xfrm>
          <a:solidFill>
            <a:srgbClr val="2FB196"/>
          </a:solidFill>
        </p:grpSpPr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9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431800" indent="-342900">
              <a:buFont typeface="+mj-lt"/>
              <a:buAutoNum type="arabicPeriod" startAt="5"/>
            </a:pPr>
            <a:r>
              <a:rPr lang="fr-FR" sz="160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32483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4837" r="14625" b="41695"/>
          <a:stretch/>
        </p:blipFill>
        <p:spPr>
          <a:xfrm>
            <a:off x="4032185" y="910103"/>
            <a:ext cx="3706095" cy="4143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82751" y="1320249"/>
            <a:ext cx="3247053" cy="356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39D9A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ANIMATION DE LA RÉTROSPECTIVE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50002" y="1366893"/>
            <a:ext cx="83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39D9A"/>
                </a:solidFill>
                <a:sym typeface="Wingdings"/>
              </a:rPr>
              <a:t> 20’</a:t>
            </a:r>
            <a:endParaRPr lang="fr-FR" sz="2400" b="1" dirty="0">
              <a:solidFill>
                <a:srgbClr val="039D9A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01415" y="1784067"/>
            <a:ext cx="2785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39D9A"/>
                </a:solidFill>
              </a:rPr>
              <a:t>Esprit d’équipe / entraide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39D9A"/>
                </a:solidFill>
              </a:rPr>
              <a:t>Préparation démo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39D9A"/>
                </a:solidFill>
              </a:rPr>
              <a:t>Revue par les pairs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39D9A"/>
                </a:solidFill>
              </a:rPr>
              <a:t>Programmation en binôme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39D9A"/>
                </a:solidFill>
              </a:rPr>
              <a:t>Soutien du sponsor du projet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6644419" y="2128769"/>
            <a:ext cx="872812" cy="2031798"/>
            <a:chOff x="6147460" y="1483043"/>
            <a:chExt cx="872812" cy="2143973"/>
          </a:xfrm>
        </p:grpSpPr>
        <p:sp>
          <p:nvSpPr>
            <p:cNvPr id="2" name="Ellipse 1"/>
            <p:cNvSpPr/>
            <p:nvPr/>
          </p:nvSpPr>
          <p:spPr>
            <a:xfrm>
              <a:off x="6511158" y="1587360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6737171" y="1623708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440252" y="2284124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6246720" y="2295071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6778069" y="1483043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6768256" y="351901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6215166" y="2864390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6332252" y="191956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6446030" y="2864389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6912272" y="1556792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6387973" y="268654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6147460" y="1817491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srgbClr val="039D9A"/>
                </a:solidFill>
              </a:endParaRPr>
            </a:p>
          </p:txBody>
        </p:sp>
      </p:grpSp>
      <p:grpSp>
        <p:nvGrpSpPr>
          <p:cNvPr id="30" name="Group 255"/>
          <p:cNvGrpSpPr/>
          <p:nvPr/>
        </p:nvGrpSpPr>
        <p:grpSpPr>
          <a:xfrm>
            <a:off x="7888661" y="1156745"/>
            <a:ext cx="1045143" cy="972024"/>
            <a:chOff x="3338513" y="696913"/>
            <a:chExt cx="771525" cy="717550"/>
          </a:xfrm>
          <a:solidFill>
            <a:srgbClr val="19B99A"/>
          </a:solidFill>
        </p:grpSpPr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33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431800" indent="-342900">
              <a:buFont typeface="+mj-lt"/>
              <a:buAutoNum type="arabicPeriod" startAt="5"/>
            </a:pPr>
            <a:r>
              <a:rPr lang="fr-FR" sz="160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21082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4837" r="14625" b="41695"/>
          <a:stretch/>
        </p:blipFill>
        <p:spPr>
          <a:xfrm>
            <a:off x="4032185" y="910103"/>
            <a:ext cx="3706095" cy="41434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82751" y="1320249"/>
            <a:ext cx="3247053" cy="356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ANIMATION DE LA RÉTROSPECTIVE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59186" y="1353245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39D9A"/>
                </a:solidFill>
                <a:sym typeface="Wingdings"/>
              </a:rPr>
              <a:t> 30’</a:t>
            </a:r>
            <a:endParaRPr lang="fr-FR" sz="2000" b="1" dirty="0">
              <a:solidFill>
                <a:srgbClr val="039D9A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1651" y="1798668"/>
            <a:ext cx="2881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9D9A"/>
                </a:solidFill>
              </a:rPr>
              <a:t>Trop de fonctionnalités non terminées 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9D9A"/>
                </a:solidFill>
              </a:rPr>
              <a:t>Pas de documentation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9D9A"/>
                </a:solidFill>
              </a:rPr>
              <a:t>Product </a:t>
            </a:r>
            <a:r>
              <a:rPr lang="fr-FR" b="1" dirty="0" err="1">
                <a:solidFill>
                  <a:srgbClr val="039D9A"/>
                </a:solidFill>
              </a:rPr>
              <a:t>Owner</a:t>
            </a:r>
            <a:r>
              <a:rPr lang="fr-FR" b="1" dirty="0">
                <a:solidFill>
                  <a:srgbClr val="039D9A"/>
                </a:solidFill>
              </a:rPr>
              <a:t> peu disponible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9D9A"/>
                </a:solidFill>
              </a:rPr>
              <a:t>Trop de tests manuels répétitifs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9D9A"/>
                </a:solidFill>
              </a:rPr>
              <a:t>La mêlée dépasse souvent les 15 minutes</a:t>
            </a:r>
          </a:p>
          <a:p>
            <a:pPr marL="179388" indent="-179388" fontAlgn="base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9D9A"/>
                </a:solidFill>
              </a:rPr>
              <a:t>Max n’a toujours pas de PC pour développer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544716" y="1947242"/>
            <a:ext cx="810913" cy="2793833"/>
            <a:chOff x="6418800" y="1664816"/>
            <a:chExt cx="950022" cy="2844304"/>
          </a:xfrm>
        </p:grpSpPr>
        <p:sp>
          <p:nvSpPr>
            <p:cNvPr id="20" name="Ellipse 19"/>
            <p:cNvSpPr/>
            <p:nvPr/>
          </p:nvSpPr>
          <p:spPr>
            <a:xfrm>
              <a:off x="6972864" y="1700808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6841740" y="181705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101857" y="187105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418800" y="2378495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080865" y="272843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918864" y="4211170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972864" y="4321783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260822" y="262043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188865" y="310513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128296" y="4401120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128296" y="166481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070158" y="4221088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30" name="Group 255"/>
          <p:cNvGrpSpPr/>
          <p:nvPr/>
        </p:nvGrpSpPr>
        <p:grpSpPr>
          <a:xfrm rot="10800000">
            <a:off x="4727359" y="1385006"/>
            <a:ext cx="361906" cy="336588"/>
            <a:chOff x="3338513" y="696913"/>
            <a:chExt cx="771525" cy="717550"/>
          </a:xfrm>
          <a:solidFill>
            <a:srgbClr val="19B99A"/>
          </a:solidFill>
        </p:grpSpPr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rgbClr val="039D9A"/>
                </a:solidFill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rgbClr val="039D9A"/>
                </a:solidFill>
              </a:endParaRPr>
            </a:p>
          </p:txBody>
        </p:sp>
      </p:grpSp>
      <p:grpSp>
        <p:nvGrpSpPr>
          <p:cNvPr id="36" name="Group 255"/>
          <p:cNvGrpSpPr/>
          <p:nvPr/>
        </p:nvGrpSpPr>
        <p:grpSpPr>
          <a:xfrm rot="10800000">
            <a:off x="7876129" y="1285438"/>
            <a:ext cx="1103669" cy="1026459"/>
            <a:chOff x="3338513" y="696913"/>
            <a:chExt cx="771525" cy="717550"/>
          </a:xfrm>
          <a:solidFill>
            <a:srgbClr val="19B99A"/>
          </a:solidFill>
        </p:grpSpPr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1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44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431800" indent="-342900">
              <a:buFont typeface="+mj-lt"/>
              <a:buAutoNum type="arabicPeriod" startAt="5"/>
            </a:pPr>
            <a:r>
              <a:rPr lang="fr-FR" sz="160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693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4837" r="14625" b="41695"/>
          <a:stretch/>
        </p:blipFill>
        <p:spPr>
          <a:xfrm>
            <a:off x="4032185" y="910103"/>
            <a:ext cx="3706095" cy="414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82751" y="1320249"/>
            <a:ext cx="3247053" cy="356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ANIMATION DE LA RÉTROSPECTIVE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19840" y="1366893"/>
            <a:ext cx="83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rgbClr val="039D9A"/>
                </a:solidFill>
                <a:sym typeface="Wingdings"/>
              </a:rPr>
              <a:t> 40’</a:t>
            </a:r>
            <a:endParaRPr lang="fr-FR" sz="2400" b="1" dirty="0">
              <a:solidFill>
                <a:srgbClr val="039D9A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68102" y="1950784"/>
            <a:ext cx="2897142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fontAlgn="base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039D9A"/>
                </a:solidFill>
              </a:rPr>
              <a:t>Clarifier la définition de “Terminé” – Max et Olivier</a:t>
            </a:r>
          </a:p>
          <a:p>
            <a:pPr marL="174625" indent="-174625" fontAlgn="base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039D9A"/>
                </a:solidFill>
              </a:rPr>
              <a:t>Alerter management pour PC manquant et travail en binôme en attendant - Max</a:t>
            </a:r>
          </a:p>
          <a:p>
            <a:pPr marL="174625" indent="-174625" fontAlgn="base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039D9A"/>
                </a:solidFill>
              </a:rPr>
              <a:t>Élaboration d’un modèle de spécification agile - Olivier</a:t>
            </a:r>
          </a:p>
          <a:p>
            <a:pPr marL="174625" indent="-174625" fontAlgn="base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039D9A"/>
                </a:solidFill>
              </a:rPr>
              <a:t>Automatisation d’un premier test fonctionnel simple et répétitif - Yacine</a:t>
            </a:r>
            <a:endParaRPr lang="fr-FR" sz="1600" b="1" dirty="0">
              <a:solidFill>
                <a:srgbClr val="039D9A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09045" y="1434279"/>
            <a:ext cx="170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39D9A"/>
                </a:solidFill>
              </a:rPr>
              <a:t>PLAN D’ACTION</a:t>
            </a:r>
            <a:endParaRPr lang="fr-FR" b="1" dirty="0">
              <a:solidFill>
                <a:srgbClr val="039D9A"/>
              </a:solidFill>
            </a:endParaRPr>
          </a:p>
        </p:txBody>
      </p:sp>
      <p:grpSp>
        <p:nvGrpSpPr>
          <p:cNvPr id="9" name="Group 276"/>
          <p:cNvGrpSpPr/>
          <p:nvPr/>
        </p:nvGrpSpPr>
        <p:grpSpPr>
          <a:xfrm>
            <a:off x="8010103" y="1084859"/>
            <a:ext cx="928294" cy="1111528"/>
            <a:chOff x="9805987" y="1155701"/>
            <a:chExt cx="439738" cy="500062"/>
          </a:xfrm>
          <a:solidFill>
            <a:srgbClr val="19B99A"/>
          </a:solidFill>
        </p:grpSpPr>
        <p:sp>
          <p:nvSpPr>
            <p:cNvPr id="12" name="Freeform 108"/>
            <p:cNvSpPr>
              <a:spLocks noEditPoints="1"/>
            </p:cNvSpPr>
            <p:nvPr/>
          </p:nvSpPr>
          <p:spPr bwMode="auto">
            <a:xfrm>
              <a:off x="9899650" y="1155701"/>
              <a:ext cx="252413" cy="125413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09"/>
            <p:cNvSpPr>
              <a:spLocks noEditPoints="1"/>
            </p:cNvSpPr>
            <p:nvPr/>
          </p:nvSpPr>
          <p:spPr bwMode="auto">
            <a:xfrm>
              <a:off x="9805987" y="1217613"/>
              <a:ext cx="439738" cy="438150"/>
            </a:xfrm>
            <a:custGeom>
              <a:avLst/>
              <a:gdLst>
                <a:gd name="T0" fmla="*/ 237 w 277"/>
                <a:gd name="T1" fmla="*/ 0 h 276"/>
                <a:gd name="T2" fmla="*/ 237 w 277"/>
                <a:gd name="T3" fmla="*/ 59 h 276"/>
                <a:gd name="T4" fmla="*/ 40 w 277"/>
                <a:gd name="T5" fmla="*/ 59 h 276"/>
                <a:gd name="T6" fmla="*/ 40 w 277"/>
                <a:gd name="T7" fmla="*/ 0 h 276"/>
                <a:gd name="T8" fmla="*/ 0 w 277"/>
                <a:gd name="T9" fmla="*/ 0 h 276"/>
                <a:gd name="T10" fmla="*/ 0 w 277"/>
                <a:gd name="T11" fmla="*/ 276 h 276"/>
                <a:gd name="T12" fmla="*/ 277 w 277"/>
                <a:gd name="T13" fmla="*/ 276 h 276"/>
                <a:gd name="T14" fmla="*/ 277 w 277"/>
                <a:gd name="T15" fmla="*/ 0 h 276"/>
                <a:gd name="T16" fmla="*/ 237 w 277"/>
                <a:gd name="T17" fmla="*/ 0 h 276"/>
                <a:gd name="T18" fmla="*/ 129 w 277"/>
                <a:gd name="T19" fmla="*/ 232 h 276"/>
                <a:gd name="T20" fmla="*/ 114 w 277"/>
                <a:gd name="T21" fmla="*/ 222 h 276"/>
                <a:gd name="T22" fmla="*/ 59 w 277"/>
                <a:gd name="T23" fmla="*/ 163 h 276"/>
                <a:gd name="T24" fmla="*/ 89 w 277"/>
                <a:gd name="T25" fmla="*/ 138 h 276"/>
                <a:gd name="T26" fmla="*/ 129 w 277"/>
                <a:gd name="T27" fmla="*/ 178 h 276"/>
                <a:gd name="T28" fmla="*/ 208 w 277"/>
                <a:gd name="T29" fmla="*/ 99 h 276"/>
                <a:gd name="T30" fmla="*/ 237 w 277"/>
                <a:gd name="T31" fmla="*/ 128 h 276"/>
                <a:gd name="T32" fmla="*/ 129 w 277"/>
                <a:gd name="T33" fmla="*/ 23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76">
                  <a:moveTo>
                    <a:pt x="237" y="0"/>
                  </a:moveTo>
                  <a:lnTo>
                    <a:pt x="237" y="59"/>
                  </a:lnTo>
                  <a:lnTo>
                    <a:pt x="40" y="59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277" y="276"/>
                  </a:lnTo>
                  <a:lnTo>
                    <a:pt x="277" y="0"/>
                  </a:lnTo>
                  <a:lnTo>
                    <a:pt x="237" y="0"/>
                  </a:lnTo>
                  <a:close/>
                  <a:moveTo>
                    <a:pt x="129" y="232"/>
                  </a:moveTo>
                  <a:lnTo>
                    <a:pt x="114" y="222"/>
                  </a:lnTo>
                  <a:lnTo>
                    <a:pt x="59" y="163"/>
                  </a:lnTo>
                  <a:lnTo>
                    <a:pt x="89" y="138"/>
                  </a:lnTo>
                  <a:lnTo>
                    <a:pt x="129" y="178"/>
                  </a:lnTo>
                  <a:lnTo>
                    <a:pt x="208" y="99"/>
                  </a:lnTo>
                  <a:lnTo>
                    <a:pt x="237" y="128"/>
                  </a:lnTo>
                  <a:lnTo>
                    <a:pt x="129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20" name="Espace réservé du texte 3"/>
          <p:cNvSpPr txBox="1">
            <a:spLocks/>
          </p:cNvSpPr>
          <p:nvPr/>
        </p:nvSpPr>
        <p:spPr>
          <a:xfrm>
            <a:off x="48655" y="3085200"/>
            <a:ext cx="3214698" cy="16766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rgbClr val="039D9A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rgbClr val="4F6C6B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rgbClr val="7B7B7B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258763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374650" indent="-285750">
              <a:buFont typeface="Wingdings" charset="2"/>
              <a:buChar char="ü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431800" indent="-342900">
              <a:buFont typeface="+mj-lt"/>
              <a:buAutoNum type="arabicPeriod" startAt="5"/>
            </a:pPr>
            <a:r>
              <a:rPr lang="fr-FR" sz="160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9182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4572000" y="1002794"/>
            <a:ext cx="0" cy="3075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395536" y="2350479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rré corné 13"/>
          <p:cNvSpPr/>
          <p:nvPr/>
        </p:nvSpPr>
        <p:spPr>
          <a:xfrm>
            <a:off x="1696757" y="1190816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Carré corné 14"/>
          <p:cNvSpPr/>
          <p:nvPr/>
        </p:nvSpPr>
        <p:spPr>
          <a:xfrm>
            <a:off x="2632861" y="1209353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arré corné 15"/>
          <p:cNvSpPr/>
          <p:nvPr/>
        </p:nvSpPr>
        <p:spPr>
          <a:xfrm>
            <a:off x="1849157" y="1676870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Carré corné 16"/>
          <p:cNvSpPr/>
          <p:nvPr/>
        </p:nvSpPr>
        <p:spPr>
          <a:xfrm>
            <a:off x="2664672" y="1677631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arré corné 17"/>
          <p:cNvSpPr/>
          <p:nvPr/>
        </p:nvSpPr>
        <p:spPr>
          <a:xfrm>
            <a:off x="5212536" y="1147316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arré corné 18"/>
          <p:cNvSpPr/>
          <p:nvPr/>
        </p:nvSpPr>
        <p:spPr>
          <a:xfrm>
            <a:off x="6076632" y="1243080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arré corné 19"/>
          <p:cNvSpPr/>
          <p:nvPr/>
        </p:nvSpPr>
        <p:spPr>
          <a:xfrm>
            <a:off x="4960068" y="1712277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arré corné 20"/>
          <p:cNvSpPr/>
          <p:nvPr/>
        </p:nvSpPr>
        <p:spPr>
          <a:xfrm>
            <a:off x="6048809" y="1820106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arré corné 21"/>
          <p:cNvSpPr/>
          <p:nvPr/>
        </p:nvSpPr>
        <p:spPr>
          <a:xfrm>
            <a:off x="7012736" y="1543893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arré corné 22"/>
          <p:cNvSpPr/>
          <p:nvPr/>
        </p:nvSpPr>
        <p:spPr>
          <a:xfrm>
            <a:off x="2959104" y="2716609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arré corné 23"/>
          <p:cNvSpPr/>
          <p:nvPr/>
        </p:nvSpPr>
        <p:spPr>
          <a:xfrm>
            <a:off x="1887368" y="2711182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arré corné 24"/>
          <p:cNvSpPr/>
          <p:nvPr/>
        </p:nvSpPr>
        <p:spPr>
          <a:xfrm>
            <a:off x="2756541" y="3310447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arré corné 25"/>
          <p:cNvSpPr/>
          <p:nvPr/>
        </p:nvSpPr>
        <p:spPr>
          <a:xfrm>
            <a:off x="1746901" y="3549153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arré corné 26"/>
          <p:cNvSpPr/>
          <p:nvPr/>
        </p:nvSpPr>
        <p:spPr>
          <a:xfrm>
            <a:off x="5076056" y="2711181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arré corné 27"/>
          <p:cNvSpPr/>
          <p:nvPr/>
        </p:nvSpPr>
        <p:spPr>
          <a:xfrm>
            <a:off x="5925610" y="2518320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arré corné 28"/>
          <p:cNvSpPr/>
          <p:nvPr/>
        </p:nvSpPr>
        <p:spPr>
          <a:xfrm>
            <a:off x="5264257" y="3540469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Carré corné 29"/>
          <p:cNvSpPr/>
          <p:nvPr/>
        </p:nvSpPr>
        <p:spPr>
          <a:xfrm>
            <a:off x="6048809" y="3190317"/>
            <a:ext cx="648072" cy="396578"/>
          </a:xfrm>
          <a:prstGeom prst="foldedCorner">
            <a:avLst/>
          </a:prstGeom>
          <a:solidFill>
            <a:srgbClr val="E7FFF3"/>
          </a:solidFill>
          <a:ln>
            <a:solidFill>
              <a:srgbClr val="19B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ANIMATION DE LA RÉTROSPECTIVE</a:t>
            </a:r>
          </a:p>
        </p:txBody>
      </p:sp>
      <p:grpSp>
        <p:nvGrpSpPr>
          <p:cNvPr id="31" name="Group 189"/>
          <p:cNvGrpSpPr/>
          <p:nvPr/>
        </p:nvGrpSpPr>
        <p:grpSpPr>
          <a:xfrm>
            <a:off x="515756" y="2879513"/>
            <a:ext cx="555981" cy="913416"/>
            <a:chOff x="5438775" y="339726"/>
            <a:chExt cx="550863" cy="844549"/>
          </a:xfrm>
          <a:solidFill>
            <a:srgbClr val="19B99A"/>
          </a:solidFill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276"/>
          <p:cNvGrpSpPr/>
          <p:nvPr/>
        </p:nvGrpSpPr>
        <p:grpSpPr>
          <a:xfrm>
            <a:off x="8076202" y="2422754"/>
            <a:ext cx="472402" cy="565649"/>
            <a:chOff x="9805987" y="1155701"/>
            <a:chExt cx="439738" cy="500062"/>
          </a:xfrm>
          <a:solidFill>
            <a:srgbClr val="19B99A"/>
          </a:solidFill>
        </p:grpSpPr>
        <p:sp>
          <p:nvSpPr>
            <p:cNvPr id="37" name="Freeform 108"/>
            <p:cNvSpPr>
              <a:spLocks noEditPoints="1"/>
            </p:cNvSpPr>
            <p:nvPr/>
          </p:nvSpPr>
          <p:spPr bwMode="auto">
            <a:xfrm>
              <a:off x="9899650" y="1155701"/>
              <a:ext cx="252413" cy="125413"/>
            </a:xfrm>
            <a:custGeom>
              <a:avLst/>
              <a:gdLst>
                <a:gd name="T0" fmla="*/ 32 w 32"/>
                <a:gd name="T1" fmla="*/ 8 h 16"/>
                <a:gd name="T2" fmla="*/ 24 w 32"/>
                <a:gd name="T3" fmla="*/ 8 h 16"/>
                <a:gd name="T4" fmla="*/ 16 w 32"/>
                <a:gd name="T5" fmla="*/ 0 h 16"/>
                <a:gd name="T6" fmla="*/ 8 w 32"/>
                <a:gd name="T7" fmla="*/ 8 h 16"/>
                <a:gd name="T8" fmla="*/ 0 w 32"/>
                <a:gd name="T9" fmla="*/ 8 h 16"/>
                <a:gd name="T10" fmla="*/ 0 w 32"/>
                <a:gd name="T11" fmla="*/ 16 h 16"/>
                <a:gd name="T12" fmla="*/ 32 w 32"/>
                <a:gd name="T13" fmla="*/ 16 h 16"/>
                <a:gd name="T14" fmla="*/ 32 w 32"/>
                <a:gd name="T15" fmla="*/ 8 h 16"/>
                <a:gd name="T16" fmla="*/ 16 w 32"/>
                <a:gd name="T17" fmla="*/ 12 h 16"/>
                <a:gd name="T18" fmla="*/ 12 w 32"/>
                <a:gd name="T19" fmla="*/ 8 h 16"/>
                <a:gd name="T20" fmla="*/ 16 w 32"/>
                <a:gd name="T21" fmla="*/ 4 h 16"/>
                <a:gd name="T22" fmla="*/ 20 w 32"/>
                <a:gd name="T23" fmla="*/ 8 h 16"/>
                <a:gd name="T24" fmla="*/ 16 w 3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0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4" y="12"/>
                    <a:pt x="12" y="10"/>
                    <a:pt x="12" y="8"/>
                  </a:cubicBezTo>
                  <a:cubicBezTo>
                    <a:pt x="12" y="6"/>
                    <a:pt x="14" y="4"/>
                    <a:pt x="16" y="4"/>
                  </a:cubicBezTo>
                  <a:cubicBezTo>
                    <a:pt x="18" y="4"/>
                    <a:pt x="20" y="6"/>
                    <a:pt x="20" y="8"/>
                  </a:cubicBezTo>
                  <a:cubicBezTo>
                    <a:pt x="20" y="10"/>
                    <a:pt x="18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09"/>
            <p:cNvSpPr>
              <a:spLocks noEditPoints="1"/>
            </p:cNvSpPr>
            <p:nvPr/>
          </p:nvSpPr>
          <p:spPr bwMode="auto">
            <a:xfrm>
              <a:off x="9805987" y="1217613"/>
              <a:ext cx="439738" cy="438150"/>
            </a:xfrm>
            <a:custGeom>
              <a:avLst/>
              <a:gdLst>
                <a:gd name="T0" fmla="*/ 237 w 277"/>
                <a:gd name="T1" fmla="*/ 0 h 276"/>
                <a:gd name="T2" fmla="*/ 237 w 277"/>
                <a:gd name="T3" fmla="*/ 59 h 276"/>
                <a:gd name="T4" fmla="*/ 40 w 277"/>
                <a:gd name="T5" fmla="*/ 59 h 276"/>
                <a:gd name="T6" fmla="*/ 40 w 277"/>
                <a:gd name="T7" fmla="*/ 0 h 276"/>
                <a:gd name="T8" fmla="*/ 0 w 277"/>
                <a:gd name="T9" fmla="*/ 0 h 276"/>
                <a:gd name="T10" fmla="*/ 0 w 277"/>
                <a:gd name="T11" fmla="*/ 276 h 276"/>
                <a:gd name="T12" fmla="*/ 277 w 277"/>
                <a:gd name="T13" fmla="*/ 276 h 276"/>
                <a:gd name="T14" fmla="*/ 277 w 277"/>
                <a:gd name="T15" fmla="*/ 0 h 276"/>
                <a:gd name="T16" fmla="*/ 237 w 277"/>
                <a:gd name="T17" fmla="*/ 0 h 276"/>
                <a:gd name="T18" fmla="*/ 129 w 277"/>
                <a:gd name="T19" fmla="*/ 232 h 276"/>
                <a:gd name="T20" fmla="*/ 114 w 277"/>
                <a:gd name="T21" fmla="*/ 222 h 276"/>
                <a:gd name="T22" fmla="*/ 59 w 277"/>
                <a:gd name="T23" fmla="*/ 163 h 276"/>
                <a:gd name="T24" fmla="*/ 89 w 277"/>
                <a:gd name="T25" fmla="*/ 138 h 276"/>
                <a:gd name="T26" fmla="*/ 129 w 277"/>
                <a:gd name="T27" fmla="*/ 178 h 276"/>
                <a:gd name="T28" fmla="*/ 208 w 277"/>
                <a:gd name="T29" fmla="*/ 99 h 276"/>
                <a:gd name="T30" fmla="*/ 237 w 277"/>
                <a:gd name="T31" fmla="*/ 128 h 276"/>
                <a:gd name="T32" fmla="*/ 129 w 277"/>
                <a:gd name="T33" fmla="*/ 23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76">
                  <a:moveTo>
                    <a:pt x="237" y="0"/>
                  </a:moveTo>
                  <a:lnTo>
                    <a:pt x="237" y="59"/>
                  </a:lnTo>
                  <a:lnTo>
                    <a:pt x="40" y="59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277" y="276"/>
                  </a:lnTo>
                  <a:lnTo>
                    <a:pt x="277" y="0"/>
                  </a:lnTo>
                  <a:lnTo>
                    <a:pt x="237" y="0"/>
                  </a:lnTo>
                  <a:close/>
                  <a:moveTo>
                    <a:pt x="129" y="232"/>
                  </a:moveTo>
                  <a:lnTo>
                    <a:pt x="114" y="222"/>
                  </a:lnTo>
                  <a:lnTo>
                    <a:pt x="59" y="163"/>
                  </a:lnTo>
                  <a:lnTo>
                    <a:pt x="89" y="138"/>
                  </a:lnTo>
                  <a:lnTo>
                    <a:pt x="129" y="178"/>
                  </a:lnTo>
                  <a:lnTo>
                    <a:pt x="208" y="99"/>
                  </a:lnTo>
                  <a:lnTo>
                    <a:pt x="237" y="128"/>
                  </a:lnTo>
                  <a:lnTo>
                    <a:pt x="129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" name="Group 255"/>
          <p:cNvGrpSpPr/>
          <p:nvPr/>
        </p:nvGrpSpPr>
        <p:grpSpPr>
          <a:xfrm>
            <a:off x="635812" y="1480261"/>
            <a:ext cx="492028" cy="504407"/>
            <a:chOff x="3338513" y="696913"/>
            <a:chExt cx="771525" cy="717550"/>
          </a:xfrm>
          <a:solidFill>
            <a:srgbClr val="19B99A"/>
          </a:solidFill>
        </p:grpSpPr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" name="Group 255"/>
          <p:cNvGrpSpPr/>
          <p:nvPr/>
        </p:nvGrpSpPr>
        <p:grpSpPr>
          <a:xfrm rot="10800000">
            <a:off x="8051897" y="1480261"/>
            <a:ext cx="492028" cy="504407"/>
            <a:chOff x="3338513" y="696913"/>
            <a:chExt cx="771525" cy="717550"/>
          </a:xfrm>
          <a:solidFill>
            <a:srgbClr val="19B99A"/>
          </a:solidFill>
        </p:grpSpPr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6" name="Shape 83"/>
          <p:cNvSpPr/>
          <p:nvPr/>
        </p:nvSpPr>
        <p:spPr>
          <a:xfrm>
            <a:off x="7073786" y="3190632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3"/>
          <p:cNvSpPr txBox="1">
            <a:spLocks/>
          </p:cNvSpPr>
          <p:nvPr/>
        </p:nvSpPr>
        <p:spPr>
          <a:xfrm>
            <a:off x="6509714" y="4539763"/>
            <a:ext cx="2984500" cy="587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rgbClr val="039D9A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rgbClr val="039D9A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</p:spTree>
    <p:extLst>
      <p:ext uri="{BB962C8B-B14F-4D97-AF65-F5344CB8AC3E}">
        <p14:creationId xmlns:p14="http://schemas.microsoft.com/office/powerpoint/2010/main" val="8766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PROGRAMME DU MODULE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Qu’est-ce qu’une approche agile 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Fonctionnement concret de </a:t>
            </a:r>
            <a:r>
              <a:rPr lang="fr-FR" sz="2400" dirty="0" err="1"/>
              <a:t>Scrum</a:t>
            </a:r>
            <a:endParaRPr lang="fr-FR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Les 8 leviers de réussite agiles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Le rôle de </a:t>
            </a:r>
            <a:r>
              <a:rPr lang="fr-FR" sz="2400" dirty="0" err="1"/>
              <a:t>Scrum</a:t>
            </a:r>
            <a:r>
              <a:rPr lang="fr-FR" sz="2400" dirty="0"/>
              <a:t> Master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/>
              <a:t>Animation de la rétrospective</a:t>
            </a:r>
          </a:p>
        </p:txBody>
      </p:sp>
      <p:sp>
        <p:nvSpPr>
          <p:cNvPr id="6" name="Shape 83"/>
          <p:cNvSpPr/>
          <p:nvPr/>
        </p:nvSpPr>
        <p:spPr>
          <a:xfrm>
            <a:off x="336907" y="1303116"/>
            <a:ext cx="2632860" cy="2088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3"/>
          <p:cNvSpPr txBox="1">
            <a:spLocks/>
          </p:cNvSpPr>
          <p:nvPr/>
        </p:nvSpPr>
        <p:spPr>
          <a:xfrm>
            <a:off x="83506" y="3547898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20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</p:spTree>
    <p:extLst>
      <p:ext uri="{BB962C8B-B14F-4D97-AF65-F5344CB8AC3E}">
        <p14:creationId xmlns:p14="http://schemas.microsoft.com/office/powerpoint/2010/main" val="434472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SYNTHÈSE DU MODULE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390525" y="1107726"/>
            <a:ext cx="3975100" cy="3134057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19B99A"/>
                </a:solidFill>
              </a:rPr>
              <a:t>Caractéristiques de </a:t>
            </a:r>
            <a:r>
              <a:rPr lang="fr-FR" sz="2400" dirty="0" err="1">
                <a:solidFill>
                  <a:srgbClr val="19B99A"/>
                </a:solidFill>
              </a:rPr>
              <a:t>Scrum</a:t>
            </a:r>
            <a:endParaRPr lang="fr-FR" sz="2400" dirty="0">
              <a:solidFill>
                <a:srgbClr val="19B99A"/>
              </a:solidFill>
            </a:endParaRPr>
          </a:p>
          <a:p>
            <a:r>
              <a:rPr lang="fr-FR" sz="2000" b="0" dirty="0">
                <a:solidFill>
                  <a:srgbClr val="19B99A"/>
                </a:solidFill>
              </a:rPr>
              <a:t>Léger et ouvert</a:t>
            </a:r>
          </a:p>
          <a:p>
            <a:r>
              <a:rPr lang="fr-FR" sz="2000" b="0" dirty="0">
                <a:solidFill>
                  <a:srgbClr val="19B99A"/>
                </a:solidFill>
              </a:rPr>
              <a:t>Approche itérative et incrémentale</a:t>
            </a:r>
          </a:p>
        </p:txBody>
      </p:sp>
      <p:sp>
        <p:nvSpPr>
          <p:cNvPr id="7" name="Shape 83"/>
          <p:cNvSpPr/>
          <p:nvPr/>
        </p:nvSpPr>
        <p:spPr>
          <a:xfrm>
            <a:off x="6147275" y="1602785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3"/>
          <p:cNvSpPr txBox="1">
            <a:spLocks/>
          </p:cNvSpPr>
          <p:nvPr/>
        </p:nvSpPr>
        <p:spPr>
          <a:xfrm>
            <a:off x="5583203" y="3052194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88" y="2620718"/>
            <a:ext cx="2201573" cy="19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QU’EST-CE QU’UNE </a:t>
            </a:r>
            <a:r>
              <a:rPr lang="fr-FR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APPROCHE AGILE ?</a:t>
            </a:r>
            <a:endParaRPr lang="fr-FR" sz="36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 Gestion De Projet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Florent Lothon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b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pic>
        <p:nvPicPr>
          <p:cNvPr id="2" name="Image 1" descr="Portrait-F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2113"/>
          <a:stretch/>
        </p:blipFill>
        <p:spPr>
          <a:xfrm>
            <a:off x="434388" y="2036835"/>
            <a:ext cx="1469468" cy="1479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112076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tolia_92589267_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1" y="1632623"/>
            <a:ext cx="3652400" cy="2434933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90763" y="179388"/>
            <a:ext cx="6165850" cy="517525"/>
          </a:xfrm>
        </p:spPr>
        <p:txBody>
          <a:bodyPr/>
          <a:lstStyle/>
          <a:p>
            <a:r>
              <a:rPr lang="fr-FR" dirty="0"/>
              <a:t>QU’EST CE QU’UNE APPROCHE AGILE ?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687475" y="1422760"/>
            <a:ext cx="3460679" cy="2914341"/>
            <a:chOff x="687475" y="1898959"/>
            <a:chExt cx="3460679" cy="2914341"/>
          </a:xfrm>
        </p:grpSpPr>
        <p:cxnSp>
          <p:nvCxnSpPr>
            <p:cNvPr id="7" name="Connecteur droit 6"/>
            <p:cNvCxnSpPr/>
            <p:nvPr/>
          </p:nvCxnSpPr>
          <p:spPr>
            <a:xfrm flipH="1">
              <a:off x="687475" y="1898959"/>
              <a:ext cx="3460679" cy="2914341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 flipV="1">
              <a:off x="687475" y="1898959"/>
              <a:ext cx="3460679" cy="2914341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hape 83"/>
          <p:cNvSpPr/>
          <p:nvPr/>
        </p:nvSpPr>
        <p:spPr>
          <a:xfrm>
            <a:off x="6158021" y="832459"/>
            <a:ext cx="1832781" cy="14534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43"/>
          <p:cNvSpPr txBox="1">
            <a:spLocks/>
          </p:cNvSpPr>
          <p:nvPr/>
        </p:nvSpPr>
        <p:spPr>
          <a:xfrm>
            <a:off x="5516546" y="2396547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274285" y="3333848"/>
            <a:ext cx="3669065" cy="1676690"/>
          </a:xfrm>
        </p:spPr>
        <p:txBody>
          <a:bodyPr/>
          <a:lstStyle/>
          <a:p>
            <a:pPr marL="457200" indent="-280988">
              <a:buFont typeface="+mj-lt"/>
              <a:buAutoNum type="arabicPeriod"/>
            </a:pPr>
            <a:r>
              <a:rPr lang="fr-FR" sz="1600" dirty="0"/>
              <a:t>Qu’est-ce qu’une approche agile ?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Fonctionnement concret de </a:t>
            </a:r>
            <a:r>
              <a:rPr lang="fr-FR" sz="1400" b="0" dirty="0" err="1"/>
              <a:t>Scrum</a:t>
            </a:r>
            <a:endParaRPr lang="fr-FR" sz="1400" b="0" dirty="0"/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Les 8 leviers de réussite agiles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 rôle de </a:t>
            </a:r>
            <a:r>
              <a:rPr lang="fr-FR" sz="1400" b="0" dirty="0" err="1"/>
              <a:t>Scrum</a:t>
            </a:r>
            <a:r>
              <a:rPr lang="fr-FR" sz="1400" b="0" dirty="0"/>
              <a:t> Master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14518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90763" y="179388"/>
            <a:ext cx="6165850" cy="517525"/>
          </a:xfrm>
        </p:spPr>
        <p:txBody>
          <a:bodyPr/>
          <a:lstStyle/>
          <a:p>
            <a:r>
              <a:rPr lang="fr-FR" dirty="0"/>
              <a:t>QU’EST CE QU’UNE APPROCHE AGILE ?</a:t>
            </a:r>
          </a:p>
        </p:txBody>
      </p:sp>
      <p:sp>
        <p:nvSpPr>
          <p:cNvPr id="10" name="Shape 83"/>
          <p:cNvSpPr/>
          <p:nvPr/>
        </p:nvSpPr>
        <p:spPr>
          <a:xfrm>
            <a:off x="6158021" y="832459"/>
            <a:ext cx="1832781" cy="14534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43"/>
          <p:cNvSpPr txBox="1">
            <a:spLocks/>
          </p:cNvSpPr>
          <p:nvPr/>
        </p:nvSpPr>
        <p:spPr>
          <a:xfrm>
            <a:off x="5516546" y="2396547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274285" y="3333848"/>
            <a:ext cx="3669065" cy="1676690"/>
          </a:xfrm>
        </p:spPr>
        <p:txBody>
          <a:bodyPr/>
          <a:lstStyle/>
          <a:p>
            <a:pPr marL="457200" indent="-280988">
              <a:buFont typeface="+mj-lt"/>
              <a:buAutoNum type="arabicPeriod"/>
            </a:pPr>
            <a:r>
              <a:rPr lang="fr-FR" sz="1600" dirty="0"/>
              <a:t>Qu’est-ce qu’une approche agile ?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Fonctionnement concret de </a:t>
            </a:r>
            <a:r>
              <a:rPr lang="fr-FR" sz="1400" b="0" dirty="0" err="1"/>
              <a:t>Scrum</a:t>
            </a:r>
            <a:endParaRPr lang="fr-FR" sz="1400" b="0" dirty="0"/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Les 8 leviers de réussite agiles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 rôle de </a:t>
            </a:r>
            <a:r>
              <a:rPr lang="fr-FR" sz="1400" b="0" dirty="0" err="1"/>
              <a:t>Scrum</a:t>
            </a:r>
            <a:r>
              <a:rPr lang="fr-FR" sz="1400" b="0" dirty="0"/>
              <a:t> Master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Animation de la rétrospective</a:t>
            </a:r>
          </a:p>
        </p:txBody>
      </p:sp>
      <p:sp>
        <p:nvSpPr>
          <p:cNvPr id="15" name="Espace réservé du texte 4"/>
          <p:cNvSpPr txBox="1">
            <a:spLocks/>
          </p:cNvSpPr>
          <p:nvPr/>
        </p:nvSpPr>
        <p:spPr>
          <a:xfrm>
            <a:off x="218364" y="1158167"/>
            <a:ext cx="4572000" cy="18811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19B9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constat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srgbClr val="19B9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Incertitude</a:t>
            </a:r>
            <a:r>
              <a:rPr kumimoji="0" lang="fr-FR" sz="1900" b="0" i="0" u="none" strike="noStrike" kern="1200" cap="none" spc="0" normalizeH="0" noProof="0" dirty="0">
                <a:ln>
                  <a:noFill/>
                </a:ln>
                <a:solidFill>
                  <a:srgbClr val="19B9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inévitable</a:t>
            </a: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rgbClr val="19B99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rgbClr val="19B99A"/>
                </a:solidFill>
              </a:rPr>
              <a:t>Le besoin ne peut pas être complètement connu tant que les utilisateurs ne l'ont pas utilisé</a:t>
            </a:r>
          </a:p>
        </p:txBody>
      </p:sp>
      <p:sp>
        <p:nvSpPr>
          <p:cNvPr id="16" name="Espace réservé du texte 4"/>
          <p:cNvSpPr txBox="1">
            <a:spLocks/>
          </p:cNvSpPr>
          <p:nvPr/>
        </p:nvSpPr>
        <p:spPr>
          <a:xfrm>
            <a:off x="218364" y="2854195"/>
            <a:ext cx="4572000" cy="2320119"/>
          </a:xfrm>
          <a:prstGeom prst="rect">
            <a:avLst/>
          </a:prstGeom>
        </p:spPr>
        <p:txBody>
          <a:bodyPr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fr-FR" sz="2200" b="1" dirty="0" err="1">
                <a:solidFill>
                  <a:srgbClr val="19B99A"/>
                </a:solidFill>
              </a:rPr>
              <a:t>Scrum</a:t>
            </a:r>
            <a:r>
              <a:rPr lang="fr-FR" sz="2200" b="1" dirty="0">
                <a:solidFill>
                  <a:srgbClr val="19B99A"/>
                </a:solidFill>
              </a:rPr>
              <a:t> : Diviser pour mieux maîtriser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rgbClr val="19B99A"/>
                </a:solidFill>
              </a:rPr>
              <a:t>Diviser le périmètre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rgbClr val="19B99A"/>
                </a:solidFill>
              </a:rPr>
              <a:t>Diviser le temps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rgbClr val="19B99A"/>
                </a:solidFill>
              </a:rPr>
              <a:t>Diviser en équipes de tailles optimales</a:t>
            </a:r>
          </a:p>
        </p:txBody>
      </p:sp>
    </p:spTree>
    <p:extLst>
      <p:ext uri="{BB962C8B-B14F-4D97-AF65-F5344CB8AC3E}">
        <p14:creationId xmlns:p14="http://schemas.microsoft.com/office/powerpoint/2010/main" val="1451864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QU’EST CE QU’UNE APPROCHE AGILE ?</a:t>
            </a:r>
          </a:p>
        </p:txBody>
      </p:sp>
      <p:pic>
        <p:nvPicPr>
          <p:cNvPr id="9" name="Image 8" descr="Fotolia_71101565_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6"/>
          <a:stretch/>
        </p:blipFill>
        <p:spPr>
          <a:xfrm>
            <a:off x="4035617" y="1204667"/>
            <a:ext cx="4516677" cy="2178222"/>
          </a:xfrm>
          <a:prstGeom prst="rect">
            <a:avLst/>
          </a:prstGeom>
        </p:spPr>
      </p:pic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4035617" y="3688507"/>
            <a:ext cx="45083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800" i="1" dirty="0">
                <a:solidFill>
                  <a:srgbClr val="039D9A"/>
                </a:solidFill>
              </a:rPr>
              <a:t>« L’entreprise doit avoir l’agilité du banc de poisson qui agit et réagit avec vitesse, simultanéité et précision. »</a:t>
            </a:r>
          </a:p>
          <a:p>
            <a:pPr algn="r"/>
            <a:r>
              <a:rPr lang="fr-FR" sz="1800" dirty="0">
                <a:solidFill>
                  <a:srgbClr val="039D9A"/>
                </a:solidFill>
              </a:rPr>
              <a:t>Jean-Pierre Chardon</a:t>
            </a:r>
          </a:p>
        </p:txBody>
      </p:sp>
      <p:sp>
        <p:nvSpPr>
          <p:cNvPr id="6" name="Shape 83"/>
          <p:cNvSpPr/>
          <p:nvPr/>
        </p:nvSpPr>
        <p:spPr>
          <a:xfrm>
            <a:off x="678587" y="1032407"/>
            <a:ext cx="1854689" cy="13649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3"/>
          <p:cNvSpPr txBox="1">
            <a:spLocks/>
          </p:cNvSpPr>
          <p:nvPr/>
        </p:nvSpPr>
        <p:spPr>
          <a:xfrm>
            <a:off x="114515" y="2375040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8654" y="3085200"/>
            <a:ext cx="3444015" cy="1676690"/>
          </a:xfrm>
        </p:spPr>
        <p:txBody>
          <a:bodyPr/>
          <a:lstStyle/>
          <a:p>
            <a:pPr marL="265113" indent="-265113">
              <a:buFont typeface="+mj-lt"/>
              <a:buAutoNum type="arabicPeriod"/>
            </a:pPr>
            <a:r>
              <a:rPr lang="fr-FR" sz="1600" dirty="0">
                <a:solidFill>
                  <a:schemeClr val="bg1"/>
                </a:solidFill>
              </a:rPr>
              <a:t>Qu’est-ce qu’une approche agile ?</a:t>
            </a:r>
          </a:p>
          <a:p>
            <a:pPr marL="265113" indent="-265113">
              <a:buFont typeface="+mj-lt"/>
              <a:buAutoNum type="arabicPeriod"/>
            </a:pPr>
            <a:r>
              <a:rPr lang="fr-FR" sz="1400" b="0" dirty="0">
                <a:solidFill>
                  <a:schemeClr val="bg1"/>
                </a:solidFill>
              </a:rPr>
              <a:t>Fonctionnement concret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endParaRPr lang="fr-FR" sz="1400" b="0" dirty="0">
              <a:solidFill>
                <a:schemeClr val="bg1"/>
              </a:solidFill>
            </a:endParaRPr>
          </a:p>
          <a:p>
            <a:pPr marL="265113" indent="-265113">
              <a:buFont typeface="+mj-lt"/>
              <a:buAutoNum type="arabicPeriod"/>
            </a:pPr>
            <a:r>
              <a:rPr lang="fr-FR" sz="1400" b="0" dirty="0">
                <a:solidFill>
                  <a:schemeClr val="bg1"/>
                </a:solidFill>
              </a:rPr>
              <a:t>Les 8 leviers de réussite agiles</a:t>
            </a:r>
          </a:p>
          <a:p>
            <a:pPr marL="265113" indent="-265113">
              <a:buFont typeface="+mj-lt"/>
              <a:buAutoNum type="arabicPeriod"/>
            </a:pPr>
            <a:r>
              <a:rPr lang="fr-FR" sz="1400" b="0" dirty="0">
                <a:solidFill>
                  <a:schemeClr val="bg1"/>
                </a:solidFill>
              </a:rPr>
              <a:t>Le rôle de </a:t>
            </a:r>
            <a:r>
              <a:rPr lang="fr-FR" sz="1400" b="0" dirty="0" err="1">
                <a:solidFill>
                  <a:schemeClr val="bg1"/>
                </a:solidFill>
              </a:rPr>
              <a:t>Scrum</a:t>
            </a:r>
            <a:r>
              <a:rPr lang="fr-FR" sz="1400" b="0" dirty="0">
                <a:solidFill>
                  <a:schemeClr val="bg1"/>
                </a:solidFill>
              </a:rPr>
              <a:t> Master</a:t>
            </a:r>
          </a:p>
          <a:p>
            <a:pPr marL="265113" indent="-265113">
              <a:buFont typeface="+mj-lt"/>
              <a:buAutoNum type="arabicPeriod"/>
            </a:pPr>
            <a:r>
              <a:rPr lang="fr-FR" sz="1400" b="0" dirty="0">
                <a:solidFill>
                  <a:schemeClr val="bg1"/>
                </a:solidFill>
              </a:rPr>
              <a:t>Animation de la rétrospective</a:t>
            </a:r>
          </a:p>
        </p:txBody>
      </p:sp>
    </p:spTree>
    <p:extLst>
      <p:ext uri="{BB962C8B-B14F-4D97-AF65-F5344CB8AC3E}">
        <p14:creationId xmlns:p14="http://schemas.microsoft.com/office/powerpoint/2010/main" val="15359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90763" y="179388"/>
            <a:ext cx="6165850" cy="517525"/>
          </a:xfrm>
        </p:spPr>
        <p:txBody>
          <a:bodyPr/>
          <a:lstStyle/>
          <a:p>
            <a:r>
              <a:rPr lang="fr-FR" dirty="0"/>
              <a:t>QU’EST CE QU’UNE APPROCHE AGILE ?</a:t>
            </a:r>
          </a:p>
        </p:txBody>
      </p:sp>
      <p:sp>
        <p:nvSpPr>
          <p:cNvPr id="10" name="Shape 83"/>
          <p:cNvSpPr/>
          <p:nvPr/>
        </p:nvSpPr>
        <p:spPr>
          <a:xfrm>
            <a:off x="6158021" y="832459"/>
            <a:ext cx="1832781" cy="14534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43"/>
          <p:cNvSpPr txBox="1">
            <a:spLocks/>
          </p:cNvSpPr>
          <p:nvPr/>
        </p:nvSpPr>
        <p:spPr>
          <a:xfrm>
            <a:off x="5516546" y="2396547"/>
            <a:ext cx="2984500" cy="77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Florent Lothon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274285" y="3333848"/>
            <a:ext cx="3669065" cy="1676690"/>
          </a:xfrm>
        </p:spPr>
        <p:txBody>
          <a:bodyPr/>
          <a:lstStyle/>
          <a:p>
            <a:pPr marL="457200" indent="-280988">
              <a:buFont typeface="+mj-lt"/>
              <a:buAutoNum type="arabicPeriod"/>
            </a:pPr>
            <a:r>
              <a:rPr lang="fr-FR" sz="1600" dirty="0"/>
              <a:t>Qu’est-ce qu’une approche agile ?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Fonctionnement concret de </a:t>
            </a:r>
            <a:r>
              <a:rPr lang="fr-FR" sz="1400" b="0" dirty="0" err="1"/>
              <a:t>Scrum</a:t>
            </a:r>
            <a:endParaRPr lang="fr-FR" sz="1400" b="0" dirty="0"/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Les 8 leviers de réussite agiles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Le rôle de </a:t>
            </a:r>
            <a:r>
              <a:rPr lang="fr-FR" sz="1400" b="0" dirty="0" err="1"/>
              <a:t>Scrum</a:t>
            </a:r>
            <a:r>
              <a:rPr lang="fr-FR" sz="1400" b="0" dirty="0"/>
              <a:t> Master</a:t>
            </a:r>
          </a:p>
          <a:p>
            <a:pPr marL="457200" indent="-280988">
              <a:buFont typeface="+mj-lt"/>
              <a:buAutoNum type="arabicPeriod"/>
            </a:pPr>
            <a:r>
              <a:rPr lang="fr-FR" sz="1400" b="0" dirty="0"/>
              <a:t>Animation de la rétrospective</a:t>
            </a:r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133172" y="1058807"/>
            <a:ext cx="4478512" cy="56237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39D9A"/>
                </a:solidFill>
              </a:rPr>
              <a:t>Synthèse du chapitre</a:t>
            </a:r>
          </a:p>
        </p:txBody>
      </p:sp>
      <p:sp>
        <p:nvSpPr>
          <p:cNvPr id="16" name="Espace réservé du texte 1"/>
          <p:cNvSpPr txBox="1">
            <a:spLocks/>
          </p:cNvSpPr>
          <p:nvPr/>
        </p:nvSpPr>
        <p:spPr>
          <a:xfrm>
            <a:off x="133172" y="1918223"/>
            <a:ext cx="4478512" cy="182554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28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baseline="0" dirty="0" smtClean="0">
                <a:solidFill>
                  <a:schemeClr val="bg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0" dirty="0">
                <a:solidFill>
                  <a:srgbClr val="039D9A"/>
                </a:solidFill>
              </a:rPr>
              <a:t>Limites du cycle en v atteintes</a:t>
            </a:r>
          </a:p>
          <a:p>
            <a:r>
              <a:rPr lang="fr-FR" sz="2400" b="0" dirty="0">
                <a:solidFill>
                  <a:srgbClr val="039D9A"/>
                </a:solidFill>
              </a:rPr>
              <a:t>Etat d’esprit agile</a:t>
            </a:r>
          </a:p>
          <a:p>
            <a:r>
              <a:rPr lang="fr-FR" sz="2400" b="0" dirty="0">
                <a:solidFill>
                  <a:srgbClr val="039D9A"/>
                </a:solidFill>
              </a:rPr>
              <a:t>Approche empirique &amp; pragmatique</a:t>
            </a:r>
          </a:p>
        </p:txBody>
      </p:sp>
    </p:spTree>
    <p:extLst>
      <p:ext uri="{BB962C8B-B14F-4D97-AF65-F5344CB8AC3E}">
        <p14:creationId xmlns:p14="http://schemas.microsoft.com/office/powerpoint/2010/main" val="42637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FONCTIONNEMENT DE SCRUM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rPr lang="fr-FR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MOOC Gestion De Projet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Florent Lothon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None/>
            </a:pPr>
            <a:r>
              <a:rPr lang="fr-FR" sz="2000" b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Manager &amp; coach agile</a:t>
            </a:r>
          </a:p>
        </p:txBody>
      </p:sp>
      <p:pic>
        <p:nvPicPr>
          <p:cNvPr id="2" name="Image 1" descr="Portrait-Fl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 b="12113"/>
          <a:stretch/>
        </p:blipFill>
        <p:spPr>
          <a:xfrm>
            <a:off x="434388" y="2036835"/>
            <a:ext cx="1469468" cy="14795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6356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18026</TotalTime>
  <Words>1262</Words>
  <Application>Microsoft Office PowerPoint</Application>
  <PresentationFormat>Affichage à l'écran (16:9)</PresentationFormat>
  <Paragraphs>336</Paragraphs>
  <Slides>30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Avenir Heavy</vt:lpstr>
      <vt:lpstr>Calibri</vt:lpstr>
      <vt:lpstr>MS PGothic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Master 1 SEFA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Séquence 1.1</dc:title>
  <dc:creator>Julie Roquefort</dc:creator>
  <cp:lastModifiedBy>Max Max</cp:lastModifiedBy>
  <cp:revision>1118</cp:revision>
  <cp:lastPrinted>2015-04-20T10:19:46Z</cp:lastPrinted>
  <dcterms:created xsi:type="dcterms:W3CDTF">2014-08-28T13:33:17Z</dcterms:created>
  <dcterms:modified xsi:type="dcterms:W3CDTF">2016-02-29T14:30:02Z</dcterms:modified>
</cp:coreProperties>
</file>