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2.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handoutMasterIdLst>
    <p:handoutMasterId r:id="rId69"/>
  </p:handoutMasterIdLst>
  <p:sldIdLst>
    <p:sldId id="451" r:id="rId2"/>
    <p:sldId id="386" r:id="rId3"/>
    <p:sldId id="419" r:id="rId4"/>
    <p:sldId id="348" r:id="rId5"/>
    <p:sldId id="258" r:id="rId6"/>
    <p:sldId id="341" r:id="rId7"/>
    <p:sldId id="405" r:id="rId8"/>
    <p:sldId id="297" r:id="rId9"/>
    <p:sldId id="413" r:id="rId10"/>
    <p:sldId id="323" r:id="rId11"/>
    <p:sldId id="362" r:id="rId12"/>
    <p:sldId id="300" r:id="rId13"/>
    <p:sldId id="351" r:id="rId14"/>
    <p:sldId id="363" r:id="rId15"/>
    <p:sldId id="299" r:id="rId16"/>
    <p:sldId id="391" r:id="rId17"/>
    <p:sldId id="364" r:id="rId18"/>
    <p:sldId id="298" r:id="rId19"/>
    <p:sldId id="389" r:id="rId20"/>
    <p:sldId id="327" r:id="rId21"/>
    <p:sldId id="416" r:id="rId22"/>
    <p:sldId id="414" r:id="rId23"/>
    <p:sldId id="422" r:id="rId24"/>
    <p:sldId id="441" r:id="rId25"/>
    <p:sldId id="439" r:id="rId26"/>
    <p:sldId id="407" r:id="rId27"/>
    <p:sldId id="411" r:id="rId28"/>
    <p:sldId id="387" r:id="rId29"/>
    <p:sldId id="302" r:id="rId30"/>
    <p:sldId id="303" r:id="rId31"/>
    <p:sldId id="319" r:id="rId32"/>
    <p:sldId id="320" r:id="rId33"/>
    <p:sldId id="318" r:id="rId34"/>
    <p:sldId id="415" r:id="rId35"/>
    <p:sldId id="442" r:id="rId36"/>
    <p:sldId id="444" r:id="rId37"/>
    <p:sldId id="408" r:id="rId38"/>
    <p:sldId id="412" r:id="rId39"/>
    <p:sldId id="309" r:id="rId40"/>
    <p:sldId id="450" r:id="rId41"/>
    <p:sldId id="409" r:id="rId42"/>
    <p:sldId id="383" r:id="rId43"/>
    <p:sldId id="369" r:id="rId44"/>
    <p:sldId id="370" r:id="rId45"/>
    <p:sldId id="371" r:id="rId46"/>
    <p:sldId id="372" r:id="rId47"/>
    <p:sldId id="400" r:id="rId48"/>
    <p:sldId id="373" r:id="rId49"/>
    <p:sldId id="375" r:id="rId50"/>
    <p:sldId id="420" r:id="rId51"/>
    <p:sldId id="374" r:id="rId52"/>
    <p:sldId id="417" r:id="rId53"/>
    <p:sldId id="431" r:id="rId54"/>
    <p:sldId id="445" r:id="rId55"/>
    <p:sldId id="406" r:id="rId56"/>
    <p:sldId id="410" r:id="rId57"/>
    <p:sldId id="321" r:id="rId58"/>
    <p:sldId id="392" r:id="rId59"/>
    <p:sldId id="344" r:id="rId60"/>
    <p:sldId id="347" r:id="rId61"/>
    <p:sldId id="346" r:id="rId62"/>
    <p:sldId id="395" r:id="rId63"/>
    <p:sldId id="290" r:id="rId64"/>
    <p:sldId id="438" r:id="rId65"/>
    <p:sldId id="446" r:id="rId66"/>
    <p:sldId id="418" r:id="rId67"/>
  </p:sldIdLst>
  <p:sldSz cx="9144000" cy="5715000" type="screen16x10"/>
  <p:notesSz cx="6858000" cy="9144000"/>
  <p:defaultTextStyle>
    <a:defPPr>
      <a:defRPr lang="en-US"/>
    </a:defPPr>
    <a:lvl1pPr algn="l" rtl="0" fontAlgn="base">
      <a:spcBef>
        <a:spcPct val="0"/>
      </a:spcBef>
      <a:spcAft>
        <a:spcPct val="0"/>
      </a:spcAft>
      <a:defRPr sz="1900" kern="1200">
        <a:solidFill>
          <a:schemeClr val="tx1"/>
        </a:solidFill>
        <a:latin typeface="Times New Roman" pitchFamily="18" charset="0"/>
        <a:ea typeface="+mn-ea"/>
        <a:cs typeface="+mn-cs"/>
      </a:defRPr>
    </a:lvl1pPr>
    <a:lvl2pPr marL="356602" algn="l" rtl="0" fontAlgn="base">
      <a:spcBef>
        <a:spcPct val="0"/>
      </a:spcBef>
      <a:spcAft>
        <a:spcPct val="0"/>
      </a:spcAft>
      <a:defRPr sz="1900" kern="1200">
        <a:solidFill>
          <a:schemeClr val="tx1"/>
        </a:solidFill>
        <a:latin typeface="Times New Roman" pitchFamily="18" charset="0"/>
        <a:ea typeface="+mn-ea"/>
        <a:cs typeface="+mn-cs"/>
      </a:defRPr>
    </a:lvl2pPr>
    <a:lvl3pPr marL="713203" algn="l" rtl="0" fontAlgn="base">
      <a:spcBef>
        <a:spcPct val="0"/>
      </a:spcBef>
      <a:spcAft>
        <a:spcPct val="0"/>
      </a:spcAft>
      <a:defRPr sz="1900" kern="1200">
        <a:solidFill>
          <a:schemeClr val="tx1"/>
        </a:solidFill>
        <a:latin typeface="Times New Roman" pitchFamily="18" charset="0"/>
        <a:ea typeface="+mn-ea"/>
        <a:cs typeface="+mn-cs"/>
      </a:defRPr>
    </a:lvl3pPr>
    <a:lvl4pPr marL="1069805" algn="l" rtl="0" fontAlgn="base">
      <a:spcBef>
        <a:spcPct val="0"/>
      </a:spcBef>
      <a:spcAft>
        <a:spcPct val="0"/>
      </a:spcAft>
      <a:defRPr sz="1900" kern="1200">
        <a:solidFill>
          <a:schemeClr val="tx1"/>
        </a:solidFill>
        <a:latin typeface="Times New Roman" pitchFamily="18" charset="0"/>
        <a:ea typeface="+mn-ea"/>
        <a:cs typeface="+mn-cs"/>
      </a:defRPr>
    </a:lvl4pPr>
    <a:lvl5pPr marL="1426407" algn="l" rtl="0" fontAlgn="base">
      <a:spcBef>
        <a:spcPct val="0"/>
      </a:spcBef>
      <a:spcAft>
        <a:spcPct val="0"/>
      </a:spcAft>
      <a:defRPr sz="1900" kern="1200">
        <a:solidFill>
          <a:schemeClr val="tx1"/>
        </a:solidFill>
        <a:latin typeface="Times New Roman" pitchFamily="18" charset="0"/>
        <a:ea typeface="+mn-ea"/>
        <a:cs typeface="+mn-cs"/>
      </a:defRPr>
    </a:lvl5pPr>
    <a:lvl6pPr marL="1783009" algn="l" defTabSz="713203" rtl="0" eaLnBrk="1" latinLnBrk="0" hangingPunct="1">
      <a:defRPr sz="1900" kern="1200">
        <a:solidFill>
          <a:schemeClr val="tx1"/>
        </a:solidFill>
        <a:latin typeface="Times New Roman" pitchFamily="18" charset="0"/>
        <a:ea typeface="+mn-ea"/>
        <a:cs typeface="+mn-cs"/>
      </a:defRPr>
    </a:lvl6pPr>
    <a:lvl7pPr marL="2139610" algn="l" defTabSz="713203" rtl="0" eaLnBrk="1" latinLnBrk="0" hangingPunct="1">
      <a:defRPr sz="1900" kern="1200">
        <a:solidFill>
          <a:schemeClr val="tx1"/>
        </a:solidFill>
        <a:latin typeface="Times New Roman" pitchFamily="18" charset="0"/>
        <a:ea typeface="+mn-ea"/>
        <a:cs typeface="+mn-cs"/>
      </a:defRPr>
    </a:lvl7pPr>
    <a:lvl8pPr marL="2496212" algn="l" defTabSz="713203" rtl="0" eaLnBrk="1" latinLnBrk="0" hangingPunct="1">
      <a:defRPr sz="1900" kern="1200">
        <a:solidFill>
          <a:schemeClr val="tx1"/>
        </a:solidFill>
        <a:latin typeface="Times New Roman" pitchFamily="18" charset="0"/>
        <a:ea typeface="+mn-ea"/>
        <a:cs typeface="+mn-cs"/>
      </a:defRPr>
    </a:lvl8pPr>
    <a:lvl9pPr marL="2852814" algn="l" defTabSz="713203" rtl="0" eaLnBrk="1" latinLnBrk="0" hangingPunct="1">
      <a:defRPr sz="19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Section par défaut" id="{6837B4E4-7138-4178-9F19-739A33538552}">
          <p14:sldIdLst>
            <p14:sldId id="451"/>
            <p14:sldId id="386"/>
            <p14:sldId id="419"/>
            <p14:sldId id="348"/>
            <p14:sldId id="258"/>
            <p14:sldId id="341"/>
            <p14:sldId id="405"/>
          </p14:sldIdLst>
        </p14:section>
        <p14:section name="Section sans titre" id="{53612B7D-9380-442B-8BCE-7D7D3EB60C6A}">
          <p14:sldIdLst>
            <p14:sldId id="297"/>
            <p14:sldId id="413"/>
            <p14:sldId id="323"/>
            <p14:sldId id="362"/>
            <p14:sldId id="300"/>
            <p14:sldId id="351"/>
            <p14:sldId id="363"/>
            <p14:sldId id="299"/>
            <p14:sldId id="391"/>
            <p14:sldId id="364"/>
            <p14:sldId id="298"/>
            <p14:sldId id="389"/>
            <p14:sldId id="327"/>
            <p14:sldId id="416"/>
            <p14:sldId id="414"/>
            <p14:sldId id="422"/>
            <p14:sldId id="441"/>
            <p14:sldId id="439"/>
            <p14:sldId id="407"/>
          </p14:sldIdLst>
        </p14:section>
        <p14:section name="Section sans titre" id="{9C319AC3-5326-4C74-B19B-C1AAD3069ADE}">
          <p14:sldIdLst>
            <p14:sldId id="411"/>
            <p14:sldId id="387"/>
            <p14:sldId id="302"/>
            <p14:sldId id="303"/>
            <p14:sldId id="319"/>
            <p14:sldId id="320"/>
            <p14:sldId id="318"/>
            <p14:sldId id="415"/>
            <p14:sldId id="442"/>
            <p14:sldId id="444"/>
            <p14:sldId id="408"/>
          </p14:sldIdLst>
        </p14:section>
        <p14:section name="Section sans titre" id="{FD999092-9DCF-45FF-ABCA-7908DA1CF9A5}">
          <p14:sldIdLst>
            <p14:sldId id="412"/>
            <p14:sldId id="309"/>
            <p14:sldId id="450"/>
            <p14:sldId id="409"/>
            <p14:sldId id="383"/>
            <p14:sldId id="369"/>
            <p14:sldId id="370"/>
            <p14:sldId id="371"/>
            <p14:sldId id="372"/>
            <p14:sldId id="400"/>
            <p14:sldId id="373"/>
            <p14:sldId id="375"/>
            <p14:sldId id="420"/>
            <p14:sldId id="374"/>
            <p14:sldId id="417"/>
            <p14:sldId id="431"/>
            <p14:sldId id="445"/>
            <p14:sldId id="406"/>
          </p14:sldIdLst>
        </p14:section>
        <p14:section name="Section sans titre" id="{BBFF9591-57E2-4DF5-8118-633670C18208}">
          <p14:sldIdLst>
            <p14:sldId id="410"/>
            <p14:sldId id="321"/>
            <p14:sldId id="392"/>
            <p14:sldId id="344"/>
            <p14:sldId id="347"/>
            <p14:sldId id="346"/>
            <p14:sldId id="395"/>
            <p14:sldId id="290"/>
            <p14:sldId id="438"/>
            <p14:sldId id="446"/>
            <p14:sldId id="41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800">
          <p15:clr>
            <a:srgbClr val="A4A3A4"/>
          </p15:clr>
        </p15:guide>
        <p15:guide id="4"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on Alacaraz" initials="" lastIdx="3" clrIdx="0"/>
  <p:cmAuthor id="1" name="remi bachelet" initials="rb" lastIdx="6" clrIdx="1">
    <p:extLst>
      <p:ext uri="{19B8F6BF-5375-455C-9EA6-DF929625EA0E}">
        <p15:presenceInfo xmlns:p15="http://schemas.microsoft.com/office/powerpoint/2012/main" userId="4c45c43f20d7a3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8431E"/>
    <a:srgbClr val="248511"/>
    <a:srgbClr val="00B050"/>
    <a:srgbClr val="C2B3F9"/>
    <a:srgbClr val="A6ACF3"/>
    <a:srgbClr val="EC749C"/>
    <a:srgbClr val="B75D35"/>
    <a:srgbClr val="F89708"/>
    <a:srgbClr val="F1C825"/>
    <a:srgbClr val="005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53" autoAdjust="0"/>
    <p:restoredTop sz="94387" autoAdjust="0"/>
  </p:normalViewPr>
  <p:slideViewPr>
    <p:cSldViewPr>
      <p:cViewPr varScale="1">
        <p:scale>
          <a:sx n="85" d="100"/>
          <a:sy n="85" d="100"/>
        </p:scale>
        <p:origin x="1008" y="53"/>
      </p:cViewPr>
      <p:guideLst>
        <p:guide orient="horz" pos="2160"/>
        <p:guide pos="3840"/>
        <p:guide orient="horz" pos="180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20" d="100"/>
        <a:sy n="20" d="100"/>
      </p:scale>
      <p:origin x="0" y="0"/>
    </p:cViewPr>
  </p:sorterViewPr>
  <p:notesViewPr>
    <p:cSldViewPr>
      <p:cViewPr varScale="1">
        <p:scale>
          <a:sx n="71" d="100"/>
          <a:sy n="71" d="100"/>
        </p:scale>
        <p:origin x="3029"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3-20T02:30:53.328" idx="6">
    <p:pos x="10" y="10"/>
    <p:text>manque diapo quizz</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4-03-20T02:30:53.328" idx="6">
    <p:pos x="10" y="10"/>
    <p:text>manque diapo quizz</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05E2D1-7010-9946-8322-F7D8CB68E59D}" type="doc">
      <dgm:prSet loTypeId="urn:microsoft.com/office/officeart/2005/8/layout/hProcess9" loCatId="" qsTypeId="urn:microsoft.com/office/officeart/2005/8/quickstyle/simple4" qsCatId="simple" csTypeId="urn:microsoft.com/office/officeart/2005/8/colors/colorful4" csCatId="colorful" phldr="1"/>
      <dgm:spPr/>
    </dgm:pt>
    <dgm:pt modelId="{A9296A3C-D606-5A4F-A0D2-A69193E9E3BB}">
      <dgm:prSet phldrT="[Texte]" custT="1"/>
      <dgm:spPr>
        <a:solidFill>
          <a:srgbClr val="6537B6"/>
        </a:solidFill>
      </dgm:spPr>
      <dgm:t>
        <a:bodyPr/>
        <a:lstStyle/>
        <a:p>
          <a:r>
            <a:rPr lang="fr-FR" sz="1100" b="0" dirty="0" smtClean="0"/>
            <a:t>1</a:t>
          </a:r>
          <a:r>
            <a:rPr lang="fr-FR" sz="1100" b="0" baseline="30000" dirty="0" smtClean="0"/>
            <a:t>er</a:t>
          </a:r>
          <a:r>
            <a:rPr lang="fr-FR" sz="1100" b="0" dirty="0" smtClean="0"/>
            <a:t> regroupement  </a:t>
          </a:r>
        </a:p>
        <a:p>
          <a:r>
            <a:rPr lang="fr-FR" sz="1100" b="0" dirty="0" smtClean="0"/>
            <a:t>2 jours</a:t>
          </a:r>
          <a:endParaRPr lang="fr-FR" sz="1100" b="0" dirty="0"/>
        </a:p>
      </dgm:t>
    </dgm:pt>
    <dgm:pt modelId="{7F470DAE-DBFE-8045-B47B-3963E89DE465}" type="parTrans" cxnId="{06196518-5360-2045-8F1E-FFBBB2487323}">
      <dgm:prSet/>
      <dgm:spPr/>
      <dgm:t>
        <a:bodyPr/>
        <a:lstStyle/>
        <a:p>
          <a:endParaRPr lang="fr-FR"/>
        </a:p>
      </dgm:t>
    </dgm:pt>
    <dgm:pt modelId="{8B85FA46-8056-F44F-9121-0E253DD50281}" type="sibTrans" cxnId="{06196518-5360-2045-8F1E-FFBBB2487323}">
      <dgm:prSet/>
      <dgm:spPr/>
      <dgm:t>
        <a:bodyPr/>
        <a:lstStyle/>
        <a:p>
          <a:endParaRPr lang="fr-FR"/>
        </a:p>
      </dgm:t>
    </dgm:pt>
    <dgm:pt modelId="{44FFAD87-5CC1-FF4E-B1C4-947912276364}">
      <dgm:prSet phldrT="[Texte]" custT="1"/>
      <dgm:spPr>
        <a:solidFill>
          <a:schemeClr val="accent6"/>
        </a:solidFill>
      </dgm:spPr>
      <dgm:t>
        <a:bodyPr/>
        <a:lstStyle/>
        <a:p>
          <a:r>
            <a:rPr lang="fr-FR" sz="1300" b="1" dirty="0" smtClean="0"/>
            <a:t>Autoformation </a:t>
          </a:r>
          <a:r>
            <a:rPr lang="fr-FR" sz="1300" b="1" dirty="0" err="1" smtClean="0"/>
            <a:t>tutorée</a:t>
          </a:r>
          <a:endParaRPr lang="fr-FR" sz="1300" b="1" dirty="0" smtClean="0"/>
        </a:p>
        <a:p>
          <a:endParaRPr lang="fr-FR" sz="1400" b="1" dirty="0" smtClean="0"/>
        </a:p>
        <a:p>
          <a:r>
            <a:rPr lang="fr-FR" sz="1400" b="1" dirty="0" smtClean="0"/>
            <a:t>6 mois</a:t>
          </a:r>
          <a:endParaRPr lang="fr-FR" sz="1400" b="1" dirty="0"/>
        </a:p>
      </dgm:t>
    </dgm:pt>
    <dgm:pt modelId="{39B75BF7-62F7-CF47-B553-378608916A7E}" type="parTrans" cxnId="{843C0828-9311-4C48-B8BE-E88188F46316}">
      <dgm:prSet/>
      <dgm:spPr/>
      <dgm:t>
        <a:bodyPr/>
        <a:lstStyle/>
        <a:p>
          <a:endParaRPr lang="fr-FR"/>
        </a:p>
      </dgm:t>
    </dgm:pt>
    <dgm:pt modelId="{1DCAF416-57C9-A944-9467-73FBDD59C813}" type="sibTrans" cxnId="{843C0828-9311-4C48-B8BE-E88188F46316}">
      <dgm:prSet/>
      <dgm:spPr/>
      <dgm:t>
        <a:bodyPr/>
        <a:lstStyle/>
        <a:p>
          <a:endParaRPr lang="fr-FR"/>
        </a:p>
      </dgm:t>
    </dgm:pt>
    <dgm:pt modelId="{C143171A-6D6C-6546-B5AF-821B251160E9}">
      <dgm:prSet phldrT="[Texte]" custT="1"/>
      <dgm:spPr>
        <a:solidFill>
          <a:srgbClr val="2D2DB9"/>
        </a:solidFill>
      </dgm:spPr>
      <dgm:t>
        <a:bodyPr/>
        <a:lstStyle/>
        <a:p>
          <a:r>
            <a:rPr lang="fr-FR" sz="1300" b="1" dirty="0" smtClean="0"/>
            <a:t>Autoformation </a:t>
          </a:r>
          <a:r>
            <a:rPr lang="fr-FR" sz="1300" b="1" dirty="0" err="1" smtClean="0"/>
            <a:t>tutorée</a:t>
          </a:r>
          <a:endParaRPr lang="fr-FR" sz="1300" b="1" dirty="0" smtClean="0"/>
        </a:p>
        <a:p>
          <a:endParaRPr lang="fr-FR" sz="1400" b="1" dirty="0" smtClean="0"/>
        </a:p>
        <a:p>
          <a:r>
            <a:rPr lang="fr-FR" sz="1400" b="1" dirty="0" smtClean="0"/>
            <a:t>6 mois</a:t>
          </a:r>
          <a:endParaRPr lang="fr-FR" sz="1400" b="1" dirty="0"/>
        </a:p>
      </dgm:t>
    </dgm:pt>
    <dgm:pt modelId="{36B25704-CBB7-214C-8F64-CCF869269BA8}" type="parTrans" cxnId="{BD93051D-17BD-C64B-A297-358D642B4E94}">
      <dgm:prSet/>
      <dgm:spPr/>
      <dgm:t>
        <a:bodyPr/>
        <a:lstStyle/>
        <a:p>
          <a:endParaRPr lang="fr-FR"/>
        </a:p>
      </dgm:t>
    </dgm:pt>
    <dgm:pt modelId="{65E51F4F-AB2F-9442-8738-06A296AD9C1B}" type="sibTrans" cxnId="{BD93051D-17BD-C64B-A297-358D642B4E94}">
      <dgm:prSet/>
      <dgm:spPr/>
      <dgm:t>
        <a:bodyPr/>
        <a:lstStyle/>
        <a:p>
          <a:endParaRPr lang="fr-FR"/>
        </a:p>
      </dgm:t>
    </dgm:pt>
    <dgm:pt modelId="{171BF577-0C6B-034C-9039-7CDC8B534F3F}">
      <dgm:prSet phldrT="[Texte]" custT="1"/>
      <dgm:spPr>
        <a:solidFill>
          <a:srgbClr val="FFCC00"/>
        </a:solidFill>
      </dgm:spPr>
      <dgm:t>
        <a:bodyPr/>
        <a:lstStyle/>
        <a:p>
          <a:r>
            <a:rPr lang="fr-FR" sz="1200" b="1" dirty="0" smtClean="0">
              <a:solidFill>
                <a:schemeClr val="tx2"/>
              </a:solidFill>
            </a:rPr>
            <a:t>Evaluation des enseignants / Evaluation du dispositif</a:t>
          </a:r>
          <a:endParaRPr lang="fr-FR" sz="1200" b="1" dirty="0">
            <a:solidFill>
              <a:schemeClr val="tx2"/>
            </a:solidFill>
          </a:endParaRPr>
        </a:p>
      </dgm:t>
    </dgm:pt>
    <dgm:pt modelId="{0DBB865A-B156-7548-8443-AD6232EBA146}" type="parTrans" cxnId="{9E7EE56C-BC9D-6641-8C43-0DF6F99AC7D8}">
      <dgm:prSet/>
      <dgm:spPr/>
      <dgm:t>
        <a:bodyPr/>
        <a:lstStyle/>
        <a:p>
          <a:endParaRPr lang="fr-FR"/>
        </a:p>
      </dgm:t>
    </dgm:pt>
    <dgm:pt modelId="{CA13C451-501B-9343-A46C-9C5879AB569A}" type="sibTrans" cxnId="{9E7EE56C-BC9D-6641-8C43-0DF6F99AC7D8}">
      <dgm:prSet/>
      <dgm:spPr/>
      <dgm:t>
        <a:bodyPr/>
        <a:lstStyle/>
        <a:p>
          <a:endParaRPr lang="fr-FR"/>
        </a:p>
      </dgm:t>
    </dgm:pt>
    <dgm:pt modelId="{F8002469-0846-5948-9A7C-202729B00AD5}">
      <dgm:prSet phldrT="[Texte]" custT="1"/>
      <dgm:spPr>
        <a:solidFill>
          <a:srgbClr val="6537B6"/>
        </a:solidFill>
      </dgm:spPr>
      <dgm:t>
        <a:bodyPr/>
        <a:lstStyle/>
        <a:p>
          <a:r>
            <a:rPr lang="fr-FR" sz="1100" b="0" dirty="0" smtClean="0"/>
            <a:t>3</a:t>
          </a:r>
          <a:r>
            <a:rPr lang="fr-FR" sz="1100" b="0" baseline="30000" dirty="0" smtClean="0"/>
            <a:t>ème</a:t>
          </a:r>
          <a:r>
            <a:rPr lang="fr-FR" sz="1100" b="0" dirty="0" smtClean="0"/>
            <a:t> regroupement </a:t>
          </a:r>
          <a:br>
            <a:rPr lang="fr-FR" sz="1100" b="0" dirty="0" smtClean="0"/>
          </a:br>
          <a:endParaRPr lang="fr-FR" sz="1100" b="0" dirty="0" smtClean="0"/>
        </a:p>
        <a:p>
          <a:r>
            <a:rPr lang="fr-FR" sz="1100" b="0" dirty="0" smtClean="0"/>
            <a:t>3 jours</a:t>
          </a:r>
          <a:endParaRPr lang="fr-FR" sz="1100" b="0" dirty="0"/>
        </a:p>
      </dgm:t>
    </dgm:pt>
    <dgm:pt modelId="{2B3E73B5-337A-4D4B-ADC4-FBC1239A0272}" type="parTrans" cxnId="{7AE2C06C-091A-A54D-9848-29B2C44CF224}">
      <dgm:prSet/>
      <dgm:spPr/>
      <dgm:t>
        <a:bodyPr/>
        <a:lstStyle/>
        <a:p>
          <a:endParaRPr lang="fr-FR"/>
        </a:p>
      </dgm:t>
    </dgm:pt>
    <dgm:pt modelId="{94F914FE-2908-B94F-A05F-1692DAED11B1}" type="sibTrans" cxnId="{7AE2C06C-091A-A54D-9848-29B2C44CF224}">
      <dgm:prSet/>
      <dgm:spPr/>
      <dgm:t>
        <a:bodyPr/>
        <a:lstStyle/>
        <a:p>
          <a:endParaRPr lang="fr-FR"/>
        </a:p>
      </dgm:t>
    </dgm:pt>
    <dgm:pt modelId="{2317788C-0FF4-804E-A91D-D14222F2C0DB}">
      <dgm:prSet phldrT="[Texte]" custT="1"/>
      <dgm:spPr>
        <a:solidFill>
          <a:srgbClr val="6537B6"/>
        </a:solidFill>
      </dgm:spPr>
      <dgm:t>
        <a:bodyPr/>
        <a:lstStyle/>
        <a:p>
          <a:r>
            <a:rPr lang="fr-FR" sz="1100" b="0" dirty="0" smtClean="0"/>
            <a:t>2e regroupement  </a:t>
          </a:r>
        </a:p>
        <a:p>
          <a:r>
            <a:rPr lang="fr-FR" sz="1100" b="0" dirty="0" smtClean="0"/>
            <a:t>2 jours</a:t>
          </a:r>
        </a:p>
      </dgm:t>
    </dgm:pt>
    <dgm:pt modelId="{FA3A1D46-A766-8646-B999-6D0CC33FB01B}" type="parTrans" cxnId="{A041800E-463E-B24A-AE52-BE5FFCDE72D8}">
      <dgm:prSet/>
      <dgm:spPr/>
      <dgm:t>
        <a:bodyPr/>
        <a:lstStyle/>
        <a:p>
          <a:endParaRPr lang="fr-FR"/>
        </a:p>
      </dgm:t>
    </dgm:pt>
    <dgm:pt modelId="{BE576F37-0FB0-E249-BB86-A5E2DD703672}" type="sibTrans" cxnId="{A041800E-463E-B24A-AE52-BE5FFCDE72D8}">
      <dgm:prSet/>
      <dgm:spPr/>
      <dgm:t>
        <a:bodyPr/>
        <a:lstStyle/>
        <a:p>
          <a:endParaRPr lang="fr-FR"/>
        </a:p>
      </dgm:t>
    </dgm:pt>
    <dgm:pt modelId="{5DA318E2-2790-4445-A559-5692D09E8213}" type="pres">
      <dgm:prSet presAssocID="{F905E2D1-7010-9946-8322-F7D8CB68E59D}" presName="CompostProcess" presStyleCnt="0">
        <dgm:presLayoutVars>
          <dgm:dir/>
          <dgm:resizeHandles val="exact"/>
        </dgm:presLayoutVars>
      </dgm:prSet>
      <dgm:spPr/>
    </dgm:pt>
    <dgm:pt modelId="{9ED9CC04-A918-C94D-A880-96DD5E77C612}" type="pres">
      <dgm:prSet presAssocID="{F905E2D1-7010-9946-8322-F7D8CB68E59D}" presName="arrow" presStyleLbl="bgShp" presStyleIdx="0" presStyleCnt="1" custScaleX="100733" custScaleY="39413" custLinFactNeighborX="-336" custLinFactNeighborY="13837"/>
      <dgm:spPr>
        <a:solidFill>
          <a:schemeClr val="bg1">
            <a:lumMod val="85000"/>
          </a:schemeClr>
        </a:solidFill>
      </dgm:spPr>
      <dgm:t>
        <a:bodyPr/>
        <a:lstStyle/>
        <a:p>
          <a:endParaRPr lang="fr-FR"/>
        </a:p>
      </dgm:t>
    </dgm:pt>
    <dgm:pt modelId="{1FFEE1C9-D0F0-6946-A123-254FA3F9B0F6}" type="pres">
      <dgm:prSet presAssocID="{F905E2D1-7010-9946-8322-F7D8CB68E59D}" presName="linearProcess" presStyleCnt="0"/>
      <dgm:spPr/>
    </dgm:pt>
    <dgm:pt modelId="{F6B2F1E8-E657-A84D-AA5B-DE390C93C477}" type="pres">
      <dgm:prSet presAssocID="{A9296A3C-D606-5A4F-A0D2-A69193E9E3BB}" presName="textNode" presStyleLbl="node1" presStyleIdx="0" presStyleCnt="6" custScaleX="155658" custScaleY="68956" custLinFactNeighborX="-384" custLinFactNeighborY="-22728">
        <dgm:presLayoutVars>
          <dgm:bulletEnabled val="1"/>
        </dgm:presLayoutVars>
      </dgm:prSet>
      <dgm:spPr/>
      <dgm:t>
        <a:bodyPr/>
        <a:lstStyle/>
        <a:p>
          <a:endParaRPr lang="fr-FR"/>
        </a:p>
      </dgm:t>
    </dgm:pt>
    <dgm:pt modelId="{B8942660-9328-0A40-8850-2311788FE4B4}" type="pres">
      <dgm:prSet presAssocID="{8B85FA46-8056-F44F-9121-0E253DD50281}" presName="sibTrans" presStyleCnt="0"/>
      <dgm:spPr/>
    </dgm:pt>
    <dgm:pt modelId="{13FDA7C7-D711-8842-8482-786F246AB7B8}" type="pres">
      <dgm:prSet presAssocID="{44FFAD87-5CC1-FF4E-B1C4-947912276364}" presName="textNode" presStyleLbl="node1" presStyleIdx="1" presStyleCnt="6" custScaleX="232268" custLinFactNeighborX="-63142" custLinFactNeighborY="-26210">
        <dgm:presLayoutVars>
          <dgm:bulletEnabled val="1"/>
        </dgm:presLayoutVars>
      </dgm:prSet>
      <dgm:spPr/>
      <dgm:t>
        <a:bodyPr/>
        <a:lstStyle/>
        <a:p>
          <a:endParaRPr lang="fr-FR"/>
        </a:p>
      </dgm:t>
    </dgm:pt>
    <dgm:pt modelId="{2EFC4EDB-C77E-0B46-95D7-C75EB45D76BE}" type="pres">
      <dgm:prSet presAssocID="{1DCAF416-57C9-A944-9467-73FBDD59C813}" presName="sibTrans" presStyleCnt="0"/>
      <dgm:spPr/>
    </dgm:pt>
    <dgm:pt modelId="{CEF5C552-0DE7-E64F-BF9F-01F34987375B}" type="pres">
      <dgm:prSet presAssocID="{2317788C-0FF4-804E-A91D-D14222F2C0DB}" presName="textNode" presStyleLbl="node1" presStyleIdx="2" presStyleCnt="6" custScaleX="156825" custScaleY="69844" custLinFactNeighborX="-38769" custLinFactNeighborY="-22073">
        <dgm:presLayoutVars>
          <dgm:bulletEnabled val="1"/>
        </dgm:presLayoutVars>
      </dgm:prSet>
      <dgm:spPr/>
      <dgm:t>
        <a:bodyPr/>
        <a:lstStyle/>
        <a:p>
          <a:endParaRPr lang="fr-FR"/>
        </a:p>
      </dgm:t>
    </dgm:pt>
    <dgm:pt modelId="{032667D7-073B-FA4F-B859-D91B0A6566D8}" type="pres">
      <dgm:prSet presAssocID="{BE576F37-0FB0-E249-BB86-A5E2DD703672}" presName="sibTrans" presStyleCnt="0"/>
      <dgm:spPr/>
    </dgm:pt>
    <dgm:pt modelId="{1866A4C8-3577-144C-A528-57A0140BA5BD}" type="pres">
      <dgm:prSet presAssocID="{C143171A-6D6C-6546-B5AF-821B251160E9}" presName="textNode" presStyleLbl="node1" presStyleIdx="3" presStyleCnt="6" custScaleX="225371" custLinFactNeighborX="-36940" custLinFactNeighborY="-26210">
        <dgm:presLayoutVars>
          <dgm:bulletEnabled val="1"/>
        </dgm:presLayoutVars>
      </dgm:prSet>
      <dgm:spPr/>
      <dgm:t>
        <a:bodyPr/>
        <a:lstStyle/>
        <a:p>
          <a:endParaRPr lang="fr-FR"/>
        </a:p>
      </dgm:t>
    </dgm:pt>
    <dgm:pt modelId="{3EBC8733-0F7D-2F40-A20E-DCB0A45611E3}" type="pres">
      <dgm:prSet presAssocID="{65E51F4F-AB2F-9442-8738-06A296AD9C1B}" presName="sibTrans" presStyleCnt="0"/>
      <dgm:spPr/>
    </dgm:pt>
    <dgm:pt modelId="{A9C3E9CB-882B-044D-A9FC-5D0C327312BF}" type="pres">
      <dgm:prSet presAssocID="{F8002469-0846-5948-9A7C-202729B00AD5}" presName="textNode" presStyleLbl="node1" presStyleIdx="4" presStyleCnt="6" custScaleX="155308" custScaleY="68455" custLinFactNeighborX="-29275" custLinFactNeighborY="-22768">
        <dgm:presLayoutVars>
          <dgm:bulletEnabled val="1"/>
        </dgm:presLayoutVars>
      </dgm:prSet>
      <dgm:spPr/>
      <dgm:t>
        <a:bodyPr/>
        <a:lstStyle/>
        <a:p>
          <a:endParaRPr lang="fr-FR"/>
        </a:p>
      </dgm:t>
    </dgm:pt>
    <dgm:pt modelId="{FF4E389E-734E-F240-A502-AE513DA17814}" type="pres">
      <dgm:prSet presAssocID="{94F914FE-2908-B94F-A05F-1692DAED11B1}" presName="sibTrans" presStyleCnt="0"/>
      <dgm:spPr/>
    </dgm:pt>
    <dgm:pt modelId="{C08CCDB5-55D6-7340-9120-7DBD94E2FCBB}" type="pres">
      <dgm:prSet presAssocID="{171BF577-0C6B-034C-9039-7CDC8B534F3F}" presName="textNode" presStyleLbl="node1" presStyleIdx="5" presStyleCnt="6" custScaleX="186672" custScaleY="84914" custLinFactNeighborX="384" custLinFactNeighborY="-24146">
        <dgm:presLayoutVars>
          <dgm:bulletEnabled val="1"/>
        </dgm:presLayoutVars>
      </dgm:prSet>
      <dgm:spPr/>
      <dgm:t>
        <a:bodyPr/>
        <a:lstStyle/>
        <a:p>
          <a:endParaRPr lang="fr-FR"/>
        </a:p>
      </dgm:t>
    </dgm:pt>
  </dgm:ptLst>
  <dgm:cxnLst>
    <dgm:cxn modelId="{06196518-5360-2045-8F1E-FFBBB2487323}" srcId="{F905E2D1-7010-9946-8322-F7D8CB68E59D}" destId="{A9296A3C-D606-5A4F-A0D2-A69193E9E3BB}" srcOrd="0" destOrd="0" parTransId="{7F470DAE-DBFE-8045-B47B-3963E89DE465}" sibTransId="{8B85FA46-8056-F44F-9121-0E253DD50281}"/>
    <dgm:cxn modelId="{A7935947-2299-43D1-AF2F-96923EB50A6B}" type="presOf" srcId="{F905E2D1-7010-9946-8322-F7D8CB68E59D}" destId="{5DA318E2-2790-4445-A559-5692D09E8213}" srcOrd="0" destOrd="0" presId="urn:microsoft.com/office/officeart/2005/8/layout/hProcess9"/>
    <dgm:cxn modelId="{9E7EE56C-BC9D-6641-8C43-0DF6F99AC7D8}" srcId="{F905E2D1-7010-9946-8322-F7D8CB68E59D}" destId="{171BF577-0C6B-034C-9039-7CDC8B534F3F}" srcOrd="5" destOrd="0" parTransId="{0DBB865A-B156-7548-8443-AD6232EBA146}" sibTransId="{CA13C451-501B-9343-A46C-9C5879AB569A}"/>
    <dgm:cxn modelId="{0043A06C-E295-4AB9-ACA9-FB1C42B1530C}" type="presOf" srcId="{F8002469-0846-5948-9A7C-202729B00AD5}" destId="{A9C3E9CB-882B-044D-A9FC-5D0C327312BF}" srcOrd="0" destOrd="0" presId="urn:microsoft.com/office/officeart/2005/8/layout/hProcess9"/>
    <dgm:cxn modelId="{F7127CE9-81B1-47C9-B244-0B74774B8D1F}" type="presOf" srcId="{171BF577-0C6B-034C-9039-7CDC8B534F3F}" destId="{C08CCDB5-55D6-7340-9120-7DBD94E2FCBB}" srcOrd="0" destOrd="0" presId="urn:microsoft.com/office/officeart/2005/8/layout/hProcess9"/>
    <dgm:cxn modelId="{843C0828-9311-4C48-B8BE-E88188F46316}" srcId="{F905E2D1-7010-9946-8322-F7D8CB68E59D}" destId="{44FFAD87-5CC1-FF4E-B1C4-947912276364}" srcOrd="1" destOrd="0" parTransId="{39B75BF7-62F7-CF47-B553-378608916A7E}" sibTransId="{1DCAF416-57C9-A944-9467-73FBDD59C813}"/>
    <dgm:cxn modelId="{AAEE6145-86A1-4C05-8FF0-A09159D48B3E}" type="presOf" srcId="{C143171A-6D6C-6546-B5AF-821B251160E9}" destId="{1866A4C8-3577-144C-A528-57A0140BA5BD}" srcOrd="0" destOrd="0" presId="urn:microsoft.com/office/officeart/2005/8/layout/hProcess9"/>
    <dgm:cxn modelId="{111D3598-AAEE-4201-9ABC-374F0B53895E}" type="presOf" srcId="{44FFAD87-5CC1-FF4E-B1C4-947912276364}" destId="{13FDA7C7-D711-8842-8482-786F246AB7B8}" srcOrd="0" destOrd="0" presId="urn:microsoft.com/office/officeart/2005/8/layout/hProcess9"/>
    <dgm:cxn modelId="{A041800E-463E-B24A-AE52-BE5FFCDE72D8}" srcId="{F905E2D1-7010-9946-8322-F7D8CB68E59D}" destId="{2317788C-0FF4-804E-A91D-D14222F2C0DB}" srcOrd="2" destOrd="0" parTransId="{FA3A1D46-A766-8646-B999-6D0CC33FB01B}" sibTransId="{BE576F37-0FB0-E249-BB86-A5E2DD703672}"/>
    <dgm:cxn modelId="{3D10B1A5-15E9-4D9C-87BE-1E3BA80DDB8B}" type="presOf" srcId="{2317788C-0FF4-804E-A91D-D14222F2C0DB}" destId="{CEF5C552-0DE7-E64F-BF9F-01F34987375B}" srcOrd="0" destOrd="0" presId="urn:microsoft.com/office/officeart/2005/8/layout/hProcess9"/>
    <dgm:cxn modelId="{AD665007-4C95-4A29-8C69-ED81BFAEEC99}" type="presOf" srcId="{A9296A3C-D606-5A4F-A0D2-A69193E9E3BB}" destId="{F6B2F1E8-E657-A84D-AA5B-DE390C93C477}" srcOrd="0" destOrd="0" presId="urn:microsoft.com/office/officeart/2005/8/layout/hProcess9"/>
    <dgm:cxn modelId="{7AE2C06C-091A-A54D-9848-29B2C44CF224}" srcId="{F905E2D1-7010-9946-8322-F7D8CB68E59D}" destId="{F8002469-0846-5948-9A7C-202729B00AD5}" srcOrd="4" destOrd="0" parTransId="{2B3E73B5-337A-4D4B-ADC4-FBC1239A0272}" sibTransId="{94F914FE-2908-B94F-A05F-1692DAED11B1}"/>
    <dgm:cxn modelId="{BD93051D-17BD-C64B-A297-358D642B4E94}" srcId="{F905E2D1-7010-9946-8322-F7D8CB68E59D}" destId="{C143171A-6D6C-6546-B5AF-821B251160E9}" srcOrd="3" destOrd="0" parTransId="{36B25704-CBB7-214C-8F64-CCF869269BA8}" sibTransId="{65E51F4F-AB2F-9442-8738-06A296AD9C1B}"/>
    <dgm:cxn modelId="{07C9444D-2C9A-4CB6-B9EE-2DB7A9EBE7D5}" type="presParOf" srcId="{5DA318E2-2790-4445-A559-5692D09E8213}" destId="{9ED9CC04-A918-C94D-A880-96DD5E77C612}" srcOrd="0" destOrd="0" presId="urn:microsoft.com/office/officeart/2005/8/layout/hProcess9"/>
    <dgm:cxn modelId="{AC4FE6C7-04BB-4A36-90E9-AE07A90CC8BB}" type="presParOf" srcId="{5DA318E2-2790-4445-A559-5692D09E8213}" destId="{1FFEE1C9-D0F0-6946-A123-254FA3F9B0F6}" srcOrd="1" destOrd="0" presId="urn:microsoft.com/office/officeart/2005/8/layout/hProcess9"/>
    <dgm:cxn modelId="{6E1F0C0A-BCA5-4883-87C7-0D200AD605EB}" type="presParOf" srcId="{1FFEE1C9-D0F0-6946-A123-254FA3F9B0F6}" destId="{F6B2F1E8-E657-A84D-AA5B-DE390C93C477}" srcOrd="0" destOrd="0" presId="urn:microsoft.com/office/officeart/2005/8/layout/hProcess9"/>
    <dgm:cxn modelId="{8D1B64F6-4C2D-44C6-AB51-7985EEB61C26}" type="presParOf" srcId="{1FFEE1C9-D0F0-6946-A123-254FA3F9B0F6}" destId="{B8942660-9328-0A40-8850-2311788FE4B4}" srcOrd="1" destOrd="0" presId="urn:microsoft.com/office/officeart/2005/8/layout/hProcess9"/>
    <dgm:cxn modelId="{C0395527-A589-4BA3-98F4-9ACA2393032C}" type="presParOf" srcId="{1FFEE1C9-D0F0-6946-A123-254FA3F9B0F6}" destId="{13FDA7C7-D711-8842-8482-786F246AB7B8}" srcOrd="2" destOrd="0" presId="urn:microsoft.com/office/officeart/2005/8/layout/hProcess9"/>
    <dgm:cxn modelId="{838AF86B-24C6-4856-AB1E-72D04E97D5BB}" type="presParOf" srcId="{1FFEE1C9-D0F0-6946-A123-254FA3F9B0F6}" destId="{2EFC4EDB-C77E-0B46-95D7-C75EB45D76BE}" srcOrd="3" destOrd="0" presId="urn:microsoft.com/office/officeart/2005/8/layout/hProcess9"/>
    <dgm:cxn modelId="{886FE32A-258C-4AD7-AD09-FF700575EB5E}" type="presParOf" srcId="{1FFEE1C9-D0F0-6946-A123-254FA3F9B0F6}" destId="{CEF5C552-0DE7-E64F-BF9F-01F34987375B}" srcOrd="4" destOrd="0" presId="urn:microsoft.com/office/officeart/2005/8/layout/hProcess9"/>
    <dgm:cxn modelId="{439631F6-6FAC-4E12-A7E3-060E1DA228C3}" type="presParOf" srcId="{1FFEE1C9-D0F0-6946-A123-254FA3F9B0F6}" destId="{032667D7-073B-FA4F-B859-D91B0A6566D8}" srcOrd="5" destOrd="0" presId="urn:microsoft.com/office/officeart/2005/8/layout/hProcess9"/>
    <dgm:cxn modelId="{A48DDCD4-BD6E-4EC3-903A-D17B90CBCADE}" type="presParOf" srcId="{1FFEE1C9-D0F0-6946-A123-254FA3F9B0F6}" destId="{1866A4C8-3577-144C-A528-57A0140BA5BD}" srcOrd="6" destOrd="0" presId="urn:microsoft.com/office/officeart/2005/8/layout/hProcess9"/>
    <dgm:cxn modelId="{5487E96E-E0ED-4679-B423-E29756643AFB}" type="presParOf" srcId="{1FFEE1C9-D0F0-6946-A123-254FA3F9B0F6}" destId="{3EBC8733-0F7D-2F40-A20E-DCB0A45611E3}" srcOrd="7" destOrd="0" presId="urn:microsoft.com/office/officeart/2005/8/layout/hProcess9"/>
    <dgm:cxn modelId="{0FA76EE5-2918-4D6C-9E11-605AEEC78AD9}" type="presParOf" srcId="{1FFEE1C9-D0F0-6946-A123-254FA3F9B0F6}" destId="{A9C3E9CB-882B-044D-A9FC-5D0C327312BF}" srcOrd="8" destOrd="0" presId="urn:microsoft.com/office/officeart/2005/8/layout/hProcess9"/>
    <dgm:cxn modelId="{C0D3AE37-CB5D-4FF3-A018-C0E1F1E8DB11}" type="presParOf" srcId="{1FFEE1C9-D0F0-6946-A123-254FA3F9B0F6}" destId="{FF4E389E-734E-F240-A502-AE513DA17814}" srcOrd="9" destOrd="0" presId="urn:microsoft.com/office/officeart/2005/8/layout/hProcess9"/>
    <dgm:cxn modelId="{8796FAE8-3169-4458-8551-DD984242CF7B}" type="presParOf" srcId="{1FFEE1C9-D0F0-6946-A123-254FA3F9B0F6}" destId="{C08CCDB5-55D6-7340-9120-7DBD94E2FCBB}"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6861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861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6861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005CEDF-42F9-4D75-A83E-72C28335D55E}" type="slidenum">
              <a:rPr lang="fr-FR"/>
              <a:pPr>
                <a:defRPr/>
              </a:pPr>
              <a:t>‹N°›</a:t>
            </a:fld>
            <a:endParaRPr lang="fr-FR"/>
          </a:p>
        </p:txBody>
      </p:sp>
    </p:spTree>
    <p:extLst>
      <p:ext uri="{BB962C8B-B14F-4D97-AF65-F5344CB8AC3E}">
        <p14:creationId xmlns:p14="http://schemas.microsoft.com/office/powerpoint/2010/main" val="4225050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378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1444"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06E6D2D-4FB6-4AE1-B740-4408D9084B6D}" type="slidenum">
              <a:rPr lang="fr-FR"/>
              <a:pPr>
                <a:defRPr/>
              </a:pPr>
              <a:t>‹N°›</a:t>
            </a:fld>
            <a:endParaRPr lang="fr-FR"/>
          </a:p>
        </p:txBody>
      </p:sp>
    </p:spTree>
    <p:extLst>
      <p:ext uri="{BB962C8B-B14F-4D97-AF65-F5344CB8AC3E}">
        <p14:creationId xmlns:p14="http://schemas.microsoft.com/office/powerpoint/2010/main" val="12817720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Times New Roman" pitchFamily="18" charset="0"/>
        <a:ea typeface="+mn-ea"/>
        <a:cs typeface="+mn-cs"/>
      </a:defRPr>
    </a:lvl1pPr>
    <a:lvl2pPr marL="356602" algn="l" rtl="0" eaLnBrk="0" fontAlgn="base" hangingPunct="0">
      <a:spcBef>
        <a:spcPct val="30000"/>
      </a:spcBef>
      <a:spcAft>
        <a:spcPct val="0"/>
      </a:spcAft>
      <a:defRPr sz="900" kern="1200">
        <a:solidFill>
          <a:schemeClr val="tx1"/>
        </a:solidFill>
        <a:latin typeface="Times New Roman" pitchFamily="18" charset="0"/>
        <a:ea typeface="+mn-ea"/>
        <a:cs typeface="+mn-cs"/>
      </a:defRPr>
    </a:lvl2pPr>
    <a:lvl3pPr marL="713203" algn="l" rtl="0" eaLnBrk="0" fontAlgn="base" hangingPunct="0">
      <a:spcBef>
        <a:spcPct val="30000"/>
      </a:spcBef>
      <a:spcAft>
        <a:spcPct val="0"/>
      </a:spcAft>
      <a:defRPr sz="900" kern="1200">
        <a:solidFill>
          <a:schemeClr val="tx1"/>
        </a:solidFill>
        <a:latin typeface="Times New Roman" pitchFamily="18" charset="0"/>
        <a:ea typeface="+mn-ea"/>
        <a:cs typeface="+mn-cs"/>
      </a:defRPr>
    </a:lvl3pPr>
    <a:lvl4pPr marL="1069805" algn="l" rtl="0" eaLnBrk="0" fontAlgn="base" hangingPunct="0">
      <a:spcBef>
        <a:spcPct val="30000"/>
      </a:spcBef>
      <a:spcAft>
        <a:spcPct val="0"/>
      </a:spcAft>
      <a:defRPr sz="900" kern="1200">
        <a:solidFill>
          <a:schemeClr val="tx1"/>
        </a:solidFill>
        <a:latin typeface="Times New Roman" pitchFamily="18" charset="0"/>
        <a:ea typeface="+mn-ea"/>
        <a:cs typeface="+mn-cs"/>
      </a:defRPr>
    </a:lvl4pPr>
    <a:lvl5pPr marL="1426407" algn="l" rtl="0" eaLnBrk="0" fontAlgn="base" hangingPunct="0">
      <a:spcBef>
        <a:spcPct val="30000"/>
      </a:spcBef>
      <a:spcAft>
        <a:spcPct val="0"/>
      </a:spcAft>
      <a:defRPr sz="900" kern="1200">
        <a:solidFill>
          <a:schemeClr val="tx1"/>
        </a:solidFill>
        <a:latin typeface="Times New Roman" pitchFamily="18" charset="0"/>
        <a:ea typeface="+mn-ea"/>
        <a:cs typeface="+mn-cs"/>
      </a:defRPr>
    </a:lvl5pPr>
    <a:lvl6pPr marL="1783009" algn="l" defTabSz="713203" rtl="0" eaLnBrk="1" latinLnBrk="0" hangingPunct="1">
      <a:defRPr sz="900" kern="1200">
        <a:solidFill>
          <a:schemeClr val="tx1"/>
        </a:solidFill>
        <a:latin typeface="+mn-lt"/>
        <a:ea typeface="+mn-ea"/>
        <a:cs typeface="+mn-cs"/>
      </a:defRPr>
    </a:lvl6pPr>
    <a:lvl7pPr marL="2139610" algn="l" defTabSz="713203" rtl="0" eaLnBrk="1" latinLnBrk="0" hangingPunct="1">
      <a:defRPr sz="900" kern="1200">
        <a:solidFill>
          <a:schemeClr val="tx1"/>
        </a:solidFill>
        <a:latin typeface="+mn-lt"/>
        <a:ea typeface="+mn-ea"/>
        <a:cs typeface="+mn-cs"/>
      </a:defRPr>
    </a:lvl7pPr>
    <a:lvl8pPr marL="2496212" algn="l" defTabSz="713203" rtl="0" eaLnBrk="1" latinLnBrk="0" hangingPunct="1">
      <a:defRPr sz="900" kern="1200">
        <a:solidFill>
          <a:schemeClr val="tx1"/>
        </a:solidFill>
        <a:latin typeface="+mn-lt"/>
        <a:ea typeface="+mn-ea"/>
        <a:cs typeface="+mn-cs"/>
      </a:defRPr>
    </a:lvl8pPr>
    <a:lvl9pPr marL="2852814" algn="l" defTabSz="71320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f3e.asso.fr/"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www.gret.org/"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C87514-EAEE-4C76-8E31-871BA6927D95}" type="slidenum">
              <a:rPr lang="fr-FR" sz="1200"/>
              <a:pPr eaLnBrk="1" hangingPunct="1"/>
              <a:t>1</a:t>
            </a:fld>
            <a:endParaRPr lang="fr-FR" sz="1200" dirty="0"/>
          </a:p>
        </p:txBody>
      </p:sp>
      <p:sp>
        <p:nvSpPr>
          <p:cNvPr id="62467" name="Rectangle 2"/>
          <p:cNvSpPr>
            <a:spLocks noGrp="1" noRot="1" noChangeAspect="1" noChangeArrowheads="1" noTextEdit="1"/>
          </p:cNvSpPr>
          <p:nvPr>
            <p:ph type="sldImg"/>
          </p:nvPr>
        </p:nvSpPr>
        <p:spPr>
          <a:xfrm>
            <a:off x="685800" y="685800"/>
            <a:ext cx="5486400" cy="3429000"/>
          </a:xfrm>
          <a:ln/>
        </p:spPr>
      </p:sp>
      <p:sp>
        <p:nvSpPr>
          <p:cNvPr id="62468" name="Rectangle 3"/>
          <p:cNvSpPr>
            <a:spLocks noGrp="1" noChangeArrowheads="1"/>
          </p:cNvSpPr>
          <p:nvPr>
            <p:ph type="body" idx="1"/>
          </p:nvPr>
        </p:nvSpPr>
        <p:spPr>
          <a:noFill/>
        </p:spPr>
        <p:txBody>
          <a:bodyPr/>
          <a:lstStyle/>
          <a:p>
            <a:pPr rtl="0"/>
            <a:r>
              <a:rPr lang="fr-FR" sz="900" b="0" i="0" u="none" strike="noStrike" kern="1200" dirty="0" smtClean="0">
                <a:solidFill>
                  <a:schemeClr val="tx1"/>
                </a:solidFill>
                <a:effectLst/>
                <a:latin typeface="Times New Roman" pitchFamily="18" charset="0"/>
                <a:ea typeface="+mn-ea"/>
                <a:cs typeface="+mn-cs"/>
              </a:rPr>
              <a:t>Parlons des projets mais pas “comme d’habitude”. Dans les autres cours de GdP je vous présente *comment* faire = comment concevoir, animer et piloter des projets .. Ces outils se centrent sur le processus, mais en oubliant un peu le plus important : les conséquences. Est-ce qu’on a bien accompli ce que l’on voulait ?</a:t>
            </a:r>
          </a:p>
          <a:p>
            <a:pPr rtl="0"/>
            <a:r>
              <a:rPr lang="fr-FR" sz="900" b="0" i="0" u="none" strike="noStrike" kern="1200" dirty="0" smtClean="0">
                <a:solidFill>
                  <a:schemeClr val="tx1"/>
                </a:solidFill>
                <a:effectLst/>
                <a:latin typeface="Times New Roman" pitchFamily="18" charset="0"/>
                <a:ea typeface="+mn-ea"/>
                <a:cs typeface="+mn-cs"/>
              </a:rPr>
              <a:t>Je</a:t>
            </a:r>
            <a:r>
              <a:rPr lang="fr-FR" sz="900" b="0" i="0" u="none" strike="noStrike" kern="1200" baseline="0" dirty="0" smtClean="0">
                <a:solidFill>
                  <a:schemeClr val="tx1"/>
                </a:solidFill>
                <a:effectLst/>
                <a:latin typeface="Times New Roman" pitchFamily="18" charset="0"/>
                <a:ea typeface="+mn-ea"/>
                <a:cs typeface="+mn-cs"/>
              </a:rPr>
              <a:t> vous propose donc de passer de la question « comment » à la question « pourquoi » ? A quoi sert un projet ? Est-il réellement efficace ?</a:t>
            </a:r>
            <a:endParaRPr lang="fr-FR" b="0" dirty="0" smtClean="0">
              <a:effectLst/>
            </a:endParaRPr>
          </a:p>
          <a:p>
            <a:r>
              <a:rPr lang="fr-FR" b="0" dirty="0" smtClean="0">
                <a:effectLst/>
              </a:rPr>
              <a:t/>
            </a:r>
            <a:br>
              <a:rPr lang="fr-FR" b="0" dirty="0" smtClean="0">
                <a:effectLst/>
              </a:rPr>
            </a:br>
            <a:r>
              <a:rPr lang="fr-FR" sz="900" b="0" i="0" u="none" strike="noStrike" kern="1200" dirty="0" smtClean="0">
                <a:solidFill>
                  <a:schemeClr val="tx1"/>
                </a:solidFill>
                <a:effectLst/>
                <a:latin typeface="Times New Roman" pitchFamily="18" charset="0"/>
                <a:ea typeface="+mn-ea"/>
                <a:cs typeface="+mn-cs"/>
              </a:rPr>
              <a:t>Dans cette formation, je vous parlerai de la manière dont vous pouvez conduire une démarche de réflexion </a:t>
            </a:r>
            <a:r>
              <a:rPr lang="fr-FR" sz="900" b="1" i="0" u="none" strike="noStrike" kern="1200" dirty="0" smtClean="0">
                <a:solidFill>
                  <a:schemeClr val="tx1"/>
                </a:solidFill>
                <a:effectLst/>
                <a:latin typeface="Times New Roman" pitchFamily="18" charset="0"/>
                <a:ea typeface="+mn-ea"/>
                <a:cs typeface="+mn-cs"/>
              </a:rPr>
              <a:t>avant</a:t>
            </a:r>
            <a:r>
              <a:rPr lang="fr-FR" sz="900" b="0" i="0" u="none" strike="noStrike" kern="1200" dirty="0" smtClean="0">
                <a:solidFill>
                  <a:schemeClr val="tx1"/>
                </a:solidFill>
                <a:effectLst/>
                <a:latin typeface="Times New Roman" pitchFamily="18" charset="0"/>
                <a:ea typeface="+mn-ea"/>
                <a:cs typeface="+mn-cs"/>
              </a:rPr>
              <a:t> de le lancer un projet : formuler des termes de référence. Vous apprendrez également à définir des indicateurs qui vous permettront de mener une évaluation juste en impliquant tous les acteurs du projet… et finalement ce que l’on appelle « les bonnes pratiques » par exemple capitaliser</a:t>
            </a:r>
            <a:r>
              <a:rPr lang="fr-FR" sz="900" b="0" i="0" u="none" strike="noStrike" kern="1200" baseline="0" dirty="0" smtClean="0">
                <a:solidFill>
                  <a:schemeClr val="tx1"/>
                </a:solidFill>
                <a:effectLst/>
                <a:latin typeface="Times New Roman" pitchFamily="18" charset="0"/>
                <a:ea typeface="+mn-ea"/>
                <a:cs typeface="+mn-cs"/>
              </a:rPr>
              <a:t> sur l’évaluation pour pour s’améliorer</a:t>
            </a:r>
            <a:endParaRPr lang="fr-FR" sz="900" b="0" i="0" u="none" strike="noStrike" kern="1200" dirty="0" smtClean="0">
              <a:solidFill>
                <a:schemeClr val="tx1"/>
              </a:solidFill>
              <a:effectLst/>
              <a:latin typeface="Times New Roman" pitchFamily="18" charset="0"/>
              <a:ea typeface="+mn-ea"/>
              <a:cs typeface="+mn-cs"/>
            </a:endParaRPr>
          </a:p>
          <a:p>
            <a:r>
              <a:rPr lang="fr-FR" sz="900" b="0" i="0" u="none" strike="noStrike" kern="1200" baseline="0" dirty="0" smtClean="0">
                <a:solidFill>
                  <a:schemeClr val="tx1"/>
                </a:solidFill>
                <a:effectLst/>
                <a:latin typeface="Times New Roman" pitchFamily="18" charset="0"/>
                <a:ea typeface="+mn-ea"/>
                <a:cs typeface="+mn-cs"/>
              </a:rPr>
              <a:t>_____________________________</a:t>
            </a:r>
          </a:p>
          <a:p>
            <a:pPr marL="0" marR="0" indent="0" algn="l" defTabSz="914400" rtl="0" eaLnBrk="0" fontAlgn="base" latinLnBrk="0" hangingPunct="0">
              <a:lnSpc>
                <a:spcPct val="100000"/>
              </a:lnSpc>
              <a:spcBef>
                <a:spcPct val="30000"/>
              </a:spcBef>
              <a:spcAft>
                <a:spcPct val="0"/>
              </a:spcAft>
              <a:buClrTx/>
              <a:buSzTx/>
              <a:buFontTx/>
              <a:buNone/>
              <a:tabLst/>
              <a:defRPr/>
            </a:pPr>
            <a:r>
              <a:rPr lang="fr-FR" b="0" dirty="0" smtClean="0">
                <a:effectLst/>
              </a:rPr>
              <a:t/>
            </a:r>
            <a:br>
              <a:rPr lang="fr-FR" b="0" dirty="0" smtClean="0">
                <a:effectLst/>
              </a:rPr>
            </a:br>
            <a:r>
              <a:rPr lang="fr-FR" sz="900" b="0" i="0" u="none" strike="noStrike" kern="1200" dirty="0" smtClean="0">
                <a:solidFill>
                  <a:schemeClr val="tx1"/>
                </a:solidFill>
                <a:effectLst/>
                <a:latin typeface="Times New Roman" pitchFamily="18" charset="0"/>
                <a:ea typeface="+mn-ea"/>
                <a:cs typeface="+mn-cs"/>
              </a:rPr>
              <a:t>C’est une question essentielle et la première chose pour réussir un projet est 1/ de définir ce que l’on veut faire et 2/ se mettre en capacité le mesurer de connaitre la situation</a:t>
            </a:r>
            <a:r>
              <a:rPr lang="fr-FR" sz="900" b="0" i="0" u="none" strike="noStrike" kern="1200" baseline="0" dirty="0" smtClean="0">
                <a:solidFill>
                  <a:schemeClr val="tx1"/>
                </a:solidFill>
                <a:effectLst/>
                <a:latin typeface="Times New Roman" pitchFamily="18" charset="0"/>
                <a:ea typeface="+mn-ea"/>
                <a:cs typeface="+mn-cs"/>
              </a:rPr>
              <a:t> initiale, avant le projet</a:t>
            </a:r>
            <a:r>
              <a:rPr lang="fr-FR" sz="900" b="0" i="0" u="none" strike="noStrike" kern="1200" dirty="0" smtClean="0">
                <a:solidFill>
                  <a:schemeClr val="tx1"/>
                </a:solidFill>
                <a:effectLst/>
                <a:latin typeface="Times New Roman" pitchFamily="18" charset="0"/>
                <a:ea typeface="+mn-ea"/>
                <a:cs typeface="+mn-cs"/>
              </a:rPr>
              <a:t> .. 3/ en cours de route de pilote le projet 4/ à la fin d’utiliser ces</a:t>
            </a:r>
            <a:r>
              <a:rPr lang="fr-FR" sz="900" b="0" i="0" u="none" strike="noStrike" kern="1200" baseline="0" dirty="0" smtClean="0">
                <a:solidFill>
                  <a:schemeClr val="tx1"/>
                </a:solidFill>
                <a:effectLst/>
                <a:latin typeface="Times New Roman" pitchFamily="18" charset="0"/>
                <a:ea typeface="+mn-ea"/>
                <a:cs typeface="+mn-cs"/>
              </a:rPr>
              <a:t> informations pour s’améliorer</a:t>
            </a:r>
            <a:endParaRPr lang="fr-FR" sz="900" b="0" i="0" u="none" strike="noStrike" kern="1200" dirty="0" smtClean="0">
              <a:solidFill>
                <a:schemeClr val="tx1"/>
              </a:solidFill>
              <a:effectLst/>
              <a:latin typeface="Times New Roman" pitchFamily="18" charset="0"/>
              <a:ea typeface="+mn-ea"/>
              <a:cs typeface="+mn-cs"/>
            </a:endParaRPr>
          </a:p>
          <a:p>
            <a:endParaRPr lang="fr-FR" sz="900" b="0" i="0" kern="1200" baseline="0" dirty="0" smtClean="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1846243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Regarder</a:t>
            </a:r>
            <a:r>
              <a:rPr lang="fr-FR" baseline="0" dirty="0" smtClean="0">
                <a:latin typeface="Arial" pitchFamily="34" charset="0"/>
              </a:rPr>
              <a:t> à votre rythme - </a:t>
            </a:r>
            <a:r>
              <a:rPr lang="fr-FR" dirty="0" smtClean="0">
                <a:latin typeface="Arial" pitchFamily="34" charset="0"/>
              </a:rPr>
              <a:t>Démo de </a:t>
            </a:r>
            <a:r>
              <a:rPr lang="fr-FR" dirty="0" err="1" smtClean="0">
                <a:latin typeface="Arial" pitchFamily="34" charset="0"/>
              </a:rPr>
              <a:t>youtube</a:t>
            </a:r>
            <a:r>
              <a:rPr lang="fr-FR" baseline="0" dirty="0" smtClean="0">
                <a:latin typeface="Arial" pitchFamily="34" charset="0"/>
              </a:rPr>
              <a:t> et de mon site, </a:t>
            </a:r>
            <a:r>
              <a:rPr lang="fr-FR" b="1" baseline="0" dirty="0" smtClean="0">
                <a:latin typeface="Arial" pitchFamily="34" charset="0"/>
              </a:rPr>
              <a:t>sauter cette introduction</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latin typeface="Arial" pitchFamily="34" charset="0"/>
              </a:rPr>
              <a:t>Pouvez le regarder sans connexion internet</a:t>
            </a: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Licence réutiliser librement à condition</a:t>
            </a:r>
            <a:r>
              <a:rPr lang="fr-FR" baseline="0" dirty="0" smtClean="0">
                <a:latin typeface="Arial" pitchFamily="34" charset="0"/>
              </a:rPr>
              <a:t> de 1/</a:t>
            </a:r>
            <a:r>
              <a:rPr lang="fr-FR" dirty="0" smtClean="0">
                <a:latin typeface="Arial" pitchFamily="34" charset="0"/>
              </a:rPr>
              <a:t>citer l’auteur, 2/ ne pas la mettre en accès commercial sans autorisation écrite de ma part 3/ partager aussi votre cours sous la même licence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Formation complétée</a:t>
            </a:r>
            <a:r>
              <a:rPr lang="fr-FR" baseline="0" dirty="0" smtClean="0">
                <a:latin typeface="Arial" pitchFamily="34" charset="0"/>
              </a:rPr>
              <a:t> et </a:t>
            </a:r>
            <a:r>
              <a:rPr lang="fr-FR" dirty="0" smtClean="0">
                <a:latin typeface="Arial" pitchFamily="34" charset="0"/>
              </a:rPr>
              <a:t>relancée avec le concours actif de l’AUF </a:t>
            </a:r>
          </a:p>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52422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Regarder</a:t>
            </a:r>
            <a:r>
              <a:rPr lang="fr-FR" baseline="0" dirty="0" smtClean="0">
                <a:latin typeface="Arial" pitchFamily="34" charset="0"/>
              </a:rPr>
              <a:t> à votre rythme - </a:t>
            </a:r>
            <a:r>
              <a:rPr lang="fr-FR" dirty="0" smtClean="0">
                <a:latin typeface="Arial" pitchFamily="34" charset="0"/>
              </a:rPr>
              <a:t>Démo de </a:t>
            </a:r>
            <a:r>
              <a:rPr lang="fr-FR" dirty="0" err="1" smtClean="0">
                <a:latin typeface="Arial" pitchFamily="34" charset="0"/>
              </a:rPr>
              <a:t>youtube</a:t>
            </a:r>
            <a:r>
              <a:rPr lang="fr-FR" baseline="0" dirty="0" smtClean="0">
                <a:latin typeface="Arial" pitchFamily="34" charset="0"/>
              </a:rPr>
              <a:t> et de mon site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latin typeface="Arial" pitchFamily="34" charset="0"/>
              </a:rPr>
              <a:t>Pouvez le regarder sans connexion internet</a:t>
            </a: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Licence réutiliser librement à condition</a:t>
            </a:r>
            <a:r>
              <a:rPr lang="fr-FR" baseline="0" dirty="0" smtClean="0">
                <a:latin typeface="Arial" pitchFamily="34" charset="0"/>
              </a:rPr>
              <a:t> de 1/</a:t>
            </a:r>
            <a:r>
              <a:rPr lang="fr-FR" dirty="0" smtClean="0">
                <a:latin typeface="Arial" pitchFamily="34" charset="0"/>
              </a:rPr>
              <a:t>citer l’auteur, 2/ ne pas la mettre en accès commercial sans autorisation écrite de ma part 3/ partager aussi votre cours sous la même licence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Formation complétée</a:t>
            </a:r>
            <a:r>
              <a:rPr lang="fr-FR" baseline="0" dirty="0" smtClean="0">
                <a:latin typeface="Arial" pitchFamily="34" charset="0"/>
              </a:rPr>
              <a:t> et </a:t>
            </a:r>
            <a:r>
              <a:rPr lang="fr-FR" dirty="0" smtClean="0">
                <a:latin typeface="Arial" pitchFamily="34" charset="0"/>
              </a:rPr>
              <a:t>relancée avec le concours actif de l’AUF </a:t>
            </a:r>
          </a:p>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44794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6653CB-524D-406F-90D6-EA7656340C8D}" type="slidenum">
              <a:rPr lang="fr-FR" sz="1200"/>
              <a:pPr eaLnBrk="1" hangingPunct="1"/>
              <a:t>4</a:t>
            </a:fld>
            <a:endParaRPr lang="fr-FR" sz="1200"/>
          </a:p>
        </p:txBody>
      </p:sp>
      <p:sp>
        <p:nvSpPr>
          <p:cNvPr id="63491" name="Rectangle 2"/>
          <p:cNvSpPr>
            <a:spLocks noGrp="1" noRot="1" noChangeAspect="1" noChangeArrowheads="1" noTextEdit="1"/>
          </p:cNvSpPr>
          <p:nvPr>
            <p:ph type="sldImg"/>
          </p:nvPr>
        </p:nvSpPr>
        <p:spPr>
          <a:xfrm>
            <a:off x="701675" y="693738"/>
            <a:ext cx="5462588" cy="3413125"/>
          </a:xfrm>
          <a:ln/>
        </p:spPr>
      </p:sp>
      <p:sp>
        <p:nvSpPr>
          <p:cNvPr id="63492" name="Rectangle 3"/>
          <p:cNvSpPr>
            <a:spLocks noGrp="1" noChangeArrowheads="1"/>
          </p:cNvSpPr>
          <p:nvPr>
            <p:ph type="body" idx="1"/>
          </p:nvPr>
        </p:nvSpPr>
        <p:spPr>
          <a:xfrm>
            <a:off x="912813" y="4343400"/>
            <a:ext cx="5032375" cy="4114800"/>
          </a:xfrm>
          <a:noFill/>
        </p:spPr>
        <p:txBody>
          <a:bodyPr/>
          <a:lstStyle/>
          <a:p>
            <a:pPr eaLnBrk="1" hangingPunct="1"/>
            <a:endParaRPr lang="fr-FR" smtClean="0"/>
          </a:p>
        </p:txBody>
      </p:sp>
    </p:spTree>
    <p:extLst>
      <p:ext uri="{BB962C8B-B14F-4D97-AF65-F5344CB8AC3E}">
        <p14:creationId xmlns:p14="http://schemas.microsoft.com/office/powerpoint/2010/main" val="2588682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7FB279-0E6D-4D5E-B691-1350BEBB006D}" type="slidenum">
              <a:rPr lang="fr-FR" sz="1200"/>
              <a:pPr eaLnBrk="1" hangingPunct="1"/>
              <a:t>5</a:t>
            </a:fld>
            <a:endParaRPr lang="fr-FR" sz="1200"/>
          </a:p>
        </p:txBody>
      </p:sp>
      <p:sp>
        <p:nvSpPr>
          <p:cNvPr id="64515" name="Rectangle 2"/>
          <p:cNvSpPr>
            <a:spLocks noGrp="1" noRot="1" noChangeAspect="1" noChangeArrowheads="1" noTextEdit="1"/>
          </p:cNvSpPr>
          <p:nvPr>
            <p:ph type="sldImg"/>
          </p:nvPr>
        </p:nvSpPr>
        <p:spPr>
          <a:xfrm>
            <a:off x="685800" y="685800"/>
            <a:ext cx="5486400" cy="3429000"/>
          </a:xfrm>
          <a:ln/>
        </p:spPr>
      </p:sp>
      <p:sp>
        <p:nvSpPr>
          <p:cNvPr id="64516" name="Rectangle 3"/>
          <p:cNvSpPr>
            <a:spLocks noGrp="1" noChangeArrowheads="1"/>
          </p:cNvSpPr>
          <p:nvPr>
            <p:ph type="body" idx="1"/>
          </p:nvPr>
        </p:nvSpPr>
        <p:spPr>
          <a:noFill/>
        </p:spPr>
        <p:txBody>
          <a:bodyPr/>
          <a:lstStyle/>
          <a:p>
            <a:pPr eaLnBrk="1" hangingPunct="1"/>
            <a:r>
              <a:rPr lang="fr-FR" dirty="0" smtClean="0"/>
              <a:t>Il faut bien définir ce dont</a:t>
            </a:r>
            <a:r>
              <a:rPr lang="fr-FR" baseline="0" dirty="0" smtClean="0"/>
              <a:t> on parle</a:t>
            </a:r>
            <a:endParaRPr lang="fr-FR" dirty="0" smtClean="0"/>
          </a:p>
          <a:p>
            <a:pPr eaLnBrk="1" hangingPunct="1"/>
            <a:r>
              <a:rPr lang="fr-FR" dirty="0" smtClean="0"/>
              <a:t>Action, </a:t>
            </a:r>
            <a:r>
              <a:rPr lang="fr-FR" sz="900" dirty="0" smtClean="0">
                <a:latin typeface="Arial" charset="0"/>
              </a:rPr>
              <a:t>Objectifs/</a:t>
            </a:r>
            <a:r>
              <a:rPr lang="fr-FR" dirty="0" smtClean="0"/>
              <a:t>résultat, effet, impact</a:t>
            </a:r>
          </a:p>
          <a:p>
            <a:pPr eaLnBrk="1" hangingPunct="1"/>
            <a:r>
              <a:rPr lang="fr-FR" dirty="0" smtClean="0"/>
              <a:t>Termes de référence, </a:t>
            </a:r>
          </a:p>
          <a:p>
            <a:pPr eaLnBrk="1" hangingPunct="1"/>
            <a:r>
              <a:rPr lang="fr-FR" sz="900" dirty="0" smtClean="0">
                <a:solidFill>
                  <a:srgbClr val="333399"/>
                </a:solidFill>
                <a:latin typeface="Tahoma" pitchFamily="34" charset="0"/>
              </a:rPr>
              <a:t>Impact </a:t>
            </a:r>
            <a:r>
              <a:rPr lang="fr-FR" sz="900" dirty="0" smtClean="0">
                <a:solidFill>
                  <a:schemeClr val="accent2"/>
                </a:solidFill>
              </a:rPr>
              <a:t>prévu,</a:t>
            </a:r>
            <a:r>
              <a:rPr lang="fr-FR" sz="900" baseline="0" dirty="0" smtClean="0">
                <a:solidFill>
                  <a:schemeClr val="accent2"/>
                </a:solidFill>
              </a:rPr>
              <a:t> indicateurs </a:t>
            </a:r>
            <a:r>
              <a:rPr lang="fr-FR" sz="900" dirty="0" smtClean="0"/>
              <a:t>Situation de départ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fr-FR" sz="900" i="0" u="none" strike="noStrike" kern="1200" cap="none" spc="0" normalizeH="0" baseline="0" noProof="0" dirty="0" smtClean="0">
                <a:ln>
                  <a:noFill/>
                </a:ln>
                <a:solidFill>
                  <a:srgbClr val="000000"/>
                </a:solidFill>
                <a:effectLst/>
                <a:uLnTx/>
                <a:uFillTx/>
                <a:latin typeface="Calibri" pitchFamily="34" charset="0"/>
                <a:ea typeface="+mn-ea"/>
                <a:cs typeface="+mn-cs"/>
              </a:rPr>
              <a:t>Moyens, objectifs, buts et finalité</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fr-FR" sz="900" i="0" u="none" strike="noStrike" kern="1200" cap="none" spc="0" normalizeH="0" baseline="0" noProof="0" dirty="0" smtClean="0">
                <a:ln>
                  <a:noFill/>
                </a:ln>
                <a:solidFill>
                  <a:srgbClr val="000000"/>
                </a:solidFill>
                <a:effectLst/>
                <a:uLnTx/>
                <a:uFillTx/>
                <a:latin typeface="Calibri" pitchFamily="34" charset="0"/>
                <a:ea typeface="+mn-ea"/>
                <a:cs typeface="+mn-cs"/>
              </a:rPr>
              <a:t>À la fin : restitution</a:t>
            </a:r>
          </a:p>
          <a:p>
            <a:pPr eaLnBrk="1" hangingPunct="1"/>
            <a:endParaRPr lang="fr-FR" dirty="0" smtClean="0"/>
          </a:p>
        </p:txBody>
      </p:sp>
    </p:spTree>
    <p:extLst>
      <p:ext uri="{BB962C8B-B14F-4D97-AF65-F5344CB8AC3E}">
        <p14:creationId xmlns:p14="http://schemas.microsoft.com/office/powerpoint/2010/main" val="1257404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57E1FE-8C31-447A-82DC-26D3A0ED4975}" type="slidenum">
              <a:rPr lang="fr-FR" sz="1200"/>
              <a:pPr eaLnBrk="1" hangingPunct="1"/>
              <a:t>6</a:t>
            </a:fld>
            <a:endParaRPr lang="fr-FR" sz="1200"/>
          </a:p>
        </p:txBody>
      </p:sp>
      <p:sp>
        <p:nvSpPr>
          <p:cNvPr id="66563" name="Rectangle 2"/>
          <p:cNvSpPr>
            <a:spLocks noGrp="1" noRot="1" noChangeAspect="1" noChangeArrowheads="1" noTextEdit="1"/>
          </p:cNvSpPr>
          <p:nvPr>
            <p:ph type="sldImg"/>
          </p:nvPr>
        </p:nvSpPr>
        <p:spPr>
          <a:xfrm>
            <a:off x="685800" y="685800"/>
            <a:ext cx="5486400" cy="3429000"/>
          </a:xfrm>
          <a:ln/>
        </p:spPr>
      </p:sp>
      <p:sp>
        <p:nvSpPr>
          <p:cNvPr id="66564" name="Rectangle 3"/>
          <p:cNvSpPr>
            <a:spLocks noGrp="1" noChangeArrowheads="1"/>
          </p:cNvSpPr>
          <p:nvPr>
            <p:ph type="body" idx="1"/>
          </p:nvPr>
        </p:nvSpPr>
        <p:spPr>
          <a:noFill/>
        </p:spPr>
        <p:txBody>
          <a:bodyPr/>
          <a:lstStyle/>
          <a:p>
            <a:pPr rtl="0"/>
            <a:r>
              <a:rPr lang="fr-FR" sz="1200" b="0" i="0" u="none" strike="noStrike" kern="1200" dirty="0" smtClean="0">
                <a:solidFill>
                  <a:schemeClr val="tx1"/>
                </a:solidFill>
                <a:effectLst/>
                <a:latin typeface="Times New Roman" pitchFamily="18" charset="0"/>
                <a:ea typeface="+mn-ea"/>
                <a:cs typeface="+mn-cs"/>
              </a:rPr>
              <a:t>Comprendre pas le projet, mais ce qu’il y a</a:t>
            </a:r>
            <a:r>
              <a:rPr lang="fr-FR" sz="1200" b="0" i="0" u="none" strike="noStrike" kern="1200" baseline="0" dirty="0" smtClean="0">
                <a:solidFill>
                  <a:schemeClr val="tx1"/>
                </a:solidFill>
                <a:effectLst/>
                <a:latin typeface="Times New Roman" pitchFamily="18" charset="0"/>
                <a:ea typeface="+mn-ea"/>
                <a:cs typeface="+mn-cs"/>
              </a:rPr>
              <a:t> autour : d’où vient-il, dans quelle politique/stratégie est-ce qu’il s’inscrit ?</a:t>
            </a:r>
            <a:endParaRPr lang="fr-FR" b="0" dirty="0" smtClean="0">
              <a:effectLst/>
            </a:endParaRPr>
          </a:p>
          <a:p>
            <a:r>
              <a:rPr lang="fr-FR" dirty="0" smtClean="0"/>
              <a:t/>
            </a:r>
            <a:br>
              <a:rPr lang="fr-FR" dirty="0" smtClean="0"/>
            </a:br>
            <a:endParaRPr lang="fr-FR" dirty="0" smtClean="0"/>
          </a:p>
        </p:txBody>
      </p:sp>
    </p:spTree>
    <p:extLst>
      <p:ext uri="{BB962C8B-B14F-4D97-AF65-F5344CB8AC3E}">
        <p14:creationId xmlns:p14="http://schemas.microsoft.com/office/powerpoint/2010/main" val="2380840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7</a:t>
            </a:fld>
            <a:endParaRPr lang="fr-FR" sz="120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r>
              <a:rPr lang="fr-FR" sz="900" dirty="0" smtClean="0"/>
              <a:t>IFADEM est un gros programme</a:t>
            </a:r>
            <a:endParaRPr lang="fr-FR" dirty="0" smtClean="0"/>
          </a:p>
        </p:txBody>
      </p:sp>
    </p:spTree>
    <p:extLst>
      <p:ext uri="{BB962C8B-B14F-4D97-AF65-F5344CB8AC3E}">
        <p14:creationId xmlns:p14="http://schemas.microsoft.com/office/powerpoint/2010/main" val="1498797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412006-1E09-4D3E-9604-6255AA9D0074}" type="slidenum">
              <a:rPr lang="fr-FR" sz="1200"/>
              <a:pPr eaLnBrk="1" hangingPunct="1"/>
              <a:t>8</a:t>
            </a:fld>
            <a:endParaRPr lang="fr-FR" sz="1200"/>
          </a:p>
        </p:txBody>
      </p:sp>
      <p:sp>
        <p:nvSpPr>
          <p:cNvPr id="68611" name="Rectangle 2"/>
          <p:cNvSpPr>
            <a:spLocks noGrp="1" noRot="1" noChangeAspect="1" noChangeArrowheads="1" noTextEdit="1"/>
          </p:cNvSpPr>
          <p:nvPr>
            <p:ph type="sldImg"/>
          </p:nvPr>
        </p:nvSpPr>
        <p:spPr>
          <a:xfrm>
            <a:off x="685800" y="685800"/>
            <a:ext cx="5486400" cy="3429000"/>
          </a:xfrm>
          <a:ln/>
        </p:spPr>
      </p:sp>
      <p:sp>
        <p:nvSpPr>
          <p:cNvPr id="6861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1516166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412006-1E09-4D3E-9604-6255AA9D0074}" type="slidenum">
              <a:rPr lang="fr-FR" sz="1200"/>
              <a:pPr eaLnBrk="1" hangingPunct="1"/>
              <a:t>9</a:t>
            </a:fld>
            <a:endParaRPr lang="fr-FR" sz="1200"/>
          </a:p>
        </p:txBody>
      </p:sp>
      <p:sp>
        <p:nvSpPr>
          <p:cNvPr id="68611" name="Rectangle 2"/>
          <p:cNvSpPr>
            <a:spLocks noGrp="1" noRot="1" noChangeAspect="1" noChangeArrowheads="1" noTextEdit="1"/>
          </p:cNvSpPr>
          <p:nvPr>
            <p:ph type="sldImg"/>
          </p:nvPr>
        </p:nvSpPr>
        <p:spPr>
          <a:xfrm>
            <a:off x="685800" y="685800"/>
            <a:ext cx="5486400" cy="3429000"/>
          </a:xfrm>
          <a:ln/>
        </p:spPr>
      </p:sp>
      <p:sp>
        <p:nvSpPr>
          <p:cNvPr id="6861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257397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1F73EC-44F4-4D74-B123-E00DF3919C67}" type="slidenum">
              <a:rPr lang="fr-FR" sz="1200"/>
              <a:pPr eaLnBrk="1" hangingPunct="1"/>
              <a:t>10</a:t>
            </a:fld>
            <a:endParaRPr lang="fr-FR" sz="1200"/>
          </a:p>
        </p:txBody>
      </p:sp>
      <p:sp>
        <p:nvSpPr>
          <p:cNvPr id="69635" name="Rectangle 2"/>
          <p:cNvSpPr>
            <a:spLocks noGrp="1" noRot="1" noChangeAspect="1" noChangeArrowheads="1" noTextEdit="1"/>
          </p:cNvSpPr>
          <p:nvPr>
            <p:ph type="sldImg"/>
          </p:nvPr>
        </p:nvSpPr>
        <p:spPr>
          <a:xfrm>
            <a:off x="685800" y="685800"/>
            <a:ext cx="5486400" cy="3429000"/>
          </a:xfrm>
          <a:ln/>
        </p:spPr>
      </p:sp>
      <p:sp>
        <p:nvSpPr>
          <p:cNvPr id="69636"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19998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412006-1E09-4D3E-9604-6255AA9D0074}" type="slidenum">
              <a:rPr lang="fr-FR" sz="1200"/>
              <a:pPr eaLnBrk="1" hangingPunct="1"/>
              <a:t>11</a:t>
            </a:fld>
            <a:endParaRPr lang="fr-FR" sz="1200"/>
          </a:p>
        </p:txBody>
      </p:sp>
      <p:sp>
        <p:nvSpPr>
          <p:cNvPr id="68611" name="Rectangle 2"/>
          <p:cNvSpPr>
            <a:spLocks noGrp="1" noRot="1" noChangeAspect="1" noChangeArrowheads="1" noTextEdit="1"/>
          </p:cNvSpPr>
          <p:nvPr>
            <p:ph type="sldImg"/>
          </p:nvPr>
        </p:nvSpPr>
        <p:spPr>
          <a:xfrm>
            <a:off x="685800" y="685800"/>
            <a:ext cx="5486400" cy="3429000"/>
          </a:xfrm>
          <a:ln/>
        </p:spPr>
      </p:sp>
      <p:sp>
        <p:nvSpPr>
          <p:cNvPr id="6861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516166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A43FD41-63CF-49DC-8E2D-687BA28F5218}" type="slidenum">
              <a:rPr lang="fr-FR" sz="1200"/>
              <a:pPr eaLnBrk="1" hangingPunct="1"/>
              <a:t>12</a:t>
            </a:fld>
            <a:endParaRPr lang="fr-FR" sz="1200"/>
          </a:p>
        </p:txBody>
      </p:sp>
      <p:sp>
        <p:nvSpPr>
          <p:cNvPr id="71683" name="Rectangle 2"/>
          <p:cNvSpPr>
            <a:spLocks noGrp="1" noRot="1" noChangeAspect="1" noChangeArrowheads="1" noTextEdit="1"/>
          </p:cNvSpPr>
          <p:nvPr>
            <p:ph type="sldImg"/>
          </p:nvPr>
        </p:nvSpPr>
        <p:spPr>
          <a:xfrm>
            <a:off x="685800" y="685800"/>
            <a:ext cx="5486400" cy="3429000"/>
          </a:xfrm>
          <a:ln/>
        </p:spPr>
      </p:sp>
      <p:sp>
        <p:nvSpPr>
          <p:cNvPr id="7168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3616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DEC5E2-BCBF-40FA-8992-69F59C6CC4B6}" type="slidenum">
              <a:rPr lang="fr-FR" sz="1200"/>
              <a:pPr eaLnBrk="1" hangingPunct="1"/>
              <a:t>13</a:t>
            </a:fld>
            <a:endParaRPr lang="fr-FR" sz="1200"/>
          </a:p>
        </p:txBody>
      </p:sp>
      <p:sp>
        <p:nvSpPr>
          <p:cNvPr id="76803" name="Rectangle 2"/>
          <p:cNvSpPr>
            <a:spLocks noGrp="1" noRot="1" noChangeAspect="1" noChangeArrowheads="1" noTextEdit="1"/>
          </p:cNvSpPr>
          <p:nvPr>
            <p:ph type="sldImg"/>
          </p:nvPr>
        </p:nvSpPr>
        <p:spPr>
          <a:xfrm>
            <a:off x="685800" y="685800"/>
            <a:ext cx="5486400" cy="3429000"/>
          </a:xfrm>
          <a:ln/>
        </p:spPr>
      </p:sp>
      <p:sp>
        <p:nvSpPr>
          <p:cNvPr id="7680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397119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412006-1E09-4D3E-9604-6255AA9D0074}" type="slidenum">
              <a:rPr lang="fr-FR" sz="1200"/>
              <a:pPr eaLnBrk="1" hangingPunct="1"/>
              <a:t>14</a:t>
            </a:fld>
            <a:endParaRPr lang="fr-FR" sz="1200"/>
          </a:p>
        </p:txBody>
      </p:sp>
      <p:sp>
        <p:nvSpPr>
          <p:cNvPr id="68611" name="Rectangle 2"/>
          <p:cNvSpPr>
            <a:spLocks noGrp="1" noRot="1" noChangeAspect="1" noChangeArrowheads="1" noTextEdit="1"/>
          </p:cNvSpPr>
          <p:nvPr>
            <p:ph type="sldImg"/>
          </p:nvPr>
        </p:nvSpPr>
        <p:spPr>
          <a:xfrm>
            <a:off x="685800" y="685800"/>
            <a:ext cx="5486400" cy="3429000"/>
          </a:xfrm>
          <a:ln/>
        </p:spPr>
      </p:sp>
      <p:sp>
        <p:nvSpPr>
          <p:cNvPr id="6861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516166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0036AD-9BF2-4B4A-8632-4747BE82FAD5}" type="slidenum">
              <a:rPr lang="fr-FR" sz="1200"/>
              <a:pPr eaLnBrk="1" hangingPunct="1"/>
              <a:t>15</a:t>
            </a:fld>
            <a:endParaRPr lang="fr-FR" sz="1200"/>
          </a:p>
        </p:txBody>
      </p:sp>
      <p:sp>
        <p:nvSpPr>
          <p:cNvPr id="73731" name="Rectangle 2"/>
          <p:cNvSpPr>
            <a:spLocks noGrp="1" noRot="1" noChangeAspect="1" noChangeArrowheads="1" noTextEdit="1"/>
          </p:cNvSpPr>
          <p:nvPr>
            <p:ph type="sldImg"/>
          </p:nvPr>
        </p:nvSpPr>
        <p:spPr>
          <a:xfrm>
            <a:off x="685800" y="685800"/>
            <a:ext cx="5486400" cy="3429000"/>
          </a:xfrm>
          <a:ln/>
        </p:spPr>
      </p:sp>
      <p:sp>
        <p:nvSpPr>
          <p:cNvPr id="7373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847286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DEC5E2-BCBF-40FA-8992-69F59C6CC4B6}" type="slidenum">
              <a:rPr lang="fr-FR" sz="1200"/>
              <a:pPr eaLnBrk="1" hangingPunct="1"/>
              <a:t>16</a:t>
            </a:fld>
            <a:endParaRPr lang="fr-FR" sz="1200"/>
          </a:p>
        </p:txBody>
      </p:sp>
      <p:sp>
        <p:nvSpPr>
          <p:cNvPr id="76803" name="Rectangle 2"/>
          <p:cNvSpPr>
            <a:spLocks noGrp="1" noRot="1" noChangeAspect="1" noChangeArrowheads="1" noTextEdit="1"/>
          </p:cNvSpPr>
          <p:nvPr>
            <p:ph type="sldImg"/>
          </p:nvPr>
        </p:nvSpPr>
        <p:spPr>
          <a:xfrm>
            <a:off x="685800" y="685800"/>
            <a:ext cx="5486400" cy="3429000"/>
          </a:xfrm>
          <a:ln/>
        </p:spPr>
      </p:sp>
      <p:sp>
        <p:nvSpPr>
          <p:cNvPr id="7680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421401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412006-1E09-4D3E-9604-6255AA9D0074}" type="slidenum">
              <a:rPr lang="fr-FR" sz="1200"/>
              <a:pPr eaLnBrk="1" hangingPunct="1"/>
              <a:t>17</a:t>
            </a:fld>
            <a:endParaRPr lang="fr-FR" sz="1200"/>
          </a:p>
        </p:txBody>
      </p:sp>
      <p:sp>
        <p:nvSpPr>
          <p:cNvPr id="68611" name="Rectangle 2"/>
          <p:cNvSpPr>
            <a:spLocks noGrp="1" noRot="1" noChangeAspect="1" noChangeArrowheads="1" noTextEdit="1"/>
          </p:cNvSpPr>
          <p:nvPr>
            <p:ph type="sldImg"/>
          </p:nvPr>
        </p:nvSpPr>
        <p:spPr>
          <a:xfrm>
            <a:off x="685800" y="685800"/>
            <a:ext cx="5486400" cy="3429000"/>
          </a:xfrm>
          <a:ln/>
        </p:spPr>
      </p:sp>
      <p:sp>
        <p:nvSpPr>
          <p:cNvPr id="6861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516166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ADDDC6-2A78-487C-94CD-D5F1FC4FCCC7}" type="slidenum">
              <a:rPr lang="fr-FR" sz="1200"/>
              <a:pPr eaLnBrk="1" hangingPunct="1"/>
              <a:t>18</a:t>
            </a:fld>
            <a:endParaRPr lang="fr-FR" sz="1200"/>
          </a:p>
        </p:txBody>
      </p:sp>
      <p:sp>
        <p:nvSpPr>
          <p:cNvPr id="75779" name="Rectangle 2"/>
          <p:cNvSpPr>
            <a:spLocks noGrp="1" noRot="1" noChangeAspect="1" noChangeArrowheads="1" noTextEdit="1"/>
          </p:cNvSpPr>
          <p:nvPr>
            <p:ph type="sldImg"/>
          </p:nvPr>
        </p:nvSpPr>
        <p:spPr>
          <a:xfrm>
            <a:off x="685800" y="685800"/>
            <a:ext cx="5486400" cy="3429000"/>
          </a:xfrm>
          <a:ln/>
        </p:spPr>
      </p:sp>
      <p:sp>
        <p:nvSpPr>
          <p:cNvPr id="7578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3243354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DEC5E2-BCBF-40FA-8992-69F59C6CC4B6}" type="slidenum">
              <a:rPr lang="fr-FR" sz="1200"/>
              <a:pPr eaLnBrk="1" hangingPunct="1"/>
              <a:t>19</a:t>
            </a:fld>
            <a:endParaRPr lang="fr-FR" sz="1200"/>
          </a:p>
        </p:txBody>
      </p:sp>
      <p:sp>
        <p:nvSpPr>
          <p:cNvPr id="76803" name="Rectangle 2"/>
          <p:cNvSpPr>
            <a:spLocks noGrp="1" noRot="1" noChangeAspect="1" noChangeArrowheads="1" noTextEdit="1"/>
          </p:cNvSpPr>
          <p:nvPr>
            <p:ph type="sldImg"/>
          </p:nvPr>
        </p:nvSpPr>
        <p:spPr>
          <a:xfrm>
            <a:off x="685800" y="685800"/>
            <a:ext cx="5486400" cy="3429000"/>
          </a:xfrm>
          <a:ln/>
        </p:spPr>
      </p:sp>
      <p:sp>
        <p:nvSpPr>
          <p:cNvPr id="7680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289607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E9A6D5B-1C07-478B-8B65-A60E9F2A17B1}" type="slidenum">
              <a:rPr lang="fr-FR" sz="1200"/>
              <a:pPr eaLnBrk="1" hangingPunct="1"/>
              <a:t>20</a:t>
            </a:fld>
            <a:endParaRPr lang="fr-FR" sz="1200"/>
          </a:p>
        </p:txBody>
      </p:sp>
      <p:sp>
        <p:nvSpPr>
          <p:cNvPr id="78851" name="Rectangle 2"/>
          <p:cNvSpPr>
            <a:spLocks noGrp="1" noRot="1" noChangeAspect="1" noChangeArrowheads="1" noTextEdit="1"/>
          </p:cNvSpPr>
          <p:nvPr>
            <p:ph type="sldImg"/>
          </p:nvPr>
        </p:nvSpPr>
        <p:spPr>
          <a:xfrm>
            <a:off x="685800" y="685800"/>
            <a:ext cx="5486400" cy="3429000"/>
          </a:xfrm>
          <a:ln/>
        </p:spPr>
      </p:sp>
      <p:sp>
        <p:nvSpPr>
          <p:cNvPr id="78852" name="Rectangle 3"/>
          <p:cNvSpPr>
            <a:spLocks noGrp="1" noChangeArrowheads="1"/>
          </p:cNvSpPr>
          <p:nvPr>
            <p:ph type="body" idx="1"/>
          </p:nvPr>
        </p:nvSpPr>
        <p:spPr>
          <a:noFill/>
        </p:spPr>
        <p:txBody>
          <a:bodyPr/>
          <a:lstStyle/>
          <a:p>
            <a:pPr eaLnBrk="1" hangingPunct="1"/>
            <a:r>
              <a:rPr lang="fr-FR" dirty="0" smtClean="0"/>
              <a:t>C’est le problème central</a:t>
            </a:r>
            <a:r>
              <a:rPr lang="fr-FR" baseline="0" dirty="0" smtClean="0"/>
              <a:t> de l’évaluation et la justification de la rigueur de la démarche…</a:t>
            </a:r>
            <a:endParaRPr lang="fr-FR" dirty="0" smtClean="0"/>
          </a:p>
        </p:txBody>
      </p:sp>
    </p:spTree>
    <p:extLst>
      <p:ext uri="{BB962C8B-B14F-4D97-AF65-F5344CB8AC3E}">
        <p14:creationId xmlns:p14="http://schemas.microsoft.com/office/powerpoint/2010/main" val="583958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21</a:t>
            </a:fld>
            <a:endParaRPr lang="fr-FR"/>
          </a:p>
        </p:txBody>
      </p:sp>
    </p:spTree>
    <p:extLst>
      <p:ext uri="{BB962C8B-B14F-4D97-AF65-F5344CB8AC3E}">
        <p14:creationId xmlns:p14="http://schemas.microsoft.com/office/powerpoint/2010/main" val="1103597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412006-1E09-4D3E-9604-6255AA9D0074}" type="slidenum">
              <a:rPr lang="fr-FR" sz="1200"/>
              <a:pPr eaLnBrk="1" hangingPunct="1"/>
              <a:t>22</a:t>
            </a:fld>
            <a:endParaRPr lang="fr-FR" sz="1200"/>
          </a:p>
        </p:txBody>
      </p:sp>
      <p:sp>
        <p:nvSpPr>
          <p:cNvPr id="68611" name="Rectangle 2"/>
          <p:cNvSpPr>
            <a:spLocks noGrp="1" noRot="1" noChangeAspect="1" noChangeArrowheads="1" noTextEdit="1"/>
          </p:cNvSpPr>
          <p:nvPr>
            <p:ph type="sldImg"/>
          </p:nvPr>
        </p:nvSpPr>
        <p:spPr>
          <a:xfrm>
            <a:off x="685800" y="685800"/>
            <a:ext cx="5486400" cy="3429000"/>
          </a:xfrm>
          <a:ln/>
        </p:spPr>
      </p:sp>
      <p:sp>
        <p:nvSpPr>
          <p:cNvPr id="68612"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317808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72C105-65F6-4611-884A-D87C776DB540}" type="slidenum">
              <a:rPr lang="fr-FR" sz="1200"/>
              <a:pPr eaLnBrk="1" hangingPunct="1"/>
              <a:t>23</a:t>
            </a:fld>
            <a:endParaRPr lang="fr-FR"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3949721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72C105-65F6-4611-884A-D87C776DB540}" type="slidenum">
              <a:rPr lang="fr-FR" sz="1200"/>
              <a:pPr eaLnBrk="1" hangingPunct="1"/>
              <a:t>24</a:t>
            </a:fld>
            <a:endParaRPr lang="fr-FR"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395132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25</a:t>
            </a:fld>
            <a:endParaRPr lang="fr-FR"/>
          </a:p>
        </p:txBody>
      </p:sp>
    </p:spTree>
    <p:extLst>
      <p:ext uri="{BB962C8B-B14F-4D97-AF65-F5344CB8AC3E}">
        <p14:creationId xmlns:p14="http://schemas.microsoft.com/office/powerpoint/2010/main" val="1837741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26</a:t>
            </a:fld>
            <a:endParaRPr lang="fr-FR" sz="120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endParaRPr lang="fr-FR" dirty="0" smtClean="0"/>
          </a:p>
        </p:txBody>
      </p:sp>
    </p:spTree>
    <p:extLst>
      <p:ext uri="{BB962C8B-B14F-4D97-AF65-F5344CB8AC3E}">
        <p14:creationId xmlns:p14="http://schemas.microsoft.com/office/powerpoint/2010/main" val="14067341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305C805-2E6B-4383-865C-801803E5A8AF}" type="slidenum">
              <a:rPr lang="fr-FR" sz="1200"/>
              <a:pPr eaLnBrk="1" hangingPunct="1"/>
              <a:t>27</a:t>
            </a:fld>
            <a:endParaRPr lang="fr-FR" sz="1200"/>
          </a:p>
        </p:txBody>
      </p:sp>
      <p:sp>
        <p:nvSpPr>
          <p:cNvPr id="80899" name="Rectangle 2"/>
          <p:cNvSpPr>
            <a:spLocks noGrp="1" noRot="1" noChangeAspect="1" noChangeArrowheads="1" noTextEdit="1"/>
          </p:cNvSpPr>
          <p:nvPr>
            <p:ph type="sldImg"/>
          </p:nvPr>
        </p:nvSpPr>
        <p:spPr>
          <a:xfrm>
            <a:off x="685800" y="685800"/>
            <a:ext cx="5486400" cy="3429000"/>
          </a:xfrm>
          <a:ln/>
        </p:spPr>
      </p:sp>
      <p:sp>
        <p:nvSpPr>
          <p:cNvPr id="8090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994566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E908C1B-6499-4244-B29F-DD931FF5535A}" type="slidenum">
              <a:rPr lang="fr-FR" sz="1200"/>
              <a:pPr eaLnBrk="1" hangingPunct="1"/>
              <a:t>28</a:t>
            </a:fld>
            <a:endParaRPr lang="fr-FR" sz="1200" dirty="0"/>
          </a:p>
        </p:txBody>
      </p:sp>
      <p:sp>
        <p:nvSpPr>
          <p:cNvPr id="108547" name="Rectangle 2"/>
          <p:cNvSpPr>
            <a:spLocks noGrp="1" noRot="1" noChangeAspect="1" noChangeArrowheads="1" noTextEdit="1"/>
          </p:cNvSpPr>
          <p:nvPr>
            <p:ph type="sldImg"/>
          </p:nvPr>
        </p:nvSpPr>
        <p:spPr>
          <a:xfrm>
            <a:off x="685800" y="685800"/>
            <a:ext cx="5486400" cy="3429000"/>
          </a:xfrm>
          <a:ln/>
        </p:spPr>
      </p:sp>
      <p:sp>
        <p:nvSpPr>
          <p:cNvPr id="108548" name="Rectangle 3"/>
          <p:cNvSpPr>
            <a:spLocks noGrp="1" noChangeArrowheads="1"/>
          </p:cNvSpPr>
          <p:nvPr>
            <p:ph type="body" idx="1"/>
          </p:nvPr>
        </p:nvSpPr>
        <p:spPr>
          <a:noFill/>
        </p:spPr>
        <p:txBody>
          <a:bodyPr/>
          <a:lstStyle/>
          <a:p>
            <a:r>
              <a:rPr lang="fr-FR" sz="1200" b="0" i="0" kern="1200" dirty="0" smtClean="0">
                <a:solidFill>
                  <a:schemeClr val="tx1"/>
                </a:solidFill>
                <a:effectLst/>
                <a:latin typeface="Times New Roman" pitchFamily="18" charset="0"/>
                <a:ea typeface="+mn-ea"/>
                <a:cs typeface="+mn-cs"/>
              </a:rPr>
              <a:t>Lien =&gt; Comment préparer collectivement des termes de référence ? Cette note, rédigée dans le cadre de la formation « Enjeux et préparation d’une évaluation » organisée par le </a:t>
            </a:r>
            <a:r>
              <a:rPr lang="fr-FR" sz="1200" b="1" i="0" u="none" strike="noStrike" kern="1200" dirty="0" smtClean="0">
                <a:solidFill>
                  <a:schemeClr val="tx1"/>
                </a:solidFill>
                <a:effectLst/>
                <a:latin typeface="Times New Roman" pitchFamily="18" charset="0"/>
                <a:ea typeface="+mn-ea"/>
                <a:cs typeface="+mn-cs"/>
                <a:hlinkClick r:id="rId3"/>
              </a:rPr>
              <a:t>F3E</a:t>
            </a:r>
            <a:r>
              <a:rPr lang="fr-FR" sz="1200" b="0" i="0" kern="1200" dirty="0" smtClean="0">
                <a:solidFill>
                  <a:schemeClr val="tx1"/>
                </a:solidFill>
                <a:effectLst/>
                <a:latin typeface="Times New Roman" pitchFamily="18" charset="0"/>
                <a:ea typeface="+mn-ea"/>
                <a:cs typeface="+mn-cs"/>
              </a:rPr>
              <a:t> les 10 et 11 janvier et animée par Daniel </a:t>
            </a:r>
            <a:r>
              <a:rPr lang="fr-FR" sz="1200" b="0" i="0" kern="1200" dirty="0" err="1" smtClean="0">
                <a:solidFill>
                  <a:schemeClr val="tx1"/>
                </a:solidFill>
                <a:effectLst/>
                <a:latin typeface="Times New Roman" pitchFamily="18" charset="0"/>
                <a:ea typeface="+mn-ea"/>
                <a:cs typeface="+mn-cs"/>
              </a:rPr>
              <a:t>Neu</a:t>
            </a:r>
            <a:r>
              <a:rPr lang="fr-FR" sz="1200" b="0" i="0" kern="1200" dirty="0" smtClean="0">
                <a:solidFill>
                  <a:schemeClr val="tx1"/>
                </a:solidFill>
                <a:effectLst/>
                <a:latin typeface="Times New Roman" pitchFamily="18" charset="0"/>
                <a:ea typeface="+mn-ea"/>
                <a:cs typeface="+mn-cs"/>
              </a:rPr>
              <a:t> du </a:t>
            </a:r>
            <a:r>
              <a:rPr lang="fr-FR" sz="1200" b="1" i="0" u="none" strike="noStrike" kern="1200" dirty="0" smtClean="0">
                <a:solidFill>
                  <a:schemeClr val="tx1"/>
                </a:solidFill>
                <a:effectLst/>
                <a:latin typeface="Times New Roman" pitchFamily="18" charset="0"/>
                <a:ea typeface="+mn-ea"/>
                <a:cs typeface="+mn-cs"/>
                <a:hlinkClick r:id="rId4"/>
              </a:rPr>
              <a:t>GRET</a:t>
            </a:r>
            <a:r>
              <a:rPr lang="fr-FR" sz="1200" b="0" i="0" kern="1200" dirty="0" smtClean="0">
                <a:solidFill>
                  <a:schemeClr val="tx1"/>
                </a:solidFill>
                <a:effectLst/>
                <a:latin typeface="Times New Roman" pitchFamily="18" charset="0"/>
                <a:ea typeface="+mn-ea"/>
                <a:cs typeface="+mn-cs"/>
              </a:rPr>
              <a:t>, propose quelques conseils pour cet exercice délicat et de plus en plus pratiqué.</a:t>
            </a:r>
          </a:p>
        </p:txBody>
      </p:sp>
    </p:spTree>
    <p:extLst>
      <p:ext uri="{BB962C8B-B14F-4D97-AF65-F5344CB8AC3E}">
        <p14:creationId xmlns:p14="http://schemas.microsoft.com/office/powerpoint/2010/main" val="35025757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5D913E-74BB-4D9D-8E0C-2692D0915168}" type="slidenum">
              <a:rPr lang="fr-FR" sz="1200"/>
              <a:pPr eaLnBrk="1" hangingPunct="1"/>
              <a:t>29</a:t>
            </a:fld>
            <a:endParaRPr lang="fr-FR" sz="1200"/>
          </a:p>
        </p:txBody>
      </p:sp>
      <p:sp>
        <p:nvSpPr>
          <p:cNvPr id="81923" name="Rectangle 2"/>
          <p:cNvSpPr>
            <a:spLocks noGrp="1" noRot="1" noChangeAspect="1" noChangeArrowheads="1" noTextEdit="1"/>
          </p:cNvSpPr>
          <p:nvPr>
            <p:ph type="sldImg"/>
          </p:nvPr>
        </p:nvSpPr>
        <p:spPr>
          <a:xfrm>
            <a:off x="685800" y="685800"/>
            <a:ext cx="5486400" cy="3429000"/>
          </a:xfrm>
          <a:ln/>
        </p:spPr>
      </p:sp>
      <p:sp>
        <p:nvSpPr>
          <p:cNvPr id="81924"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40149094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7C376D-ECE5-4ECB-A3D5-3AB18F919FED}" type="slidenum">
              <a:rPr lang="fr-FR" sz="1200"/>
              <a:pPr eaLnBrk="1" hangingPunct="1"/>
              <a:t>30</a:t>
            </a:fld>
            <a:endParaRPr lang="fr-FR" sz="1200"/>
          </a:p>
        </p:txBody>
      </p:sp>
      <p:sp>
        <p:nvSpPr>
          <p:cNvPr id="82947" name="Rectangle 2"/>
          <p:cNvSpPr>
            <a:spLocks noGrp="1" noRot="1" noChangeAspect="1" noChangeArrowheads="1" noTextEdit="1"/>
          </p:cNvSpPr>
          <p:nvPr>
            <p:ph type="sldImg"/>
          </p:nvPr>
        </p:nvSpPr>
        <p:spPr>
          <a:xfrm>
            <a:off x="685800" y="685800"/>
            <a:ext cx="5486400" cy="3429000"/>
          </a:xfrm>
          <a:ln/>
        </p:spPr>
      </p:sp>
      <p:sp>
        <p:nvSpPr>
          <p:cNvPr id="82948"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797168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205527-745C-4415-889E-8041AF5DFCF7}" type="slidenum">
              <a:rPr lang="fr-FR" sz="1200"/>
              <a:pPr eaLnBrk="1" hangingPunct="1"/>
              <a:t>31</a:t>
            </a:fld>
            <a:endParaRPr lang="fr-FR" sz="1200"/>
          </a:p>
        </p:txBody>
      </p:sp>
      <p:sp>
        <p:nvSpPr>
          <p:cNvPr id="83971" name="Rectangle 2"/>
          <p:cNvSpPr>
            <a:spLocks noGrp="1" noRot="1" noChangeAspect="1" noChangeArrowheads="1" noTextEdit="1"/>
          </p:cNvSpPr>
          <p:nvPr>
            <p:ph type="sldImg"/>
          </p:nvPr>
        </p:nvSpPr>
        <p:spPr>
          <a:xfrm>
            <a:off x="685800" y="685800"/>
            <a:ext cx="5486400" cy="3429000"/>
          </a:xfrm>
          <a:ln/>
        </p:spPr>
      </p:sp>
      <p:sp>
        <p:nvSpPr>
          <p:cNvPr id="8397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5102591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2096D3-8944-4764-A0DA-F681979ACC5A}" type="slidenum">
              <a:rPr lang="fr-FR" sz="1200"/>
              <a:pPr eaLnBrk="1" hangingPunct="1"/>
              <a:t>32</a:t>
            </a:fld>
            <a:endParaRPr lang="fr-FR" sz="1200"/>
          </a:p>
        </p:txBody>
      </p:sp>
      <p:sp>
        <p:nvSpPr>
          <p:cNvPr id="84995" name="Rectangle 2"/>
          <p:cNvSpPr>
            <a:spLocks noGrp="1" noRot="1" noChangeAspect="1" noChangeArrowheads="1" noTextEdit="1"/>
          </p:cNvSpPr>
          <p:nvPr>
            <p:ph type="sldImg"/>
          </p:nvPr>
        </p:nvSpPr>
        <p:spPr>
          <a:xfrm>
            <a:off x="685800" y="685800"/>
            <a:ext cx="5486400" cy="3429000"/>
          </a:xfrm>
          <a:ln/>
        </p:spPr>
      </p:sp>
      <p:sp>
        <p:nvSpPr>
          <p:cNvPr id="84996"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092694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3576F4-8981-47C4-8AF0-A7B25F404375}" type="slidenum">
              <a:rPr lang="fr-FR" sz="1200"/>
              <a:pPr eaLnBrk="1" hangingPunct="1"/>
              <a:t>33</a:t>
            </a:fld>
            <a:endParaRPr lang="fr-FR" sz="1200"/>
          </a:p>
        </p:txBody>
      </p:sp>
      <p:sp>
        <p:nvSpPr>
          <p:cNvPr id="86019" name="Rectangle 2"/>
          <p:cNvSpPr>
            <a:spLocks noGrp="1" noRot="1" noChangeAspect="1" noChangeArrowheads="1" noTextEdit="1"/>
          </p:cNvSpPr>
          <p:nvPr>
            <p:ph type="sldImg"/>
          </p:nvPr>
        </p:nvSpPr>
        <p:spPr>
          <a:xfrm>
            <a:off x="685800" y="685800"/>
            <a:ext cx="5486400" cy="3429000"/>
          </a:xfrm>
          <a:ln/>
        </p:spPr>
      </p:sp>
      <p:sp>
        <p:nvSpPr>
          <p:cNvPr id="8602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748606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3576F4-8981-47C4-8AF0-A7B25F404375}" type="slidenum">
              <a:rPr lang="fr-FR" sz="1200"/>
              <a:pPr eaLnBrk="1" hangingPunct="1"/>
              <a:t>34</a:t>
            </a:fld>
            <a:endParaRPr lang="fr-FR" sz="1200"/>
          </a:p>
        </p:txBody>
      </p:sp>
      <p:sp>
        <p:nvSpPr>
          <p:cNvPr id="86019" name="Rectangle 2"/>
          <p:cNvSpPr>
            <a:spLocks noGrp="1" noRot="1" noChangeAspect="1" noChangeArrowheads="1" noTextEdit="1"/>
          </p:cNvSpPr>
          <p:nvPr>
            <p:ph type="sldImg"/>
          </p:nvPr>
        </p:nvSpPr>
        <p:spPr>
          <a:xfrm>
            <a:off x="685800" y="685800"/>
            <a:ext cx="5486400" cy="3429000"/>
          </a:xfrm>
          <a:ln/>
        </p:spPr>
      </p:sp>
      <p:sp>
        <p:nvSpPr>
          <p:cNvPr id="8602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35734285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72C105-65F6-4611-884A-D87C776DB540}" type="slidenum">
              <a:rPr lang="fr-FR" sz="1200">
                <a:solidFill>
                  <a:srgbClr val="000000"/>
                </a:solidFill>
              </a:rPr>
              <a:pPr eaLnBrk="1" hangingPunct="1"/>
              <a:t>35</a:t>
            </a:fld>
            <a:endParaRPr lang="fr-FR" sz="1200">
              <a:solidFill>
                <a:srgbClr val="000000"/>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4516567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a:solidFill>
                  <a:srgbClr val="000000"/>
                </a:solidFill>
              </a:rPr>
              <a:pPr>
                <a:defRPr/>
              </a:pPr>
              <a:t>36</a:t>
            </a:fld>
            <a:endParaRPr lang="fr-FR">
              <a:solidFill>
                <a:srgbClr val="000000"/>
              </a:solidFill>
            </a:endParaRPr>
          </a:p>
        </p:txBody>
      </p:sp>
    </p:spTree>
    <p:extLst>
      <p:ext uri="{BB962C8B-B14F-4D97-AF65-F5344CB8AC3E}">
        <p14:creationId xmlns:p14="http://schemas.microsoft.com/office/powerpoint/2010/main" val="36233727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37</a:t>
            </a:fld>
            <a:endParaRPr lang="fr-FR" sz="120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r>
              <a:rPr lang="fr-FR" sz="900" dirty="0" smtClean="0"/>
              <a:t>IFADEM est un gros programme</a:t>
            </a:r>
            <a:endParaRPr lang="fr-FR" dirty="0" smtClean="0"/>
          </a:p>
        </p:txBody>
      </p:sp>
    </p:spTree>
    <p:extLst>
      <p:ext uri="{BB962C8B-B14F-4D97-AF65-F5344CB8AC3E}">
        <p14:creationId xmlns:p14="http://schemas.microsoft.com/office/powerpoint/2010/main" val="3573522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38</a:t>
            </a:fld>
            <a:endParaRPr lang="fr-FR" sz="120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pPr eaLnBrk="1" hangingPunct="1"/>
            <a:r>
              <a:rPr lang="fr-FR" dirty="0" smtClean="0"/>
              <a:t>Exemple</a:t>
            </a:r>
            <a:r>
              <a:rPr lang="fr-FR" baseline="0" dirty="0" smtClean="0"/>
              <a:t> = projet de formation des enseignants</a:t>
            </a:r>
            <a:endParaRPr lang="fr-FR" dirty="0" smtClean="0"/>
          </a:p>
        </p:txBody>
      </p:sp>
    </p:spTree>
    <p:extLst>
      <p:ext uri="{BB962C8B-B14F-4D97-AF65-F5344CB8AC3E}">
        <p14:creationId xmlns:p14="http://schemas.microsoft.com/office/powerpoint/2010/main" val="36473658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CE753D-2CB9-416C-AC36-9F51097964EF}" type="slidenum">
              <a:rPr lang="fr-FR" sz="1200"/>
              <a:pPr eaLnBrk="1" hangingPunct="1"/>
              <a:t>39</a:t>
            </a:fld>
            <a:endParaRPr lang="fr-FR" sz="1200"/>
          </a:p>
        </p:txBody>
      </p:sp>
      <p:sp>
        <p:nvSpPr>
          <p:cNvPr id="93187" name="Rectangle 2"/>
          <p:cNvSpPr>
            <a:spLocks noGrp="1" noRot="1" noChangeAspect="1" noChangeArrowheads="1" noTextEdit="1"/>
          </p:cNvSpPr>
          <p:nvPr>
            <p:ph type="sldImg"/>
          </p:nvPr>
        </p:nvSpPr>
        <p:spPr>
          <a:xfrm>
            <a:off x="685800" y="685800"/>
            <a:ext cx="5486400" cy="3429000"/>
          </a:xfrm>
          <a:ln/>
        </p:spPr>
      </p:sp>
      <p:sp>
        <p:nvSpPr>
          <p:cNvPr id="93188"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8305171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A7AEF3F-927E-48F5-8FD6-E62E025FA20B}" type="slidenum">
              <a:rPr lang="fr-FR" sz="1200"/>
              <a:pPr eaLnBrk="1" hangingPunct="1"/>
              <a:t>40</a:t>
            </a:fld>
            <a:endParaRPr lang="fr-FR" sz="1200"/>
          </a:p>
        </p:txBody>
      </p:sp>
      <p:sp>
        <p:nvSpPr>
          <p:cNvPr id="90115" name="Rectangle 2"/>
          <p:cNvSpPr>
            <a:spLocks noGrp="1" noRot="1" noChangeAspect="1" noChangeArrowheads="1" noTextEdit="1"/>
          </p:cNvSpPr>
          <p:nvPr>
            <p:ph type="sldImg"/>
          </p:nvPr>
        </p:nvSpPr>
        <p:spPr>
          <a:xfrm>
            <a:off x="685800" y="685800"/>
            <a:ext cx="5486400" cy="3429000"/>
          </a:xfrm>
          <a:ln/>
        </p:spPr>
      </p:sp>
      <p:sp>
        <p:nvSpPr>
          <p:cNvPr id="90116"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28696219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72C105-65F6-4611-884A-D87C776DB540}" type="slidenum">
              <a:rPr lang="fr-FR" sz="1200"/>
              <a:pPr eaLnBrk="1" hangingPunct="1"/>
              <a:t>41</a:t>
            </a:fld>
            <a:endParaRPr lang="fr-FR" sz="1200"/>
          </a:p>
        </p:txBody>
      </p:sp>
      <p:sp>
        <p:nvSpPr>
          <p:cNvPr id="87043" name="Rectangle 2"/>
          <p:cNvSpPr>
            <a:spLocks noGrp="1" noRot="1" noChangeAspect="1" noChangeArrowheads="1" noTextEdit="1"/>
          </p:cNvSpPr>
          <p:nvPr>
            <p:ph type="sldImg"/>
          </p:nvPr>
        </p:nvSpPr>
        <p:spPr>
          <a:xfrm>
            <a:off x="685800" y="685800"/>
            <a:ext cx="5486400" cy="3429000"/>
          </a:xfrm>
          <a:ln/>
        </p:spPr>
      </p:sp>
      <p:sp>
        <p:nvSpPr>
          <p:cNvPr id="87044" name="Rectangle 3"/>
          <p:cNvSpPr>
            <a:spLocks noGrp="1" noChangeArrowheads="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Wingdings"/>
                <a:ea typeface="Wingdings"/>
                <a:cs typeface="Wingdings"/>
                <a:sym typeface="Wingdings"/>
              </a:rPr>
              <a:t>Dans ce chapitre nous allons vous présenter un exemple de projet</a:t>
            </a:r>
            <a:r>
              <a:rPr lang="fr-FR" sz="900" kern="1200" baseline="0" dirty="0" smtClean="0">
                <a:solidFill>
                  <a:schemeClr val="tx1"/>
                </a:solidFill>
                <a:effectLst/>
                <a:latin typeface="Wingdings"/>
                <a:ea typeface="Wingdings"/>
                <a:cs typeface="Wingdings"/>
                <a:sym typeface="Wingdings"/>
              </a:rPr>
              <a:t> – IFADEM – </a:t>
            </a:r>
            <a:r>
              <a:rPr lang="fr-FR" sz="900" kern="1200" dirty="0" smtClean="0">
                <a:solidFill>
                  <a:schemeClr val="tx1"/>
                </a:solidFill>
                <a:effectLst/>
                <a:latin typeface="Wingdings"/>
                <a:ea typeface="Wingdings"/>
                <a:cs typeface="Wingdings"/>
                <a:sym typeface="Wingdings"/>
              </a:rPr>
              <a:t>de son</a:t>
            </a:r>
            <a:r>
              <a:rPr lang="fr-FR" sz="900" kern="1200" baseline="0" dirty="0" smtClean="0">
                <a:solidFill>
                  <a:schemeClr val="tx1"/>
                </a:solidFill>
                <a:effectLst/>
                <a:latin typeface="Wingdings"/>
                <a:ea typeface="Wingdings"/>
                <a:cs typeface="Wingdings"/>
                <a:sym typeface="Wingdings"/>
              </a:rPr>
              <a:t> évaluation externe et vous expliquer comment ont été rédigés les termes de référence de cette évaluation. </a:t>
            </a:r>
            <a:endParaRPr lang="fr-FR" sz="900" kern="1200" dirty="0" smtClean="0">
              <a:solidFill>
                <a:schemeClr val="tx1"/>
              </a:solidFill>
              <a:effectLst/>
              <a:latin typeface="Wingdings"/>
              <a:ea typeface="Wingdings"/>
              <a:cs typeface="Wingdings"/>
              <a:sym typeface="Wingding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fr-FR" sz="900" kern="1200" dirty="0" smtClean="0">
              <a:solidFill>
                <a:schemeClr val="tx1"/>
              </a:solidFill>
              <a:effectLst/>
              <a:latin typeface="Wingdings"/>
              <a:ea typeface="Wingdings"/>
              <a:cs typeface="Wingdings"/>
              <a:sym typeface="Wingding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Wingdings"/>
                <a:ea typeface="Wingdings"/>
                <a:cs typeface="Wingdings"/>
                <a:sym typeface="Wingdings"/>
              </a:rPr>
              <a:t></a:t>
            </a:r>
            <a:r>
              <a:rPr lang="fr-FR" sz="900" kern="1200" dirty="0" smtClean="0">
                <a:solidFill>
                  <a:schemeClr val="tx1"/>
                </a:solidFill>
                <a:effectLst/>
                <a:latin typeface="Times New Roman" pitchFamily="18" charset="0"/>
                <a:ea typeface="+mn-ea"/>
                <a:cs typeface="+mn-cs"/>
                <a:sym typeface="Wingdings"/>
              </a:rPr>
              <a:t> </a:t>
            </a:r>
            <a:r>
              <a:rPr lang="fr-FR" sz="900" kern="1200" dirty="0" smtClean="0">
                <a:solidFill>
                  <a:schemeClr val="tx1"/>
                </a:solidFill>
                <a:effectLst/>
                <a:latin typeface="Times New Roman" pitchFamily="18" charset="0"/>
                <a:ea typeface="+mn-ea"/>
                <a:cs typeface="+mn-cs"/>
              </a:rPr>
              <a:t>L’Initiative francophone pour la formation à distance des maitres est un programme de formation continue destiné aux instituteurs en poste et dont l’objectif est d’améliorer leurs compétences pédagogiques ainsi que la qualité de leur enseignement du français. La formation est délivrée en partie à distance. Elle s’étale sur 9 mois et </a:t>
            </a:r>
            <a:r>
              <a:rPr lang="fr-FR" sz="900" kern="1200" dirty="0" smtClean="0">
                <a:solidFill>
                  <a:schemeClr val="tx1"/>
                </a:solidFill>
                <a:effectLst/>
                <a:latin typeface="Wingdings"/>
                <a:ea typeface="Wingdings"/>
                <a:cs typeface="Wingdings"/>
                <a:sym typeface="Wingdings"/>
              </a:rPr>
              <a:t></a:t>
            </a:r>
            <a:r>
              <a:rPr lang="fr-FR" sz="900" kern="1200" dirty="0" smtClean="0">
                <a:solidFill>
                  <a:schemeClr val="tx1"/>
                </a:solidFill>
                <a:effectLst/>
                <a:latin typeface="Times New Roman" pitchFamily="18" charset="0"/>
                <a:ea typeface="+mn-ea"/>
                <a:cs typeface="+mn-cs"/>
                <a:sym typeface="Wingdings"/>
              </a:rPr>
              <a:t> </a:t>
            </a:r>
            <a:endParaRPr lang="fr-FR" sz="900" kern="1200" dirty="0" smtClean="0">
              <a:solidFill>
                <a:schemeClr val="tx1"/>
              </a:solidFill>
              <a:effectLst/>
              <a:latin typeface="Times New Roman" pitchFamily="18" charset="0"/>
              <a:ea typeface="+mn-ea"/>
              <a:cs typeface="+mn-cs"/>
            </a:endParaRPr>
          </a:p>
          <a:p>
            <a:r>
              <a:rPr lang="fr-FR" sz="900" kern="1200" dirty="0" smtClean="0">
                <a:solidFill>
                  <a:schemeClr val="tx1"/>
                </a:solidFill>
                <a:effectLst/>
                <a:latin typeface="Times New Roman" pitchFamily="18" charset="0"/>
                <a:ea typeface="+mn-ea"/>
                <a:cs typeface="+mn-cs"/>
              </a:rPr>
              <a:t> représente environ 350 heures de formation.  </a:t>
            </a:r>
          </a:p>
          <a:p>
            <a:endParaRPr lang="fr-FR" sz="900" kern="1200" dirty="0" smtClean="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Times New Roman" pitchFamily="18" charset="0"/>
                <a:ea typeface="+mn-ea"/>
                <a:cs typeface="+mn-cs"/>
              </a:rPr>
              <a:t>- IFADEM est </a:t>
            </a:r>
            <a:r>
              <a:rPr lang="fr-FR" sz="900" kern="1200" dirty="0" err="1" smtClean="0">
                <a:solidFill>
                  <a:schemeClr val="tx1"/>
                </a:solidFill>
                <a:effectLst/>
                <a:latin typeface="Times New Roman" pitchFamily="18" charset="0"/>
                <a:ea typeface="+mn-ea"/>
                <a:cs typeface="+mn-cs"/>
              </a:rPr>
              <a:t>co</a:t>
            </a:r>
            <a:r>
              <a:rPr lang="fr-FR" sz="900" kern="1200" dirty="0" smtClean="0">
                <a:solidFill>
                  <a:schemeClr val="tx1"/>
                </a:solidFill>
                <a:effectLst/>
                <a:latin typeface="Times New Roman" pitchFamily="18" charset="0"/>
                <a:ea typeface="+mn-ea"/>
                <a:cs typeface="+mn-cs"/>
              </a:rPr>
              <a:t>-pilotée par </a:t>
            </a:r>
            <a:r>
              <a:rPr lang="fr-FR" sz="900" kern="1200" dirty="0" smtClean="0">
                <a:solidFill>
                  <a:schemeClr val="tx1"/>
                </a:solidFill>
                <a:effectLst/>
                <a:latin typeface="Wingdings"/>
                <a:ea typeface="Wingdings"/>
                <a:cs typeface="Wingdings"/>
                <a:sym typeface="Wingdings"/>
              </a:rPr>
              <a:t></a:t>
            </a:r>
            <a:r>
              <a:rPr lang="fr-FR" sz="900" kern="1200" dirty="0" smtClean="0">
                <a:solidFill>
                  <a:schemeClr val="tx1"/>
                </a:solidFill>
                <a:effectLst/>
                <a:latin typeface="Times New Roman" pitchFamily="18" charset="0"/>
                <a:ea typeface="+mn-ea"/>
                <a:cs typeface="+mn-cs"/>
                <a:sym typeface="Wingdings"/>
              </a:rPr>
              <a:t> </a:t>
            </a:r>
            <a:r>
              <a:rPr lang="fr-FR" sz="900" kern="1200" dirty="0" smtClean="0">
                <a:solidFill>
                  <a:schemeClr val="tx1"/>
                </a:solidFill>
                <a:effectLst/>
                <a:latin typeface="Times New Roman" pitchFamily="18" charset="0"/>
                <a:ea typeface="+mn-ea"/>
                <a:cs typeface="+mn-cs"/>
              </a:rPr>
              <a:t> l’Agence universitaire de la Francophonie (l’AUF) et </a:t>
            </a:r>
            <a:r>
              <a:rPr lang="fr-FR" sz="900" kern="1200" dirty="0" smtClean="0">
                <a:solidFill>
                  <a:schemeClr val="tx1"/>
                </a:solidFill>
                <a:effectLst/>
                <a:latin typeface="Wingdings"/>
                <a:ea typeface="Wingdings"/>
                <a:cs typeface="Wingdings"/>
                <a:sym typeface="Wingdings"/>
              </a:rPr>
              <a:t></a:t>
            </a:r>
            <a:r>
              <a:rPr lang="fr-FR" sz="900" kern="1200" dirty="0" smtClean="0">
                <a:solidFill>
                  <a:schemeClr val="tx1"/>
                </a:solidFill>
                <a:effectLst/>
                <a:latin typeface="Times New Roman" pitchFamily="18" charset="0"/>
                <a:ea typeface="+mn-ea"/>
                <a:cs typeface="+mn-cs"/>
                <a:sym typeface="Wingdings"/>
              </a:rPr>
              <a:t> </a:t>
            </a:r>
            <a:r>
              <a:rPr lang="fr-FR" sz="900" kern="1200" dirty="0" smtClean="0">
                <a:solidFill>
                  <a:schemeClr val="tx1"/>
                </a:solidFill>
                <a:effectLst/>
                <a:latin typeface="Times New Roman" pitchFamily="18" charset="0"/>
                <a:ea typeface="+mn-ea"/>
                <a:cs typeface="+mn-cs"/>
              </a:rPr>
              <a:t>l’Organisation internationale de la Francophonie (l’OIF). </a:t>
            </a:r>
          </a:p>
          <a:p>
            <a:r>
              <a:rPr lang="fr-FR" sz="900" kern="1200" dirty="0" smtClean="0">
                <a:solidFill>
                  <a:schemeClr val="tx1"/>
                </a:solidFill>
                <a:effectLst/>
                <a:latin typeface="Times New Roman" pitchFamily="18"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Times New Roman" pitchFamily="18" charset="0"/>
                <a:ea typeface="+mn-ea"/>
                <a:cs typeface="+mn-cs"/>
              </a:rPr>
              <a:t>- C’est un projet inscrit à la programmation de l’AUF et de l’OIF mais qui bénéficie également d’importants financements extérieurs des </a:t>
            </a:r>
            <a:r>
              <a:rPr lang="fr-FR" sz="900" kern="1200" dirty="0" smtClean="0">
                <a:solidFill>
                  <a:schemeClr val="tx1"/>
                </a:solidFill>
                <a:effectLst/>
                <a:latin typeface="Wingdings"/>
                <a:ea typeface="Wingdings"/>
                <a:cs typeface="Wingdings"/>
                <a:sym typeface="Wingdings"/>
              </a:rPr>
              <a:t></a:t>
            </a:r>
            <a:r>
              <a:rPr lang="fr-FR" sz="900" kern="1200" dirty="0" smtClean="0">
                <a:solidFill>
                  <a:schemeClr val="tx1"/>
                </a:solidFill>
                <a:effectLst/>
                <a:latin typeface="Times New Roman" pitchFamily="18" charset="0"/>
                <a:ea typeface="+mn-ea"/>
                <a:cs typeface="+mn-cs"/>
                <a:sym typeface="Wingdings"/>
              </a:rPr>
              <a:t> </a:t>
            </a:r>
            <a:r>
              <a:rPr lang="fr-FR" sz="900" kern="1200" dirty="0" smtClean="0">
                <a:solidFill>
                  <a:schemeClr val="tx1"/>
                </a:solidFill>
                <a:effectLst/>
                <a:latin typeface="Times New Roman" pitchFamily="18" charset="0"/>
                <a:ea typeface="+mn-ea"/>
                <a:cs typeface="+mn-cs"/>
              </a:rPr>
              <a:t>partenaires techniques et financiers (dits</a:t>
            </a:r>
            <a:r>
              <a:rPr lang="fr-FR" sz="900" kern="1200" baseline="0" dirty="0" smtClean="0">
                <a:solidFill>
                  <a:schemeClr val="tx1"/>
                </a:solidFill>
                <a:effectLst/>
                <a:latin typeface="Times New Roman" pitchFamily="18" charset="0"/>
                <a:ea typeface="+mn-ea"/>
                <a:cs typeface="+mn-cs"/>
              </a:rPr>
              <a:t> aussi « PTF »),</a:t>
            </a:r>
            <a:r>
              <a:rPr lang="fr-FR" sz="900" kern="1200" dirty="0" smtClean="0">
                <a:solidFill>
                  <a:schemeClr val="tx1"/>
                </a:solidFill>
                <a:effectLst/>
                <a:latin typeface="Times New Roman" pitchFamily="18" charset="0"/>
                <a:ea typeface="+mn-ea"/>
                <a:cs typeface="+mn-cs"/>
              </a:rPr>
              <a:t> notamment de l’Agence française de développement (l’AFD).</a:t>
            </a:r>
          </a:p>
          <a:p>
            <a:pPr marL="171450" indent="-171450">
              <a:buFontTx/>
              <a:buChar char="-"/>
            </a:pPr>
            <a:endParaRPr lang="fr-FR" sz="900" kern="1200" dirty="0" smtClean="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sz="900" kern="1200" dirty="0" smtClean="0">
                <a:solidFill>
                  <a:schemeClr val="tx1"/>
                </a:solidFill>
                <a:effectLst/>
                <a:latin typeface="Times New Roman" pitchFamily="18" charset="0"/>
                <a:ea typeface="+mn-ea"/>
                <a:cs typeface="+mn-cs"/>
              </a:rPr>
              <a:t>- Qui dit financements importants d’un grand organisme de coopération de type AFD dit suivi-évaluation à mettre en place et évaluation externe à la fin du projet. Prévoir que les résultats du projet seront mesurés par une évaluation externe fait partie des conditions de soutien et de financement. Cette évaluation peut même être double, comme c’est le cas avec l’exemple d’IFADEM au Burundi que nous allons étudier : une évaluation pour vérifier si les objectifs du projet ont bien été remplis et un audit financier pour vérifier si l’argent de l’AFD a été dépensé selon les règles de la finance internationale. </a:t>
            </a:r>
          </a:p>
          <a:p>
            <a:pPr marL="0" indent="0">
              <a:buFontTx/>
              <a:buNone/>
            </a:pPr>
            <a:endParaRPr lang="fr-FR" sz="900" kern="1200" dirty="0" smtClean="0">
              <a:solidFill>
                <a:schemeClr val="tx1"/>
              </a:solidFill>
              <a:effectLst/>
              <a:latin typeface="Times New Roman" pitchFamily="18" charset="0"/>
              <a:ea typeface="+mn-ea"/>
              <a:cs typeface="+mn-cs"/>
            </a:endParaRPr>
          </a:p>
          <a:p>
            <a:pPr eaLnBrk="1" hangingPunct="1"/>
            <a:endParaRPr lang="fr-FR" dirty="0" smtClean="0"/>
          </a:p>
        </p:txBody>
      </p:sp>
    </p:spTree>
    <p:extLst>
      <p:ext uri="{BB962C8B-B14F-4D97-AF65-F5344CB8AC3E}">
        <p14:creationId xmlns:p14="http://schemas.microsoft.com/office/powerpoint/2010/main" val="22828315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AE13AF-B839-452C-AD64-2829EC63B484}" type="slidenum">
              <a:rPr lang="fr-FR" sz="1200"/>
              <a:pPr eaLnBrk="1" hangingPunct="1"/>
              <a:t>42</a:t>
            </a:fld>
            <a:endParaRPr lang="fr-FR" sz="1200"/>
          </a:p>
        </p:txBody>
      </p:sp>
      <p:sp>
        <p:nvSpPr>
          <p:cNvPr id="88067" name="Rectangle 2"/>
          <p:cNvSpPr>
            <a:spLocks noGrp="1" noRot="1" noChangeAspect="1" noChangeArrowheads="1" noTextEdit="1"/>
          </p:cNvSpPr>
          <p:nvPr>
            <p:ph type="sldImg"/>
          </p:nvPr>
        </p:nvSpPr>
        <p:spPr>
          <a:xfrm>
            <a:off x="685800" y="685800"/>
            <a:ext cx="5486400" cy="3429000"/>
          </a:xfrm>
          <a:ln/>
        </p:spPr>
      </p:sp>
      <p:sp>
        <p:nvSpPr>
          <p:cNvPr id="88068" name="Rectangle 3"/>
          <p:cNvSpPr>
            <a:spLocks noGrp="1" noChangeArrowheads="1"/>
          </p:cNvSpPr>
          <p:nvPr>
            <p:ph type="body" idx="1"/>
          </p:nvPr>
        </p:nvSpPr>
        <p:spPr>
          <a:noFill/>
        </p:spPr>
        <p:txBody>
          <a:bodyPr/>
          <a:lstStyle/>
          <a:p>
            <a:pPr eaLnBrk="1" hangingPunct="1"/>
            <a:r>
              <a:rPr lang="fr-FR" b="1" dirty="0" smtClean="0"/>
              <a:t>Les éléments du cadre logique</a:t>
            </a:r>
            <a:r>
              <a:rPr lang="fr-FR" b="1" baseline="0" dirty="0" smtClean="0"/>
              <a:t> sont transposé dans la convention, en particulier les objectifs que les partenaires se sont donné d’atteindre et qui seront vérifiés par une évaluation externe. </a:t>
            </a:r>
          </a:p>
          <a:p>
            <a:pPr eaLnBrk="1" hangingPunct="1"/>
            <a:endParaRPr lang="fr-FR" b="1" baseline="0" dirty="0" smtClean="0"/>
          </a:p>
          <a:p>
            <a:r>
              <a:rPr lang="fr-FR" sz="900" kern="1200" dirty="0" smtClean="0">
                <a:solidFill>
                  <a:schemeClr val="tx1"/>
                </a:solidFill>
                <a:effectLst/>
                <a:latin typeface="Times New Roman" pitchFamily="18" charset="0"/>
                <a:ea typeface="+mn-ea"/>
                <a:cs typeface="+mn-cs"/>
              </a:rPr>
              <a:t>Il s’agit à la fois d’objectifs quantitatifs </a:t>
            </a:r>
            <a:r>
              <a:rPr lang="fr-FR" sz="900" kern="1200" dirty="0" smtClean="0">
                <a:solidFill>
                  <a:schemeClr val="tx1"/>
                </a:solidFill>
                <a:effectLst/>
                <a:latin typeface="Wingdings"/>
                <a:ea typeface="Wingdings"/>
                <a:cs typeface="Wingdings"/>
                <a:sym typeface="Wingdings"/>
              </a:rPr>
              <a:t> </a:t>
            </a:r>
            <a:r>
              <a:rPr lang="fr-FR" sz="900" kern="1200" dirty="0" smtClean="0">
                <a:solidFill>
                  <a:schemeClr val="tx1"/>
                </a:solidFill>
                <a:effectLst/>
                <a:latin typeface="Times New Roman" pitchFamily="18" charset="0"/>
                <a:ea typeface="+mn-ea"/>
                <a:cs typeface="+mn-cs"/>
              </a:rPr>
              <a:t> :</a:t>
            </a:r>
          </a:p>
          <a:p>
            <a:pPr marL="171450" lvl="0" indent="-171450">
              <a:buFont typeface="Arial"/>
              <a:buChar char="•"/>
            </a:pPr>
            <a:r>
              <a:rPr lang="fr-FR" sz="900" kern="1200" dirty="0" smtClean="0">
                <a:solidFill>
                  <a:schemeClr val="tx1"/>
                </a:solidFill>
                <a:effectLst/>
                <a:latin typeface="Times New Roman" pitchFamily="18" charset="0"/>
                <a:ea typeface="+mn-ea"/>
                <a:cs typeface="+mn-cs"/>
              </a:rPr>
              <a:t>Former 1800 instituteurs</a:t>
            </a:r>
          </a:p>
          <a:p>
            <a:pPr marL="171450" lvl="0" indent="-171450">
              <a:buFont typeface="Arial"/>
              <a:buChar char="•"/>
            </a:pPr>
            <a:r>
              <a:rPr lang="fr-FR" sz="900" kern="1200" dirty="0" smtClean="0">
                <a:solidFill>
                  <a:schemeClr val="tx1"/>
                </a:solidFill>
                <a:effectLst/>
                <a:latin typeface="Times New Roman" pitchFamily="18" charset="0"/>
                <a:ea typeface="+mn-ea"/>
                <a:cs typeface="+mn-cs"/>
              </a:rPr>
              <a:t>Développer des contenus pédagogiques</a:t>
            </a:r>
          </a:p>
          <a:p>
            <a:pPr marL="171450" lvl="0" indent="-171450">
              <a:buFont typeface="Arial"/>
              <a:buChar char="•"/>
            </a:pPr>
            <a:r>
              <a:rPr lang="fr-FR" sz="900" kern="1200" dirty="0" smtClean="0">
                <a:solidFill>
                  <a:schemeClr val="tx1"/>
                </a:solidFill>
                <a:effectLst/>
                <a:latin typeface="Times New Roman" pitchFamily="18" charset="0"/>
                <a:ea typeface="+mn-ea"/>
                <a:cs typeface="+mn-cs"/>
              </a:rPr>
              <a:t>Créer 4 Espaces numériques (l’équivalent « junior » des campus numériques francophones)</a:t>
            </a:r>
          </a:p>
          <a:p>
            <a:pPr marL="171450" lvl="0" indent="-171450">
              <a:buFont typeface="Arial"/>
              <a:buChar char="•"/>
            </a:pPr>
            <a:r>
              <a:rPr lang="fr-FR" sz="900" kern="1200" dirty="0" smtClean="0">
                <a:solidFill>
                  <a:schemeClr val="tx1"/>
                </a:solidFill>
                <a:effectLst/>
                <a:latin typeface="Times New Roman" pitchFamily="18" charset="0"/>
                <a:ea typeface="+mn-ea"/>
                <a:cs typeface="+mn-cs"/>
              </a:rPr>
              <a:t>Former une centaine de formateurs de formateurs</a:t>
            </a:r>
          </a:p>
          <a:p>
            <a:pPr lvl="0"/>
            <a:endParaRPr lang="fr-FR" sz="900" kern="1200" dirty="0" smtClean="0">
              <a:solidFill>
                <a:schemeClr val="tx1"/>
              </a:solidFill>
              <a:effectLst/>
              <a:latin typeface="Times New Roman" pitchFamily="18" charset="0"/>
              <a:ea typeface="+mn-ea"/>
              <a:cs typeface="+mn-cs"/>
            </a:endParaRPr>
          </a:p>
          <a:p>
            <a:r>
              <a:rPr lang="fr-FR" sz="900" kern="1200" dirty="0" smtClean="0">
                <a:solidFill>
                  <a:schemeClr val="tx1"/>
                </a:solidFill>
                <a:effectLst/>
                <a:latin typeface="Times New Roman" pitchFamily="18" charset="0"/>
                <a:ea typeface="+mn-ea"/>
                <a:cs typeface="+mn-cs"/>
              </a:rPr>
              <a:t>Mais la convention précise aussi des objectifs plus qualitatifs et donc plus difficilement mesurables </a:t>
            </a:r>
            <a:r>
              <a:rPr lang="fr-FR" sz="900" kern="1200" dirty="0" smtClean="0">
                <a:solidFill>
                  <a:schemeClr val="tx1"/>
                </a:solidFill>
                <a:effectLst/>
                <a:latin typeface="Wingdings"/>
                <a:ea typeface="Wingdings"/>
                <a:cs typeface="Wingdings"/>
                <a:sym typeface="Wingdings"/>
              </a:rPr>
              <a:t> </a:t>
            </a:r>
            <a:r>
              <a:rPr lang="fr-FR" sz="900" kern="1200" dirty="0" smtClean="0">
                <a:solidFill>
                  <a:schemeClr val="tx1"/>
                </a:solidFill>
                <a:effectLst/>
                <a:latin typeface="Times New Roman" pitchFamily="18" charset="0"/>
                <a:ea typeface="+mn-ea"/>
                <a:cs typeface="+mn-cs"/>
              </a:rPr>
              <a:t> :</a:t>
            </a:r>
          </a:p>
          <a:p>
            <a:pPr marL="171450" lvl="0" indent="-171450">
              <a:buFont typeface="Arial"/>
              <a:buChar char="•"/>
            </a:pPr>
            <a:r>
              <a:rPr lang="fr-FR" sz="900" kern="1200" dirty="0" smtClean="0">
                <a:solidFill>
                  <a:schemeClr val="tx1"/>
                </a:solidFill>
                <a:effectLst/>
                <a:latin typeface="Times New Roman" pitchFamily="18" charset="0"/>
                <a:ea typeface="+mn-ea"/>
                <a:cs typeface="+mn-cs"/>
              </a:rPr>
              <a:t>Améliorer les compétences professionnelles des enseignants du primaire</a:t>
            </a:r>
          </a:p>
          <a:p>
            <a:pPr marL="171450" lvl="0" indent="-171450">
              <a:buFont typeface="Arial"/>
              <a:buChar char="•"/>
            </a:pPr>
            <a:r>
              <a:rPr lang="fr-FR" sz="900" kern="1200" dirty="0" smtClean="0">
                <a:solidFill>
                  <a:schemeClr val="tx1"/>
                </a:solidFill>
                <a:effectLst/>
                <a:latin typeface="Times New Roman" pitchFamily="18" charset="0"/>
                <a:ea typeface="+mn-ea"/>
                <a:cs typeface="+mn-cs"/>
              </a:rPr>
              <a:t>Tester et valider une stratégie nationale de formation continue</a:t>
            </a:r>
          </a:p>
          <a:p>
            <a:endParaRPr lang="fr-FR" sz="900" kern="1200" dirty="0" smtClean="0">
              <a:solidFill>
                <a:schemeClr val="tx1"/>
              </a:solidFill>
              <a:effectLst/>
              <a:latin typeface="Times New Roman" pitchFamily="18" charset="0"/>
              <a:ea typeface="+mn-ea"/>
              <a:cs typeface="+mn-cs"/>
            </a:endParaRPr>
          </a:p>
          <a:p>
            <a:r>
              <a:rPr lang="fr-FR" sz="900" kern="1200" dirty="0" smtClean="0">
                <a:solidFill>
                  <a:schemeClr val="tx1"/>
                </a:solidFill>
                <a:effectLst/>
                <a:latin typeface="Times New Roman" pitchFamily="18" charset="0"/>
                <a:ea typeface="+mn-ea"/>
                <a:cs typeface="+mn-cs"/>
              </a:rPr>
              <a:t>Mais on le verra, l’évaluation ne se limitent pas aux objectifs « conventionnels ». Les objectifs propres du partenaire technique et financier qui </a:t>
            </a:r>
            <a:r>
              <a:rPr lang="fr-FR" sz="900" kern="1200" dirty="0" err="1" smtClean="0">
                <a:solidFill>
                  <a:schemeClr val="tx1"/>
                </a:solidFill>
                <a:effectLst/>
                <a:latin typeface="Times New Roman" pitchFamily="18" charset="0"/>
                <a:ea typeface="+mn-ea"/>
                <a:cs typeface="+mn-cs"/>
              </a:rPr>
              <a:t>co-finance</a:t>
            </a:r>
            <a:r>
              <a:rPr lang="fr-FR" sz="900" kern="1200" dirty="0" smtClean="0">
                <a:solidFill>
                  <a:schemeClr val="tx1"/>
                </a:solidFill>
                <a:effectLst/>
                <a:latin typeface="Times New Roman" pitchFamily="18" charset="0"/>
                <a:ea typeface="+mn-ea"/>
                <a:cs typeface="+mn-cs"/>
              </a:rPr>
              <a:t> le projet et aussi les discussions et la volonté du bénéficiaire, le Ministère de l’éducation, interviennent également dans le choix de ce qui sera effectivement évalué à la fin du projet. Ce choix sera précisé nous le verrons dans les « termes de référence » de l’évaluation.</a:t>
            </a:r>
          </a:p>
          <a:p>
            <a:r>
              <a:rPr lang="fr-FR" sz="900" kern="1200" dirty="0" smtClean="0">
                <a:solidFill>
                  <a:schemeClr val="tx1"/>
                </a:solidFill>
                <a:effectLst/>
                <a:latin typeface="Times New Roman" pitchFamily="18" charset="0"/>
                <a:ea typeface="+mn-ea"/>
                <a:cs typeface="+mn-cs"/>
              </a:rPr>
              <a:t> </a:t>
            </a:r>
          </a:p>
          <a:p>
            <a:pPr eaLnBrk="1" hangingPunct="1"/>
            <a:endParaRPr lang="fr-FR" b="1" dirty="0" smtClean="0"/>
          </a:p>
        </p:txBody>
      </p:sp>
    </p:spTree>
    <p:extLst>
      <p:ext uri="{BB962C8B-B14F-4D97-AF65-F5344CB8AC3E}">
        <p14:creationId xmlns:p14="http://schemas.microsoft.com/office/powerpoint/2010/main" val="805351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43</a:t>
            </a:fld>
            <a:endParaRPr lang="fr-FR" sz="120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Poursuivons avec l’exemple d’IFADEM. </a:t>
            </a:r>
          </a:p>
          <a:p>
            <a:endParaRPr lang="fr-FR" sz="1200" kern="1200" dirty="0" smtClean="0">
              <a:solidFill>
                <a:schemeClr val="tx1"/>
              </a:solidFill>
              <a:effectLst/>
              <a:latin typeface="Times New Roman" pitchFamily="18" charset="0"/>
              <a:ea typeface="+mn-ea"/>
              <a:cs typeface="+mn-cs"/>
            </a:endParaRPr>
          </a:p>
          <a:p>
            <a:r>
              <a:rPr lang="fr-FR" sz="1200" kern="1200" dirty="0" smtClean="0">
                <a:solidFill>
                  <a:schemeClr val="tx1"/>
                </a:solidFill>
                <a:effectLst/>
                <a:latin typeface="Wingdings"/>
                <a:ea typeface="Wingdings"/>
                <a:cs typeface="Wingdings"/>
                <a:sym typeface="Wingdings"/>
              </a:rPr>
              <a:t></a:t>
            </a:r>
            <a:r>
              <a:rPr lang="fr-FR" sz="1200" kern="1200" dirty="0" smtClean="0">
                <a:solidFill>
                  <a:schemeClr val="tx1"/>
                </a:solidFill>
                <a:effectLst/>
                <a:latin typeface="Times New Roman" pitchFamily="18" charset="0"/>
                <a:ea typeface="+mn-ea"/>
                <a:cs typeface="+mn-cs"/>
                <a:sym typeface="Wingdings"/>
              </a:rPr>
              <a:t> </a:t>
            </a:r>
            <a:r>
              <a:rPr lang="fr-FR" sz="1200" kern="1200" dirty="0" smtClean="0">
                <a:solidFill>
                  <a:schemeClr val="tx1"/>
                </a:solidFill>
                <a:effectLst/>
                <a:latin typeface="Times New Roman" pitchFamily="18" charset="0"/>
                <a:ea typeface="+mn-ea"/>
                <a:cs typeface="+mn-cs"/>
              </a:rPr>
              <a:t>Lorsqu’on organise une formation pour des instituteurs en poste, le principal impact espéré est </a:t>
            </a:r>
            <a:r>
              <a:rPr lang="fr-FR" sz="1200" b="1" kern="1200" dirty="0" smtClean="0">
                <a:solidFill>
                  <a:schemeClr val="tx1"/>
                </a:solidFill>
                <a:effectLst/>
                <a:latin typeface="Times New Roman" pitchFamily="18" charset="0"/>
                <a:ea typeface="+mn-ea"/>
                <a:cs typeface="+mn-cs"/>
              </a:rPr>
              <a:t>l’amélioration de leurs compétences professionnelles.</a:t>
            </a:r>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En sachant que leur programme de formation entend à la fois renforcer leurs </a:t>
            </a:r>
            <a:r>
              <a:rPr lang="fr-FR" sz="1200" b="1" kern="1200" dirty="0" smtClean="0">
                <a:solidFill>
                  <a:schemeClr val="tx1"/>
                </a:solidFill>
                <a:effectLst/>
                <a:latin typeface="Times New Roman" pitchFamily="18" charset="0"/>
                <a:ea typeface="+mn-ea"/>
                <a:cs typeface="+mn-cs"/>
              </a:rPr>
              <a:t>connaissances théoriques</a:t>
            </a:r>
            <a:r>
              <a:rPr lang="fr-FR" sz="1200" kern="1200" dirty="0" smtClean="0">
                <a:solidFill>
                  <a:schemeClr val="tx1"/>
                </a:solidFill>
                <a:effectLst/>
                <a:latin typeface="Times New Roman" pitchFamily="18" charset="0"/>
                <a:ea typeface="+mn-ea"/>
                <a:cs typeface="+mn-cs"/>
              </a:rPr>
              <a:t> et leurs </a:t>
            </a:r>
            <a:r>
              <a:rPr lang="fr-FR" sz="1200" b="1" kern="1200" dirty="0" smtClean="0">
                <a:solidFill>
                  <a:schemeClr val="tx1"/>
                </a:solidFill>
                <a:effectLst/>
                <a:latin typeface="Times New Roman" pitchFamily="18" charset="0"/>
                <a:ea typeface="+mn-ea"/>
                <a:cs typeface="+mn-cs"/>
              </a:rPr>
              <a:t>pratiques de classe </a:t>
            </a:r>
            <a:r>
              <a:rPr lang="fr-FR" sz="1200" kern="1200" dirty="0" smtClean="0">
                <a:solidFill>
                  <a:schemeClr val="tx1"/>
                </a:solidFill>
                <a:effectLst/>
                <a:latin typeface="Times New Roman" pitchFamily="18" charset="0"/>
                <a:ea typeface="+mn-ea"/>
                <a:cs typeface="+mn-cs"/>
              </a:rPr>
              <a:t>; soit deux compétences (une théorique et une pratique) pour lesquelles on doit pouvoir mesurer des écarts entre le début et la fin de la formation.</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L’amélioration des connaissances théoriques et des pratiques pédagogiques des enseignants, c’est un impact global. C’est en observant des séances de classe avant de commencer le projet qu’on va pouvoir le détailler. On peut aussi s’appuyer sur des données déjà existantes : dans les services d’inspection, dans les rapports d’évaluations de systèmes éducatifs comme celles effectuées par le pôle de Dakar, etc.</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Ces différents éléments nous indiquent qu’à la fin de la formation, on peut s’attendre, à ce que les enseignants consacrent plus de temps dans la classe à faire travailler les enfants en groupes ; on peut aussi supposer qu’ils diversifieront les modalités d’évaluation en cours d’année ; qu’ils maitriseront la démarche de correction phonétique ; ou encore qu’ils sauront analyser plus efficacement les erreurs de leurs élèves. </a:t>
            </a:r>
          </a:p>
          <a:p>
            <a:r>
              <a:rPr lang="fr-FR" sz="1200" kern="1200" dirty="0" smtClean="0">
                <a:solidFill>
                  <a:schemeClr val="tx1"/>
                </a:solidFill>
                <a:effectLst/>
                <a:latin typeface="Times New Roman" pitchFamily="18" charset="0"/>
                <a:ea typeface="+mn-ea"/>
                <a:cs typeface="+mn-cs"/>
              </a:rPr>
              <a:t> </a:t>
            </a:r>
          </a:p>
          <a:p>
            <a:pPr marL="171450" indent="-171450">
              <a:buFont typeface="Wingdings" charset="0"/>
              <a:buChar char="î"/>
            </a:pPr>
            <a:r>
              <a:rPr lang="fr-FR" sz="1200" kern="1200" dirty="0" smtClean="0">
                <a:solidFill>
                  <a:schemeClr val="tx1"/>
                </a:solidFill>
                <a:effectLst/>
                <a:latin typeface="Times New Roman" pitchFamily="18" charset="0"/>
                <a:ea typeface="+mn-ea"/>
                <a:cs typeface="+mn-cs"/>
              </a:rPr>
              <a:t>Ca, c’est notre grille de lecture des effets, à laquelle on associe des indicateurs : </a:t>
            </a:r>
          </a:p>
          <a:p>
            <a:pPr marL="171450" indent="-171450">
              <a:buFont typeface="Wingdings" charset="0"/>
              <a:buChar char="î"/>
            </a:pPr>
            <a:endParaRPr lang="fr-FR" sz="1200" kern="1200" dirty="0" smtClean="0">
              <a:solidFill>
                <a:schemeClr val="tx1"/>
              </a:solidFill>
              <a:effectLst/>
              <a:latin typeface="Times New Roman" pitchFamily="18" charset="0"/>
              <a:ea typeface="+mn-ea"/>
              <a:cs typeface="+mn-cs"/>
            </a:endParaRPr>
          </a:p>
          <a:p>
            <a:pPr marL="171450" indent="-171450">
              <a:buFont typeface="Wingdings" charset="0"/>
              <a:buChar char="î"/>
            </a:pPr>
            <a:r>
              <a:rPr lang="fr-FR" sz="1200" i="1" kern="1200" dirty="0" smtClean="0">
                <a:solidFill>
                  <a:schemeClr val="tx1"/>
                </a:solidFill>
                <a:effectLst/>
                <a:latin typeface="Times New Roman" pitchFamily="18" charset="0"/>
                <a:ea typeface="+mn-ea"/>
                <a:cs typeface="+mn-cs"/>
              </a:rPr>
              <a:t>temps moyen consacré au travail en</a:t>
            </a:r>
            <a:r>
              <a:rPr lang="fr-FR" sz="1200" i="1" kern="1200" baseline="0" dirty="0" smtClean="0">
                <a:solidFill>
                  <a:schemeClr val="tx1"/>
                </a:solidFill>
                <a:effectLst/>
                <a:latin typeface="Times New Roman" pitchFamily="18" charset="0"/>
                <a:ea typeface="+mn-ea"/>
                <a:cs typeface="+mn-cs"/>
              </a:rPr>
              <a:t> groupes, nombre d’enseignants qui maitrisent la méthodologie de la compréhension orale, etc.</a:t>
            </a:r>
            <a:endParaRPr lang="fr-FR" i="1" dirty="0" smtClean="0"/>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44</a:t>
            </a:fld>
            <a:endParaRPr lang="fr-FR" sz="120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On parle ici d’un impact qualitatif – c’est ce qui a été expliqué dans la précédente vidéo. </a:t>
            </a:r>
          </a:p>
          <a:p>
            <a:endParaRPr lang="fr-FR" sz="1200" kern="1200" dirty="0" smtClean="0">
              <a:solidFill>
                <a:schemeClr val="tx1"/>
              </a:solidFill>
              <a:effectLst/>
              <a:latin typeface="Times New Roman" pitchFamily="18" charset="0"/>
              <a:ea typeface="+mn-ea"/>
              <a:cs typeface="+mn-cs"/>
            </a:endParaRPr>
          </a:p>
          <a:p>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La mesure de cet impact suppose non seulement de construire des indicateurs mais aussi </a:t>
            </a:r>
            <a:r>
              <a:rPr lang="fr-FR" sz="1200" b="1" kern="1200" dirty="0" smtClean="0">
                <a:solidFill>
                  <a:schemeClr val="tx1"/>
                </a:solidFill>
                <a:effectLst/>
                <a:latin typeface="Times New Roman" pitchFamily="18" charset="0"/>
                <a:ea typeface="+mn-ea"/>
                <a:cs typeface="+mn-cs"/>
              </a:rPr>
              <a:t>d’élaborer des outils pour les renseigner</a:t>
            </a:r>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Parmi différentes options possibles, IFADEM a fait le choix de deux outils complémentaires : </a:t>
            </a:r>
          </a:p>
          <a:p>
            <a:endParaRPr lang="fr-FR" sz="1200" kern="1200" dirty="0" smtClean="0">
              <a:solidFill>
                <a:schemeClr val="tx1"/>
              </a:solidFill>
              <a:effectLst/>
              <a:latin typeface="Times New Roman" pitchFamily="18" charset="0"/>
              <a:ea typeface="+mn-ea"/>
              <a:cs typeface="+mn-cs"/>
            </a:endParaRPr>
          </a:p>
          <a:p>
            <a:pPr marL="171450" indent="-171450">
              <a:buFont typeface="Wingdings" charset="0"/>
              <a:buChar char="î"/>
            </a:pPr>
            <a:r>
              <a:rPr lang="fr-FR" sz="1200" kern="1200" dirty="0" smtClean="0">
                <a:solidFill>
                  <a:schemeClr val="tx1"/>
                </a:solidFill>
                <a:effectLst/>
                <a:latin typeface="Times New Roman" pitchFamily="18" charset="0"/>
                <a:ea typeface="+mn-ea"/>
                <a:cs typeface="+mn-cs"/>
              </a:rPr>
              <a:t>un QCM, appelé « sondage sur les pratiques professionnelles », dispensé directement aux enseignants à l’entrée et à la sortie de la formation ; </a:t>
            </a:r>
          </a:p>
          <a:p>
            <a:pPr marL="171450" indent="-171450">
              <a:buFont typeface="Wingdings" charset="0"/>
              <a:buChar char="î"/>
            </a:pPr>
            <a:endParaRPr lang="fr-FR" sz="1200" kern="1200" dirty="0" smtClean="0">
              <a:solidFill>
                <a:schemeClr val="tx1"/>
              </a:solidFill>
              <a:effectLst/>
              <a:latin typeface="Times New Roman" pitchFamily="18" charset="0"/>
              <a:ea typeface="+mn-ea"/>
              <a:cs typeface="+mn-cs"/>
            </a:endParaRPr>
          </a:p>
          <a:p>
            <a:pPr marL="0" indent="0">
              <a:buFont typeface="Wingdings" charset="0"/>
              <a:buNone/>
            </a:pP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et une grille d’observation de séances de classe, confiée aux inspecteurs. </a:t>
            </a:r>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45</a:t>
            </a:fld>
            <a:endParaRPr lang="fr-FR" sz="120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z="1200" i="1" dirty="0" smtClean="0">
                <a:solidFill>
                  <a:schemeClr val="tx1"/>
                </a:solidFill>
                <a:latin typeface="Calibri"/>
                <a:cs typeface="Calibri"/>
              </a:rPr>
              <a:t>démarrage du projet (entrée des enseignants en formation). </a:t>
            </a:r>
          </a:p>
          <a:p>
            <a:endParaRPr lang="fr-FR" sz="1200" kern="1200" dirty="0" smtClean="0">
              <a:solidFill>
                <a:schemeClr val="tx1"/>
              </a:solidFill>
              <a:effectLst/>
              <a:latin typeface="Times New Roman" pitchFamily="18" charset="0"/>
              <a:ea typeface="+mn-ea"/>
              <a:cs typeface="+mn-cs"/>
            </a:endParaRPr>
          </a:p>
          <a:p>
            <a:r>
              <a:rPr lang="fr-FR" sz="1200" kern="1200" dirty="0" smtClean="0">
                <a:solidFill>
                  <a:schemeClr val="tx1"/>
                </a:solidFill>
                <a:effectLst/>
                <a:latin typeface="Times New Roman" pitchFamily="18" charset="0"/>
                <a:ea typeface="+mn-ea"/>
                <a:cs typeface="+mn-cs"/>
              </a:rPr>
              <a:t>En janvier 2013, ces deux outils ont été testés au lancement de la formation dans le Katanga. Les résultats obtenus donnent des indications sur les connaissances et les pratiques des enseignants qui correspondent à la situation de départ.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Au démarrage de la formation, le groupe a obtenu en moyenne 23,7 points sur 45 au sondage sur les pratiques professionnelles. C’est un premier indicateur de départ.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Mais on peut aller plus en détail : on peut dire par exemple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que seuls 13% des enseignants acceptent que leurs élèves utilisent des tournures propres au français oral dans la classe ; que 56% des enseignants ne font jamais travailler leurs élèves en groupes ; ou encore que 80% d’entre eux ne connaissent pas les étapes d’une leçon de compréhension orale.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Ces différents éléments nous donnent la situation de référence de départ ; ce sont les indicateurs qui sont associés à l’impact qu’on attend.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On va essayer de définir avec soin ses indicateurs pour voir en quoi ils vont permettre de mesurer à terme un progrès, donc un écart avec la situation de départ, et regarder en même temps comment les choses bougent, ce qu’on appelle une dynamique, ce qui permet d’anticiper sur les effets à moyen ou à long terme</a:t>
            </a:r>
            <a:r>
              <a:rPr lang="fr-FR" sz="1200" kern="1200" baseline="0" dirty="0" smtClean="0">
                <a:solidFill>
                  <a:schemeClr val="tx1"/>
                </a:solidFill>
                <a:effectLst/>
                <a:latin typeface="Times New Roman" pitchFamily="18" charset="0"/>
                <a:ea typeface="+mn-ea"/>
                <a:cs typeface="+mn-cs"/>
              </a:rPr>
              <a:t>, autrement dit, </a:t>
            </a:r>
            <a:r>
              <a:rPr lang="fr-FR" sz="1200" kern="1200" dirty="0" smtClean="0">
                <a:solidFill>
                  <a:schemeClr val="tx1"/>
                </a:solidFill>
                <a:effectLst/>
                <a:latin typeface="Times New Roman" pitchFamily="18" charset="0"/>
                <a:ea typeface="+mn-ea"/>
                <a:cs typeface="+mn-cs"/>
              </a:rPr>
              <a:t>ce qui va continuer à se passer après la fin du projet.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Voilà donc ça c’est la conception des indicateurs. </a:t>
            </a:r>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46</a:t>
            </a:fld>
            <a:endParaRPr lang="fr-FR" sz="120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Une chose qu’il faut bien comprendre sur la conception des indicateurs, c’est la suivante : quand vous concevez des indicateurs vous partez de l’impact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pour descendre jusqu’au choix des indicateurs et à la situation de référence de départ. </a:t>
            </a:r>
          </a:p>
          <a:p>
            <a:endParaRPr lang="fr-FR" sz="1200" kern="1200" dirty="0" smtClean="0">
              <a:solidFill>
                <a:schemeClr val="tx1"/>
              </a:solidFill>
              <a:effectLst/>
              <a:latin typeface="Times New Roman" pitchFamily="18" charset="0"/>
              <a:ea typeface="+mn-ea"/>
              <a:cs typeface="+mn-cs"/>
            </a:endParaRPr>
          </a:p>
          <a:p>
            <a:r>
              <a:rPr lang="fr-FR" sz="1200" kern="1200" dirty="0" smtClean="0">
                <a:solidFill>
                  <a:schemeClr val="tx1"/>
                </a:solidFill>
                <a:effectLst/>
                <a:latin typeface="Times New Roman" pitchFamily="18" charset="0"/>
                <a:ea typeface="+mn-ea"/>
                <a:cs typeface="+mn-cs"/>
              </a:rPr>
              <a:t>Vous travaillez dans ce sens là, de manière déductive.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Vous partez d’un résultat attendu et vous essayez d’en déduire ce que vous allez avoir comme effets ; à partir des effets qu’est-ce que vous pouvez mesurer dans les indicateurs. C’est ce qu’on appelle une approche déductive, ou </a:t>
            </a:r>
            <a:r>
              <a:rPr lang="fr-FR" sz="1200" i="1" kern="1200" dirty="0" smtClean="0">
                <a:solidFill>
                  <a:schemeClr val="tx1"/>
                </a:solidFill>
                <a:effectLst/>
                <a:latin typeface="Times New Roman" pitchFamily="18" charset="0"/>
                <a:ea typeface="+mn-ea"/>
                <a:cs typeface="+mn-cs"/>
              </a:rPr>
              <a:t>top down</a:t>
            </a:r>
            <a:r>
              <a:rPr lang="fr-FR" sz="1200" kern="1200" dirty="0" smtClean="0">
                <a:solidFill>
                  <a:schemeClr val="tx1"/>
                </a:solidFill>
                <a:effectLst/>
                <a:latin typeface="Times New Roman" pitchFamily="18" charset="0"/>
                <a:ea typeface="+mn-ea"/>
                <a:cs typeface="+mn-cs"/>
              </a:rPr>
              <a:t> en anglais.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Ca c’est la construction, la conception des indicateurs. </a:t>
            </a:r>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47</a:t>
            </a:fld>
            <a:endParaRPr lang="fr-FR"/>
          </a:p>
        </p:txBody>
      </p:sp>
    </p:spTree>
    <p:extLst>
      <p:ext uri="{BB962C8B-B14F-4D97-AF65-F5344CB8AC3E}">
        <p14:creationId xmlns:p14="http://schemas.microsoft.com/office/powerpoint/2010/main" val="42566669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48</a:t>
            </a:fld>
            <a:endParaRPr lang="fr-FR" sz="120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Recueil des données à l’issue du projet (sortie de formation pour les enseignants). </a:t>
            </a:r>
          </a:p>
          <a:p>
            <a:endParaRPr lang="fr-FR" sz="1200" kern="1200" dirty="0" smtClean="0">
              <a:solidFill>
                <a:schemeClr val="tx1"/>
              </a:solidFill>
              <a:effectLst/>
              <a:latin typeface="Times New Roman" pitchFamily="18" charset="0"/>
              <a:ea typeface="+mn-ea"/>
              <a:cs typeface="+mn-cs"/>
            </a:endParaRPr>
          </a:p>
          <a:p>
            <a:r>
              <a:rPr lang="fr-FR" sz="1200" kern="1200" dirty="0" smtClean="0">
                <a:solidFill>
                  <a:schemeClr val="tx1"/>
                </a:solidFill>
                <a:effectLst/>
                <a:latin typeface="Times New Roman" pitchFamily="18" charset="0"/>
                <a:ea typeface="+mn-ea"/>
                <a:cs typeface="+mn-cs"/>
              </a:rPr>
              <a:t>Reprenons notre exemple. Les indicateurs se définissent donc en </a:t>
            </a:r>
            <a:r>
              <a:rPr lang="fr-FR" sz="1200" kern="1200" dirty="0" smtClean="0">
                <a:solidFill>
                  <a:schemeClr val="tx1"/>
                </a:solidFill>
                <a:effectLst/>
                <a:latin typeface="Wingdings"/>
                <a:ea typeface="Wingdings"/>
                <a:cs typeface="Wingdings"/>
                <a:sym typeface="Wingdings"/>
              </a:rPr>
              <a:t>…</a:t>
            </a:r>
            <a:endParaRPr lang="fr-FR" sz="1200" kern="1200" dirty="0" smtClean="0">
              <a:solidFill>
                <a:schemeClr val="tx1"/>
              </a:solidFill>
              <a:effectLst/>
              <a:latin typeface="Times New Roman" pitchFamily="18" charset="0"/>
              <a:ea typeface="+mn-ea"/>
              <a:cs typeface="+mn-cs"/>
            </a:endParaRPr>
          </a:p>
          <a:p>
            <a:pPr lvl="0"/>
            <a:r>
              <a:rPr lang="fr-FR" sz="1200" kern="1200" dirty="0" smtClean="0">
                <a:solidFill>
                  <a:schemeClr val="tx1"/>
                </a:solidFill>
                <a:effectLst/>
                <a:latin typeface="Times New Roman" pitchFamily="18" charset="0"/>
                <a:ea typeface="+mn-ea"/>
                <a:cs typeface="+mn-cs"/>
              </a:rPr>
              <a:t>- temps moyen consacré au travail en groupes dans la classe ; </a:t>
            </a:r>
          </a:p>
          <a:p>
            <a:pPr lvl="0"/>
            <a:r>
              <a:rPr lang="fr-FR" sz="1200" kern="1200" dirty="0" smtClean="0">
                <a:solidFill>
                  <a:schemeClr val="tx1"/>
                </a:solidFill>
                <a:effectLst/>
                <a:latin typeface="Times New Roman" pitchFamily="18" charset="0"/>
                <a:ea typeface="+mn-ea"/>
                <a:cs typeface="+mn-cs"/>
              </a:rPr>
              <a:t>- nombre d’enseignants qui maitrisent la méthodologie de la compréhension orale ; </a:t>
            </a:r>
          </a:p>
          <a:p>
            <a:pPr lvl="0"/>
            <a:r>
              <a:rPr lang="fr-FR" sz="1200" kern="1200" dirty="0" smtClean="0">
                <a:solidFill>
                  <a:schemeClr val="tx1"/>
                </a:solidFill>
                <a:effectLst/>
                <a:latin typeface="Times New Roman" pitchFamily="18" charset="0"/>
                <a:ea typeface="+mn-ea"/>
                <a:cs typeface="+mn-cs"/>
              </a:rPr>
              <a:t>- nombre d’enseignants qui permettent aux élèves d’utiliser leur langue maternelle dans la classe ; </a:t>
            </a:r>
          </a:p>
          <a:p>
            <a:pPr lvl="0"/>
            <a:r>
              <a:rPr lang="fr-FR" sz="1200" kern="1200" dirty="0" smtClean="0">
                <a:solidFill>
                  <a:schemeClr val="tx1"/>
                </a:solidFill>
                <a:effectLst/>
                <a:latin typeface="Times New Roman" pitchFamily="18" charset="0"/>
                <a:ea typeface="+mn-ea"/>
                <a:cs typeface="+mn-cs"/>
              </a:rPr>
              <a:t>etc.</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Maintenant regardons dans l’autre sens, comment on va les utiliser à l’issue du projet.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Dans les cas d’IFADEM, il s’agit, à la fin du programme de formation qui dure 9 mois,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d’interroger à nouveau les indicateurs de manière à dire si oui ou non on observe une évolution.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Le même sondage est donc soumis aux mêmes enseignants ; la même grille d’observation est confiée aux mêmes inspecteurs.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C’est ce qui a été fait lors du 3</a:t>
            </a:r>
            <a:r>
              <a:rPr lang="fr-FR" sz="1200" kern="1200" baseline="30000" dirty="0" smtClean="0">
                <a:solidFill>
                  <a:schemeClr val="tx1"/>
                </a:solidFill>
                <a:effectLst/>
                <a:latin typeface="Times New Roman" pitchFamily="18" charset="0"/>
                <a:ea typeface="+mn-ea"/>
                <a:cs typeface="+mn-cs"/>
              </a:rPr>
              <a:t>e</a:t>
            </a:r>
            <a:r>
              <a:rPr lang="fr-FR" sz="1200" kern="1200" dirty="0" smtClean="0">
                <a:solidFill>
                  <a:schemeClr val="tx1"/>
                </a:solidFill>
                <a:effectLst/>
                <a:latin typeface="Times New Roman" pitchFamily="18" charset="0"/>
                <a:ea typeface="+mn-ea"/>
                <a:cs typeface="+mn-cs"/>
              </a:rPr>
              <a:t> regroupement dans le Katanga. </a:t>
            </a:r>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49</a:t>
            </a:fld>
            <a:endParaRPr lang="fr-FR" sz="1200" dirty="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Quand on fait ça, on travaille dans ce sens là :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on part des indicateurs et à partir de la situation de référence de départ et des indicateurs </a:t>
            </a:r>
            <a:r>
              <a:rPr lang="fr-FR" sz="1200" kern="1200" dirty="0" smtClean="0">
                <a:solidFill>
                  <a:schemeClr val="tx1"/>
                </a:solidFill>
                <a:effectLst/>
                <a:latin typeface="Wingdings"/>
                <a:ea typeface="Wingdings"/>
                <a:cs typeface="Wingdings"/>
                <a:sym typeface="Wingdings"/>
              </a:rPr>
              <a:t></a:t>
            </a:r>
            <a:r>
              <a:rPr lang="fr-FR" sz="1200" kern="1200" baseline="0" dirty="0" smtClean="0">
                <a:solidFill>
                  <a:schemeClr val="tx1"/>
                </a:solidFill>
                <a:effectLst/>
                <a:latin typeface="Times New Roman" pitchFamily="18" charset="0"/>
                <a:ea typeface="+mn-ea"/>
                <a:cs typeface="+mn-cs"/>
              </a:rPr>
              <a:t> </a:t>
            </a:r>
            <a:r>
              <a:rPr lang="fr-FR" sz="1200" kern="1200" dirty="0" smtClean="0">
                <a:solidFill>
                  <a:schemeClr val="tx1"/>
                </a:solidFill>
                <a:effectLst/>
                <a:latin typeface="Times New Roman" pitchFamily="18" charset="0"/>
                <a:ea typeface="+mn-ea"/>
                <a:cs typeface="+mn-cs"/>
              </a:rPr>
              <a:t>on reconstitue</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l’impact. On travaille de manière </a:t>
            </a:r>
            <a:r>
              <a:rPr lang="fr-FR" sz="1200" kern="1200" dirty="0" smtClean="0">
                <a:solidFill>
                  <a:schemeClr val="tx1"/>
                </a:solidFill>
                <a:effectLst/>
                <a:latin typeface="Wingdings"/>
                <a:ea typeface="Wingdings"/>
                <a:cs typeface="Wingdings"/>
                <a:sym typeface="Wingdings"/>
              </a:rPr>
              <a:t></a:t>
            </a:r>
            <a:r>
              <a:rPr lang="fr-FR" sz="1200" kern="1200" dirty="0" smtClean="0">
                <a:solidFill>
                  <a:schemeClr val="tx1"/>
                </a:solidFill>
                <a:effectLst/>
                <a:latin typeface="Times New Roman" pitchFamily="18" charset="0"/>
                <a:ea typeface="+mn-ea"/>
                <a:cs typeface="+mn-cs"/>
              </a:rPr>
              <a:t> inductive : on part du terrain et à partir de ce qu’on voit sur le terrain on déduit l’impact.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Il faut bien distinguer la conception des indicateurs qui est inductive de l’utilisation des indicateurs qui est déductive. Il faut toujours repartir de ce qui se passe sur le terrain. </a:t>
            </a:r>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50</a:t>
            </a:fld>
            <a:endParaRPr lang="fr-FR" sz="1200" dirty="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2486031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51</a:t>
            </a:fld>
            <a:endParaRPr lang="fr-FR" sz="1200" dirty="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Les réponses n’ont pas encore été analysées mais le seront par un laboratoire universitaire chargé</a:t>
            </a:r>
            <a:r>
              <a:rPr lang="fr-FR" sz="1200" kern="1200" baseline="0" dirty="0" smtClean="0">
                <a:solidFill>
                  <a:schemeClr val="tx1"/>
                </a:solidFill>
                <a:effectLst/>
                <a:latin typeface="Times New Roman" pitchFamily="18" charset="0"/>
                <a:ea typeface="+mn-ea"/>
                <a:cs typeface="+mn-cs"/>
              </a:rPr>
              <a:t> d’étudier les écarts </a:t>
            </a:r>
            <a:r>
              <a:rPr lang="fr-FR" sz="1200" kern="1200" dirty="0" smtClean="0">
                <a:solidFill>
                  <a:schemeClr val="tx1"/>
                </a:solidFill>
                <a:effectLst/>
                <a:latin typeface="Wingdings"/>
                <a:ea typeface="Wingdings"/>
                <a:cs typeface="Wingdings"/>
                <a:sym typeface="Wingdings"/>
              </a:rPr>
              <a:t></a:t>
            </a:r>
            <a:r>
              <a:rPr lang="fr-FR" sz="1200" kern="1200" baseline="0" dirty="0" smtClean="0">
                <a:solidFill>
                  <a:schemeClr val="tx1"/>
                </a:solidFill>
                <a:effectLst/>
                <a:latin typeface="Times New Roman" pitchFamily="18" charset="0"/>
                <a:ea typeface="+mn-ea"/>
                <a:cs typeface="+mn-cs"/>
              </a:rPr>
              <a:t> , autrement dit : </a:t>
            </a:r>
          </a:p>
          <a:p>
            <a:r>
              <a:rPr lang="fr-FR" sz="1200" kern="1200" dirty="0" smtClean="0">
                <a:solidFill>
                  <a:schemeClr val="tx1"/>
                </a:solidFill>
                <a:effectLst/>
                <a:latin typeface="Wingdings"/>
                <a:ea typeface="Wingdings"/>
                <a:cs typeface="Wingdings"/>
                <a:sym typeface="Wingdings"/>
              </a:rPr>
              <a:t> </a:t>
            </a:r>
            <a:r>
              <a:rPr lang="fr-FR" sz="1200" kern="1200" baseline="0" dirty="0" smtClean="0">
                <a:solidFill>
                  <a:schemeClr val="tx1"/>
                </a:solidFill>
                <a:effectLst/>
                <a:latin typeface="Times New Roman" pitchFamily="18" charset="0"/>
                <a:ea typeface="+mn-ea"/>
                <a:cs typeface="+mn-cs"/>
              </a:rPr>
              <a:t>… </a:t>
            </a:r>
            <a:r>
              <a:rPr lang="fr-FR" sz="1200" kern="1200" dirty="0" smtClean="0">
                <a:solidFill>
                  <a:schemeClr val="tx1"/>
                </a:solidFill>
                <a:effectLst/>
                <a:latin typeface="Times New Roman" pitchFamily="18" charset="0"/>
                <a:ea typeface="+mn-ea"/>
                <a:cs typeface="+mn-cs"/>
              </a:rPr>
              <a:t>d’observer les évolutions avant et après la formation </a:t>
            </a:r>
          </a:p>
          <a:p>
            <a:pPr lvl="0"/>
            <a:r>
              <a:rPr lang="fr-FR" sz="1200" kern="1200" dirty="0" smtClean="0">
                <a:solidFill>
                  <a:schemeClr val="tx1"/>
                </a:solidFill>
                <a:effectLst/>
                <a:latin typeface="Times New Roman" pitchFamily="18" charset="0"/>
                <a:ea typeface="+mn-ea"/>
                <a:cs typeface="+mn-cs"/>
              </a:rPr>
              <a:t>… mais également de croiser les données issues des deux outils : les enseignants qui ont le mieux répondu au sondage sont-ils aussi ceux dont la pratique de classe est la plus efficace ? Autrement dit : les évolutions sur le plan théorique sont-elles cohérentes avec les évolutions observées sur le plan pratique ?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L’analyse permettra aussi de voir si des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dynamiques, des tendances au sein de groupes « profilés » sont identifiables : par exemple, les « jeunes » enseignants sont-ils plus enclins à faire évoluer leurs pratiques ?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Les enseignants qui avaient obtenu les moins bons résultats à l’entrée sont-ils ceux qui ont le plus évolué ? Ou au contraire ceux qui enregistrent les plus fortes évolutions étaient-ils dans de groupe des enseignants les mieux placés au départ ? Etc. </a:t>
            </a:r>
          </a:p>
          <a:p>
            <a:r>
              <a:rPr lang="fr-FR" sz="1200" kern="1200" dirty="0" smtClean="0">
                <a:solidFill>
                  <a:schemeClr val="tx1"/>
                </a:solidFill>
                <a:effectLst/>
                <a:latin typeface="Times New Roman" pitchFamily="18" charset="0"/>
                <a:ea typeface="+mn-ea"/>
                <a:cs typeface="+mn-cs"/>
              </a:rPr>
              <a:t>C’est une manière d’observer la dynamique enclenchée pendant la formation et d’anticiper sur les possibles effets à long terme.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A partir de là on a une vision de l’impact. </a:t>
            </a:r>
          </a:p>
          <a:p>
            <a:r>
              <a:rPr lang="fr-FR" sz="1200" kern="1200" dirty="0" smtClean="0">
                <a:solidFill>
                  <a:schemeClr val="tx1"/>
                </a:solidFill>
                <a:effectLst/>
                <a:latin typeface="Times New Roman" pitchFamily="18" charset="0"/>
                <a:ea typeface="+mn-ea"/>
                <a:cs typeface="+mn-cs"/>
              </a:rPr>
              <a:t> </a:t>
            </a:r>
          </a:p>
          <a:p>
            <a:pPr eaLnBrk="1" hangingPunct="1"/>
            <a:endParaRPr lang="fr-FR" dirty="0" smtClean="0"/>
          </a:p>
        </p:txBody>
      </p:sp>
    </p:spTree>
    <p:extLst>
      <p:ext uri="{BB962C8B-B14F-4D97-AF65-F5344CB8AC3E}">
        <p14:creationId xmlns:p14="http://schemas.microsoft.com/office/powerpoint/2010/main" val="9415681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7A2648-C798-4063-BDA3-913EF1A043C9}" type="slidenum">
              <a:rPr lang="fr-FR" sz="1200"/>
              <a:pPr eaLnBrk="1" hangingPunct="1"/>
              <a:t>52</a:t>
            </a:fld>
            <a:endParaRPr lang="fr-FR" sz="1200" dirty="0"/>
          </a:p>
        </p:txBody>
      </p:sp>
      <p:sp>
        <p:nvSpPr>
          <p:cNvPr id="94211" name="Rectangle 2"/>
          <p:cNvSpPr>
            <a:spLocks noGrp="1" noRot="1" noChangeAspect="1" noChangeArrowheads="1" noTextEdit="1"/>
          </p:cNvSpPr>
          <p:nvPr>
            <p:ph type="sldImg"/>
          </p:nvPr>
        </p:nvSpPr>
        <p:spPr>
          <a:xfrm>
            <a:off x="685800" y="685800"/>
            <a:ext cx="5486400" cy="3429000"/>
          </a:xfrm>
          <a:ln/>
        </p:spPr>
      </p:sp>
      <p:sp>
        <p:nvSpPr>
          <p:cNvPr id="94212" name="Rectangle 3"/>
          <p:cNvSpPr>
            <a:spLocks noGrp="1" noChangeArrowheads="1"/>
          </p:cNvSpPr>
          <p:nvPr>
            <p:ph type="body" idx="1"/>
          </p:nvPr>
        </p:nvSpPr>
        <p:spPr>
          <a:noFill/>
        </p:spPr>
        <p:txBody>
          <a:bodyPr/>
          <a:lstStyle/>
          <a:p>
            <a:r>
              <a:rPr lang="fr-FR" sz="1200" kern="1200" dirty="0" smtClean="0">
                <a:solidFill>
                  <a:schemeClr val="tx1"/>
                </a:solidFill>
                <a:effectLst/>
                <a:latin typeface="Times New Roman" pitchFamily="18" charset="0"/>
                <a:ea typeface="+mn-ea"/>
                <a:cs typeface="+mn-cs"/>
              </a:rPr>
              <a:t>Quand on fait ça, on travaille dans ce sens là : </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on part des indicateurs et à partir de la situation de référence de départ et des indicateurs </a:t>
            </a:r>
            <a:r>
              <a:rPr lang="fr-FR" sz="1200" kern="1200" dirty="0" smtClean="0">
                <a:solidFill>
                  <a:schemeClr val="tx1"/>
                </a:solidFill>
                <a:effectLst/>
                <a:latin typeface="Wingdings"/>
                <a:ea typeface="Wingdings"/>
                <a:cs typeface="Wingdings"/>
                <a:sym typeface="Wingdings"/>
              </a:rPr>
              <a:t></a:t>
            </a:r>
            <a:r>
              <a:rPr lang="fr-FR" sz="1200" kern="1200" baseline="0" dirty="0" smtClean="0">
                <a:solidFill>
                  <a:schemeClr val="tx1"/>
                </a:solidFill>
                <a:effectLst/>
                <a:latin typeface="Times New Roman" pitchFamily="18" charset="0"/>
                <a:ea typeface="+mn-ea"/>
                <a:cs typeface="+mn-cs"/>
              </a:rPr>
              <a:t> </a:t>
            </a:r>
            <a:r>
              <a:rPr lang="fr-FR" sz="1200" kern="1200" dirty="0" smtClean="0">
                <a:solidFill>
                  <a:schemeClr val="tx1"/>
                </a:solidFill>
                <a:effectLst/>
                <a:latin typeface="Times New Roman" pitchFamily="18" charset="0"/>
                <a:ea typeface="+mn-ea"/>
                <a:cs typeface="+mn-cs"/>
              </a:rPr>
              <a:t>on reconstitue</a:t>
            </a:r>
            <a:r>
              <a:rPr lang="fr-FR" sz="1200" kern="1200" dirty="0" smtClean="0">
                <a:solidFill>
                  <a:schemeClr val="tx1"/>
                </a:solidFill>
                <a:effectLst/>
                <a:latin typeface="Wingdings"/>
                <a:ea typeface="Wingdings"/>
                <a:cs typeface="Wingdings"/>
                <a:sym typeface="Wingdings"/>
              </a:rPr>
              <a:t> </a:t>
            </a:r>
            <a:r>
              <a:rPr lang="fr-FR" sz="1200" kern="1200" dirty="0" smtClean="0">
                <a:solidFill>
                  <a:schemeClr val="tx1"/>
                </a:solidFill>
                <a:effectLst/>
                <a:latin typeface="Times New Roman" pitchFamily="18" charset="0"/>
                <a:ea typeface="+mn-ea"/>
                <a:cs typeface="+mn-cs"/>
              </a:rPr>
              <a:t>l’impact. On travaille de manière </a:t>
            </a:r>
            <a:r>
              <a:rPr lang="fr-FR" sz="1200" kern="1200" dirty="0" smtClean="0">
                <a:solidFill>
                  <a:schemeClr val="tx1"/>
                </a:solidFill>
                <a:effectLst/>
                <a:latin typeface="Wingdings"/>
                <a:ea typeface="Wingdings"/>
                <a:cs typeface="Wingdings"/>
                <a:sym typeface="Wingdings"/>
              </a:rPr>
              <a:t></a:t>
            </a:r>
            <a:r>
              <a:rPr lang="fr-FR" sz="1200" kern="1200" dirty="0" smtClean="0">
                <a:solidFill>
                  <a:schemeClr val="tx1"/>
                </a:solidFill>
                <a:effectLst/>
                <a:latin typeface="Times New Roman" pitchFamily="18" charset="0"/>
                <a:ea typeface="+mn-ea"/>
                <a:cs typeface="+mn-cs"/>
              </a:rPr>
              <a:t> inductive : on part du terrain et à partir de ce qu’on voit sur le terrain on déduit l’impact. </a:t>
            </a:r>
          </a:p>
          <a:p>
            <a:r>
              <a:rPr lang="fr-FR" sz="1200" kern="1200" dirty="0" smtClean="0">
                <a:solidFill>
                  <a:schemeClr val="tx1"/>
                </a:solidFill>
                <a:effectLst/>
                <a:latin typeface="Times New Roman" pitchFamily="18" charset="0"/>
                <a:ea typeface="+mn-ea"/>
                <a:cs typeface="+mn-cs"/>
              </a:rPr>
              <a:t> </a:t>
            </a:r>
          </a:p>
          <a:p>
            <a:r>
              <a:rPr lang="fr-FR" sz="1200" kern="1200" dirty="0" smtClean="0">
                <a:solidFill>
                  <a:schemeClr val="tx1"/>
                </a:solidFill>
                <a:effectLst/>
                <a:latin typeface="Times New Roman" pitchFamily="18" charset="0"/>
                <a:ea typeface="+mn-ea"/>
                <a:cs typeface="+mn-cs"/>
              </a:rPr>
              <a:t>Il faut bien distinguer la conception des indicateurs qui est inductive de l’utilisation des indicateurs qui est déductive. Il faut toujours repartir de ce qui se passe sur le terrain. </a:t>
            </a:r>
          </a:p>
          <a:p>
            <a:pPr eaLnBrk="1" hangingPunct="1"/>
            <a:endParaRPr lang="fr-FR" dirty="0" smtClean="0"/>
          </a:p>
        </p:txBody>
      </p:sp>
    </p:spTree>
    <p:extLst>
      <p:ext uri="{BB962C8B-B14F-4D97-AF65-F5344CB8AC3E}">
        <p14:creationId xmlns:p14="http://schemas.microsoft.com/office/powerpoint/2010/main" val="11536065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5059C3-C76E-4BC6-AD54-1D8284805A21}" type="slidenum">
              <a:rPr lang="fr-FR" sz="1200"/>
              <a:pPr eaLnBrk="1" hangingPunct="1"/>
              <a:t>53</a:t>
            </a:fld>
            <a:endParaRPr lang="fr-FR"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41786679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54</a:t>
            </a:fld>
            <a:endParaRPr lang="fr-FR"/>
          </a:p>
        </p:txBody>
      </p:sp>
    </p:spTree>
    <p:extLst>
      <p:ext uri="{BB962C8B-B14F-4D97-AF65-F5344CB8AC3E}">
        <p14:creationId xmlns:p14="http://schemas.microsoft.com/office/powerpoint/2010/main" val="315285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4A48E1-D40E-4237-B19E-7705CB2CD040}" type="slidenum">
              <a:rPr lang="fr-FR" sz="1200">
                <a:solidFill>
                  <a:srgbClr val="000000"/>
                </a:solidFill>
              </a:rPr>
              <a:pPr eaLnBrk="1" hangingPunct="1"/>
              <a:t>55</a:t>
            </a:fld>
            <a:endParaRPr lang="fr-FR" sz="1200">
              <a:solidFill>
                <a:srgbClr val="000000"/>
              </a:solidFill>
            </a:endParaRPr>
          </a:p>
        </p:txBody>
      </p:sp>
      <p:sp>
        <p:nvSpPr>
          <p:cNvPr id="67587" name="Rectangle 2"/>
          <p:cNvSpPr>
            <a:spLocks noGrp="1" noRot="1" noChangeAspect="1" noChangeArrowheads="1" noTextEdit="1"/>
          </p:cNvSpPr>
          <p:nvPr>
            <p:ph type="sldImg"/>
          </p:nvPr>
        </p:nvSpPr>
        <p:spPr>
          <a:xfrm>
            <a:off x="696913" y="693738"/>
            <a:ext cx="5464175" cy="3414712"/>
          </a:xfrm>
          <a:ln/>
        </p:spPr>
      </p:sp>
      <p:sp>
        <p:nvSpPr>
          <p:cNvPr id="67588" name="Rectangle 3"/>
          <p:cNvSpPr>
            <a:spLocks noGrp="1" noChangeArrowheads="1"/>
          </p:cNvSpPr>
          <p:nvPr>
            <p:ph type="body" idx="1"/>
          </p:nvPr>
        </p:nvSpPr>
        <p:spPr>
          <a:xfrm>
            <a:off x="914400" y="4343400"/>
            <a:ext cx="5024438" cy="4114800"/>
          </a:xfrm>
          <a:noFill/>
        </p:spPr>
        <p:txBody>
          <a:bodyPr/>
          <a:lstStyle/>
          <a:p>
            <a:pPr eaLnBrk="1" hangingPunct="1"/>
            <a:r>
              <a:rPr lang="fr-FR" sz="900" dirty="0" smtClean="0"/>
              <a:t>IFADEM est un gros programme</a:t>
            </a:r>
            <a:endParaRPr lang="fr-FR" dirty="0" smtClean="0"/>
          </a:p>
        </p:txBody>
      </p:sp>
    </p:spTree>
    <p:extLst>
      <p:ext uri="{BB962C8B-B14F-4D97-AF65-F5344CB8AC3E}">
        <p14:creationId xmlns:p14="http://schemas.microsoft.com/office/powerpoint/2010/main" val="4473808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634AF8-B7F4-4A4C-B7A4-53F5D70A1410}" type="slidenum">
              <a:rPr lang="fr-FR" sz="1200"/>
              <a:pPr eaLnBrk="1" hangingPunct="1"/>
              <a:t>56</a:t>
            </a:fld>
            <a:endParaRPr lang="fr-FR" sz="1200" dirty="0"/>
          </a:p>
        </p:txBody>
      </p:sp>
      <p:sp>
        <p:nvSpPr>
          <p:cNvPr id="109571" name="Rectangle 2"/>
          <p:cNvSpPr>
            <a:spLocks noGrp="1" noRot="1" noChangeAspect="1" noChangeArrowheads="1" noTextEdit="1"/>
          </p:cNvSpPr>
          <p:nvPr>
            <p:ph type="sldImg"/>
          </p:nvPr>
        </p:nvSpPr>
        <p:spPr>
          <a:xfrm>
            <a:off x="685800" y="685800"/>
            <a:ext cx="5486400" cy="3429000"/>
          </a:xfrm>
          <a:ln/>
        </p:spPr>
      </p:sp>
      <p:sp>
        <p:nvSpPr>
          <p:cNvPr id="10957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1633451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634AF8-B7F4-4A4C-B7A4-53F5D70A1410}" type="slidenum">
              <a:rPr lang="fr-FR" sz="1200"/>
              <a:pPr eaLnBrk="1" hangingPunct="1"/>
              <a:t>57</a:t>
            </a:fld>
            <a:endParaRPr lang="fr-FR" sz="1200" dirty="0"/>
          </a:p>
        </p:txBody>
      </p:sp>
      <p:sp>
        <p:nvSpPr>
          <p:cNvPr id="109571" name="Rectangle 2"/>
          <p:cNvSpPr>
            <a:spLocks noGrp="1" noRot="1" noChangeAspect="1" noChangeArrowheads="1" noTextEdit="1"/>
          </p:cNvSpPr>
          <p:nvPr>
            <p:ph type="sldImg"/>
          </p:nvPr>
        </p:nvSpPr>
        <p:spPr>
          <a:xfrm>
            <a:off x="685800" y="685800"/>
            <a:ext cx="5486400" cy="3429000"/>
          </a:xfrm>
          <a:ln/>
        </p:spPr>
      </p:sp>
      <p:sp>
        <p:nvSpPr>
          <p:cNvPr id="10957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897285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6D667E-D5A4-4C18-873B-60DA2754F6CB}" type="slidenum">
              <a:rPr lang="fr-FR" sz="1200"/>
              <a:pPr eaLnBrk="1" hangingPunct="1"/>
              <a:t>58</a:t>
            </a:fld>
            <a:endParaRPr lang="fr-FR" sz="1200" dirty="0"/>
          </a:p>
        </p:txBody>
      </p:sp>
      <p:sp>
        <p:nvSpPr>
          <p:cNvPr id="92163" name="Rectangle 2"/>
          <p:cNvSpPr>
            <a:spLocks noGrp="1" noRot="1" noChangeAspect="1" noChangeArrowheads="1" noTextEdit="1"/>
          </p:cNvSpPr>
          <p:nvPr>
            <p:ph type="sldImg"/>
          </p:nvPr>
        </p:nvSpPr>
        <p:spPr>
          <a:xfrm>
            <a:off x="685800" y="685800"/>
            <a:ext cx="5486400" cy="3429000"/>
          </a:xfrm>
          <a:ln/>
        </p:spPr>
      </p:sp>
      <p:sp>
        <p:nvSpPr>
          <p:cNvPr id="92164" name="Rectangle 3"/>
          <p:cNvSpPr>
            <a:spLocks noGrp="1" noChangeArrowheads="1"/>
          </p:cNvSpPr>
          <p:nvPr>
            <p:ph type="body" idx="1"/>
          </p:nvPr>
        </p:nvSpPr>
        <p:spPr>
          <a:noFill/>
        </p:spPr>
        <p:txBody>
          <a:bodyPr/>
          <a:lstStyle/>
          <a:p>
            <a:r>
              <a:rPr lang="fr-FR" sz="900" kern="1200" dirty="0" smtClean="0">
                <a:solidFill>
                  <a:schemeClr val="tx1"/>
                </a:solidFill>
                <a:effectLst/>
                <a:latin typeface="Times New Roman" pitchFamily="18" charset="0"/>
                <a:ea typeface="+mn-ea"/>
                <a:cs typeface="+mn-cs"/>
              </a:rPr>
              <a:t>- Pour répondre à ces questions, les évaluateurs s’attachent souvent à apprécier le projet selon des critères traditionnels</a:t>
            </a:r>
            <a:r>
              <a:rPr lang="fr-FR" sz="900" kern="1200" dirty="0" smtClean="0">
                <a:solidFill>
                  <a:schemeClr val="tx1"/>
                </a:solidFill>
                <a:effectLst/>
                <a:latin typeface="Wingdings"/>
                <a:ea typeface="Wingdings"/>
                <a:cs typeface="Wingdings"/>
                <a:sym typeface="Wingdings"/>
              </a:rPr>
              <a:t> : pertinence, efficacité, efficience, impact et viabilité</a:t>
            </a:r>
            <a:r>
              <a:rPr lang="fr-FR" sz="900" kern="1200" dirty="0" smtClean="0">
                <a:solidFill>
                  <a:schemeClr val="tx1"/>
                </a:solidFill>
                <a:effectLst/>
                <a:latin typeface="Times New Roman" pitchFamily="18" charset="0"/>
                <a:ea typeface="+mn-ea"/>
                <a:cs typeface="+mn-cs"/>
              </a:rPr>
              <a:t>. C’est le cas dans les </a:t>
            </a:r>
            <a:r>
              <a:rPr lang="fr-FR" sz="900" kern="1200" dirty="0" err="1" smtClean="0">
                <a:solidFill>
                  <a:schemeClr val="tx1"/>
                </a:solidFill>
                <a:effectLst/>
                <a:latin typeface="Times New Roman" pitchFamily="18" charset="0"/>
                <a:ea typeface="+mn-ea"/>
                <a:cs typeface="+mn-cs"/>
              </a:rPr>
              <a:t>TdR</a:t>
            </a:r>
            <a:r>
              <a:rPr lang="fr-FR" sz="900" kern="1200" dirty="0" smtClean="0">
                <a:solidFill>
                  <a:schemeClr val="tx1"/>
                </a:solidFill>
                <a:effectLst/>
                <a:latin typeface="Times New Roman" pitchFamily="18" charset="0"/>
                <a:ea typeface="+mn-ea"/>
                <a:cs typeface="+mn-cs"/>
              </a:rPr>
              <a:t> d’IFADEM-Burundi :  </a:t>
            </a:r>
          </a:p>
          <a:p>
            <a:r>
              <a:rPr lang="fr-FR" sz="900" kern="1200" dirty="0" smtClean="0">
                <a:solidFill>
                  <a:schemeClr val="tx1"/>
                </a:solidFill>
                <a:effectLst/>
                <a:latin typeface="Wingdings"/>
                <a:ea typeface="Wingdings"/>
                <a:cs typeface="Wingdings"/>
                <a:sym typeface="Wingdings"/>
              </a:rPr>
              <a:t> </a:t>
            </a:r>
            <a:r>
              <a:rPr lang="fr-FR" sz="900" u="sng" kern="1200" dirty="0" smtClean="0">
                <a:solidFill>
                  <a:schemeClr val="tx1"/>
                </a:solidFill>
                <a:effectLst/>
                <a:latin typeface="Times New Roman" pitchFamily="18" charset="0"/>
                <a:ea typeface="+mn-ea"/>
                <a:cs typeface="+mn-cs"/>
              </a:rPr>
              <a:t>1er critère : la pertinence </a:t>
            </a:r>
            <a:r>
              <a:rPr lang="fr-FR" sz="900" kern="1200" dirty="0" smtClean="0">
                <a:solidFill>
                  <a:schemeClr val="tx1"/>
                </a:solidFill>
                <a:effectLst/>
                <a:latin typeface="Times New Roman" pitchFamily="18" charset="0"/>
                <a:ea typeface="+mn-ea"/>
                <a:cs typeface="+mn-cs"/>
              </a:rPr>
              <a:t>: les experts doivent apprécier le bien-fondé des activités menées au regard du contexte, des besoins des bénéficiaires, des moyens disponibles. Cette analyse peut être complétée par une appréciation de la cohérence interne du projet (concordance entre les divers moyens et instruments mobilisés pour concourir à la réalisation des objectifs) et de la cohérence externe du projet (concordance avec les stratégies nationales burundaises et les actions entreprises par les autres acteurs, partenaires techniques et financiers, etc.).</a:t>
            </a:r>
          </a:p>
          <a:p>
            <a:r>
              <a:rPr lang="fr-FR" sz="900" kern="1200" dirty="0" smtClean="0">
                <a:solidFill>
                  <a:schemeClr val="tx1"/>
                </a:solidFill>
                <a:effectLst/>
                <a:latin typeface="Wingdings"/>
                <a:ea typeface="Wingdings"/>
                <a:cs typeface="Wingdings"/>
                <a:sym typeface="Wingdings"/>
              </a:rPr>
              <a:t> </a:t>
            </a:r>
            <a:r>
              <a:rPr lang="fr-FR" sz="900" u="sng" kern="1200" dirty="0" smtClean="0">
                <a:solidFill>
                  <a:schemeClr val="tx1"/>
                </a:solidFill>
                <a:effectLst/>
                <a:latin typeface="Times New Roman" pitchFamily="18" charset="0"/>
                <a:ea typeface="+mn-ea"/>
                <a:cs typeface="+mn-cs"/>
              </a:rPr>
              <a:t>Efficacité</a:t>
            </a:r>
            <a:r>
              <a:rPr lang="fr-FR" sz="900" kern="1200" dirty="0" smtClean="0">
                <a:solidFill>
                  <a:schemeClr val="tx1"/>
                </a:solidFill>
                <a:effectLst/>
                <a:latin typeface="Times New Roman" pitchFamily="18" charset="0"/>
                <a:ea typeface="+mn-ea"/>
                <a:cs typeface="+mn-cs"/>
              </a:rPr>
              <a:t> : les experts évaluent le degré d’atteinte des objectifs du projet déterminés au départ entre les parties prenantes et formalisées dans l’accord de partenariat (en particulier les objectifs à court et moyen terme) ; et le taux de réalisation du projet (comparaison entre les réalisations attendues et les réalisations effectives).</a:t>
            </a:r>
          </a:p>
          <a:p>
            <a:r>
              <a:rPr lang="fr-FR" sz="900" kern="1200" dirty="0" smtClean="0">
                <a:solidFill>
                  <a:schemeClr val="tx1"/>
                </a:solidFill>
                <a:effectLst/>
                <a:latin typeface="Wingdings"/>
                <a:ea typeface="Wingdings"/>
                <a:cs typeface="Wingdings"/>
                <a:sym typeface="Wingdings"/>
              </a:rPr>
              <a:t> </a:t>
            </a:r>
            <a:r>
              <a:rPr lang="fr-FR" sz="900" u="sng" kern="1200" dirty="0" smtClean="0">
                <a:solidFill>
                  <a:schemeClr val="tx1"/>
                </a:solidFill>
                <a:effectLst/>
                <a:latin typeface="Times New Roman" pitchFamily="18" charset="0"/>
                <a:ea typeface="+mn-ea"/>
                <a:cs typeface="+mn-cs"/>
              </a:rPr>
              <a:t>Efficience</a:t>
            </a:r>
            <a:r>
              <a:rPr lang="fr-FR" sz="900" kern="1200" dirty="0" smtClean="0">
                <a:solidFill>
                  <a:schemeClr val="tx1"/>
                </a:solidFill>
                <a:effectLst/>
                <a:latin typeface="Times New Roman" pitchFamily="18" charset="0"/>
                <a:ea typeface="+mn-ea"/>
                <a:cs typeface="+mn-cs"/>
              </a:rPr>
              <a:t> : l’efficience étudie la relation entre les activités mises en œuvre et les moyens, les coûts. C’est l’une des réponses essentielles recherchée pour le partenaire technique et financier (l’AFD) : le dispositif de formation mis en œuvre, qui utilise la formation à distance, revient il plus cher ou moins cher qu’un dispositif classique de formation continue s’appuyant sur des missions, des réunions, des absences de classe et qui engendre un coût de per diem important ?</a:t>
            </a:r>
          </a:p>
          <a:p>
            <a:r>
              <a:rPr lang="fr-FR" sz="900" kern="1200" dirty="0" smtClean="0">
                <a:solidFill>
                  <a:schemeClr val="tx1"/>
                </a:solidFill>
                <a:effectLst/>
                <a:latin typeface="Wingdings"/>
                <a:ea typeface="Wingdings"/>
                <a:cs typeface="Wingdings"/>
                <a:sym typeface="Wingdings"/>
              </a:rPr>
              <a:t> </a:t>
            </a:r>
            <a:r>
              <a:rPr lang="fr-FR" sz="900" u="sng" kern="1200" dirty="0" smtClean="0">
                <a:solidFill>
                  <a:schemeClr val="tx1"/>
                </a:solidFill>
                <a:effectLst/>
                <a:latin typeface="Times New Roman" pitchFamily="18" charset="0"/>
                <a:ea typeface="+mn-ea"/>
                <a:cs typeface="+mn-cs"/>
              </a:rPr>
              <a:t>Viabilité (ou durabilité)</a:t>
            </a:r>
            <a:r>
              <a:rPr lang="fr-FR" sz="900" kern="1200" dirty="0" smtClean="0">
                <a:solidFill>
                  <a:schemeClr val="tx1"/>
                </a:solidFill>
                <a:effectLst/>
                <a:latin typeface="Times New Roman" pitchFamily="18" charset="0"/>
                <a:ea typeface="+mn-ea"/>
                <a:cs typeface="+mn-cs"/>
              </a:rPr>
              <a:t> : les experts s’interrogent sur la capacité des bénéficiaires du projet à pérenniser les actions menées et leurs résultats ; dans le cas d’IFADEM-Burundi il s’agira de la capacité du système éducatif à s’approprier la gestion, l’administration et l’extension du dispositif d’un point de vue institutionnel (quelles structures pour porter le projet ?), technique (le système éducatif a-t-il des ressources humaines formées et des ressources matérielles pour poursuivre l’action), et financières (le coût de la formation peut-il être assumé par le système éducatif et/ou ses partenaires sectoriels). Si oui à quelles conditions ? </a:t>
            </a:r>
          </a:p>
          <a:p>
            <a:pPr eaLnBrk="1" hangingPunct="1"/>
            <a:endParaRPr lang="fr-FR" dirty="0" smtClean="0"/>
          </a:p>
        </p:txBody>
      </p:sp>
    </p:spTree>
    <p:extLst>
      <p:ext uri="{BB962C8B-B14F-4D97-AF65-F5344CB8AC3E}">
        <p14:creationId xmlns:p14="http://schemas.microsoft.com/office/powerpoint/2010/main" val="6892502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A05EB1-6DD4-4F7D-A5A6-F00F8045404E}" type="slidenum">
              <a:rPr lang="fr-FR" sz="1200"/>
              <a:pPr eaLnBrk="1" hangingPunct="1"/>
              <a:t>59</a:t>
            </a:fld>
            <a:endParaRPr lang="fr-FR" sz="1200"/>
          </a:p>
        </p:txBody>
      </p:sp>
      <p:sp>
        <p:nvSpPr>
          <p:cNvPr id="102403" name="Rectangle 2"/>
          <p:cNvSpPr>
            <a:spLocks noGrp="1" noRot="1" noChangeAspect="1" noChangeArrowheads="1" noTextEdit="1"/>
          </p:cNvSpPr>
          <p:nvPr>
            <p:ph type="sldImg"/>
          </p:nvPr>
        </p:nvSpPr>
        <p:spPr>
          <a:xfrm>
            <a:off x="685800" y="685800"/>
            <a:ext cx="5486400" cy="3429000"/>
          </a:xfrm>
          <a:ln/>
        </p:spPr>
      </p:sp>
      <p:sp>
        <p:nvSpPr>
          <p:cNvPr id="102404"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16290911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3A1461-DECF-459A-AA6D-263019AD3FCB}" type="slidenum">
              <a:rPr lang="fr-FR" sz="1200"/>
              <a:pPr eaLnBrk="1" hangingPunct="1"/>
              <a:t>60</a:t>
            </a:fld>
            <a:endParaRPr lang="fr-FR" sz="1200"/>
          </a:p>
        </p:txBody>
      </p:sp>
      <p:sp>
        <p:nvSpPr>
          <p:cNvPr id="103427" name="Rectangle 2"/>
          <p:cNvSpPr>
            <a:spLocks noGrp="1" noRot="1" noChangeAspect="1" noChangeArrowheads="1" noTextEdit="1"/>
          </p:cNvSpPr>
          <p:nvPr>
            <p:ph type="sldImg"/>
          </p:nvPr>
        </p:nvSpPr>
        <p:spPr>
          <a:xfrm>
            <a:off x="685800" y="685800"/>
            <a:ext cx="5486400" cy="3429000"/>
          </a:xfrm>
          <a:ln/>
        </p:spPr>
      </p:sp>
      <p:sp>
        <p:nvSpPr>
          <p:cNvPr id="103428"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1926058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E120BF-28E8-4DF3-9FE5-1343E03C5F8E}" type="slidenum">
              <a:rPr lang="fr-FR" sz="1200"/>
              <a:pPr eaLnBrk="1" hangingPunct="1"/>
              <a:t>61</a:t>
            </a:fld>
            <a:endParaRPr lang="fr-FR" sz="1200"/>
          </a:p>
        </p:txBody>
      </p:sp>
      <p:sp>
        <p:nvSpPr>
          <p:cNvPr id="104451" name="Rectangle 2"/>
          <p:cNvSpPr>
            <a:spLocks noGrp="1" noRot="1" noChangeAspect="1" noChangeArrowheads="1" noTextEdit="1"/>
          </p:cNvSpPr>
          <p:nvPr>
            <p:ph type="sldImg"/>
          </p:nvPr>
        </p:nvSpPr>
        <p:spPr>
          <a:xfrm>
            <a:off x="685800" y="685800"/>
            <a:ext cx="5486400" cy="3429000"/>
          </a:xfrm>
          <a:ln/>
        </p:spPr>
      </p:sp>
      <p:sp>
        <p:nvSpPr>
          <p:cNvPr id="10445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2651442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kern="1200" dirty="0" smtClean="0">
                <a:solidFill>
                  <a:schemeClr val="tx1"/>
                </a:solidFill>
                <a:effectLst/>
                <a:latin typeface="Wingdings"/>
                <a:ea typeface="Wingdings"/>
                <a:cs typeface="Wingdings"/>
                <a:sym typeface="Wingdings"/>
              </a:rPr>
              <a:t> </a:t>
            </a:r>
            <a:r>
              <a:rPr lang="fr-FR" sz="900" kern="1200" dirty="0" smtClean="0">
                <a:solidFill>
                  <a:schemeClr val="tx1"/>
                </a:solidFill>
                <a:effectLst/>
                <a:latin typeface="Times New Roman" pitchFamily="18" charset="0"/>
                <a:ea typeface="+mn-ea"/>
                <a:cs typeface="+mn-cs"/>
              </a:rPr>
              <a:t>Les résultats de l’évaluation dont nous venons de décrire le processus sont en ligne sur le site Internet d’IFADEM.</a:t>
            </a:r>
            <a:r>
              <a:rPr lang="fr-FR" sz="900" kern="1200" baseline="0" dirty="0" smtClean="0">
                <a:solidFill>
                  <a:schemeClr val="tx1"/>
                </a:solidFill>
                <a:effectLst/>
                <a:latin typeface="Times New Roman" pitchFamily="18" charset="0"/>
                <a:ea typeface="+mn-ea"/>
                <a:cs typeface="+mn-cs"/>
              </a:rPr>
              <a:t> </a:t>
            </a:r>
            <a:r>
              <a:rPr lang="fr-FR" sz="900" kern="1200" dirty="0" smtClean="0">
                <a:solidFill>
                  <a:schemeClr val="tx1"/>
                </a:solidFill>
                <a:effectLst/>
                <a:latin typeface="Times New Roman" pitchFamily="18" charset="0"/>
                <a:ea typeface="+mn-ea"/>
                <a:cs typeface="+mn-cs"/>
              </a:rPr>
              <a:t>L’évaluation d’IFADEM-Burundi a été très positive </a:t>
            </a:r>
            <a:r>
              <a:rPr lang="fr-FR" sz="900" kern="1200" dirty="0" smtClean="0">
                <a:solidFill>
                  <a:schemeClr val="tx1"/>
                </a:solidFill>
                <a:effectLst/>
                <a:latin typeface="Wingdings"/>
                <a:ea typeface="Wingdings"/>
                <a:cs typeface="Wingdings"/>
                <a:sym typeface="Wingdings"/>
              </a:rPr>
              <a:t></a:t>
            </a:r>
            <a:r>
              <a:rPr lang="fr-FR" sz="900" kern="1200" dirty="0" smtClean="0">
                <a:solidFill>
                  <a:schemeClr val="tx1"/>
                </a:solidFill>
                <a:effectLst/>
                <a:latin typeface="Times New Roman" pitchFamily="18" charset="0"/>
                <a:ea typeface="+mn-ea"/>
                <a:cs typeface="+mn-cs"/>
              </a:rPr>
              <a:t> ; elle a par ailleurs permis aux porteurs du projet d’entamer une réflexion sur le devenir du dispositif de formation et les améliorations à apporter  : il est parfois compliqué pendant la mise en œuvre des activités d’avoir le recul nécessaire pour faire cette démarche ; l’évaluation donne donc aussi l’occasion d’un regard critique indispensable et dont bénéficient aussi les autres pays impliqués dans IFADEM. </a:t>
            </a:r>
          </a:p>
          <a:p>
            <a:endParaRPr lang="fr-FR" sz="900" kern="1200" dirty="0" smtClean="0">
              <a:solidFill>
                <a:schemeClr val="tx1"/>
              </a:solidFill>
              <a:effectLst/>
              <a:latin typeface="Times New Roman" pitchFamily="18" charset="0"/>
              <a:ea typeface="+mn-ea"/>
              <a:cs typeface="+mn-cs"/>
            </a:endParaRPr>
          </a:p>
          <a:p>
            <a:r>
              <a:rPr lang="fr-FR" sz="900" kern="1200" dirty="0" smtClean="0">
                <a:solidFill>
                  <a:schemeClr val="tx1"/>
                </a:solidFill>
                <a:effectLst/>
                <a:latin typeface="Wingdings"/>
                <a:ea typeface="Wingdings"/>
                <a:cs typeface="Wingdings"/>
                <a:sym typeface="Wingdings"/>
              </a:rPr>
              <a:t> </a:t>
            </a:r>
            <a:r>
              <a:rPr lang="fr-FR" sz="900" kern="1200" dirty="0" smtClean="0">
                <a:solidFill>
                  <a:schemeClr val="tx1"/>
                </a:solidFill>
                <a:effectLst/>
                <a:latin typeface="Times New Roman" pitchFamily="18" charset="0"/>
                <a:ea typeface="+mn-ea"/>
                <a:cs typeface="+mn-cs"/>
              </a:rPr>
              <a:t>Vous pouvez également consulter le rapport de l’évaluation ainsi que les termes de référence en les téléchargeant </a:t>
            </a:r>
            <a:r>
              <a:rPr lang="fr-FR" sz="900" kern="1200" dirty="0" smtClean="0">
                <a:solidFill>
                  <a:srgbClr val="FF0000"/>
                </a:solidFill>
                <a:effectLst/>
                <a:latin typeface="Times New Roman" pitchFamily="18" charset="0"/>
                <a:ea typeface="+mn-ea"/>
                <a:cs typeface="+mn-cs"/>
              </a:rPr>
              <a:t>sur… </a:t>
            </a:r>
          </a:p>
          <a:p>
            <a:endParaRPr lang="fr-FR" sz="900" kern="1200" dirty="0" smtClean="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62</a:t>
            </a:fld>
            <a:endParaRPr lang="fr-FR"/>
          </a:p>
        </p:txBody>
      </p:sp>
    </p:spTree>
    <p:extLst>
      <p:ext uri="{BB962C8B-B14F-4D97-AF65-F5344CB8AC3E}">
        <p14:creationId xmlns:p14="http://schemas.microsoft.com/office/powerpoint/2010/main" val="42718273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609819-9C0F-4EED-888C-CC66355E2C4F}" type="slidenum">
              <a:rPr lang="fr-FR" sz="1200"/>
              <a:pPr eaLnBrk="1" hangingPunct="1"/>
              <a:t>63</a:t>
            </a:fld>
            <a:endParaRPr lang="fr-FR" sz="1200"/>
          </a:p>
        </p:txBody>
      </p:sp>
      <p:sp>
        <p:nvSpPr>
          <p:cNvPr id="106499" name="Rectangle 2"/>
          <p:cNvSpPr>
            <a:spLocks noGrp="1" noRot="1" noChangeAspect="1" noChangeArrowheads="1" noTextEdit="1"/>
          </p:cNvSpPr>
          <p:nvPr>
            <p:ph type="sldImg"/>
          </p:nvPr>
        </p:nvSpPr>
        <p:spPr>
          <a:xfrm>
            <a:off x="685800" y="685800"/>
            <a:ext cx="5486400" cy="3429000"/>
          </a:xfrm>
          <a:ln/>
        </p:spPr>
      </p:sp>
      <p:sp>
        <p:nvSpPr>
          <p:cNvPr id="10650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6928033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e l'image des diapositives 1"/>
          <p:cNvSpPr>
            <a:spLocks noGrp="1" noRot="1" noChangeAspect="1" noTextEdit="1"/>
          </p:cNvSpPr>
          <p:nvPr>
            <p:ph type="sldImg"/>
          </p:nvPr>
        </p:nvSpPr>
        <p:spPr>
          <a:xfrm>
            <a:off x="423863" y="746125"/>
            <a:ext cx="5961062" cy="3725863"/>
          </a:xfrm>
          <a:ln/>
        </p:spPr>
      </p:sp>
      <p:sp>
        <p:nvSpPr>
          <p:cNvPr id="23555" name="Espace réservé des commentaires 2"/>
          <p:cNvSpPr>
            <a:spLocks noGrp="1"/>
          </p:cNvSpPr>
          <p:nvPr>
            <p:ph type="body" idx="1"/>
          </p:nvPr>
        </p:nvSpPr>
        <p:spPr>
          <a:noFill/>
        </p:spPr>
        <p:txBody>
          <a:bodyPr/>
          <a:lstStyle/>
          <a:p>
            <a:endParaRPr lang="fr-FR" smtClean="0"/>
          </a:p>
        </p:txBody>
      </p:sp>
      <p:sp>
        <p:nvSpPr>
          <p:cNvPr id="23556" name="Espace réservé de la date 3"/>
          <p:cNvSpPr>
            <a:spLocks noGrp="1"/>
          </p:cNvSpPr>
          <p:nvPr>
            <p:ph type="dt" sz="quarter" idx="1"/>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A88129-08BD-4839-8E18-BCF473C2CB7A}" type="datetime1">
              <a:rPr lang="fr-FR" sz="1200" smtClean="0"/>
              <a:pPr eaLnBrk="1" hangingPunct="1"/>
              <a:t>27/03/2019</a:t>
            </a:fld>
            <a:endParaRPr lang="fr-FR" sz="1200" smtClean="0"/>
          </a:p>
        </p:txBody>
      </p:sp>
      <p:sp>
        <p:nvSpPr>
          <p:cNvPr id="23557" name="Espace réservé du numéro de diapositive 4"/>
          <p:cNvSpPr>
            <a:spLocks noGrp="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3748E89-AC30-4173-8B0C-CD6E6CBD6138}" type="slidenum">
              <a:rPr lang="fr-FR" sz="1200" smtClean="0"/>
              <a:pPr eaLnBrk="1" hangingPunct="1"/>
              <a:t>64</a:t>
            </a:fld>
            <a:endParaRPr lang="fr-FR" sz="1200" smtClean="0"/>
          </a:p>
        </p:txBody>
      </p:sp>
    </p:spTree>
    <p:extLst>
      <p:ext uri="{BB962C8B-B14F-4D97-AF65-F5344CB8AC3E}">
        <p14:creationId xmlns:p14="http://schemas.microsoft.com/office/powerpoint/2010/main" val="1864227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65</a:t>
            </a:fld>
            <a:endParaRPr lang="fr-FR"/>
          </a:p>
        </p:txBody>
      </p:sp>
    </p:spTree>
    <p:extLst>
      <p:ext uri="{BB962C8B-B14F-4D97-AF65-F5344CB8AC3E}">
        <p14:creationId xmlns:p14="http://schemas.microsoft.com/office/powerpoint/2010/main" val="31245248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609819-9C0F-4EED-888C-CC66355E2C4F}" type="slidenum">
              <a:rPr lang="fr-FR" sz="1200"/>
              <a:pPr eaLnBrk="1" hangingPunct="1"/>
              <a:t>66</a:t>
            </a:fld>
            <a:endParaRPr lang="fr-FR" sz="1200"/>
          </a:p>
        </p:txBody>
      </p:sp>
      <p:sp>
        <p:nvSpPr>
          <p:cNvPr id="106499" name="Rectangle 2"/>
          <p:cNvSpPr>
            <a:spLocks noGrp="1" noRot="1" noChangeAspect="1" noChangeArrowheads="1" noTextEdit="1"/>
          </p:cNvSpPr>
          <p:nvPr>
            <p:ph type="sldImg"/>
          </p:nvPr>
        </p:nvSpPr>
        <p:spPr>
          <a:xfrm>
            <a:off x="685800" y="685800"/>
            <a:ext cx="5486400" cy="3429000"/>
          </a:xfrm>
          <a:ln/>
        </p:spPr>
      </p:sp>
      <p:sp>
        <p:nvSpPr>
          <p:cNvPr id="106500" name="Rectangle 3"/>
          <p:cNvSpPr>
            <a:spLocks noGrp="1" noChangeArrowheads="1"/>
          </p:cNvSpPr>
          <p:nvPr>
            <p:ph type="body" idx="1"/>
          </p:nvPr>
        </p:nvSpPr>
        <p:spPr>
          <a:noFill/>
        </p:spPr>
        <p:txBody>
          <a:bodyPr/>
          <a:lstStyle/>
          <a:p>
            <a:pPr eaLnBrk="1" hangingPunct="1"/>
            <a:endParaRPr lang="fr-FR" smtClean="0"/>
          </a:p>
        </p:txBody>
      </p:sp>
    </p:spTree>
    <p:extLst>
      <p:ext uri="{BB962C8B-B14F-4D97-AF65-F5344CB8AC3E}">
        <p14:creationId xmlns:p14="http://schemas.microsoft.com/office/powerpoint/2010/main" val="34480987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gestiondeprojet.pm/evaluation-de-projet-et-etude-dimpact"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4" name="Rectangle 3"/>
          <p:cNvSpPr/>
          <p:nvPr userDrawn="1"/>
        </p:nvSpPr>
        <p:spPr bwMode="auto">
          <a:xfrm>
            <a:off x="3" y="0"/>
            <a:ext cx="2483764" cy="5715000"/>
          </a:xfrm>
          <a:prstGeom prst="rect">
            <a:avLst/>
          </a:prstGeom>
          <a:gradFill flip="none" rotWithShape="1">
            <a:gsLst>
              <a:gs pos="0">
                <a:srgbClr val="E79252"/>
              </a:gs>
              <a:gs pos="22000">
                <a:srgbClr val="9F461E"/>
              </a:gs>
              <a:gs pos="41000">
                <a:srgbClr val="DF7E53"/>
              </a:gs>
              <a:gs pos="74000">
                <a:srgbClr val="98431E"/>
              </a:gs>
            </a:gsLst>
            <a:lin ang="135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10" name="Titre 1"/>
          <p:cNvSpPr>
            <a:spLocks noGrp="1"/>
          </p:cNvSpPr>
          <p:nvPr>
            <p:ph type="title"/>
          </p:nvPr>
        </p:nvSpPr>
        <p:spPr>
          <a:xfrm>
            <a:off x="2689200" y="134938"/>
            <a:ext cx="6324171"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1" name="Espace réservé du contenu 2"/>
          <p:cNvSpPr>
            <a:spLocks noGrp="1"/>
          </p:cNvSpPr>
          <p:nvPr>
            <p:ph idx="1"/>
          </p:nvPr>
        </p:nvSpPr>
        <p:spPr>
          <a:xfrm>
            <a:off x="2689201" y="1270000"/>
            <a:ext cx="6327802"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ZoneTexte 13"/>
          <p:cNvSpPr txBox="1"/>
          <p:nvPr userDrawn="1"/>
        </p:nvSpPr>
        <p:spPr>
          <a:xfrm>
            <a:off x="251520" y="1982951"/>
            <a:ext cx="1836144" cy="369332"/>
          </a:xfrm>
          <a:prstGeom prst="rect">
            <a:avLst/>
          </a:prstGeom>
          <a:noFill/>
          <a:effectLst/>
        </p:spPr>
        <p:txBody>
          <a:bodyPr wrap="none" rtlCol="0">
            <a:spAutoFit/>
          </a:bodyPr>
          <a:lstStyle/>
          <a:p>
            <a:r>
              <a:rPr lang="fr-FR" dirty="0" smtClean="0"/>
              <a:t>Dr. Rémi Bachelet</a:t>
            </a:r>
            <a:endParaRPr lang="fr-FR" dirty="0"/>
          </a:p>
        </p:txBody>
      </p:sp>
      <p:sp>
        <p:nvSpPr>
          <p:cNvPr id="15" name="ZoneTexte 14"/>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t>Maître de conférences</a:t>
            </a:r>
          </a:p>
          <a:p>
            <a:pPr algn="ctr"/>
            <a:r>
              <a:rPr lang="fr-FR" sz="1400" i="0" dirty="0" smtClean="0"/>
              <a:t> à Centrale Lille</a:t>
            </a:r>
            <a:endParaRPr lang="fr-FR" sz="1400" i="0" dirty="0"/>
          </a:p>
        </p:txBody>
      </p:sp>
      <p:pic>
        <p:nvPicPr>
          <p:cNvPr id="16" name="Imag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
        <p:nvSpPr>
          <p:cNvPr id="8" name="Rectangle 7"/>
          <p:cNvSpPr/>
          <p:nvPr userDrawn="1"/>
        </p:nvSpPr>
        <p:spPr>
          <a:xfrm>
            <a:off x="179514" y="3338499"/>
            <a:ext cx="2304254" cy="1141851"/>
          </a:xfrm>
          <a:prstGeom prst="rect">
            <a:avLst/>
          </a:prstGeom>
        </p:spPr>
        <p:txBody>
          <a:bodyPr wrap="square">
            <a:spAutoFit/>
          </a:bodyPr>
          <a:lstStyle/>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Objectifs de la formation</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Concepts-clés</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Programme et projets</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4" name="Rectangle 3"/>
          <p:cNvSpPr/>
          <p:nvPr userDrawn="1"/>
        </p:nvSpPr>
        <p:spPr bwMode="auto">
          <a:xfrm>
            <a:off x="3" y="0"/>
            <a:ext cx="2483764" cy="5715000"/>
          </a:xfrm>
          <a:prstGeom prst="rect">
            <a:avLst/>
          </a:prstGeom>
          <a:gradFill flip="none" rotWithShape="1">
            <a:gsLst>
              <a:gs pos="0">
                <a:srgbClr val="E79252"/>
              </a:gs>
              <a:gs pos="22000">
                <a:srgbClr val="9F461E"/>
              </a:gs>
              <a:gs pos="41000">
                <a:srgbClr val="DF7E53"/>
              </a:gs>
              <a:gs pos="74000">
                <a:srgbClr val="98431E"/>
              </a:gs>
            </a:gsLst>
            <a:lin ang="135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10" name="Titre 1"/>
          <p:cNvSpPr>
            <a:spLocks noGrp="1"/>
          </p:cNvSpPr>
          <p:nvPr>
            <p:ph type="title"/>
          </p:nvPr>
        </p:nvSpPr>
        <p:spPr>
          <a:xfrm>
            <a:off x="2689200" y="134938"/>
            <a:ext cx="6324171"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1" name="Espace réservé du contenu 2"/>
          <p:cNvSpPr>
            <a:spLocks noGrp="1"/>
          </p:cNvSpPr>
          <p:nvPr>
            <p:ph idx="1"/>
          </p:nvPr>
        </p:nvSpPr>
        <p:spPr>
          <a:xfrm>
            <a:off x="2689201" y="1270000"/>
            <a:ext cx="6327802"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ZoneTexte 13"/>
          <p:cNvSpPr txBox="1"/>
          <p:nvPr userDrawn="1"/>
        </p:nvSpPr>
        <p:spPr>
          <a:xfrm>
            <a:off x="251520" y="1982951"/>
            <a:ext cx="1836144" cy="369332"/>
          </a:xfrm>
          <a:prstGeom prst="rect">
            <a:avLst/>
          </a:prstGeom>
          <a:noFill/>
          <a:effectLst/>
        </p:spPr>
        <p:txBody>
          <a:bodyPr wrap="none" rtlCol="0">
            <a:spAutoFit/>
          </a:bodyPr>
          <a:lstStyle/>
          <a:p>
            <a:r>
              <a:rPr lang="fr-FR" dirty="0" smtClean="0"/>
              <a:t>Dr. Rémi Bachelet</a:t>
            </a:r>
            <a:endParaRPr lang="fr-FR" dirty="0"/>
          </a:p>
        </p:txBody>
      </p:sp>
      <p:sp>
        <p:nvSpPr>
          <p:cNvPr id="15" name="ZoneTexte 14"/>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t>Maître de conférences</a:t>
            </a:r>
          </a:p>
          <a:p>
            <a:pPr algn="ctr"/>
            <a:r>
              <a:rPr lang="fr-FR" sz="1400" i="0" dirty="0" smtClean="0"/>
              <a:t> à Centrale Lille</a:t>
            </a:r>
            <a:endParaRPr lang="fr-FR" sz="1400" i="0" dirty="0"/>
          </a:p>
        </p:txBody>
      </p:sp>
      <p:pic>
        <p:nvPicPr>
          <p:cNvPr id="16" name="Imag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Tree>
    <p:extLst>
      <p:ext uri="{BB962C8B-B14F-4D97-AF65-F5344CB8AC3E}">
        <p14:creationId xmlns:p14="http://schemas.microsoft.com/office/powerpoint/2010/main" val="392367865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nnière chapitre 3">
    <p:spTree>
      <p:nvGrpSpPr>
        <p:cNvPr id="1" name=""/>
        <p:cNvGrpSpPr/>
        <p:nvPr/>
      </p:nvGrpSpPr>
      <p:grpSpPr>
        <a:xfrm>
          <a:off x="0" y="0"/>
          <a:ext cx="0" cy="0"/>
          <a:chOff x="0" y="0"/>
          <a:chExt cx="0" cy="0"/>
        </a:xfrm>
      </p:grpSpPr>
      <p:sp>
        <p:nvSpPr>
          <p:cNvPr id="4" name="Rectangle 3"/>
          <p:cNvSpPr/>
          <p:nvPr userDrawn="1"/>
        </p:nvSpPr>
        <p:spPr bwMode="auto">
          <a:xfrm>
            <a:off x="2" y="-22820"/>
            <a:ext cx="2455334" cy="5715000"/>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9" name="Titre 1"/>
          <p:cNvSpPr>
            <a:spLocks noGrp="1"/>
          </p:cNvSpPr>
          <p:nvPr>
            <p:ph type="title"/>
          </p:nvPr>
        </p:nvSpPr>
        <p:spPr>
          <a:xfrm>
            <a:off x="2699792" y="134938"/>
            <a:ext cx="631358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5" name="ZoneTexte 14"/>
          <p:cNvSpPr txBox="1"/>
          <p:nvPr userDrawn="1"/>
        </p:nvSpPr>
        <p:spPr>
          <a:xfrm>
            <a:off x="251520" y="1982951"/>
            <a:ext cx="1836144" cy="369332"/>
          </a:xfrm>
          <a:prstGeom prst="rect">
            <a:avLst/>
          </a:prstGeom>
          <a:noFill/>
          <a:effectLst/>
        </p:spPr>
        <p:txBody>
          <a:bodyPr wrap="none" rtlCol="0">
            <a:spAutoFit/>
          </a:bodyPr>
          <a:lstStyle/>
          <a:p>
            <a:r>
              <a:rPr lang="fr-FR" dirty="0" smtClean="0"/>
              <a:t>Dr. Rémi Bachelet</a:t>
            </a:r>
            <a:endParaRPr lang="fr-FR" dirty="0"/>
          </a:p>
        </p:txBody>
      </p:sp>
      <p:sp>
        <p:nvSpPr>
          <p:cNvPr id="16" name="ZoneTexte 15"/>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t>Maître de conférences</a:t>
            </a:r>
          </a:p>
          <a:p>
            <a:pPr algn="ctr"/>
            <a:r>
              <a:rPr lang="fr-FR" sz="1400" i="0" dirty="0" smtClean="0"/>
              <a:t> à Centrale Lille</a:t>
            </a:r>
            <a:endParaRPr lang="fr-FR" sz="1400" i="0" dirty="0"/>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nnière chapitre 1">
    <p:spTree>
      <p:nvGrpSpPr>
        <p:cNvPr id="1" name=""/>
        <p:cNvGrpSpPr/>
        <p:nvPr/>
      </p:nvGrpSpPr>
      <p:grpSpPr>
        <a:xfrm>
          <a:off x="0" y="0"/>
          <a:ext cx="0" cy="0"/>
          <a:chOff x="0" y="0"/>
          <a:chExt cx="0" cy="0"/>
        </a:xfrm>
      </p:grpSpPr>
      <p:grpSp>
        <p:nvGrpSpPr>
          <p:cNvPr id="2" name="Groupe 14"/>
          <p:cNvGrpSpPr/>
          <p:nvPr userDrawn="1"/>
        </p:nvGrpSpPr>
        <p:grpSpPr>
          <a:xfrm>
            <a:off x="2" y="0"/>
            <a:ext cx="2483766" cy="5715000"/>
            <a:chOff x="0" y="0"/>
            <a:chExt cx="2483768" cy="6858000"/>
          </a:xfrm>
          <a:gradFill>
            <a:gsLst>
              <a:gs pos="17000">
                <a:srgbClr val="E88AC6"/>
              </a:gs>
              <a:gs pos="46738">
                <a:srgbClr val="EC749C"/>
              </a:gs>
              <a:gs pos="100000">
                <a:srgbClr val="EC749C"/>
              </a:gs>
            </a:gsLst>
            <a:lin ang="13500000" scaled="1"/>
          </a:gradFill>
        </p:grpSpPr>
        <p:sp>
          <p:nvSpPr>
            <p:cNvPr id="7" name="Rectangle 6"/>
            <p:cNvSpPr/>
            <p:nvPr userDrawn="1"/>
          </p:nvSpPr>
          <p:spPr bwMode="auto">
            <a:xfrm>
              <a:off x="0" y="0"/>
              <a:ext cx="2483768" cy="6858000"/>
            </a:xfrm>
            <a:prstGeom prst="rect">
              <a:avLst/>
            </a:prstGeom>
            <a:grp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rgbClr val="000000"/>
                </a:solidFill>
                <a:effectLst/>
                <a:latin typeface="Calibri" pitchFamily="34" charset="0"/>
                <a:cs typeface="Lucida Sans Unicode" pitchFamily="34" charset="0"/>
              </a:endParaRPr>
            </a:p>
          </p:txBody>
        </p:sp>
        <p:sp>
          <p:nvSpPr>
            <p:cNvPr id="6" name="Rectangle 5"/>
            <p:cNvSpPr/>
            <p:nvPr userDrawn="1"/>
          </p:nvSpPr>
          <p:spPr>
            <a:xfrm>
              <a:off x="179512" y="4006199"/>
              <a:ext cx="2304256" cy="1817113"/>
            </a:xfrm>
            <a:prstGeom prst="rect">
              <a:avLst/>
            </a:prstGeom>
            <a:grpFill/>
          </p:spPr>
          <p:txBody>
            <a:bodyPr wrap="square">
              <a:spAutoFit/>
            </a:bodyPr>
            <a:lstStyle/>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Définitions </a:t>
              </a: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Objectifs et résultats</a:t>
              </a: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L'évaluation des effets</a:t>
              </a: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Apprécier l’impact</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5" name="ZoneTexte 4"/>
            <p:cNvSpPr txBox="1"/>
            <p:nvPr userDrawn="1"/>
          </p:nvSpPr>
          <p:spPr>
            <a:xfrm>
              <a:off x="820197" y="3479708"/>
              <a:ext cx="843372" cy="332399"/>
            </a:xfrm>
            <a:prstGeom prst="rect">
              <a:avLst/>
            </a:prstGeom>
            <a:grpFill/>
          </p:spPr>
          <p:txBody>
            <a:bodyPr wrap="none" rtlCol="0">
              <a:spAutoFit/>
            </a:bodyPr>
            <a:lstStyle/>
            <a:p>
              <a:pPr algn="ctr"/>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1</a:t>
              </a:r>
              <a:endParaRPr lang="fr-FR" sz="1200" b="1" dirty="0">
                <a:solidFill>
                  <a:srgbClr val="000000"/>
                </a:solidFill>
                <a:latin typeface="Calibri" pitchFamily="34" charset="0"/>
              </a:endParaRPr>
            </a:p>
          </p:txBody>
        </p:sp>
      </p:grpSp>
      <p:sp>
        <p:nvSpPr>
          <p:cNvPr id="14" name="Titre 1"/>
          <p:cNvSpPr>
            <a:spLocks noGrp="1"/>
          </p:cNvSpPr>
          <p:nvPr>
            <p:ph type="title"/>
          </p:nvPr>
        </p:nvSpPr>
        <p:spPr>
          <a:xfrm>
            <a:off x="2771800" y="134938"/>
            <a:ext cx="62415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6"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21" name="ZoneTexte 20"/>
          <p:cNvSpPr txBox="1"/>
          <p:nvPr userDrawn="1"/>
        </p:nvSpPr>
        <p:spPr>
          <a:xfrm>
            <a:off x="251520" y="1982951"/>
            <a:ext cx="1836144" cy="369332"/>
          </a:xfrm>
          <a:prstGeom prst="rect">
            <a:avLst/>
          </a:prstGeom>
          <a:noFill/>
          <a:effectLst/>
        </p:spPr>
        <p:txBody>
          <a:bodyPr wrap="none" rtlCol="0">
            <a:spAutoFit/>
          </a:bodyPr>
          <a:lstStyle/>
          <a:p>
            <a:r>
              <a:rPr lang="fr-FR" dirty="0" smtClean="0"/>
              <a:t>Dr. Rémi Bachelet</a:t>
            </a:r>
            <a:endParaRPr lang="fr-FR" dirty="0"/>
          </a:p>
        </p:txBody>
      </p:sp>
      <p:sp>
        <p:nvSpPr>
          <p:cNvPr id="22" name="ZoneTexte 21"/>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t>Maître de conférences</a:t>
            </a:r>
          </a:p>
          <a:p>
            <a:pPr algn="ctr"/>
            <a:r>
              <a:rPr lang="fr-FR" sz="1400" i="0" dirty="0" smtClean="0"/>
              <a:t> à Centrale Lille</a:t>
            </a:r>
            <a:endParaRPr lang="fr-FR" sz="1400" i="0" dirty="0"/>
          </a:p>
        </p:txBody>
      </p:sp>
      <p:pic>
        <p:nvPicPr>
          <p:cNvPr id="23" name="Imag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nnière chapitre 2">
    <p:spTree>
      <p:nvGrpSpPr>
        <p:cNvPr id="1" name=""/>
        <p:cNvGrpSpPr/>
        <p:nvPr/>
      </p:nvGrpSpPr>
      <p:grpSpPr>
        <a:xfrm>
          <a:off x="0" y="0"/>
          <a:ext cx="0" cy="0"/>
          <a:chOff x="0" y="0"/>
          <a:chExt cx="0" cy="0"/>
        </a:xfrm>
      </p:grpSpPr>
      <p:sp>
        <p:nvSpPr>
          <p:cNvPr id="5" name="Rectangle 4"/>
          <p:cNvSpPr/>
          <p:nvPr userDrawn="1"/>
        </p:nvSpPr>
        <p:spPr bwMode="auto">
          <a:xfrm>
            <a:off x="2" y="0"/>
            <a:ext cx="2483768" cy="5715000"/>
          </a:xfrm>
          <a:prstGeom prst="rect">
            <a:avLst/>
          </a:prstGeom>
          <a:gradFill flip="none" rotWithShape="1">
            <a:gsLst>
              <a:gs pos="0">
                <a:srgbClr val="70A2E9"/>
              </a:gs>
              <a:gs pos="50000">
                <a:srgbClr val="C6B4FA"/>
              </a:gs>
              <a:gs pos="100000">
                <a:srgbClr val="70A2E9"/>
              </a:gs>
            </a:gsLst>
            <a:lin ang="81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79513" y="3324437"/>
            <a:ext cx="2304257" cy="1256958"/>
          </a:xfrm>
          <a:prstGeom prst="rect">
            <a:avLst/>
          </a:prstGeom>
        </p:spPr>
        <p:txBody>
          <a:bodyPr wrap="square" lIns="71320" tIns="35661" rIns="71320" bIns="35661">
            <a:spAutoFit/>
          </a:bodyPr>
          <a:lstStyle/>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Termes de référence</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dirty="0" smtClean="0">
                <a:ln>
                  <a:noFill/>
                </a:ln>
                <a:solidFill>
                  <a:srgbClr val="000000"/>
                </a:solidFill>
                <a:effectLst/>
                <a:uLnTx/>
                <a:uFillTx/>
                <a:latin typeface="Calibri" pitchFamily="34" charset="0"/>
                <a:ea typeface="+mn-ea"/>
                <a:cs typeface="+mn-cs"/>
              </a:rPr>
              <a:t>Suivi : évaluation et capitalisation</a:t>
            </a: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Moyens, objectifs, buts et finalité</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None/>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9" name="Titre 1"/>
          <p:cNvSpPr>
            <a:spLocks noGrp="1"/>
          </p:cNvSpPr>
          <p:nvPr>
            <p:ph type="title"/>
          </p:nvPr>
        </p:nvSpPr>
        <p:spPr>
          <a:xfrm>
            <a:off x="2795194" y="134938"/>
            <a:ext cx="6218178"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795194" y="1270000"/>
            <a:ext cx="6221809"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 name="ZoneTexte 9"/>
          <p:cNvSpPr txBox="1"/>
          <p:nvPr userDrawn="1"/>
        </p:nvSpPr>
        <p:spPr>
          <a:xfrm>
            <a:off x="766199" y="2860205"/>
            <a:ext cx="802739" cy="256684"/>
          </a:xfrm>
          <a:prstGeom prst="rect">
            <a:avLst/>
          </a:prstGeom>
          <a:noFill/>
        </p:spPr>
        <p:txBody>
          <a:bodyPr wrap="none" lIns="71320" tIns="35661" rIns="71320" bIns="35661" rtlCol="0">
            <a:spAutoFit/>
          </a:bodyPr>
          <a:lstStyle/>
          <a:p>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2</a:t>
            </a:r>
            <a:endParaRPr lang="fr-FR" sz="1200" b="1" dirty="0">
              <a:solidFill>
                <a:srgbClr val="000000"/>
              </a:solidFill>
              <a:latin typeface="Calibri" pitchFamily="34" charset="0"/>
            </a:endParaRPr>
          </a:p>
        </p:txBody>
      </p:sp>
      <p:sp>
        <p:nvSpPr>
          <p:cNvPr id="15" name="ZoneTexte 14"/>
          <p:cNvSpPr txBox="1"/>
          <p:nvPr userDrawn="1"/>
        </p:nvSpPr>
        <p:spPr>
          <a:xfrm>
            <a:off x="251520" y="1982951"/>
            <a:ext cx="1836144" cy="369332"/>
          </a:xfrm>
          <a:prstGeom prst="rect">
            <a:avLst/>
          </a:prstGeom>
          <a:noFill/>
          <a:effectLst/>
        </p:spPr>
        <p:txBody>
          <a:bodyPr wrap="none" rtlCol="0">
            <a:spAutoFit/>
          </a:bodyPr>
          <a:lstStyle/>
          <a:p>
            <a:r>
              <a:rPr lang="fr-FR" dirty="0" smtClean="0"/>
              <a:t>Dr. Rémi Bachelet</a:t>
            </a:r>
            <a:endParaRPr lang="fr-FR" dirty="0"/>
          </a:p>
        </p:txBody>
      </p:sp>
      <p:sp>
        <p:nvSpPr>
          <p:cNvPr id="16" name="ZoneTexte 15"/>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t>Maître de conférences</a:t>
            </a:r>
          </a:p>
          <a:p>
            <a:pPr algn="ctr"/>
            <a:r>
              <a:rPr lang="fr-FR" sz="1400" i="0" dirty="0" smtClean="0"/>
              <a:t> à Centrale Lille</a:t>
            </a:r>
            <a:endParaRPr lang="fr-FR" sz="1400" i="0" dirty="0"/>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5" name="Rectangle 5"/>
          <p:cNvSpPr>
            <a:spLocks noGrp="1" noChangeArrowheads="1"/>
          </p:cNvSpPr>
          <p:nvPr>
            <p:ph type="ftr" sz="quarter" idx="3"/>
          </p:nvPr>
        </p:nvSpPr>
        <p:spPr bwMode="auto">
          <a:xfrm>
            <a:off x="2" y="5507304"/>
            <a:ext cx="1331913" cy="207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320" tIns="35661" rIns="71320" bIns="35661" numCol="1" anchor="t" anchorCtr="0" compatLnSpc="1">
            <a:prstTxWarp prst="textNoShape">
              <a:avLst/>
            </a:prstTxWarp>
          </a:bodyPr>
          <a:lstStyle>
            <a:lvl1pPr eaLnBrk="0" hangingPunct="0">
              <a:spcBef>
                <a:spcPct val="50000"/>
              </a:spcBef>
              <a:defRPr sz="900" dirty="0" smtClean="0">
                <a:solidFill>
                  <a:srgbClr val="000000"/>
                </a:solidFill>
              </a:defRPr>
            </a:lvl1pPr>
          </a:lstStyle>
          <a:p>
            <a:pPr>
              <a:defRPr/>
            </a:pPr>
            <a:endParaRPr lang="fr-FR">
              <a:solidFill>
                <a:schemeClr val="tx1"/>
              </a:solidFill>
            </a:endParaRPr>
          </a:p>
        </p:txBody>
      </p:sp>
      <p:sp>
        <p:nvSpPr>
          <p:cNvPr id="6" name="Titre 1"/>
          <p:cNvSpPr>
            <a:spLocks noGrp="1"/>
          </p:cNvSpPr>
          <p:nvPr>
            <p:ph type="title"/>
          </p:nvPr>
        </p:nvSpPr>
        <p:spPr>
          <a:xfrm>
            <a:off x="2345268" y="134938"/>
            <a:ext cx="6668104" cy="571500"/>
          </a:xfrm>
          <a:prstGeom prst="rect">
            <a:avLst/>
          </a:prstGeom>
        </p:spPr>
        <p:txBody>
          <a:bodyPr lIns="71320" tIns="35661" rIns="71320" bIns="35661"/>
          <a:lstStyle>
            <a:lvl1pPr algn="ctr">
              <a:defRPr sz="2200" b="1">
                <a:solidFill>
                  <a:schemeClr val="tx1"/>
                </a:solidFill>
                <a:latin typeface="Calibri" pitchFamily="34" charset="0"/>
              </a:defRPr>
            </a:lvl1pPr>
          </a:lstStyle>
          <a:p>
            <a:r>
              <a:rPr lang="fr-FR" dirty="0" smtClean="0"/>
              <a:t>Modifiez le style du titre</a:t>
            </a:r>
            <a:endParaRPr lang="fr-FR" dirty="0"/>
          </a:p>
        </p:txBody>
      </p:sp>
    </p:spTree>
    <p:extLst>
      <p:ext uri="{BB962C8B-B14F-4D97-AF65-F5344CB8AC3E}">
        <p14:creationId xmlns:p14="http://schemas.microsoft.com/office/powerpoint/2010/main" val="283842928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nnière chapitre 4">
    <p:spTree>
      <p:nvGrpSpPr>
        <p:cNvPr id="1" name=""/>
        <p:cNvGrpSpPr/>
        <p:nvPr/>
      </p:nvGrpSpPr>
      <p:grpSpPr>
        <a:xfrm>
          <a:off x="0" y="0"/>
          <a:ext cx="0" cy="0"/>
          <a:chOff x="0" y="0"/>
          <a:chExt cx="0" cy="0"/>
        </a:xfrm>
      </p:grpSpPr>
      <p:sp>
        <p:nvSpPr>
          <p:cNvPr id="9" name="Rectangle 8"/>
          <p:cNvSpPr/>
          <p:nvPr userDrawn="1"/>
        </p:nvSpPr>
        <p:spPr bwMode="auto">
          <a:xfrm>
            <a:off x="2" y="0"/>
            <a:ext cx="2481006" cy="5715000"/>
          </a:xfrm>
          <a:prstGeom prst="rect">
            <a:avLst/>
          </a:prstGeom>
          <a:gradFill flip="none" rotWithShape="1">
            <a:gsLst>
              <a:gs pos="0">
                <a:schemeClr val="accent6">
                  <a:lumMod val="50000"/>
                </a:schemeClr>
              </a:gs>
              <a:gs pos="21000">
                <a:srgbClr val="0052F6"/>
              </a:gs>
              <a:gs pos="56000">
                <a:schemeClr val="accent6">
                  <a:lumMod val="75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79512" y="3324958"/>
            <a:ext cx="2232247" cy="1697079"/>
          </a:xfrm>
          <a:prstGeom prst="rect">
            <a:avLst/>
          </a:prstGeom>
        </p:spPr>
        <p:txBody>
          <a:bodyPr wrap="square" lIns="71320" tIns="35661" rIns="71320" bIns="35661">
            <a:spAutoFit/>
          </a:bodyPr>
          <a:lstStyle/>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rPr>
              <a:t>Concevoir des indicateurs</a:t>
            </a:r>
          </a:p>
          <a:p>
            <a:pPr marL="209257" indent="-209257" defTabSz="350411" eaLnBrk="1" hangingPunct="1">
              <a:buFont typeface="Wingdings" pitchFamily="2" charset="2"/>
              <a:buChar char="q"/>
            </a:pPr>
            <a:endPar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endParaRPr>
          </a:p>
          <a:p>
            <a:pPr marL="209257" marR="0" indent="-209257" algn="l" defTabSz="350411" rtl="0" eaLnBrk="1" fontAlgn="base" latinLnBrk="0" hangingPunct="1">
              <a:lnSpc>
                <a:spcPct val="100000"/>
              </a:lnSpc>
              <a:spcBef>
                <a:spcPct val="0"/>
              </a:spcBef>
              <a:spcAft>
                <a:spcPct val="0"/>
              </a:spcAft>
              <a:buClrTx/>
              <a:buSzTx/>
              <a:buFont typeface="Wingdings" pitchFamily="2" charset="2"/>
              <a:buChar char="q"/>
              <a:tabLst/>
              <a:defRPr/>
            </a:pPr>
            <a:r>
              <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rPr>
              <a:t>Mesurer la situation de départ</a:t>
            </a:r>
          </a:p>
          <a:p>
            <a:pPr marL="209257" marR="0" indent="-209257" algn="l" defTabSz="350411" rtl="0" eaLnBrk="1" fontAlgn="base" latinLnBrk="0" hangingPunct="1">
              <a:lnSpc>
                <a:spcPct val="100000"/>
              </a:lnSpc>
              <a:spcBef>
                <a:spcPct val="0"/>
              </a:spcBef>
              <a:spcAft>
                <a:spcPct val="0"/>
              </a:spcAft>
              <a:buClrTx/>
              <a:buSzTx/>
              <a:buFont typeface="Wingdings" pitchFamily="2" charset="2"/>
              <a:buChar char="q"/>
              <a:tabLst/>
              <a:defRPr/>
            </a:pPr>
            <a:endPar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endParaRPr>
          </a:p>
          <a:p>
            <a:pPr marL="209257" indent="-209257" defTabSz="350411" eaLnBrk="1" hangingPunct="1">
              <a:buFont typeface="Wingdings" pitchFamily="2" charset="2"/>
              <a:buChar char="q"/>
            </a:pPr>
            <a:r>
              <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rPr>
              <a:t>Mettre en œuvre les indicateurs </a:t>
            </a:r>
          </a:p>
          <a:p>
            <a:pPr marL="0" indent="0" defTabSz="350411" eaLnBrk="1" hangingPunct="1">
              <a:buFont typeface="Wingdings" pitchFamily="2" charset="2"/>
              <a:buNone/>
            </a:pPr>
            <a:endPar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rPr>
              <a:t>Déterminer l’impact</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FFFF00"/>
              </a:solidFill>
              <a:effectLst/>
              <a:uLnTx/>
              <a:uFillTx/>
              <a:latin typeface="Calibri" pitchFamily="34" charset="0"/>
              <a:ea typeface="+mn-ea"/>
              <a:cs typeface="+mn-cs"/>
            </a:endParaRPr>
          </a:p>
        </p:txBody>
      </p:sp>
      <p:sp>
        <p:nvSpPr>
          <p:cNvPr id="14" name="Titre 1"/>
          <p:cNvSpPr>
            <a:spLocks noGrp="1"/>
          </p:cNvSpPr>
          <p:nvPr>
            <p:ph type="title"/>
          </p:nvPr>
        </p:nvSpPr>
        <p:spPr>
          <a:xfrm>
            <a:off x="2771800" y="134938"/>
            <a:ext cx="62415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5" name="Espace réservé du contenu 2"/>
          <p:cNvSpPr>
            <a:spLocks noGrp="1"/>
          </p:cNvSpPr>
          <p:nvPr>
            <p:ph idx="1"/>
          </p:nvPr>
        </p:nvSpPr>
        <p:spPr>
          <a:xfrm>
            <a:off x="2843808"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 name="ZoneTexte 9"/>
          <p:cNvSpPr txBox="1"/>
          <p:nvPr userDrawn="1"/>
        </p:nvSpPr>
        <p:spPr>
          <a:xfrm>
            <a:off x="766199" y="2866979"/>
            <a:ext cx="802739" cy="256684"/>
          </a:xfrm>
          <a:prstGeom prst="rect">
            <a:avLst/>
          </a:prstGeom>
          <a:noFill/>
        </p:spPr>
        <p:txBody>
          <a:bodyPr wrap="none" lIns="71320" tIns="35661" rIns="71320" bIns="35661" rtlCol="0">
            <a:spAutoFit/>
          </a:bodyPr>
          <a:lstStyle/>
          <a:p>
            <a:pPr algn="ctr"/>
            <a:r>
              <a:rPr lang="fr-FR" sz="1200" b="1" dirty="0" smtClean="0">
                <a:solidFill>
                  <a:srgbClr val="FFFF00"/>
                </a:solidFill>
                <a:latin typeface="Calibri" pitchFamily="34" charset="0"/>
              </a:rPr>
              <a:t>Chapitre</a:t>
            </a:r>
            <a:r>
              <a:rPr lang="fr-FR" sz="1200" b="1" baseline="0" dirty="0" smtClean="0">
                <a:solidFill>
                  <a:srgbClr val="FFFF00"/>
                </a:solidFill>
                <a:latin typeface="Calibri" pitchFamily="34" charset="0"/>
              </a:rPr>
              <a:t> 3</a:t>
            </a:r>
            <a:endParaRPr lang="fr-FR" sz="1200" b="1" dirty="0">
              <a:solidFill>
                <a:srgbClr val="FFFF00"/>
              </a:solidFill>
              <a:latin typeface="Calibri" pitchFamily="34" charset="0"/>
            </a:endParaRPr>
          </a:p>
        </p:txBody>
      </p:sp>
      <p:sp>
        <p:nvSpPr>
          <p:cNvPr id="18" name="ZoneTexte 17"/>
          <p:cNvSpPr txBox="1"/>
          <p:nvPr userDrawn="1"/>
        </p:nvSpPr>
        <p:spPr>
          <a:xfrm>
            <a:off x="251520" y="1982951"/>
            <a:ext cx="1985800" cy="384721"/>
          </a:xfrm>
          <a:prstGeom prst="rect">
            <a:avLst/>
          </a:prstGeom>
          <a:noFill/>
          <a:effectLst/>
        </p:spPr>
        <p:txBody>
          <a:bodyPr wrap="none" rtlCol="0">
            <a:spAutoFit/>
          </a:bodyPr>
          <a:lstStyle/>
          <a:p>
            <a:r>
              <a:rPr lang="fr-FR" dirty="0" smtClean="0">
                <a:solidFill>
                  <a:srgbClr val="FFFF00"/>
                </a:solidFill>
              </a:rPr>
              <a:t>Dr. Rémi Bachelet</a:t>
            </a:r>
            <a:endParaRPr lang="fr-FR" dirty="0">
              <a:solidFill>
                <a:srgbClr val="FFFF00"/>
              </a:solidFill>
            </a:endParaRPr>
          </a:p>
        </p:txBody>
      </p:sp>
      <p:sp>
        <p:nvSpPr>
          <p:cNvPr id="19" name="ZoneTexte 18"/>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solidFill>
                  <a:srgbClr val="FFFF00"/>
                </a:solidFill>
              </a:rPr>
              <a:t>Maître de conférences</a:t>
            </a:r>
          </a:p>
          <a:p>
            <a:pPr algn="ctr"/>
            <a:r>
              <a:rPr lang="fr-FR" sz="1400" i="0" dirty="0" smtClean="0">
                <a:solidFill>
                  <a:srgbClr val="FFFF00"/>
                </a:solidFill>
              </a:rPr>
              <a:t> à Centrale Lille</a:t>
            </a:r>
            <a:endParaRPr lang="fr-FR" sz="1400" i="0" dirty="0">
              <a:solidFill>
                <a:srgbClr val="FFFF00"/>
              </a:solidFill>
            </a:endParaRPr>
          </a:p>
        </p:txBody>
      </p:sp>
      <p:pic>
        <p:nvPicPr>
          <p:cNvPr id="20" name="Imag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annière chapitre 4">
    <p:spTree>
      <p:nvGrpSpPr>
        <p:cNvPr id="1" name=""/>
        <p:cNvGrpSpPr/>
        <p:nvPr/>
      </p:nvGrpSpPr>
      <p:grpSpPr>
        <a:xfrm>
          <a:off x="0" y="0"/>
          <a:ext cx="0" cy="0"/>
          <a:chOff x="0" y="0"/>
          <a:chExt cx="0" cy="0"/>
        </a:xfrm>
      </p:grpSpPr>
      <p:sp>
        <p:nvSpPr>
          <p:cNvPr id="9" name="Rectangle 8"/>
          <p:cNvSpPr/>
          <p:nvPr userDrawn="1"/>
        </p:nvSpPr>
        <p:spPr bwMode="auto">
          <a:xfrm>
            <a:off x="2" y="0"/>
            <a:ext cx="2481006" cy="5715000"/>
          </a:xfrm>
          <a:prstGeom prst="rect">
            <a:avLst/>
          </a:prstGeom>
          <a:gradFill flip="none" rotWithShape="1">
            <a:gsLst>
              <a:gs pos="0">
                <a:srgbClr val="F1C825"/>
              </a:gs>
              <a:gs pos="27000">
                <a:srgbClr val="F89708"/>
              </a:gs>
              <a:gs pos="100000">
                <a:srgbClr val="F1C825"/>
              </a:gs>
            </a:gsLst>
            <a:lin ang="1800000" scaled="0"/>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1" rIns="71320" bIns="35661" numCol="1" rtlCol="0" anchor="t" anchorCtr="0" compatLnSpc="1">
            <a:prstTxWarp prst="textNoShape">
              <a:avLst/>
            </a:prstTxWarp>
          </a:bodyPr>
          <a:lstStyle/>
          <a:p>
            <a:pPr marL="0" marR="0" indent="0" algn="l" defTabSz="350411"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smtClean="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07504" y="3405561"/>
            <a:ext cx="2304255" cy="1730934"/>
          </a:xfrm>
          <a:prstGeom prst="rect">
            <a:avLst/>
          </a:prstGeom>
        </p:spPr>
        <p:txBody>
          <a:bodyPr wrap="square" lIns="71320" tIns="35661" rIns="71320" bIns="35661">
            <a:spAutoFit/>
          </a:bodyPr>
          <a:lstStyle/>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Les critères</a:t>
            </a: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À quoi sert l’évaluation?</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12970" indent="-212970" defTabSz="350411" eaLnBrk="1" hangingPunct="1">
              <a:buFont typeface="Wingdings" pitchFamily="2" charset="2"/>
              <a:buChar char="q"/>
            </a:pPr>
            <a:r>
              <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rPr>
              <a:t>Bonnes pratiques</a:t>
            </a:r>
          </a:p>
          <a:p>
            <a:pPr marL="212970" indent="-212970" defTabSz="350411" eaLnBrk="1" hangingPunct="1">
              <a:buFont typeface="Wingdings" pitchFamily="2" charset="2"/>
              <a:buChar char="q"/>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0" marR="0" lvl="0" indent="0" algn="l" defTabSz="713203" rtl="0" eaLnBrk="1" fontAlgn="auto" latinLnBrk="0" hangingPunct="1">
              <a:lnSpc>
                <a:spcPct val="100000"/>
              </a:lnSpc>
              <a:spcBef>
                <a:spcPct val="20000"/>
              </a:spcBef>
              <a:spcAft>
                <a:spcPts val="0"/>
              </a:spcAft>
              <a:buClrTx/>
              <a:buSzTx/>
              <a:buFont typeface="Wingdings" panose="05000000000000000000" pitchFamily="2" charset="2"/>
              <a:buNone/>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222876" marR="0" lvl="0" indent="-222876" algn="l" defTabSz="713203"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rgbClr val="000000"/>
              </a:solidFill>
              <a:effectLst/>
              <a:uLnTx/>
              <a:uFillTx/>
              <a:latin typeface="Calibri" pitchFamily="34" charset="0"/>
              <a:ea typeface="+mn-ea"/>
              <a:cs typeface="+mn-cs"/>
            </a:endParaRPr>
          </a:p>
        </p:txBody>
      </p:sp>
      <p:sp>
        <p:nvSpPr>
          <p:cNvPr id="14" name="Titre 1"/>
          <p:cNvSpPr>
            <a:spLocks noGrp="1"/>
          </p:cNvSpPr>
          <p:nvPr>
            <p:ph type="title"/>
          </p:nvPr>
        </p:nvSpPr>
        <p:spPr>
          <a:xfrm>
            <a:off x="2843808" y="134938"/>
            <a:ext cx="6169564"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smtClean="0"/>
              <a:t>Modifiez le style du titre</a:t>
            </a:r>
            <a:endParaRPr lang="fr-FR" dirty="0"/>
          </a:p>
        </p:txBody>
      </p:sp>
      <p:sp>
        <p:nvSpPr>
          <p:cNvPr id="15" name="Espace réservé du contenu 2"/>
          <p:cNvSpPr>
            <a:spLocks noGrp="1"/>
          </p:cNvSpPr>
          <p:nvPr>
            <p:ph idx="1"/>
          </p:nvPr>
        </p:nvSpPr>
        <p:spPr>
          <a:xfrm>
            <a:off x="2915816" y="1270000"/>
            <a:ext cx="6101187"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 name="ZoneTexte 9"/>
          <p:cNvSpPr txBox="1"/>
          <p:nvPr userDrawn="1"/>
        </p:nvSpPr>
        <p:spPr>
          <a:xfrm>
            <a:off x="684408" y="2968867"/>
            <a:ext cx="802739" cy="256684"/>
          </a:xfrm>
          <a:prstGeom prst="rect">
            <a:avLst/>
          </a:prstGeom>
          <a:noFill/>
        </p:spPr>
        <p:txBody>
          <a:bodyPr wrap="none" lIns="71320" tIns="35661" rIns="71320" bIns="35661" rtlCol="0">
            <a:spAutoFit/>
          </a:bodyPr>
          <a:lstStyle/>
          <a:p>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4</a:t>
            </a:r>
            <a:endParaRPr lang="fr-FR" sz="1200" b="1" dirty="0">
              <a:solidFill>
                <a:srgbClr val="000000"/>
              </a:solidFill>
              <a:latin typeface="Calibri" pitchFamily="34" charset="0"/>
            </a:endParaRPr>
          </a:p>
        </p:txBody>
      </p:sp>
      <p:sp>
        <p:nvSpPr>
          <p:cNvPr id="18" name="ZoneTexte 17"/>
          <p:cNvSpPr txBox="1"/>
          <p:nvPr userDrawn="1"/>
        </p:nvSpPr>
        <p:spPr>
          <a:xfrm>
            <a:off x="251520" y="1982951"/>
            <a:ext cx="1836144" cy="369332"/>
          </a:xfrm>
          <a:prstGeom prst="rect">
            <a:avLst/>
          </a:prstGeom>
          <a:noFill/>
          <a:effectLst/>
        </p:spPr>
        <p:txBody>
          <a:bodyPr wrap="none" rtlCol="0">
            <a:spAutoFit/>
          </a:bodyPr>
          <a:lstStyle/>
          <a:p>
            <a:r>
              <a:rPr lang="fr-FR" dirty="0" smtClean="0"/>
              <a:t>Dr. Rémi Bachelet</a:t>
            </a:r>
            <a:endParaRPr lang="fr-FR" dirty="0"/>
          </a:p>
        </p:txBody>
      </p:sp>
      <p:sp>
        <p:nvSpPr>
          <p:cNvPr id="19" name="ZoneTexte 18"/>
          <p:cNvSpPr txBox="1"/>
          <p:nvPr userDrawn="1"/>
        </p:nvSpPr>
        <p:spPr>
          <a:xfrm>
            <a:off x="255557" y="2334280"/>
            <a:ext cx="1824025" cy="523220"/>
          </a:xfrm>
          <a:prstGeom prst="rect">
            <a:avLst/>
          </a:prstGeom>
          <a:noFill/>
          <a:effectLst/>
        </p:spPr>
        <p:txBody>
          <a:bodyPr wrap="none" rtlCol="0">
            <a:spAutoFit/>
          </a:bodyPr>
          <a:lstStyle/>
          <a:p>
            <a:pPr algn="ctr"/>
            <a:r>
              <a:rPr lang="fr-FR" sz="1400" i="0" dirty="0" smtClean="0"/>
              <a:t>Maître de conférences</a:t>
            </a:r>
          </a:p>
          <a:p>
            <a:pPr algn="ctr"/>
            <a:r>
              <a:rPr lang="fr-FR" sz="1400" i="0" dirty="0" smtClean="0"/>
              <a:t> à Centrale Lille</a:t>
            </a:r>
            <a:endParaRPr lang="fr-FR" sz="1400" i="0" dirty="0"/>
          </a:p>
        </p:txBody>
      </p:sp>
      <p:pic>
        <p:nvPicPr>
          <p:cNvPr id="20" name="Imag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4"/>
            <a:ext cx="793507" cy="277629"/>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555776" y="277813"/>
            <a:ext cx="6588224" cy="952500"/>
          </a:xfrm>
          <a:prstGeom prst="rect">
            <a:avLst/>
          </a:prstGeom>
        </p:spPr>
        <p:txBody>
          <a:bodyPr/>
          <a:lstStyle/>
          <a:p>
            <a:r>
              <a:rPr lang="fr-FR" smtClean="0"/>
              <a:t>Modifiez le style du titre</a:t>
            </a:r>
            <a:endParaRPr lang="fr-FR"/>
          </a:p>
        </p:txBody>
      </p:sp>
      <p:sp>
        <p:nvSpPr>
          <p:cNvPr id="3" name="Espace réservé du contenu 2"/>
          <p:cNvSpPr>
            <a:spLocks noGrp="1"/>
          </p:cNvSpPr>
          <p:nvPr>
            <p:ph idx="1"/>
          </p:nvPr>
        </p:nvSpPr>
        <p:spPr>
          <a:xfrm>
            <a:off x="685800" y="1651000"/>
            <a:ext cx="7772400" cy="3429000"/>
          </a:xfrm>
          <a:prstGeom prst="rect">
            <a:avLst/>
          </a:prstGeo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numéro de diapositive 4"/>
          <p:cNvSpPr>
            <a:spLocks noGrp="1"/>
          </p:cNvSpPr>
          <p:nvPr>
            <p:ph type="sldNum" sz="quarter" idx="11"/>
          </p:nvPr>
        </p:nvSpPr>
        <p:spPr>
          <a:xfrm>
            <a:off x="8763000" y="5498042"/>
            <a:ext cx="381000" cy="216958"/>
          </a:xfrm>
          <a:prstGeom prst="rect">
            <a:avLst/>
          </a:prstGeom>
        </p:spPr>
        <p:txBody>
          <a:bodyPr/>
          <a:lstStyle>
            <a:lvl1pPr>
              <a:defRPr smtClean="0"/>
            </a:lvl1pPr>
          </a:lstStyle>
          <a:p>
            <a:pPr>
              <a:defRPr/>
            </a:pPr>
            <a:fld id="{62F25FDF-4BE9-4EC6-BB76-824EB23E5F95}" type="slidenum">
              <a:rPr lang="fr-FR"/>
              <a:pPr>
                <a:defRPr/>
              </a:pPr>
              <a:t>‹N°›</a:t>
            </a:fld>
            <a:endParaRPr lang="fr-FR"/>
          </a:p>
        </p:txBody>
      </p:sp>
      <p:sp>
        <p:nvSpPr>
          <p:cNvPr id="6" name="Espace réservé du pied de page 5"/>
          <p:cNvSpPr>
            <a:spLocks noGrp="1" noChangeArrowheads="1"/>
          </p:cNvSpPr>
          <p:nvPr>
            <p:ph type="ftr" sz="quarter" idx="3"/>
          </p:nvPr>
        </p:nvSpPr>
        <p:spPr bwMode="auto">
          <a:xfrm>
            <a:off x="1" y="5507303"/>
            <a:ext cx="4932039" cy="207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50000"/>
              </a:spcBef>
              <a:defRPr sz="917" dirty="0" smtClean="0">
                <a:solidFill>
                  <a:srgbClr val="000000"/>
                </a:solidFill>
              </a:defRPr>
            </a:lvl1pPr>
            <a:lvl2pPr>
              <a:defRPr sz="1100"/>
            </a:lvl2pPr>
          </a:lstStyle>
          <a:p>
            <a:pPr lvl="1"/>
            <a:r>
              <a:rPr lang="fr-FR" dirty="0" smtClean="0"/>
              <a:t>Rémi BACHELET : </a:t>
            </a:r>
            <a:r>
              <a:rPr lang="fr-FR" dirty="0" smtClean="0">
                <a:hlinkClick r:id="rId2"/>
              </a:rPr>
              <a:t>gestiondeprojet.pm</a:t>
            </a:r>
            <a:endParaRPr lang="fr-FR" dirty="0" smtClean="0"/>
          </a:p>
        </p:txBody>
      </p:sp>
    </p:spTree>
    <p:extLst>
      <p:ext uri="{BB962C8B-B14F-4D97-AF65-F5344CB8AC3E}">
        <p14:creationId xmlns:p14="http://schemas.microsoft.com/office/powerpoint/2010/main" val="37195082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p:cNvSpPr txBox="1"/>
          <p:nvPr userDrawn="1"/>
        </p:nvSpPr>
        <p:spPr>
          <a:xfrm>
            <a:off x="8644949" y="5470040"/>
            <a:ext cx="504056" cy="261610"/>
          </a:xfrm>
          <a:prstGeom prst="rect">
            <a:avLst/>
          </a:prstGeom>
          <a:noFill/>
        </p:spPr>
        <p:txBody>
          <a:bodyPr wrap="square" rtlCol="0">
            <a:spAutoFit/>
          </a:bodyPr>
          <a:lstStyle/>
          <a:p>
            <a:pPr algn="r"/>
            <a:fld id="{359DCFA2-BF08-4C9A-AE3F-02ACEA34DFCF}" type="slidenum">
              <a:rPr lang="fr-FR" sz="1050" smtClean="0"/>
              <a:pPr algn="r"/>
              <a:t>‹N°›</a:t>
            </a:fld>
            <a:endParaRPr lang="fr-FR" sz="1100" dirty="0"/>
          </a:p>
        </p:txBody>
      </p:sp>
    </p:spTree>
  </p:cSld>
  <p:clrMap bg1="lt1" tx1="dk1" bg2="lt2" tx2="dk2" accent1="accent1" accent2="accent2" accent3="accent3" accent4="accent4" accent5="accent5" accent6="accent6" hlink="hlink" folHlink="folHlink"/>
  <p:sldLayoutIdLst>
    <p:sldLayoutId id="2147483678" r:id="rId1"/>
    <p:sldLayoutId id="2147483684" r:id="rId2"/>
    <p:sldLayoutId id="2147483681" r:id="rId3"/>
    <p:sldLayoutId id="2147483679" r:id="rId4"/>
    <p:sldLayoutId id="2147483680" r:id="rId5"/>
    <p:sldLayoutId id="2147483676" r:id="rId6"/>
    <p:sldLayoutId id="2147483682" r:id="rId7"/>
    <p:sldLayoutId id="2147483683" r:id="rId8"/>
    <p:sldLayoutId id="2147483685" r:id="rId9"/>
  </p:sldLayoutIdLst>
  <p:timing>
    <p:tnLst>
      <p:par>
        <p:cTn id="1" dur="indefinite" restart="never" nodeType="tmRoot"/>
      </p:par>
    </p:tnLst>
  </p:timing>
  <p:hf hdr="0" ftr="0" dt="0"/>
  <p:txStyles>
    <p:titleStyle>
      <a:lvl1pPr algn="r" rtl="0" eaLnBrk="0" fontAlgn="base" hangingPunct="0">
        <a:spcBef>
          <a:spcPct val="0"/>
        </a:spcBef>
        <a:spcAft>
          <a:spcPct val="0"/>
        </a:spcAft>
        <a:defRPr sz="3400">
          <a:solidFill>
            <a:schemeClr val="accent2"/>
          </a:solidFill>
          <a:latin typeface="+mj-lt"/>
          <a:ea typeface="+mj-ea"/>
          <a:cs typeface="+mj-cs"/>
        </a:defRPr>
      </a:lvl1pPr>
      <a:lvl2pPr algn="r" rtl="0" eaLnBrk="0" fontAlgn="base" hangingPunct="0">
        <a:spcBef>
          <a:spcPct val="0"/>
        </a:spcBef>
        <a:spcAft>
          <a:spcPct val="0"/>
        </a:spcAft>
        <a:defRPr sz="3400">
          <a:solidFill>
            <a:schemeClr val="accent2"/>
          </a:solidFill>
          <a:latin typeface="Times New Roman" pitchFamily="18" charset="0"/>
        </a:defRPr>
      </a:lvl2pPr>
      <a:lvl3pPr algn="r" rtl="0" eaLnBrk="0" fontAlgn="base" hangingPunct="0">
        <a:spcBef>
          <a:spcPct val="0"/>
        </a:spcBef>
        <a:spcAft>
          <a:spcPct val="0"/>
        </a:spcAft>
        <a:defRPr sz="3400">
          <a:solidFill>
            <a:schemeClr val="accent2"/>
          </a:solidFill>
          <a:latin typeface="Times New Roman" pitchFamily="18" charset="0"/>
        </a:defRPr>
      </a:lvl3pPr>
      <a:lvl4pPr algn="r" rtl="0" eaLnBrk="0" fontAlgn="base" hangingPunct="0">
        <a:spcBef>
          <a:spcPct val="0"/>
        </a:spcBef>
        <a:spcAft>
          <a:spcPct val="0"/>
        </a:spcAft>
        <a:defRPr sz="3400">
          <a:solidFill>
            <a:schemeClr val="accent2"/>
          </a:solidFill>
          <a:latin typeface="Times New Roman" pitchFamily="18" charset="0"/>
        </a:defRPr>
      </a:lvl4pPr>
      <a:lvl5pPr algn="r" rtl="0" eaLnBrk="0" fontAlgn="base" hangingPunct="0">
        <a:spcBef>
          <a:spcPct val="0"/>
        </a:spcBef>
        <a:spcAft>
          <a:spcPct val="0"/>
        </a:spcAft>
        <a:defRPr sz="3400">
          <a:solidFill>
            <a:schemeClr val="accent2"/>
          </a:solidFill>
          <a:latin typeface="Times New Roman" pitchFamily="18" charset="0"/>
        </a:defRPr>
      </a:lvl5pPr>
      <a:lvl6pPr marL="356602" algn="r" rtl="0" fontAlgn="base">
        <a:spcBef>
          <a:spcPct val="0"/>
        </a:spcBef>
        <a:spcAft>
          <a:spcPct val="0"/>
        </a:spcAft>
        <a:defRPr sz="3400">
          <a:solidFill>
            <a:schemeClr val="accent2"/>
          </a:solidFill>
          <a:latin typeface="Times New Roman" pitchFamily="18" charset="0"/>
        </a:defRPr>
      </a:lvl6pPr>
      <a:lvl7pPr marL="713203" algn="r" rtl="0" fontAlgn="base">
        <a:spcBef>
          <a:spcPct val="0"/>
        </a:spcBef>
        <a:spcAft>
          <a:spcPct val="0"/>
        </a:spcAft>
        <a:defRPr sz="3400">
          <a:solidFill>
            <a:schemeClr val="accent2"/>
          </a:solidFill>
          <a:latin typeface="Times New Roman" pitchFamily="18" charset="0"/>
        </a:defRPr>
      </a:lvl7pPr>
      <a:lvl8pPr marL="1069805" algn="r" rtl="0" fontAlgn="base">
        <a:spcBef>
          <a:spcPct val="0"/>
        </a:spcBef>
        <a:spcAft>
          <a:spcPct val="0"/>
        </a:spcAft>
        <a:defRPr sz="3400">
          <a:solidFill>
            <a:schemeClr val="accent2"/>
          </a:solidFill>
          <a:latin typeface="Times New Roman" pitchFamily="18" charset="0"/>
        </a:defRPr>
      </a:lvl8pPr>
      <a:lvl9pPr marL="1426407" algn="r" rtl="0" fontAlgn="base">
        <a:spcBef>
          <a:spcPct val="0"/>
        </a:spcBef>
        <a:spcAft>
          <a:spcPct val="0"/>
        </a:spcAft>
        <a:defRPr sz="3400">
          <a:solidFill>
            <a:schemeClr val="accent2"/>
          </a:solidFill>
          <a:latin typeface="Times New Roman" pitchFamily="18" charset="0"/>
        </a:defRPr>
      </a:lvl9pPr>
    </p:titleStyle>
    <p:bodyStyle>
      <a:lvl1pPr marL="267451" indent="-267451" algn="l" rtl="0" eaLnBrk="0" fontAlgn="base" hangingPunct="0">
        <a:spcBef>
          <a:spcPct val="20000"/>
        </a:spcBef>
        <a:spcAft>
          <a:spcPct val="0"/>
        </a:spcAft>
        <a:buClr>
          <a:srgbClr val="FF0000"/>
        </a:buClr>
        <a:buChar char="•"/>
        <a:defRPr sz="2200">
          <a:solidFill>
            <a:schemeClr val="tx1"/>
          </a:solidFill>
          <a:latin typeface="+mn-lt"/>
          <a:ea typeface="+mn-ea"/>
          <a:cs typeface="+mn-cs"/>
        </a:defRPr>
      </a:lvl1pPr>
      <a:lvl2pPr marL="579478" indent="-222876" algn="l" rtl="0" eaLnBrk="0" fontAlgn="base" hangingPunct="0">
        <a:spcBef>
          <a:spcPct val="20000"/>
        </a:spcBef>
        <a:spcAft>
          <a:spcPct val="0"/>
        </a:spcAft>
        <a:buClr>
          <a:srgbClr val="008000"/>
        </a:buClr>
        <a:buChar char="–"/>
        <a:defRPr sz="1900">
          <a:solidFill>
            <a:schemeClr val="accent2"/>
          </a:solidFill>
          <a:latin typeface="+mn-lt"/>
        </a:defRPr>
      </a:lvl2pPr>
      <a:lvl3pPr marL="891504" indent="-178301" algn="l" rtl="0" eaLnBrk="0" fontAlgn="base" hangingPunct="0">
        <a:spcBef>
          <a:spcPct val="20000"/>
        </a:spcBef>
        <a:spcAft>
          <a:spcPct val="0"/>
        </a:spcAft>
        <a:buChar char="•"/>
        <a:defRPr sz="1600">
          <a:solidFill>
            <a:srgbClr val="008000"/>
          </a:solidFill>
          <a:latin typeface="+mn-lt"/>
        </a:defRPr>
      </a:lvl3pPr>
      <a:lvl4pPr marL="1248106" indent="-178301" algn="l" rtl="0" eaLnBrk="0" fontAlgn="base" hangingPunct="0">
        <a:spcBef>
          <a:spcPct val="20000"/>
        </a:spcBef>
        <a:spcAft>
          <a:spcPct val="0"/>
        </a:spcAft>
        <a:buChar char="–"/>
        <a:defRPr>
          <a:solidFill>
            <a:schemeClr val="tx1"/>
          </a:solidFill>
          <a:latin typeface="+mn-lt"/>
        </a:defRPr>
      </a:lvl4pPr>
      <a:lvl5pPr marL="1604708" indent="-178301" algn="l" rtl="0" eaLnBrk="0" fontAlgn="base" hangingPunct="0">
        <a:spcBef>
          <a:spcPct val="20000"/>
        </a:spcBef>
        <a:spcAft>
          <a:spcPct val="0"/>
        </a:spcAft>
        <a:buChar char="»"/>
        <a:defRPr>
          <a:solidFill>
            <a:schemeClr val="tx1"/>
          </a:solidFill>
          <a:latin typeface="+mn-lt"/>
        </a:defRPr>
      </a:lvl5pPr>
      <a:lvl6pPr marL="1961309" indent="-178301" algn="l" rtl="0" fontAlgn="base">
        <a:spcBef>
          <a:spcPct val="20000"/>
        </a:spcBef>
        <a:spcAft>
          <a:spcPct val="0"/>
        </a:spcAft>
        <a:buChar char="»"/>
        <a:defRPr>
          <a:solidFill>
            <a:schemeClr val="tx1"/>
          </a:solidFill>
          <a:latin typeface="+mn-lt"/>
        </a:defRPr>
      </a:lvl6pPr>
      <a:lvl7pPr marL="2317911" indent="-178301" algn="l" rtl="0" fontAlgn="base">
        <a:spcBef>
          <a:spcPct val="20000"/>
        </a:spcBef>
        <a:spcAft>
          <a:spcPct val="0"/>
        </a:spcAft>
        <a:buChar char="»"/>
        <a:defRPr>
          <a:solidFill>
            <a:schemeClr val="tx1"/>
          </a:solidFill>
          <a:latin typeface="+mn-lt"/>
        </a:defRPr>
      </a:lvl7pPr>
      <a:lvl8pPr marL="2674513" indent="-178301" algn="l" rtl="0" fontAlgn="base">
        <a:spcBef>
          <a:spcPct val="20000"/>
        </a:spcBef>
        <a:spcAft>
          <a:spcPct val="0"/>
        </a:spcAft>
        <a:buChar char="»"/>
        <a:defRPr>
          <a:solidFill>
            <a:schemeClr val="tx1"/>
          </a:solidFill>
          <a:latin typeface="+mn-lt"/>
        </a:defRPr>
      </a:lvl8pPr>
      <a:lvl9pPr marL="3031115" indent="-178301" algn="l" rtl="0" fontAlgn="base">
        <a:spcBef>
          <a:spcPct val="20000"/>
        </a:spcBef>
        <a:spcAft>
          <a:spcPct val="0"/>
        </a:spcAft>
        <a:buChar char="»"/>
        <a:defRPr>
          <a:solidFill>
            <a:schemeClr val="tx1"/>
          </a:solidFill>
          <a:latin typeface="+mn-lt"/>
        </a:defRPr>
      </a:lvl9pPr>
    </p:bodyStyle>
    <p:otherStyle>
      <a:defPPr>
        <a:defRPr lang="fr-FR"/>
      </a:defPPr>
      <a:lvl1pPr marL="0" algn="l" defTabSz="713203" rtl="0" eaLnBrk="1" latinLnBrk="0" hangingPunct="1">
        <a:defRPr sz="1400" kern="1200">
          <a:solidFill>
            <a:schemeClr val="tx1"/>
          </a:solidFill>
          <a:latin typeface="+mn-lt"/>
          <a:ea typeface="+mn-ea"/>
          <a:cs typeface="+mn-cs"/>
        </a:defRPr>
      </a:lvl1pPr>
      <a:lvl2pPr marL="356602" algn="l" defTabSz="713203" rtl="0" eaLnBrk="1" latinLnBrk="0" hangingPunct="1">
        <a:defRPr sz="1400" kern="1200">
          <a:solidFill>
            <a:schemeClr val="tx1"/>
          </a:solidFill>
          <a:latin typeface="+mn-lt"/>
          <a:ea typeface="+mn-ea"/>
          <a:cs typeface="+mn-cs"/>
        </a:defRPr>
      </a:lvl2pPr>
      <a:lvl3pPr marL="713203" algn="l" defTabSz="713203" rtl="0" eaLnBrk="1" latinLnBrk="0" hangingPunct="1">
        <a:defRPr sz="1400" kern="1200">
          <a:solidFill>
            <a:schemeClr val="tx1"/>
          </a:solidFill>
          <a:latin typeface="+mn-lt"/>
          <a:ea typeface="+mn-ea"/>
          <a:cs typeface="+mn-cs"/>
        </a:defRPr>
      </a:lvl3pPr>
      <a:lvl4pPr marL="1069805" algn="l" defTabSz="713203" rtl="0" eaLnBrk="1" latinLnBrk="0" hangingPunct="1">
        <a:defRPr sz="1400" kern="1200">
          <a:solidFill>
            <a:schemeClr val="tx1"/>
          </a:solidFill>
          <a:latin typeface="+mn-lt"/>
          <a:ea typeface="+mn-ea"/>
          <a:cs typeface="+mn-cs"/>
        </a:defRPr>
      </a:lvl4pPr>
      <a:lvl5pPr marL="1426407" algn="l" defTabSz="713203" rtl="0" eaLnBrk="1" latinLnBrk="0" hangingPunct="1">
        <a:defRPr sz="1400" kern="1200">
          <a:solidFill>
            <a:schemeClr val="tx1"/>
          </a:solidFill>
          <a:latin typeface="+mn-lt"/>
          <a:ea typeface="+mn-ea"/>
          <a:cs typeface="+mn-cs"/>
        </a:defRPr>
      </a:lvl5pPr>
      <a:lvl6pPr marL="1783009" algn="l" defTabSz="713203" rtl="0" eaLnBrk="1" latinLnBrk="0" hangingPunct="1">
        <a:defRPr sz="1400" kern="1200">
          <a:solidFill>
            <a:schemeClr val="tx1"/>
          </a:solidFill>
          <a:latin typeface="+mn-lt"/>
          <a:ea typeface="+mn-ea"/>
          <a:cs typeface="+mn-cs"/>
        </a:defRPr>
      </a:lvl6pPr>
      <a:lvl7pPr marL="2139610" algn="l" defTabSz="713203" rtl="0" eaLnBrk="1" latinLnBrk="0" hangingPunct="1">
        <a:defRPr sz="1400" kern="1200">
          <a:solidFill>
            <a:schemeClr val="tx1"/>
          </a:solidFill>
          <a:latin typeface="+mn-lt"/>
          <a:ea typeface="+mn-ea"/>
          <a:cs typeface="+mn-cs"/>
        </a:defRPr>
      </a:lvl7pPr>
      <a:lvl8pPr marL="2496212" algn="l" defTabSz="713203" rtl="0" eaLnBrk="1" latinLnBrk="0" hangingPunct="1">
        <a:defRPr sz="1400" kern="1200">
          <a:solidFill>
            <a:schemeClr val="tx1"/>
          </a:solidFill>
          <a:latin typeface="+mn-lt"/>
          <a:ea typeface="+mn-ea"/>
          <a:cs typeface="+mn-cs"/>
        </a:defRPr>
      </a:lvl8pPr>
      <a:lvl9pPr marL="2852814" algn="l" defTabSz="71320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fr/baisse-l-eau-impact-exp%C3%A9rience-164175/"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gestiondeprojet.p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goo.gl/2uGj8s" TargetMode="External"/><Relationship Id="rId5" Type="http://schemas.openxmlformats.org/officeDocument/2006/relationships/hyperlink" Target="http://goo.gl/s2yRtv" TargetMode="External"/><Relationship Id="rId4" Type="http://schemas.openxmlformats.org/officeDocument/2006/relationships/hyperlink" Target="http://creativecommons.org/about/download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hyperlink" Target="http://www.public-domain-photos.com/free-cliparts/electronics/bulb/lightbulb_jon_phillips_03-2644.htm" TargetMode="Externa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Water_pump_(7250527156).jpg"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hyperlink" Target="http://f3e.asso.fr/spip.php?article59&amp;PHPSESSID=2dba001be7d1b73ac93d5cef1c580707"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hyperlink" Target="http://f3e.asso.fr/spip.php?article59&amp;PHPSESSID=2dba001be7d1b73ac93d5cef1c580707" TargetMode="Externa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hyperlink" Target="http://f3e.asso.fr/spip.php?article59&amp;PHPSESSID=2dba001be7d1b73ac93d5cef1c580707" TargetMode="Externa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hyperlink" Target="http://f3e.asso.fr/spip.php?article59&amp;PHPSESSID=2dba001be7d1b73ac93d5cef1c580707" TargetMode="Externa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hyperlink" Target="http://f3e.asso.fr/spip.php?article59&amp;PHPSESSID=2dba001be7d1b73ac93d5cef1c580707"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gestiondeprojet.pm/analyse-strategique/"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4.tmp"/></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6.tmp"/><Relationship Id="rId4" Type="http://schemas.openxmlformats.org/officeDocument/2006/relationships/image" Target="../media/image14.tmp"/></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fr.wikipedia.org/wiki/Culture_attel%C3%A9e" TargetMode="External"/><Relationship Id="rId7"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hyperlink" Target="http://www.memoireonline.com/12/13/8264/m_Inventaire-des-techniques-de-lutte-anti-erosive-dans-le-degre-carre-de-Ouahigouya-au-Burkina-Faso58.html" TargetMode="External"/><Relationship Id="rId5" Type="http://schemas.microsoft.com/office/2007/relationships/hdphoto" Target="../media/hdphoto2.wdp"/><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hyperlink" Target="http://goo.gl/ooyqEt" TargetMode="External"/><Relationship Id="rId13" Type="http://schemas.openxmlformats.org/officeDocument/2006/relationships/image" Target="../media/image21.png"/><Relationship Id="rId3" Type="http://schemas.openxmlformats.org/officeDocument/2006/relationships/hyperlink" Target="http://www.cooperation-atlantique.org/IMG/pdf/Fiche_Technique4_La_traction_animale.pdf" TargetMode="External"/><Relationship Id="rId7" Type="http://schemas.openxmlformats.org/officeDocument/2006/relationships/hyperlink" Target="http://remvt.cirad.fr/cd/derniers_num/2004/EMVT04_191_199.pdf" TargetMode="External"/><Relationship Id="rId12"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hyperlink" Target="http://goo.gl/UNVsWZ" TargetMode="External"/><Relationship Id="rId11" Type="http://schemas.openxmlformats.org/officeDocument/2006/relationships/hyperlink" Target="https://commons.wikimedia.org/wiki/File:Culture_attelee_Ferke4.JPG" TargetMode="External"/><Relationship Id="rId5" Type="http://schemas.openxmlformats.org/officeDocument/2006/relationships/hyperlink" Target="http://publications.cta.int/media/publications/downloads/1624_PDF.pdf" TargetMode="External"/><Relationship Id="rId10" Type="http://schemas.openxmlformats.org/officeDocument/2006/relationships/hyperlink" Target="https://commons.wikimedia.org/wiki/File:Water_pump_(7250527156).jpg" TargetMode="External"/><Relationship Id="rId4" Type="http://schemas.openxmlformats.org/officeDocument/2006/relationships/hyperlink" Target="http://goo.gl/DCnROV" TargetMode="External"/><Relationship Id="rId9" Type="http://schemas.openxmlformats.org/officeDocument/2006/relationships/image" Target="../media/image19.jpeg"/><Relationship Id="rId14"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hyperlink" Target="https://www.facebook.com/groups/632976046850309/search/?query=#%C3%89valuationImpact" TargetMode="External"/><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hyperlink" Target="https://goo.gl/nlHSfz" TargetMode="External"/><Relationship Id="rId4" Type="http://schemas.openxmlformats.org/officeDocument/2006/relationships/hyperlink" Target="https://goo.gl/asqTue"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www.ifadem.org/"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3" Type="http://schemas.openxmlformats.org/officeDocument/2006/relationships/hyperlink" Target="http://f3e.asso.fr/media/transfer/doc/note_tdr_relue_2.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hyperlink" Target="http://f3e.asso.fr/media/transfer/doc/preparation_collective_2.pdf"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f3e.asso.fr/spip.php?article59&amp;PHPSESSID=2dba001be7d1b73ac93d5cef1c580707"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hyperlink" Target="http://gestiondeprojet.pm/les-ressources/#lesmodele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f3e.asso.fr/spip.php?article59&amp;PHPSESSID=2dba001be7d1b73ac93d5cef1c580707"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hyperlink" Target="https://upload.wikimedia.org/wikipedia/commons/4/4d/Lesotho_class.jpg" TargetMode="External"/><Relationship Id="rId3" Type="http://schemas.openxmlformats.org/officeDocument/2006/relationships/image" Target="../media/image8.png"/><Relationship Id="rId7" Type="http://schemas.openxmlformats.org/officeDocument/2006/relationships/hyperlink" Target="https://upload.wikimedia.org/wikipedia/commons/c/c2/Milyanfan-adobe-brick-house-8040.jpg"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en.wikipedia.org/wiki/File:RomaniaDanubeDelta_MakingMaterialForCOnstructing0002jpg.JPG" TargetMode="External"/><Relationship Id="rId5" Type="http://schemas.openxmlformats.org/officeDocument/2006/relationships/image" Target="../media/image26.jpeg"/><Relationship Id="rId10" Type="http://schemas.openxmlformats.org/officeDocument/2006/relationships/image" Target="../media/image28.jpeg"/><Relationship Id="rId4" Type="http://schemas.microsoft.com/office/2007/relationships/hdphoto" Target="../media/hdphoto2.wdp"/><Relationship Id="rId9" Type="http://schemas.openxmlformats.org/officeDocument/2006/relationships/image" Target="../media/image27.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tmp"/></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hyperlink" Target="http://www.memoireonline.com/12/13/8264/m_Inventaire-des-techniques-de-lutte-anti-erosive-dans-le-degre-carre-de-Ouahigouya-au-Burkina-Faso58.html" TargetMode="Externa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hyperlink" Target="https://www.facebook.com/groups/632976046850309/search/?query=#Finalit%C3%A9%EF%BB%BF" TargetMode="External"/><Relationship Id="rId7"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hyperlink" Target="https://twitter.com/search?f=tweets&amp;q=#Gestiondeprojet.pm #Finalit%C3%A9&amp;src=typd" TargetMode="External"/><Relationship Id="rId4" Type="http://schemas.openxmlformats.org/officeDocument/2006/relationships/hyperlink" Target="https://twitter.com/search?q=#Finalit%C3%A9 #Gestiondeprojet.pm&amp;src=typd"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www.ifadem.org/"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hyperlink" Target="http://www.ifadem.org/" TargetMode="External"/><Relationship Id="rId5" Type="http://schemas.openxmlformats.org/officeDocument/2006/relationships/diagramQuickStyle" Target="../diagrams/quickStyle1.xml"/><Relationship Id="rId10" Type="http://schemas.openxmlformats.org/officeDocument/2006/relationships/image" Target="../media/image38.jpeg"/><Relationship Id="rId4" Type="http://schemas.openxmlformats.org/officeDocument/2006/relationships/diagramLayout" Target="../diagrams/layout1.xml"/><Relationship Id="rId9"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hyperlink" Target="Methodologie_Conception_et_administration_de_questionnaires.ppt" TargetMode="External"/><Relationship Id="rId5" Type="http://schemas.openxmlformats.org/officeDocument/2006/relationships/hyperlink" Target="Methodologie_entretien.ppt" TargetMode="External"/><Relationship Id="rId4" Type="http://schemas.openxmlformats.org/officeDocument/2006/relationships/hyperlink" Target="http://goo.gl/zMoii"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8" Type="http://schemas.openxmlformats.org/officeDocument/2006/relationships/hyperlink" Target="http://negronews.fr/wp-content/uploads/2015/12/2712-34781-le-top-50-des-centres-hospitaliers-en-afrique_l.jpg" TargetMode="External"/><Relationship Id="rId3" Type="http://schemas.openxmlformats.org/officeDocument/2006/relationships/hyperlink" Target="http://f3e.asso.fr/spip.php?article59&amp;PHPSESSID=2dba001be7d1b73ac93d5cef1c580707" TargetMode="External"/><Relationship Id="rId7"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9.xml"/><Relationship Id="rId6" Type="http://schemas.openxmlformats.org/officeDocument/2006/relationships/hyperlink" Target="http://gestiondeprojet.pm/evaluation-de-projet-et-etude-dimpact" TargetMode="External"/><Relationship Id="rId5" Type="http://schemas.microsoft.com/office/2007/relationships/hdphoto" Target="../media/hdphoto2.wdp"/><Relationship Id="rId4" Type="http://schemas.openxmlformats.org/officeDocument/2006/relationships/image" Target="../media/image8.png"/><Relationship Id="rId9" Type="http://schemas.openxmlformats.org/officeDocument/2006/relationships/image" Target="../media/image44.jpeg"/></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hyperlink" Target="https://goo.gl/l6aAq3" TargetMode="External"/><Relationship Id="rId5" Type="http://schemas.openxmlformats.org/officeDocument/2006/relationships/hyperlink" Target="https://www.facebook.com/groups/632976046850309/search/?query=#indicateurs" TargetMode="External"/><Relationship Id="rId4" Type="http://schemas.openxmlformats.org/officeDocument/2006/relationships/hyperlink" Target="https://www.facebook.com/groups/632976046850309/search/?query=#%E2%80%8EIndicateurs%E2%80%AC"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www.ifadem.org/" TargetMode="External"/><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46.jpg"/></Relationships>
</file>

<file path=ppt/slides/_rels/slide57.xml.rels><?xml version="1.0" encoding="UTF-8" standalone="yes"?>
<Relationships xmlns="http://schemas.openxmlformats.org/package/2006/relationships"><Relationship Id="rId3" Type="http://schemas.openxmlformats.org/officeDocument/2006/relationships/hyperlink" Target="http://gestiondeprojet.pm/animer-un-brainstorming/" TargetMode="External"/><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7.tmp"/><Relationship Id="rId7" Type="http://schemas.openxmlformats.org/officeDocument/2006/relationships/image" Target="../media/image48.png"/><Relationship Id="rId2" Type="http://schemas.openxmlformats.org/officeDocument/2006/relationships/notesSlide" Target="../notesSlides/notesSlide59.xml"/><Relationship Id="rId1" Type="http://schemas.openxmlformats.org/officeDocument/2006/relationships/slideLayout" Target="../slideLayouts/slideLayout8.xml"/><Relationship Id="rId6" Type="http://schemas.openxmlformats.org/officeDocument/2006/relationships/hyperlink" Target="https://www.flickr.com/photos/flamephoenix1991/8376271918" TargetMode="External"/><Relationship Id="rId5" Type="http://schemas.openxmlformats.org/officeDocument/2006/relationships/hyperlink" Target="http://www.iconarchive.com/tag/control-panel" TargetMode="External"/><Relationship Id="rId4" Type="http://schemas.openxmlformats.org/officeDocument/2006/relationships/hyperlink" Target="https://www.google.com/imgres?imgurl=https://pixabay.com/static/uploads/photo/2016/03/31/14/37/check-mark-1292787_960_720.png&amp;imgrefurl=https://pixabay.com/en/photos/check/&amp;docid=DiOw8E-tLLHczM&amp;tbnid=NJQbPKakG8iTxM:&amp;w=733&amp;h=720&amp;bih=753&amp;biw=1536&amp;ved=0ahUKEwjB1LLVlefMAhXIWRQKHUxZBHMQMwghKAUwBQ&amp;iact=mrc&amp;uact=8" TargetMode="External"/><Relationship Id="rId9" Type="http://schemas.openxmlformats.org/officeDocument/2006/relationships/image" Target="../media/image50.jpeg"/></Relationships>
</file>

<file path=ppt/slides/_rels/slide60.xml.rels><?xml version="1.0" encoding="UTF-8" standalone="yes"?>
<Relationships xmlns="http://schemas.openxmlformats.org/package/2006/relationships"><Relationship Id="rId8" Type="http://schemas.openxmlformats.org/officeDocument/2006/relationships/image" Target="../media/image54.tmp"/><Relationship Id="rId3" Type="http://schemas.openxmlformats.org/officeDocument/2006/relationships/image" Target="../media/image51.jpeg"/><Relationship Id="rId7" Type="http://schemas.openxmlformats.org/officeDocument/2006/relationships/image" Target="../media/image53.jpeg"/><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hyperlink" Target="https://upload.wikimedia.org/wikipedia/commons/d/d0/Participantes_do_Enem.jpg" TargetMode="External"/><Relationship Id="rId5" Type="http://schemas.openxmlformats.org/officeDocument/2006/relationships/hyperlink" Target="http://static.kremlin.ru/media/events/photos/big/r1dzAnFjPAqtflc3jgp1icYnseRW9sTt.jpeg" TargetMode="External"/><Relationship Id="rId4" Type="http://schemas.openxmlformats.org/officeDocument/2006/relationships/image" Target="../media/image52.jpeg"/></Relationships>
</file>

<file path=ppt/slides/_rels/slide61.xml.rels><?xml version="1.0" encoding="UTF-8" standalone="yes"?>
<Relationships xmlns="http://schemas.openxmlformats.org/package/2006/relationships"><Relationship Id="rId8" Type="http://schemas.openxmlformats.org/officeDocument/2006/relationships/hyperlink" Target="https://pixabay.com/fr/horloge-temps-%C3%A0-indiquant-le-temps-594178/" TargetMode="External"/><Relationship Id="rId3" Type="http://schemas.openxmlformats.org/officeDocument/2006/relationships/image" Target="../media/image55.png"/><Relationship Id="rId7" Type="http://schemas.openxmlformats.org/officeDocument/2006/relationships/hyperlink" Target="https://commons.wikimedia.org/wiki/File:Handshake_(Workshop_Cologne_'06).jpeg" TargetMode="External"/><Relationship Id="rId12"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8.xml"/><Relationship Id="rId6" Type="http://schemas.openxmlformats.org/officeDocument/2006/relationships/hyperlink" Target="http://valbonne-consulting.com/wp-content/uploads/2013/03/convergence.jpg" TargetMode="External"/><Relationship Id="rId11" Type="http://schemas.openxmlformats.org/officeDocument/2006/relationships/image" Target="../media/image58.jpeg"/><Relationship Id="rId5" Type="http://schemas.openxmlformats.org/officeDocument/2006/relationships/hyperlink" Target="https://www.autoliv.com/PublishingImages/ALV-SB%20K12-2009_web.jpg" TargetMode="External"/><Relationship Id="rId10" Type="http://schemas.openxmlformats.org/officeDocument/2006/relationships/image" Target="../media/image57.jpeg"/><Relationship Id="rId4" Type="http://schemas.openxmlformats.org/officeDocument/2006/relationships/hyperlink" Target="https://commons.wikimedia.org/wiki/File:Cmu-icon-square.png" TargetMode="External"/><Relationship Id="rId9" Type="http://schemas.openxmlformats.org/officeDocument/2006/relationships/image" Target="../media/image56.jpeg"/></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6.xml"/><Relationship Id="rId5" Type="http://schemas.openxmlformats.org/officeDocument/2006/relationships/hyperlink" Target="http://www.ifadem.org/" TargetMode="External"/><Relationship Id="rId4" Type="http://schemas.openxmlformats.org/officeDocument/2006/relationships/image" Target="../media/image60.tmp"/></Relationships>
</file>

<file path=ppt/slides/_rels/slide6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1.tmp"/><Relationship Id="rId7"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8.xml"/><Relationship Id="rId6" Type="http://schemas.openxmlformats.org/officeDocument/2006/relationships/image" Target="../media/image58.jpeg"/><Relationship Id="rId11" Type="http://schemas.openxmlformats.org/officeDocument/2006/relationships/image" Target="../media/image54.tmp"/><Relationship Id="rId5" Type="http://schemas.openxmlformats.org/officeDocument/2006/relationships/image" Target="../media/image62.jpeg"/><Relationship Id="rId10" Type="http://schemas.openxmlformats.org/officeDocument/2006/relationships/image" Target="../media/image50.jpeg"/><Relationship Id="rId4" Type="http://schemas.openxmlformats.org/officeDocument/2006/relationships/image" Target="../media/image55.png"/><Relationship Id="rId9" Type="http://schemas.openxmlformats.org/officeDocument/2006/relationships/image" Target="../media/image49.png"/></Relationships>
</file>

<file path=ppt/slides/_rels/slide64.xml.rels><?xml version="1.0" encoding="UTF-8" standalone="yes"?>
<Relationships xmlns="http://schemas.openxmlformats.org/package/2006/relationships"><Relationship Id="rId8" Type="http://schemas.openxmlformats.org/officeDocument/2006/relationships/hyperlink" Target="https://goo.gl/162sp" TargetMode="External"/><Relationship Id="rId3" Type="http://schemas.openxmlformats.org/officeDocument/2006/relationships/hyperlink" Target="http://gestiondeprojet.pm/evaluation-de-projet-et-etude-dimpact/" TargetMode="External"/><Relationship Id="rId7" Type="http://schemas.openxmlformats.org/officeDocument/2006/relationships/image" Target="../media/image65.png"/><Relationship Id="rId2" Type="http://schemas.openxmlformats.org/officeDocument/2006/relationships/notesSlide" Target="../notesSlides/notesSlide64.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64.tmp"/><Relationship Id="rId9" Type="http://schemas.openxmlformats.org/officeDocument/2006/relationships/image" Target="../media/image66.tmp"/></Relationships>
</file>

<file path=ppt/slides/_rels/slide65.xml.rels><?xml version="1.0" encoding="UTF-8" standalone="yes"?>
<Relationships xmlns="http://schemas.openxmlformats.org/package/2006/relationships"><Relationship Id="rId3" Type="http://schemas.openxmlformats.org/officeDocument/2006/relationships/hyperlink" Target="https://www.facebook.com/groups/632976046850309/search/?query=#%E2%80%8EIndicateurs%E2%80%AC" TargetMode="External"/><Relationship Id="rId7"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8.xml"/><Relationship Id="rId6" Type="http://schemas.openxmlformats.org/officeDocument/2006/relationships/image" Target="../media/image66.tmp"/><Relationship Id="rId5" Type="http://schemas.openxmlformats.org/officeDocument/2006/relationships/hyperlink" Target="https://twitter.com/R_Bachelet/status/735027526414807040" TargetMode="External"/><Relationship Id="rId4" Type="http://schemas.openxmlformats.org/officeDocument/2006/relationships/hyperlink" Target="https://www.facebook.com/groups/632976046850309/search/?query=#SuiviEvaluation"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fr.slideshare.net/bachelet/projet-evaluation-impact" TargetMode="External"/><Relationship Id="rId13" Type="http://schemas.openxmlformats.org/officeDocument/2006/relationships/hyperlink" Target="https://www.youtube.com/playlist?list=PLyEVRAPdBGn3emh86CABexDXln4XIaBMu" TargetMode="External"/><Relationship Id="rId3" Type="http://schemas.openxmlformats.org/officeDocument/2006/relationships/hyperlink" Target="http://f3e.asso.fr/" TargetMode="External"/><Relationship Id="rId7" Type="http://schemas.openxmlformats.org/officeDocument/2006/relationships/hyperlink" Target="http://goo.gl/zMoii" TargetMode="External"/><Relationship Id="rId12" Type="http://schemas.openxmlformats.org/officeDocument/2006/relationships/hyperlink" Target="http://fr.slideshare.net/bachelet/valuation-dimpact-dun-projet" TargetMode="External"/><Relationship Id="rId2" Type="http://schemas.openxmlformats.org/officeDocument/2006/relationships/notesSlide" Target="../notesSlides/notesSlide66.xml"/><Relationship Id="rId1" Type="http://schemas.openxmlformats.org/officeDocument/2006/relationships/slideLayout" Target="../slideLayouts/slideLayout3.xml"/><Relationship Id="rId6" Type="http://schemas.openxmlformats.org/officeDocument/2006/relationships/hyperlink" Target="http://goo.gl/hUsZV" TargetMode="External"/><Relationship Id="rId11" Type="http://schemas.openxmlformats.org/officeDocument/2006/relationships/hyperlink" Target="https://www.youtube.com/playlist?list=PLyEVRAPdBGn2dlbQ8VpaYKUKOL1aEixn9" TargetMode="External"/><Relationship Id="rId5" Type="http://schemas.openxmlformats.org/officeDocument/2006/relationships/hyperlink" Target="http://goo.gl/aFpABM" TargetMode="External"/><Relationship Id="rId10" Type="http://schemas.openxmlformats.org/officeDocument/2006/relationships/hyperlink" Target="https://fr.slideshare.net/bachelet/projet-evaluation-impact-12180306" TargetMode="External"/><Relationship Id="rId4" Type="http://schemas.openxmlformats.org/officeDocument/2006/relationships/hyperlink" Target="http://f3e.asso.fr/media/transfer/doc/guideimpact_4.pdf" TargetMode="External"/><Relationship Id="rId9" Type="http://schemas.openxmlformats.org/officeDocument/2006/relationships/hyperlink" Target="https://www.youtube.com/playlist?list=PL974C24C5A8D2DCB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pPr eaLnBrk="1" hangingPunct="1"/>
            <a:r>
              <a:rPr lang="fr-FR" sz="3100" dirty="0"/>
              <a:t>L'évaluation </a:t>
            </a:r>
            <a:r>
              <a:rPr lang="fr-FR" sz="3100" dirty="0" smtClean="0"/>
              <a:t>d’impact des projets</a:t>
            </a:r>
            <a:endParaRPr lang="fr-FR" sz="3100" dirty="0"/>
          </a:p>
        </p:txBody>
      </p:sp>
      <p:sp useBgFill="1">
        <p:nvSpPr>
          <p:cNvPr id="6168" name="Text Box 24"/>
          <p:cNvSpPr txBox="1">
            <a:spLocks noChangeArrowheads="1"/>
          </p:cNvSpPr>
          <p:nvPr/>
        </p:nvSpPr>
        <p:spPr bwMode="auto">
          <a:xfrm>
            <a:off x="6790861" y="5504482"/>
            <a:ext cx="2353139" cy="210518"/>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900" dirty="0" smtClean="0">
                <a:latin typeface="Arial" charset="0"/>
              </a:rPr>
              <a:t>Image cc0, </a:t>
            </a:r>
            <a:r>
              <a:rPr lang="fr-FR" sz="900" dirty="0" smtClean="0">
                <a:latin typeface="Arial" charset="0"/>
                <a:hlinkClick r:id="rId3"/>
              </a:rPr>
              <a:t>source</a:t>
            </a:r>
            <a:endParaRPr lang="fr-FR" sz="900" dirty="0">
              <a:latin typeface="Arial" charset="0"/>
            </a:endParaRPr>
          </a:p>
        </p:txBody>
      </p:sp>
      <p:pic>
        <p:nvPicPr>
          <p:cNvPr id="3" name="Picture 2" descr="https://pixabay.com/static/uploads/photo/2013/07/18/14/59/drop-164175_960_7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052" y="913284"/>
            <a:ext cx="5732412" cy="429931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3433564"/>
            <a:ext cx="952500" cy="952500"/>
          </a:xfrm>
          <a:prstGeom prst="rect">
            <a:avLst/>
          </a:prstGeom>
        </p:spPr>
      </p:pic>
    </p:spTree>
    <p:extLst>
      <p:ext uri="{BB962C8B-B14F-4D97-AF65-F5344CB8AC3E}">
        <p14:creationId xmlns:p14="http://schemas.microsoft.com/office/powerpoint/2010/main" val="2142339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4"/>
          <p:cNvSpPr>
            <a:spLocks noGrp="1"/>
          </p:cNvSpPr>
          <p:nvPr>
            <p:ph type="title"/>
          </p:nvPr>
        </p:nvSpPr>
        <p:spPr>
          <a:xfrm>
            <a:off x="2699792" y="134938"/>
            <a:ext cx="6313582" cy="571500"/>
          </a:xfrm>
        </p:spPr>
        <p:txBody>
          <a:bodyPr>
            <a:normAutofit/>
          </a:bodyPr>
          <a:lstStyle/>
          <a:p>
            <a:r>
              <a:rPr sz="2800" dirty="0" smtClean="0">
                <a:solidFill>
                  <a:prstClr val="black"/>
                </a:solidFill>
                <a:latin typeface="Calibri" pitchFamily="34" charset="0"/>
                <a:cs typeface="Calibri" pitchFamily="34" charset="0"/>
              </a:rPr>
              <a:t>Avant de commencer </a:t>
            </a:r>
            <a:endParaRPr lang="fr-FR" sz="2800" dirty="0"/>
          </a:p>
        </p:txBody>
      </p:sp>
      <p:sp>
        <p:nvSpPr>
          <p:cNvPr id="10" name="Rectangle 2"/>
          <p:cNvSpPr txBox="1">
            <a:spLocks noChangeArrowheads="1"/>
          </p:cNvSpPr>
          <p:nvPr/>
        </p:nvSpPr>
        <p:spPr>
          <a:xfrm>
            <a:off x="2694039" y="120014"/>
            <a:ext cx="6332718" cy="457233"/>
          </a:xfrm>
          <a:prstGeom prst="rect">
            <a:avLst/>
          </a:prstGeom>
        </p:spPr>
        <p:txBody>
          <a:bodyPr/>
          <a:lstStyle/>
          <a:p>
            <a:pPr algn="ctr">
              <a:spcBef>
                <a:spcPct val="0"/>
              </a:spcBef>
              <a:defRPr/>
            </a:pPr>
            <a:endParaRPr lang="fr-FR" sz="2800" dirty="0">
              <a:solidFill>
                <a:prstClr val="black"/>
              </a:solidFill>
              <a:latin typeface="Calibri" pitchFamily="34" charset="0"/>
              <a:cs typeface="Calibri" pitchFamily="34" charset="0"/>
            </a:endParaRPr>
          </a:p>
        </p:txBody>
      </p:sp>
      <p:sp>
        <p:nvSpPr>
          <p:cNvPr id="11"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sp>
        <p:nvSpPr>
          <p:cNvPr id="12" name="TextBox 2"/>
          <p:cNvSpPr txBox="1"/>
          <p:nvPr/>
        </p:nvSpPr>
        <p:spPr>
          <a:xfrm>
            <a:off x="2843808" y="1417340"/>
            <a:ext cx="6169564" cy="1384995"/>
          </a:xfrm>
          <a:prstGeom prst="rect">
            <a:avLst/>
          </a:prstGeom>
          <a:noFill/>
        </p:spPr>
        <p:txBody>
          <a:bodyPr wrap="square" rtlCol="0">
            <a:spAutoFit/>
          </a:bodyPr>
          <a:lstStyle/>
          <a:p>
            <a:pPr fontAlgn="auto">
              <a:spcAft>
                <a:spcPts val="0"/>
              </a:spcAft>
              <a:defRPr/>
            </a:pPr>
            <a:r>
              <a:rPr lang="fr-FR" sz="2400" b="0" dirty="0">
                <a:solidFill>
                  <a:prstClr val="black"/>
                </a:solidFill>
                <a:latin typeface="Calibri" panose="020F0502020204030204" pitchFamily="34" charset="0"/>
              </a:rPr>
              <a:t>Confort de lecture ?</a:t>
            </a:r>
            <a:r>
              <a:rPr lang="fr-FR" sz="2333" b="0" dirty="0">
                <a:solidFill>
                  <a:prstClr val="black"/>
                </a:solidFill>
                <a:latin typeface="Calibri" panose="020F0502020204030204" pitchFamily="34" charset="0"/>
              </a:rPr>
              <a:t> </a:t>
            </a:r>
          </a:p>
          <a:p>
            <a:pPr marL="699502" lvl="1" indent="-342900" fontAlgn="auto">
              <a:spcAft>
                <a:spcPts val="0"/>
              </a:spcAft>
              <a:buFont typeface="Arial" panose="020B0604020202020204" pitchFamily="34" charset="0"/>
              <a:buChar char="•"/>
              <a:defRPr/>
            </a:pPr>
            <a:r>
              <a:rPr lang="fr-FR" sz="2000" b="0" dirty="0" smtClean="0">
                <a:solidFill>
                  <a:prstClr val="black"/>
                </a:solidFill>
                <a:latin typeface="Calibri" panose="020F0502020204030204" pitchFamily="34" charset="0"/>
              </a:rPr>
              <a:t>haute définition</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m</a:t>
            </a:r>
            <a:r>
              <a:rPr lang="fr-FR" sz="2000" b="0" dirty="0" smtClean="0">
                <a:solidFill>
                  <a:prstClr val="black"/>
                </a:solidFill>
                <a:latin typeface="Calibri" panose="020F0502020204030204" pitchFamily="34" charset="0"/>
              </a:rPr>
              <a:t>ettre </a:t>
            </a:r>
            <a:r>
              <a:rPr lang="fr-FR" sz="2000" b="0" dirty="0">
                <a:solidFill>
                  <a:prstClr val="black"/>
                </a:solidFill>
                <a:latin typeface="Calibri" panose="020F0502020204030204" pitchFamily="34" charset="0"/>
              </a:rPr>
              <a:t>la vidéo en mode « plein écran </a:t>
            </a:r>
            <a:r>
              <a:rPr lang="fr-FR" sz="2000" b="0" dirty="0" smtClean="0">
                <a:solidFill>
                  <a:prstClr val="black"/>
                </a:solidFill>
                <a:latin typeface="Calibri" panose="020F0502020204030204" pitchFamily="34" charset="0"/>
              </a:rPr>
              <a:t>»</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m</a:t>
            </a:r>
            <a:r>
              <a:rPr lang="fr-FR" sz="2000" b="0" dirty="0" smtClean="0">
                <a:solidFill>
                  <a:prstClr val="black"/>
                </a:solidFill>
                <a:latin typeface="Calibri" panose="020F0502020204030204" pitchFamily="34" charset="0"/>
              </a:rPr>
              <a:t>ettre </a:t>
            </a:r>
            <a:r>
              <a:rPr lang="fr-FR" sz="2000" b="0" dirty="0">
                <a:solidFill>
                  <a:prstClr val="black"/>
                </a:solidFill>
                <a:latin typeface="Calibri" panose="020F0502020204030204" pitchFamily="34" charset="0"/>
              </a:rPr>
              <a:t>en pause, varier </a:t>
            </a:r>
            <a:r>
              <a:rPr lang="fr-FR" sz="2000" b="0" dirty="0" smtClean="0">
                <a:solidFill>
                  <a:prstClr val="black"/>
                </a:solidFill>
                <a:latin typeface="Calibri" panose="020F0502020204030204" pitchFamily="34" charset="0"/>
              </a:rPr>
              <a:t>la </a:t>
            </a:r>
            <a:r>
              <a:rPr lang="fr-FR" sz="2000" dirty="0">
                <a:solidFill>
                  <a:prstClr val="black"/>
                </a:solidFill>
                <a:latin typeface="Calibri" panose="020F0502020204030204" pitchFamily="34" charset="0"/>
              </a:rPr>
              <a:t>vitesse, </a:t>
            </a:r>
            <a:r>
              <a:rPr lang="fr-FR" sz="2000" dirty="0" smtClean="0">
                <a:solidFill>
                  <a:prstClr val="black"/>
                </a:solidFill>
                <a:latin typeface="Calibri" panose="020F0502020204030204" pitchFamily="34" charset="0"/>
              </a:rPr>
              <a:t>sous-titres</a:t>
            </a:r>
            <a:endParaRPr lang="fr-FR" sz="1600" b="0" dirty="0">
              <a:solidFill>
                <a:prstClr val="black"/>
              </a:solidFill>
              <a:latin typeface="Calibri" panose="020F0502020204030204" pitchFamily="34" charset="0"/>
            </a:endParaRPr>
          </a:p>
        </p:txBody>
      </p:sp>
      <p:sp>
        <p:nvSpPr>
          <p:cNvPr id="13" name="TextBox 4"/>
          <p:cNvSpPr txBox="1"/>
          <p:nvPr/>
        </p:nvSpPr>
        <p:spPr>
          <a:xfrm>
            <a:off x="2843808" y="2785492"/>
            <a:ext cx="5976664" cy="1938992"/>
          </a:xfrm>
          <a:prstGeom prst="rect">
            <a:avLst/>
          </a:prstGeom>
          <a:noFill/>
        </p:spPr>
        <p:txBody>
          <a:bodyPr wrap="square" rtlCol="0">
            <a:spAutoFit/>
          </a:bodyPr>
          <a:lstStyle/>
          <a:p>
            <a:pPr fontAlgn="auto">
              <a:spcAft>
                <a:spcPts val="0"/>
              </a:spcAft>
              <a:defRPr/>
            </a:pPr>
            <a:r>
              <a:rPr lang="fr-FR" sz="2400" b="0" dirty="0">
                <a:solidFill>
                  <a:prstClr val="black"/>
                </a:solidFill>
                <a:latin typeface="Calibri" panose="020F0502020204030204" pitchFamily="34" charset="0"/>
                <a:hlinkClick r:id="rId3"/>
              </a:rPr>
              <a:t>gestiondeprojet.pm</a:t>
            </a:r>
            <a:r>
              <a:rPr lang="fr-FR" sz="2800" b="0" dirty="0">
                <a:solidFill>
                  <a:prstClr val="black"/>
                </a:solidFill>
                <a:latin typeface="Calibri" panose="020F0502020204030204" pitchFamily="34" charset="0"/>
              </a:rPr>
              <a:t> </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originaux des </a:t>
            </a:r>
            <a:r>
              <a:rPr lang="fr-FR" sz="2000" b="0" dirty="0" smtClean="0">
                <a:solidFill>
                  <a:prstClr val="black"/>
                </a:solidFill>
                <a:latin typeface="Calibri" panose="020F0502020204030204" pitchFamily="34" charset="0"/>
              </a:rPr>
              <a:t>diapositives, fichiers vidéos...</a:t>
            </a:r>
          </a:p>
          <a:p>
            <a:pPr marL="699502" lvl="1" indent="-342900" fontAlgn="auto">
              <a:spcAft>
                <a:spcPts val="0"/>
              </a:spcAft>
              <a:buFont typeface="Arial" panose="020B0604020202020204" pitchFamily="34" charset="0"/>
              <a:buChar char="•"/>
              <a:defRPr/>
            </a:pPr>
            <a:r>
              <a:rPr lang="fr-FR" sz="2000" dirty="0">
                <a:solidFill>
                  <a:prstClr val="black"/>
                </a:solidFill>
                <a:latin typeface="Calibri" panose="020F0502020204030204" pitchFamily="34" charset="0"/>
              </a:rPr>
              <a:t>q</a:t>
            </a:r>
            <a:r>
              <a:rPr lang="fr-FR" sz="2000" b="0" dirty="0" smtClean="0">
                <a:solidFill>
                  <a:prstClr val="black"/>
                </a:solidFill>
                <a:latin typeface="Calibri" panose="020F0502020204030204" pitchFamily="34" charset="0"/>
              </a:rPr>
              <a:t>uiz, prise de notes partagée, ressources...</a:t>
            </a:r>
          </a:p>
          <a:p>
            <a:pPr marL="699502" lvl="1" indent="-342900" fontAlgn="auto">
              <a:spcAft>
                <a:spcPts val="0"/>
              </a:spcAft>
              <a:buFont typeface="Arial" panose="020B0604020202020204" pitchFamily="34" charset="0"/>
              <a:buChar char="•"/>
              <a:defRPr/>
            </a:pPr>
            <a:r>
              <a:rPr lang="fr-FR" sz="2000" b="0" dirty="0" smtClean="0">
                <a:solidFill>
                  <a:prstClr val="black"/>
                </a:solidFill>
                <a:latin typeface="Calibri" panose="020F0502020204030204" pitchFamily="34" charset="0"/>
              </a:rPr>
              <a:t>MOOC/SPOC GdP : </a:t>
            </a:r>
          </a:p>
          <a:p>
            <a:pPr marL="1056103" lvl="2" indent="-342900" fontAlgn="auto">
              <a:spcAft>
                <a:spcPts val="0"/>
              </a:spcAft>
              <a:buFont typeface="Wingdings" panose="05000000000000000000" pitchFamily="2" charset="2"/>
              <a:buChar char="ü"/>
              <a:defRPr/>
            </a:pPr>
            <a:r>
              <a:rPr lang="fr-FR" sz="1600" b="0" dirty="0" smtClean="0">
                <a:solidFill>
                  <a:prstClr val="black"/>
                </a:solidFill>
                <a:latin typeface="Calibri" panose="020F0502020204030204" pitchFamily="34" charset="0"/>
              </a:rPr>
              <a:t>forum, réseaux sociaux</a:t>
            </a:r>
          </a:p>
          <a:p>
            <a:pPr marL="1056103" lvl="2" indent="-342900" fontAlgn="auto">
              <a:spcAft>
                <a:spcPts val="0"/>
              </a:spcAft>
              <a:buFont typeface="Wingdings" panose="05000000000000000000" pitchFamily="2" charset="2"/>
              <a:buChar char="ü"/>
              <a:defRPr/>
            </a:pPr>
            <a:r>
              <a:rPr lang="fr-FR" sz="1600" b="0" dirty="0" smtClean="0">
                <a:solidFill>
                  <a:prstClr val="black"/>
                </a:solidFill>
                <a:latin typeface="Calibri" panose="020F0502020204030204" pitchFamily="34" charset="0"/>
              </a:rPr>
              <a:t>certification de réussite</a:t>
            </a:r>
            <a:endParaRPr lang="fr-FR" sz="1600" b="0" dirty="0">
              <a:solidFill>
                <a:prstClr val="black"/>
              </a:solidFill>
              <a:latin typeface="Calibri" panose="020F0502020204030204" pitchFamily="34" charset="0"/>
            </a:endParaRPr>
          </a:p>
        </p:txBody>
      </p:sp>
      <p:pic>
        <p:nvPicPr>
          <p:cNvPr id="15" name="Espace réservé du contenu 4"/>
          <p:cNvPicPr>
            <a:picLocks noChangeAspect="1"/>
          </p:cNvPicPr>
          <p:nvPr/>
        </p:nvPicPr>
        <p:blipFill>
          <a:blip r:embed="rId4" cstate="print">
            <a:extLst>
              <a:ext uri="{BEBA8EAE-BF5A-486C-A8C5-ECC9F3942E4B}">
                <a14:imgProps xmlns:a14="http://schemas.microsoft.com/office/drawing/2010/main">
                  <a14:imgLayer r:embed="rId5">
                    <a14:imgEffect>
                      <a14:backgroundRemoval t="278" b="93333" l="20625" r="94167">
                        <a14:foregroundMark x1="28021" y1="25694" x2="23750" y2="42917"/>
                        <a14:foregroundMark x1="23750" y1="45972" x2="30000" y2="72917"/>
                        <a14:foregroundMark x1="29792" y1="71667" x2="44167" y2="86944"/>
                        <a14:foregroundMark x1="44375" y1="87778" x2="65938" y2="88750"/>
                        <a14:foregroundMark x1="67292" y1="89028" x2="81146" y2="77917"/>
                        <a14:foregroundMark x1="80938" y1="77083" x2="88542" y2="61806"/>
                        <a14:foregroundMark x1="89167" y1="35278" x2="79167" y2="14583"/>
                        <a14:foregroundMark x1="78958" y1="14028" x2="65208" y2="4444"/>
                        <a14:foregroundMark x1="64271" y1="4028" x2="49583" y2="4306"/>
                        <a14:foregroundMark x1="48854" y1="5278" x2="38958" y2="9444"/>
                        <a14:foregroundMark x1="38542" y1="10833" x2="30312" y2="20000"/>
                        <a14:foregroundMark x1="29896" y1="20833" x2="26354" y2="30278"/>
                        <a14:foregroundMark x1="31667" y1="23611" x2="80104" y2="39861"/>
                        <a14:foregroundMark x1="29479" y1="40139" x2="80104" y2="57917"/>
                        <a14:foregroundMark x1="32083" y1="51250" x2="77708" y2="69722"/>
                        <a14:foregroundMark x1="33125" y1="62083" x2="67083" y2="82778"/>
                        <a14:foregroundMark x1="51250" y1="15417" x2="82917" y2="32500"/>
                        <a14:foregroundMark x1="60000" y1="8472" x2="83542" y2="26250"/>
                        <a14:foregroundMark x1="61042" y1="8333" x2="29167" y2="49861"/>
                        <a14:foregroundMark x1="74792" y1="15694" x2="35417" y2="60417"/>
                        <a14:foregroundMark x1="50000" y1="11250" x2="26979" y2="42222"/>
                        <a14:foregroundMark x1="27917" y1="46528" x2="33438" y2="71389"/>
                        <a14:foregroundMark x1="35625" y1="71944" x2="78438" y2="22639"/>
                        <a14:foregroundMark x1="36042" y1="73750" x2="84479" y2="43750"/>
                        <a14:foregroundMark x1="75104" y1="35000" x2="52812" y2="83194"/>
                        <a14:foregroundMark x1="85625" y1="48889" x2="63542" y2="82222"/>
                        <a14:foregroundMark x1="55729" y1="51389" x2="61146" y2="56111"/>
                        <a14:foregroundMark x1="66979" y1="56250" x2="70938" y2="61250"/>
                        <a14:foregroundMark x1="74688" y1="59167" x2="82292" y2="69306"/>
                        <a14:foregroundMark x1="82813" y1="57222" x2="85104" y2="65000"/>
                        <a14:foregroundMark x1="60833" y1="73750" x2="53021" y2="51389"/>
                        <a14:foregroundMark x1="42188" y1="70556" x2="48438" y2="82222"/>
                        <a14:foregroundMark x1="34063" y1="41667" x2="38125" y2="24722"/>
                        <a14:foregroundMark x1="35521" y1="20278" x2="53958" y2="18611"/>
                        <a14:foregroundMark x1="58125" y1="7778" x2="52292" y2="14861"/>
                        <a14:foregroundMark x1="69271" y1="5972" x2="76354" y2="10833"/>
                        <a14:foregroundMark x1="80521" y1="16528" x2="86667" y2="25694"/>
                        <a14:foregroundMark x1="90000" y1="35417" x2="90625" y2="51528"/>
                        <a14:foregroundMark x1="90625" y1="52361" x2="88438" y2="63611"/>
                        <a14:foregroundMark x1="88229" y1="63194" x2="83438" y2="74444"/>
                        <a14:foregroundMark x1="65729" y1="88750" x2="56458" y2="90694"/>
                        <a14:foregroundMark x1="56563" y1="90417" x2="47500" y2="89167"/>
                        <a14:foregroundMark x1="43333" y1="86250" x2="36771" y2="81528"/>
                        <a14:foregroundMark x1="26042" y1="28472" x2="23958" y2="38333"/>
                        <a14:foregroundMark x1="23958" y1="46250" x2="24479" y2="58750"/>
                        <a14:foregroundMark x1="25208" y1="58750" x2="28542" y2="69722"/>
                      </a14:backgroundRemoval>
                    </a14:imgEffect>
                  </a14:imgLayer>
                </a14:imgProps>
              </a:ext>
              <a:ext uri="{28A0092B-C50C-407E-A947-70E740481C1C}">
                <a14:useLocalDpi xmlns:a14="http://schemas.microsoft.com/office/drawing/2010/main" val="0"/>
              </a:ext>
            </a:extLst>
          </a:blip>
          <a:stretch>
            <a:fillRect/>
          </a:stretch>
        </p:blipFill>
        <p:spPr>
          <a:xfrm>
            <a:off x="2651745" y="4855816"/>
            <a:ext cx="856824" cy="640319"/>
          </a:xfrm>
          <a:prstGeom prst="rect">
            <a:avLst/>
          </a:prstGeom>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60232" y="4225652"/>
            <a:ext cx="1800200" cy="1282203"/>
          </a:xfrm>
          <a:prstGeom prst="rect">
            <a:avLst/>
          </a:prstGeom>
          <a:ln>
            <a:solidFill>
              <a:srgbClr val="6F493A"/>
            </a:solidFill>
          </a:ln>
        </p:spPr>
      </p:pic>
      <p:sp>
        <p:nvSpPr>
          <p:cNvPr id="14" name="ZoneTexte 13"/>
          <p:cNvSpPr txBox="1"/>
          <p:nvPr/>
        </p:nvSpPr>
        <p:spPr>
          <a:xfrm>
            <a:off x="199014" y="342675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B75D35"/>
                </a:solidFill>
                <a:latin typeface="Calibri" pitchFamily="34" charset="0"/>
              </a:rPr>
              <a:t>.</a:t>
            </a:r>
            <a:endParaRPr lang="fr-FR" sz="400" dirty="0">
              <a:solidFill>
                <a:srgbClr val="B75D35"/>
              </a:solidFill>
              <a:latin typeface="Calibri" pitchFamily="34" charset="0"/>
            </a:endParaRPr>
          </a:p>
        </p:txBody>
      </p:sp>
      <p:sp>
        <p:nvSpPr>
          <p:cNvPr id="16" name="ZoneTexte 15"/>
          <p:cNvSpPr txBox="1"/>
          <p:nvPr/>
        </p:nvSpPr>
        <p:spPr>
          <a:xfrm>
            <a:off x="206829" y="375285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17" name="ZoneTexte 16"/>
          <p:cNvSpPr txBox="1"/>
          <p:nvPr/>
        </p:nvSpPr>
        <p:spPr>
          <a:xfrm>
            <a:off x="195399" y="4100881"/>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376268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5" end="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694039" y="120014"/>
            <a:ext cx="6332718" cy="457233"/>
          </a:xfrm>
          <a:prstGeom prst="rect">
            <a:avLst/>
          </a:prstGeom>
        </p:spPr>
        <p:txBody>
          <a:bodyPr/>
          <a:lstStyle/>
          <a:p>
            <a:pPr algn="ctr">
              <a:spcBef>
                <a:spcPct val="0"/>
              </a:spcBef>
              <a:defRPr/>
            </a:pPr>
            <a:endParaRPr lang="fr-FR" sz="2800" dirty="0">
              <a:solidFill>
                <a:prstClr val="black"/>
              </a:solidFill>
              <a:latin typeface="Calibri" pitchFamily="34" charset="0"/>
              <a:cs typeface="Calibri" pitchFamily="34" charset="0"/>
            </a:endParaRPr>
          </a:p>
        </p:txBody>
      </p:sp>
      <p:sp>
        <p:nvSpPr>
          <p:cNvPr id="3"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pic>
        <p:nvPicPr>
          <p:cNvPr id="4" name="Shape 87"/>
          <p:cNvPicPr preferRelativeResize="0">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7202013" y="769411"/>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2"/>
          <p:cNvSpPr>
            <a:spLocks noGrp="1"/>
          </p:cNvSpPr>
          <p:nvPr>
            <p:ph type="title"/>
          </p:nvPr>
        </p:nvSpPr>
        <p:spPr/>
        <p:txBody>
          <a:bodyPr>
            <a:normAutofit/>
          </a:bodyPr>
          <a:lstStyle/>
          <a:p>
            <a:r>
              <a:rPr lang="fr-FR" sz="2800" dirty="0">
                <a:solidFill>
                  <a:srgbClr val="C00000"/>
                </a:solidFill>
                <a:latin typeface="Calibri" panose="020F0502020204030204" pitchFamily="34" charset="0"/>
              </a:rPr>
              <a:t>Cours </a:t>
            </a:r>
            <a:r>
              <a:rPr lang="fr-FR" sz="2800" dirty="0" smtClean="0">
                <a:solidFill>
                  <a:srgbClr val="C00000"/>
                </a:solidFill>
                <a:latin typeface="Calibri" panose="020F0502020204030204" pitchFamily="34" charset="0"/>
              </a:rPr>
              <a:t>sous </a:t>
            </a:r>
            <a:r>
              <a:rPr lang="fr-FR" sz="2800" dirty="0">
                <a:solidFill>
                  <a:srgbClr val="C00000"/>
                </a:solidFill>
                <a:latin typeface="Calibri" panose="020F0502020204030204" pitchFamily="34" charset="0"/>
              </a:rPr>
              <a:t>licence </a:t>
            </a:r>
            <a:r>
              <a:rPr lang="fr-FR" sz="2800" dirty="0" err="1">
                <a:solidFill>
                  <a:srgbClr val="C00000"/>
                </a:solidFill>
                <a:latin typeface="Calibri" panose="020F0502020204030204" pitchFamily="34" charset="0"/>
              </a:rPr>
              <a:t>Creative</a:t>
            </a:r>
            <a:r>
              <a:rPr lang="fr-FR" sz="2800" dirty="0">
                <a:solidFill>
                  <a:srgbClr val="C00000"/>
                </a:solidFill>
                <a:latin typeface="Calibri" panose="020F0502020204030204" pitchFamily="34" charset="0"/>
              </a:rPr>
              <a:t> Commons </a:t>
            </a:r>
            <a:endParaRPr lang="fr-FR" dirty="0"/>
          </a:p>
        </p:txBody>
      </p:sp>
      <p:sp>
        <p:nvSpPr>
          <p:cNvPr id="11" name="ZoneTexte 1"/>
          <p:cNvSpPr txBox="1"/>
          <p:nvPr/>
        </p:nvSpPr>
        <p:spPr>
          <a:xfrm>
            <a:off x="6883925" y="5478355"/>
            <a:ext cx="2019032" cy="261610"/>
          </a:xfrm>
          <a:prstGeom prst="rect">
            <a:avLst/>
          </a:prstGeom>
          <a:noFill/>
        </p:spPr>
        <p:txBody>
          <a:bodyPr wrap="square" rtlCol="0">
            <a:spAutoFit/>
          </a:bodyPr>
          <a:lstStyle/>
          <a:p>
            <a:pPr algn="r"/>
            <a:r>
              <a:rPr lang="fr-FR" sz="1100" dirty="0" smtClean="0">
                <a:latin typeface="+mn-lt"/>
              </a:rPr>
              <a:t>Images : cc-by </a:t>
            </a:r>
            <a:r>
              <a:rPr lang="fr-FR" sz="1100" dirty="0" smtClean="0">
                <a:latin typeface="+mn-lt"/>
                <a:hlinkClick r:id="rId4"/>
              </a:rPr>
              <a:t>source</a:t>
            </a:r>
            <a:endParaRPr lang="fr-FR" sz="1100" dirty="0">
              <a:latin typeface="+mn-lt"/>
            </a:endParaRPr>
          </a:p>
        </p:txBody>
      </p:sp>
      <p:sp>
        <p:nvSpPr>
          <p:cNvPr id="13" name="Rectangle 2"/>
          <p:cNvSpPr txBox="1">
            <a:spLocks noChangeArrowheads="1"/>
          </p:cNvSpPr>
          <p:nvPr/>
        </p:nvSpPr>
        <p:spPr bwMode="auto">
          <a:xfrm>
            <a:off x="2555776" y="1951107"/>
            <a:ext cx="6475387" cy="2672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38138" indent="-338138" algn="l" defTabSz="449263" rtl="0" eaLnBrk="0" fontAlgn="base" hangingPunct="0">
              <a:lnSpc>
                <a:spcPct val="86000"/>
              </a:lnSpc>
              <a:spcBef>
                <a:spcPts val="600"/>
              </a:spcBef>
              <a:spcAft>
                <a:spcPct val="0"/>
              </a:spcAft>
              <a:buClr>
                <a:srgbClr val="FF0000"/>
              </a:buClr>
              <a:buSzPct val="100000"/>
              <a:buFont typeface="Times New Roman" pitchFamily="18" charset="0"/>
              <a:buChar char="•"/>
              <a:defRPr sz="2400">
                <a:solidFill>
                  <a:srgbClr val="000000"/>
                </a:solidFill>
                <a:latin typeface="+mn-lt"/>
                <a:ea typeface="+mn-ea"/>
                <a:cs typeface="+mn-cs"/>
              </a:defRPr>
            </a:lvl1pPr>
            <a:lvl2pPr marL="738188" indent="-280988" algn="l" defTabSz="449263" rtl="0" eaLnBrk="0" fontAlgn="base" hangingPunct="0">
              <a:lnSpc>
                <a:spcPct val="86000"/>
              </a:lnSpc>
              <a:spcBef>
                <a:spcPts val="500"/>
              </a:spcBef>
              <a:spcAft>
                <a:spcPct val="0"/>
              </a:spcAft>
              <a:buClr>
                <a:srgbClr val="FF0000"/>
              </a:buClr>
              <a:buSzPct val="100000"/>
              <a:buFont typeface="Times New Roman" pitchFamily="18" charset="0"/>
              <a:buChar char="–"/>
              <a:defRPr sz="2000">
                <a:solidFill>
                  <a:srgbClr val="000099"/>
                </a:solidFill>
                <a:latin typeface="+mn-lt"/>
                <a:cs typeface="+mn-cs"/>
              </a:defRPr>
            </a:lvl2pPr>
            <a:lvl3pPr marL="1143000" indent="-228600" algn="l" defTabSz="449263" rtl="0" eaLnBrk="0" fontAlgn="base" hangingPunct="0">
              <a:lnSpc>
                <a:spcPct val="86000"/>
              </a:lnSpc>
              <a:spcBef>
                <a:spcPts val="450"/>
              </a:spcBef>
              <a:spcAft>
                <a:spcPct val="0"/>
              </a:spcAft>
              <a:buClr>
                <a:srgbClr val="03059F"/>
              </a:buClr>
              <a:buSzPct val="100000"/>
              <a:buFont typeface="Times New Roman" pitchFamily="18" charset="0"/>
              <a:buChar char="•"/>
              <a:defRPr>
                <a:solidFill>
                  <a:srgbClr val="339933"/>
                </a:solidFill>
                <a:latin typeface="+mn-lt"/>
                <a:cs typeface="+mn-cs"/>
              </a:defRPr>
            </a:lvl3pPr>
            <a:lvl4pPr marL="1600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00"/>
                </a:solidFill>
                <a:latin typeface="+mn-lt"/>
                <a:cs typeface="+mn-cs"/>
              </a:defRPr>
            </a:lvl4pPr>
            <a:lvl5pPr marL="20574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5pPr>
            <a:lvl6pPr marL="25146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6pPr>
            <a:lvl7pPr marL="29718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7pPr>
            <a:lvl8pPr marL="34290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8pPr>
            <a:lvl9pPr marL="3886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9pPr>
          </a:lstStyle>
          <a:p>
            <a:pPr marL="450850" indent="0">
              <a:lnSpc>
                <a:spcPct val="150000"/>
              </a:lnSpc>
              <a:buNone/>
            </a:pPr>
            <a:r>
              <a:rPr lang="fr-FR" dirty="0" smtClean="0">
                <a:solidFill>
                  <a:schemeClr val="tx1"/>
                </a:solidFill>
                <a:latin typeface="Calibri" pitchFamily="34" charset="0"/>
                <a:cs typeface="Calibri" pitchFamily="34" charset="0"/>
              </a:rPr>
              <a:t>Pas d’utilisation commerciale</a:t>
            </a:r>
          </a:p>
          <a:p>
            <a:pPr marL="0" indent="0">
              <a:lnSpc>
                <a:spcPct val="150000"/>
              </a:lnSpc>
              <a:buNone/>
            </a:pPr>
            <a:endParaRPr lang="fr-FR" sz="800" dirty="0" smtClean="0">
              <a:solidFill>
                <a:schemeClr val="tx1"/>
              </a:solidFill>
              <a:latin typeface="Calibri" pitchFamily="34" charset="0"/>
              <a:cs typeface="Calibri" pitchFamily="34" charset="0"/>
            </a:endParaRPr>
          </a:p>
          <a:p>
            <a:pPr lvl="1">
              <a:lnSpc>
                <a:spcPct val="100000"/>
              </a:lnSpc>
            </a:pPr>
            <a:r>
              <a:rPr lang="fr-FR" sz="1800" dirty="0" smtClean="0">
                <a:solidFill>
                  <a:schemeClr val="tx1"/>
                </a:solidFill>
                <a:latin typeface="Calibri" pitchFamily="34" charset="0"/>
                <a:cs typeface="Calibri" pitchFamily="34" charset="0"/>
              </a:rPr>
              <a:t>Gratuit pour un usage personnel ou dans un cadre bénévole</a:t>
            </a:r>
          </a:p>
          <a:p>
            <a:pPr lvl="1">
              <a:lnSpc>
                <a:spcPct val="100000"/>
              </a:lnSpc>
            </a:pPr>
            <a:r>
              <a:rPr lang="fr-FR" sz="1800" dirty="0" smtClean="0">
                <a:solidFill>
                  <a:schemeClr val="tx1"/>
                </a:solidFill>
                <a:latin typeface="Calibri" pitchFamily="34" charset="0"/>
                <a:cs typeface="Calibri" pitchFamily="34" charset="0"/>
              </a:rPr>
              <a:t>Entreprise ou cursus universitaire : Demander l’autorisation</a:t>
            </a:r>
          </a:p>
          <a:p>
            <a:pPr lvl="2">
              <a:lnSpc>
                <a:spcPct val="100000"/>
              </a:lnSpc>
              <a:buClrTx/>
            </a:pPr>
            <a:r>
              <a:rPr lang="fr-FR" sz="1700" dirty="0" smtClean="0">
                <a:solidFill>
                  <a:schemeClr val="tx1"/>
                </a:solidFill>
                <a:latin typeface="Calibri" pitchFamily="34" charset="0"/>
                <a:cs typeface="Calibri" pitchFamily="34" charset="0"/>
              </a:rPr>
              <a:t>Votre organisation a-t-elle les droits ? </a:t>
            </a:r>
            <a:r>
              <a:rPr lang="fr-FR" sz="1700" dirty="0">
                <a:solidFill>
                  <a:schemeClr val="tx1"/>
                </a:solidFill>
                <a:latin typeface="Calibri" pitchFamily="34" charset="0"/>
                <a:cs typeface="Calibri" pitchFamily="34" charset="0"/>
              </a:rPr>
              <a:t>=&gt; </a:t>
            </a:r>
            <a:r>
              <a:rPr lang="fr-FR" sz="1700" dirty="0">
                <a:solidFill>
                  <a:schemeClr val="tx1"/>
                </a:solidFill>
                <a:latin typeface="Calibri" pitchFamily="34" charset="0"/>
                <a:cs typeface="Calibri" pitchFamily="34" charset="0"/>
                <a:hlinkClick r:id="rId5"/>
              </a:rPr>
              <a:t>http://</a:t>
            </a:r>
            <a:r>
              <a:rPr lang="fr-FR" sz="1700" dirty="0" smtClean="0">
                <a:solidFill>
                  <a:schemeClr val="tx1"/>
                </a:solidFill>
                <a:latin typeface="Calibri" pitchFamily="34" charset="0"/>
                <a:cs typeface="Calibri" pitchFamily="34" charset="0"/>
                <a:hlinkClick r:id="rId5"/>
              </a:rPr>
              <a:t>goo.gl/s2yRtv</a:t>
            </a:r>
            <a:endParaRPr lang="fr-FR" sz="1700" dirty="0" smtClean="0">
              <a:solidFill>
                <a:schemeClr val="tx1"/>
              </a:solidFill>
              <a:latin typeface="Calibri" pitchFamily="34" charset="0"/>
              <a:cs typeface="Calibri" pitchFamily="34" charset="0"/>
            </a:endParaRPr>
          </a:p>
          <a:p>
            <a:pPr lvl="2">
              <a:lnSpc>
                <a:spcPct val="100000"/>
              </a:lnSpc>
              <a:buClrTx/>
            </a:pPr>
            <a:r>
              <a:rPr lang="fr-FR" sz="1700" dirty="0" smtClean="0">
                <a:solidFill>
                  <a:schemeClr val="tx1"/>
                </a:solidFill>
                <a:latin typeface="Calibri" pitchFamily="34" charset="0"/>
                <a:cs typeface="Calibri" pitchFamily="34" charset="0"/>
              </a:rPr>
              <a:t>RH ou formateur : Faire </a:t>
            </a:r>
            <a:r>
              <a:rPr lang="fr-FR" sz="1700" dirty="0">
                <a:solidFill>
                  <a:schemeClr val="tx1"/>
                </a:solidFill>
                <a:latin typeface="Calibri" pitchFamily="34" charset="0"/>
                <a:cs typeface="Calibri" pitchFamily="34" charset="0"/>
              </a:rPr>
              <a:t>une </a:t>
            </a:r>
            <a:r>
              <a:rPr lang="fr-FR" sz="1700" dirty="0" smtClean="0">
                <a:solidFill>
                  <a:schemeClr val="tx1"/>
                </a:solidFill>
                <a:latin typeface="Calibri" pitchFamily="34" charset="0"/>
                <a:cs typeface="Calibri" pitchFamily="34" charset="0"/>
              </a:rPr>
              <a:t>demande d’utilisation </a:t>
            </a:r>
            <a:r>
              <a:rPr lang="fr-FR" sz="1700" dirty="0">
                <a:solidFill>
                  <a:schemeClr val="tx1"/>
                </a:solidFill>
                <a:latin typeface="Calibri" pitchFamily="34" charset="0"/>
                <a:cs typeface="Calibri" pitchFamily="34" charset="0"/>
              </a:rPr>
              <a:t>=&gt; </a:t>
            </a:r>
            <a:r>
              <a:rPr lang="fr-FR" sz="1700" dirty="0">
                <a:solidFill>
                  <a:schemeClr val="tx1"/>
                </a:solidFill>
                <a:latin typeface="Calibri" pitchFamily="34" charset="0"/>
                <a:cs typeface="Calibri" pitchFamily="34" charset="0"/>
                <a:hlinkClick r:id="rId6"/>
              </a:rPr>
              <a:t>http://</a:t>
            </a:r>
            <a:r>
              <a:rPr lang="fr-FR" sz="1700" dirty="0" smtClean="0">
                <a:solidFill>
                  <a:schemeClr val="tx1"/>
                </a:solidFill>
                <a:latin typeface="Calibri" pitchFamily="34" charset="0"/>
                <a:cs typeface="Calibri" pitchFamily="34" charset="0"/>
                <a:hlinkClick r:id="rId6"/>
              </a:rPr>
              <a:t>goo.gl/2uGj8s</a:t>
            </a:r>
            <a:r>
              <a:rPr lang="fr-FR" sz="1700" dirty="0" smtClean="0">
                <a:solidFill>
                  <a:schemeClr val="tx1"/>
                </a:solidFill>
                <a:latin typeface="Calibri" pitchFamily="34" charset="0"/>
                <a:cs typeface="Calibri" pitchFamily="34" charset="0"/>
              </a:rPr>
              <a:t> </a:t>
            </a:r>
            <a:endParaRPr lang="fr-FR" sz="1700" dirty="0">
              <a:solidFill>
                <a:schemeClr val="tx1"/>
              </a:solidFill>
              <a:latin typeface="Calibri" pitchFamily="34" charset="0"/>
              <a:cs typeface="Calibri" pitchFamily="34" charset="0"/>
            </a:endParaRPr>
          </a:p>
        </p:txBody>
      </p:sp>
      <p:pic>
        <p:nvPicPr>
          <p:cNvPr id="14" name="Picture 4" descr="http://www.ccvb.ca/wp-content/uploads/2013/08/logo-cc-nc-creative-commons.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32240" y="1950552"/>
            <a:ext cx="672009" cy="672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43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D"/>
        </a:solidFill>
        <a:effectLst/>
      </p:bgPr>
    </p:bg>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8388425" y="0"/>
            <a:ext cx="755576" cy="1081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re 10"/>
          <p:cNvSpPr>
            <a:spLocks noGrp="1"/>
          </p:cNvSpPr>
          <p:nvPr>
            <p:ph type="title"/>
          </p:nvPr>
        </p:nvSpPr>
        <p:spPr/>
        <p:txBody>
          <a:bodyPr/>
          <a:lstStyle/>
          <a:p>
            <a:r>
              <a:rPr lang="fr-FR" sz="3100" dirty="0"/>
              <a:t>Objectifs</a:t>
            </a:r>
            <a:r>
              <a:rPr lang="en-US" sz="3100" dirty="0"/>
              <a:t/>
            </a:r>
            <a:br>
              <a:rPr lang="en-US" sz="3100" dirty="0"/>
            </a:br>
            <a:endParaRPr lang="fr-FR" sz="3100" dirty="0"/>
          </a:p>
        </p:txBody>
      </p:sp>
      <p:sp>
        <p:nvSpPr>
          <p:cNvPr id="14341" name="Rectangle 3"/>
          <p:cNvSpPr>
            <a:spLocks noChangeArrowheads="1"/>
          </p:cNvSpPr>
          <p:nvPr/>
        </p:nvSpPr>
        <p:spPr bwMode="auto">
          <a:xfrm>
            <a:off x="2689200" y="1297327"/>
            <a:ext cx="5915248" cy="3799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0578" tIns="34669" rIns="70578" bIns="34669"/>
          <a:lstStyle/>
          <a:p>
            <a:pPr marL="416036" indent="-416036">
              <a:spcBef>
                <a:spcPct val="20000"/>
              </a:spcBef>
              <a:buClr>
                <a:srgbClr val="FF0000"/>
              </a:buClr>
            </a:pPr>
            <a:r>
              <a:rPr lang="fr-FR" sz="2000" dirty="0">
                <a:latin typeface="Calibri" pitchFamily="34" charset="0"/>
              </a:rPr>
              <a:t>Au terme de cette </a:t>
            </a:r>
            <a:r>
              <a:rPr lang="fr-FR" sz="2000" dirty="0" smtClean="0">
                <a:latin typeface="Calibri" pitchFamily="34" charset="0"/>
              </a:rPr>
              <a:t>formation, </a:t>
            </a:r>
            <a:r>
              <a:rPr lang="fr-FR" sz="2000" dirty="0">
                <a:latin typeface="Calibri" pitchFamily="34" charset="0"/>
              </a:rPr>
              <a:t>vous devez </a:t>
            </a:r>
            <a:r>
              <a:rPr lang="fr-FR" sz="2000" dirty="0" smtClean="0">
                <a:latin typeface="Calibri" pitchFamily="34" charset="0"/>
              </a:rPr>
              <a:t>pouvoir :</a:t>
            </a:r>
          </a:p>
          <a:p>
            <a:pPr marL="416036" indent="-416036">
              <a:spcBef>
                <a:spcPct val="20000"/>
              </a:spcBef>
              <a:buClr>
                <a:srgbClr val="FF0000"/>
              </a:buClr>
            </a:pPr>
            <a:endParaRPr lang="fr-FR" sz="2000" dirty="0">
              <a:latin typeface="Calibri" pitchFamily="34" charset="0"/>
            </a:endParaRPr>
          </a:p>
          <a:p>
            <a:pPr marL="416036" indent="-416036">
              <a:spcBef>
                <a:spcPct val="20000"/>
              </a:spcBef>
              <a:buClr>
                <a:srgbClr val="FF0000"/>
              </a:buClr>
              <a:buFontTx/>
              <a:buAutoNum type="arabicPeriod"/>
            </a:pPr>
            <a:r>
              <a:rPr lang="fr-FR" sz="1800" dirty="0" smtClean="0">
                <a:latin typeface="Calibri" pitchFamily="34" charset="0"/>
              </a:rPr>
              <a:t>Évaluer un </a:t>
            </a:r>
            <a:r>
              <a:rPr lang="fr-FR" sz="1800" dirty="0">
                <a:latin typeface="Calibri" pitchFamily="34" charset="0"/>
              </a:rPr>
              <a:t>projet :</a:t>
            </a:r>
          </a:p>
          <a:p>
            <a:pPr marL="713203" lvl="1" indent="-356602">
              <a:spcBef>
                <a:spcPct val="20000"/>
              </a:spcBef>
              <a:buClr>
                <a:srgbClr val="008000"/>
              </a:buClr>
              <a:buFontTx/>
              <a:buChar char="–"/>
            </a:pPr>
            <a:r>
              <a:rPr lang="fr-FR" sz="1600" dirty="0">
                <a:latin typeface="Calibri" pitchFamily="34" charset="0"/>
              </a:rPr>
              <a:t>Établir des termes de </a:t>
            </a:r>
            <a:r>
              <a:rPr lang="fr-FR" sz="1600" dirty="0" smtClean="0">
                <a:latin typeface="Calibri" pitchFamily="34" charset="0"/>
              </a:rPr>
              <a:t>référence</a:t>
            </a:r>
          </a:p>
          <a:p>
            <a:pPr marL="713203" lvl="1" indent="-356602">
              <a:spcBef>
                <a:spcPct val="20000"/>
              </a:spcBef>
              <a:buClr>
                <a:srgbClr val="008000"/>
              </a:buClr>
              <a:buFontTx/>
              <a:buChar char="–"/>
            </a:pPr>
            <a:r>
              <a:rPr lang="fr-FR" sz="1600" dirty="0" smtClean="0">
                <a:latin typeface="Calibri" pitchFamily="34" charset="0"/>
              </a:rPr>
              <a:t>Connaître </a:t>
            </a:r>
            <a:r>
              <a:rPr lang="fr-FR" sz="1600" dirty="0">
                <a:latin typeface="Calibri" pitchFamily="34" charset="0"/>
              </a:rPr>
              <a:t>les « bonnes pratiques »</a:t>
            </a:r>
          </a:p>
          <a:p>
            <a:pPr marL="713203" lvl="1" indent="-356602">
              <a:spcBef>
                <a:spcPct val="20000"/>
              </a:spcBef>
              <a:buClr>
                <a:srgbClr val="008000"/>
              </a:buClr>
              <a:buFontTx/>
              <a:buChar char="–"/>
            </a:pPr>
            <a:r>
              <a:rPr lang="fr-FR" sz="1600" i="1" dirty="0" smtClean="0">
                <a:latin typeface="Calibri" pitchFamily="34" charset="0"/>
              </a:rPr>
              <a:t>Exemples</a:t>
            </a:r>
            <a:r>
              <a:rPr lang="fr-FR" sz="1600" i="1" dirty="0">
                <a:latin typeface="Calibri" pitchFamily="34" charset="0"/>
              </a:rPr>
              <a:t>, tirés de </a:t>
            </a:r>
            <a:r>
              <a:rPr lang="fr-FR" sz="1600" i="1" dirty="0" smtClean="0">
                <a:latin typeface="Calibri" pitchFamily="34" charset="0"/>
              </a:rPr>
              <a:t>projets/organisations</a:t>
            </a:r>
          </a:p>
          <a:p>
            <a:pPr marL="713203" lvl="1" indent="-356602">
              <a:spcBef>
                <a:spcPct val="20000"/>
              </a:spcBef>
              <a:buClr>
                <a:srgbClr val="008000"/>
              </a:buClr>
              <a:buFontTx/>
              <a:buChar char="–"/>
            </a:pPr>
            <a:r>
              <a:rPr lang="fr-FR" sz="1600" i="1" dirty="0" smtClean="0">
                <a:latin typeface="Calibri" pitchFamily="34" charset="0"/>
              </a:rPr>
              <a:t>Étude de cas corrigée à la fin de chaque chapitre</a:t>
            </a:r>
            <a:endParaRPr lang="fr-FR" sz="1600" dirty="0">
              <a:latin typeface="Calibri" pitchFamily="34" charset="0"/>
            </a:endParaRPr>
          </a:p>
          <a:p>
            <a:pPr marL="416036" indent="-416036">
              <a:lnSpc>
                <a:spcPct val="110000"/>
              </a:lnSpc>
              <a:spcBef>
                <a:spcPct val="20000"/>
              </a:spcBef>
              <a:buClr>
                <a:srgbClr val="FF0000"/>
              </a:buClr>
              <a:buFontTx/>
              <a:buAutoNum type="arabicPeriod"/>
            </a:pPr>
            <a:r>
              <a:rPr lang="fr-FR" sz="1800" dirty="0" smtClean="0">
                <a:latin typeface="Calibri" pitchFamily="34" charset="0"/>
              </a:rPr>
              <a:t>Concevoir, calibrer et mettre en œuvre des </a:t>
            </a:r>
            <a:r>
              <a:rPr lang="fr-FR" sz="1800" dirty="0">
                <a:latin typeface="Calibri" pitchFamily="34" charset="0"/>
              </a:rPr>
              <a:t>indicateurs d’impact</a:t>
            </a:r>
          </a:p>
          <a:p>
            <a:pPr marL="416036" indent="-416036">
              <a:lnSpc>
                <a:spcPct val="110000"/>
              </a:lnSpc>
              <a:spcBef>
                <a:spcPct val="20000"/>
              </a:spcBef>
              <a:buClr>
                <a:srgbClr val="FF0000"/>
              </a:buClr>
              <a:buFontTx/>
              <a:buAutoNum type="arabicPeriod"/>
            </a:pPr>
            <a:r>
              <a:rPr lang="fr-FR" sz="1800" dirty="0">
                <a:latin typeface="Calibri" pitchFamily="34" charset="0"/>
              </a:rPr>
              <a:t>Comprendre et </a:t>
            </a:r>
            <a:r>
              <a:rPr lang="fr-FR" sz="1800" dirty="0" smtClean="0">
                <a:latin typeface="Calibri" pitchFamily="34" charset="0"/>
              </a:rPr>
              <a:t>partager </a:t>
            </a:r>
            <a:r>
              <a:rPr lang="fr-FR" sz="1800" dirty="0">
                <a:latin typeface="Calibri" pitchFamily="34" charset="0"/>
              </a:rPr>
              <a:t>des concepts-clés</a:t>
            </a:r>
          </a:p>
          <a:p>
            <a:pPr lvl="1">
              <a:lnSpc>
                <a:spcPct val="110000"/>
              </a:lnSpc>
              <a:spcBef>
                <a:spcPct val="20000"/>
              </a:spcBef>
              <a:buClr>
                <a:srgbClr val="008000"/>
              </a:buClr>
            </a:pPr>
            <a:r>
              <a:rPr lang="fr-FR" sz="1600" dirty="0">
                <a:latin typeface="Calibri" pitchFamily="34" charset="0"/>
              </a:rPr>
              <a:t>(Présentés sur la page suivante</a:t>
            </a:r>
            <a:r>
              <a:rPr lang="fr-FR" sz="1600" dirty="0" smtClean="0">
                <a:latin typeface="Calibri" pitchFamily="34" charset="0"/>
              </a:rPr>
              <a:t>)</a:t>
            </a:r>
            <a:endParaRPr lang="fr-FR" sz="1600" dirty="0">
              <a:latin typeface="Calibri" pitchFamily="34" charset="0"/>
            </a:endParaRPr>
          </a:p>
        </p:txBody>
      </p:sp>
      <p:sp>
        <p:nvSpPr>
          <p:cNvPr id="2" name="Rectangle 1"/>
          <p:cNvSpPr/>
          <p:nvPr/>
        </p:nvSpPr>
        <p:spPr>
          <a:xfrm>
            <a:off x="5814138" y="5497793"/>
            <a:ext cx="1404156" cy="217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3" name="ZoneTexte 2"/>
          <p:cNvSpPr txBox="1"/>
          <p:nvPr/>
        </p:nvSpPr>
        <p:spPr>
          <a:xfrm>
            <a:off x="6444208" y="5491601"/>
            <a:ext cx="2309788" cy="195129"/>
          </a:xfrm>
          <a:prstGeom prst="rect">
            <a:avLst/>
          </a:prstGeom>
          <a:noFill/>
        </p:spPr>
        <p:txBody>
          <a:bodyPr wrap="square" lIns="71320" tIns="35661" rIns="71320" bIns="35661" rtlCol="0">
            <a:spAutoFit/>
          </a:bodyPr>
          <a:lstStyle/>
          <a:p>
            <a:pPr algn="r"/>
            <a:r>
              <a:rPr lang="fr-FR" sz="800" dirty="0" smtClean="0">
                <a:hlinkClick r:id="rId5"/>
              </a:rPr>
              <a:t>I</a:t>
            </a:r>
            <a:r>
              <a:rPr lang="fr-FR" sz="800" dirty="0" smtClean="0"/>
              <a:t>mage </a:t>
            </a:r>
            <a:r>
              <a:rPr lang="fr-FR" sz="800" dirty="0" smtClean="0">
                <a:solidFill>
                  <a:srgbClr val="663300"/>
                </a:solidFill>
                <a:hlinkClick r:id="rId5"/>
              </a:rPr>
              <a:t>public-</a:t>
            </a:r>
            <a:r>
              <a:rPr lang="fr-FR" sz="800" dirty="0" err="1" smtClean="0">
                <a:solidFill>
                  <a:srgbClr val="663300"/>
                </a:solidFill>
                <a:hlinkClick r:id="rId5"/>
              </a:rPr>
              <a:t>domain</a:t>
            </a:r>
            <a:r>
              <a:rPr lang="fr-FR" sz="800" dirty="0" smtClean="0">
                <a:solidFill>
                  <a:srgbClr val="663300"/>
                </a:solidFill>
                <a:hlinkClick r:id="rId5"/>
              </a:rPr>
              <a:t>-photos</a:t>
            </a:r>
            <a:endParaRPr lang="fr-FR" sz="800" dirty="0">
              <a:solidFill>
                <a:srgbClr val="663300"/>
              </a:solidFill>
            </a:endParaRPr>
          </a:p>
        </p:txBody>
      </p:sp>
      <p:sp>
        <p:nvSpPr>
          <p:cNvPr id="4" name="Flèche droite 3"/>
          <p:cNvSpPr/>
          <p:nvPr/>
        </p:nvSpPr>
        <p:spPr>
          <a:xfrm rot="18268727" flipV="1">
            <a:off x="6653065" y="1777175"/>
            <a:ext cx="2473995" cy="236593"/>
          </a:xfrm>
          <a:prstGeom prst="rightArrow">
            <a:avLst/>
          </a:prstGeom>
          <a:solidFill>
            <a:srgbClr val="98431E"/>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solidFill>
                <a:srgbClr val="98431E"/>
              </a:solidFill>
            </a:endParaRPr>
          </a:p>
        </p:txBody>
      </p:sp>
      <p:sp>
        <p:nvSpPr>
          <p:cNvPr id="9" name="ZoneTexte 8"/>
          <p:cNvSpPr txBox="1"/>
          <p:nvPr/>
        </p:nvSpPr>
        <p:spPr>
          <a:xfrm>
            <a:off x="199014" y="342675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endParaRPr lang="fr-FR" sz="400" dirty="0">
              <a:solidFill>
                <a:srgbClr val="FFFF00"/>
              </a:solidFill>
              <a:latin typeface="Calibri" pitchFamily="34" charset="0"/>
            </a:endParaRPr>
          </a:p>
        </p:txBody>
      </p:sp>
      <p:pic>
        <p:nvPicPr>
          <p:cNvPr id="12" name="Picture 6" descr="http://www.memoireonline.com/12/13/8264/Inventaire-des-techniques-de-lutte-anti-erosive-dans-le-degre-carre-de-Ouahigouya-au-Burkina-Faso5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96336" y="2596362"/>
            <a:ext cx="1463378" cy="97628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lecfomasque.com/wp-content/uploads/2014/05/TB-banqu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96336" y="3946876"/>
            <a:ext cx="1360173" cy="1310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4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41">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par>
                          <p:cTn id="26" fill="hold">
                            <p:stCondLst>
                              <p:cond delay="0"/>
                            </p:stCondLst>
                            <p:childTnLst>
                              <p:par>
                                <p:cTn id="27" presetID="2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4341">
                                            <p:txEl>
                                              <p:pRg st="6" end="6"/>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341">
                                            <p:txEl>
                                              <p:pRg st="7" end="7"/>
                                            </p:txEl>
                                          </p:spTgt>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1026"/>
                                        </p:tgtEl>
                                        <p:attrNameLst>
                                          <p:attrName>style.visibility</p:attrName>
                                        </p:attrNameLst>
                                      </p:cBhvr>
                                      <p:to>
                                        <p:strVal val="visible"/>
                                      </p:to>
                                    </p:set>
                                  </p:childTnLst>
                                </p:cTn>
                              </p:par>
                              <p:par>
                                <p:cTn id="52" presetID="1" presetClass="exit" presetSubtype="0" fill="hold" nodeType="withEffect">
                                  <p:stCondLst>
                                    <p:cond delay="0"/>
                                  </p:stCondLst>
                                  <p:childTnLst>
                                    <p:set>
                                      <p:cBhvr>
                                        <p:cTn id="53" dur="1" fill="hold">
                                          <p:stCondLst>
                                            <p:cond delay="0"/>
                                          </p:stCondLst>
                                        </p:cTn>
                                        <p:tgtEl>
                                          <p:spTgt spid="12"/>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4341">
                                            <p:txEl>
                                              <p:pRg st="8" end="8"/>
                                            </p:txEl>
                                          </p:spTgt>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4341">
                                            <p:txEl>
                                              <p:pRg st="9" end="9"/>
                                            </p:txEl>
                                          </p:spTgt>
                                        </p:tgtEl>
                                        <p:attrNameLst>
                                          <p:attrName>style.visibility</p:attrName>
                                        </p:attrNameLst>
                                      </p:cBhvr>
                                      <p:to>
                                        <p:strVal val="visible"/>
                                      </p:to>
                                    </p:set>
                                  </p:childTnLst>
                                </p:cTn>
                              </p:par>
                              <p:par>
                                <p:cTn id="60" presetID="1" presetClass="exit" presetSubtype="0" fill="hold" nodeType="withEffect">
                                  <p:stCondLst>
                                    <p:cond delay="0"/>
                                  </p:stCondLst>
                                  <p:childTnLst>
                                    <p:set>
                                      <p:cBhvr>
                                        <p:cTn id="61"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3" grpId="0"/>
      <p:bldP spid="4" grpId="0" animBg="1"/>
      <p:bldP spid="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prstGeom prst="rect">
            <a:avLst/>
          </a:prstGeom>
        </p:spPr>
        <p:txBody>
          <a:bodyPr/>
          <a:lstStyle/>
          <a:p>
            <a:pPr eaLnBrk="1" hangingPunct="1"/>
            <a:r>
              <a:rPr lang="fr-FR" sz="3100" dirty="0" smtClean="0"/>
              <a:t>Vocabulaire de l’évaluation</a:t>
            </a:r>
            <a:endParaRPr lang="fr-FR" sz="3100" dirty="0"/>
          </a:p>
        </p:txBody>
      </p:sp>
      <p:sp>
        <p:nvSpPr>
          <p:cNvPr id="9219" name="Rectangle 3"/>
          <p:cNvSpPr>
            <a:spLocks noGrp="1" noChangeArrowheads="1"/>
          </p:cNvSpPr>
          <p:nvPr>
            <p:ph idx="1"/>
          </p:nvPr>
        </p:nvSpPr>
        <p:spPr>
          <a:xfrm>
            <a:off x="2689201" y="913284"/>
            <a:ext cx="6327802" cy="4293716"/>
          </a:xfrm>
          <a:prstGeom prst="rect">
            <a:avLst/>
          </a:prstGeom>
        </p:spPr>
        <p:txBody>
          <a:bodyPr/>
          <a:lstStyle/>
          <a:p>
            <a:pPr marL="416036" indent="-416036" eaLnBrk="1" hangingPunct="1">
              <a:buNone/>
            </a:pPr>
            <a:r>
              <a:rPr lang="fr-FR" sz="3400" dirty="0" smtClean="0">
                <a:solidFill>
                  <a:srgbClr val="006699"/>
                </a:solidFill>
                <a:latin typeface="Arial Narrow" pitchFamily="34" charset="0"/>
              </a:rPr>
              <a:t>Finalité</a:t>
            </a:r>
            <a:r>
              <a:rPr lang="fr-FR" sz="3400" dirty="0" smtClean="0">
                <a:solidFill>
                  <a:srgbClr val="008000"/>
                </a:solidFill>
              </a:rPr>
              <a:t>       </a:t>
            </a:r>
            <a:r>
              <a:rPr lang="fr-FR" sz="3400" dirty="0" smtClean="0">
                <a:solidFill>
                  <a:srgbClr val="008000"/>
                </a:solidFill>
                <a:latin typeface="Blue Highway" panose="02010603020202020303" pitchFamily="2" charset="0"/>
              </a:rPr>
              <a:t>Moyens</a:t>
            </a:r>
            <a:r>
              <a:rPr lang="fr-FR" sz="3400" dirty="0" smtClean="0">
                <a:solidFill>
                  <a:srgbClr val="008000"/>
                </a:solidFill>
              </a:rPr>
              <a:t>          </a:t>
            </a:r>
            <a:r>
              <a:rPr lang="fr-FR" sz="3400" dirty="0" smtClean="0">
                <a:solidFill>
                  <a:schemeClr val="accent1"/>
                </a:solidFill>
              </a:rPr>
              <a:t>Restitution </a:t>
            </a:r>
            <a:endParaRPr lang="fr-FR" sz="3400" dirty="0">
              <a:solidFill>
                <a:schemeClr val="accent1"/>
              </a:solidFill>
              <a:latin typeface="BrowalliaUPC" panose="020B0604020202020204" pitchFamily="34" charset="-34"/>
              <a:cs typeface="BrowalliaUPC" panose="020B0604020202020204" pitchFamily="34" charset="-34"/>
            </a:endParaRPr>
          </a:p>
          <a:p>
            <a:pPr marL="416036" indent="-416036" eaLnBrk="1" hangingPunct="1">
              <a:buNone/>
            </a:pPr>
            <a:r>
              <a:rPr lang="fr-FR" b="1" dirty="0" smtClean="0">
                <a:solidFill>
                  <a:srgbClr val="663300"/>
                </a:solidFill>
              </a:rPr>
              <a:t>            suivi </a:t>
            </a:r>
            <a:r>
              <a:rPr lang="fr-FR" b="1" dirty="0">
                <a:solidFill>
                  <a:srgbClr val="663300"/>
                </a:solidFill>
              </a:rPr>
              <a:t>– évaluation</a:t>
            </a:r>
            <a:r>
              <a:rPr lang="fr-FR" sz="3400" dirty="0" smtClean="0"/>
              <a:t>         </a:t>
            </a:r>
            <a:r>
              <a:rPr lang="fr-FR" sz="3400" dirty="0" smtClean="0">
                <a:latin typeface="BrowalliaUPC" panose="020B0604020202020204" pitchFamily="34" charset="-34"/>
                <a:cs typeface="BrowalliaUPC" panose="020B0604020202020204" pitchFamily="34" charset="-34"/>
              </a:rPr>
              <a:t>critères</a:t>
            </a:r>
            <a:endParaRPr lang="fr-FR" sz="3400" dirty="0"/>
          </a:p>
          <a:p>
            <a:pPr marL="416036" indent="-416036" eaLnBrk="1" hangingPunct="1">
              <a:buNone/>
            </a:pPr>
            <a:r>
              <a:rPr lang="fr-FR" sz="3400" dirty="0">
                <a:solidFill>
                  <a:srgbClr val="008000"/>
                </a:solidFill>
              </a:rPr>
              <a:t>  </a:t>
            </a:r>
            <a:r>
              <a:rPr lang="fr-FR" sz="3400" dirty="0" smtClean="0">
                <a:solidFill>
                  <a:srgbClr val="008000"/>
                </a:solidFill>
              </a:rPr>
              <a:t>  Objectifs/Résultats                 </a:t>
            </a:r>
            <a:r>
              <a:rPr lang="fr-FR" sz="3400" dirty="0" smtClean="0">
                <a:solidFill>
                  <a:schemeClr val="accent1">
                    <a:lumMod val="50000"/>
                  </a:schemeClr>
                </a:solidFill>
                <a:latin typeface="Andalus" pitchFamily="18" charset="-78"/>
                <a:cs typeface="Andalus" pitchFamily="18" charset="-78"/>
              </a:rPr>
              <a:t>buts</a:t>
            </a:r>
          </a:p>
          <a:p>
            <a:pPr marL="416036" indent="-416036" eaLnBrk="1" hangingPunct="1">
              <a:buNone/>
            </a:pPr>
            <a:endParaRPr lang="fr-FR" sz="1000" dirty="0">
              <a:solidFill>
                <a:schemeClr val="accent1">
                  <a:lumMod val="50000"/>
                </a:schemeClr>
              </a:solidFill>
              <a:latin typeface="Andalus" pitchFamily="18" charset="-78"/>
              <a:cs typeface="Andalus" pitchFamily="18" charset="-78"/>
            </a:endParaRPr>
          </a:p>
          <a:p>
            <a:pPr marL="416036" indent="-416036" eaLnBrk="1" hangingPunct="1">
              <a:buNone/>
            </a:pPr>
            <a:r>
              <a:rPr lang="fr-FR" sz="3400" dirty="0">
                <a:solidFill>
                  <a:srgbClr val="FF0000"/>
                </a:solidFill>
              </a:rPr>
              <a:t> </a:t>
            </a:r>
            <a:r>
              <a:rPr lang="fr-FR" b="1" dirty="0" smtClean="0">
                <a:solidFill>
                  <a:srgbClr val="FF9900"/>
                </a:solidFill>
              </a:rPr>
              <a:t>suivi-capitalisation </a:t>
            </a:r>
            <a:r>
              <a:rPr lang="fr-FR" dirty="0" smtClean="0"/>
              <a:t>                                           </a:t>
            </a:r>
            <a:r>
              <a:rPr lang="fr-FR" sz="3400" dirty="0" smtClean="0">
                <a:solidFill>
                  <a:srgbClr val="FF0000"/>
                </a:solidFill>
              </a:rPr>
              <a:t> </a:t>
            </a:r>
            <a:r>
              <a:rPr lang="fr-FR" sz="3400" dirty="0">
                <a:solidFill>
                  <a:srgbClr val="FF0000"/>
                </a:solidFill>
                <a:latin typeface="Sylfaen" pitchFamily="18" charset="0"/>
              </a:rPr>
              <a:t>Effets</a:t>
            </a:r>
          </a:p>
          <a:p>
            <a:pPr marL="416036" indent="-416036" eaLnBrk="1" hangingPunct="1">
              <a:buNone/>
            </a:pPr>
            <a:r>
              <a:rPr lang="fr-FR" sz="3400" dirty="0" smtClean="0">
                <a:solidFill>
                  <a:srgbClr val="333399"/>
                </a:solidFill>
                <a:latin typeface="Tahoma" pitchFamily="34" charset="0"/>
              </a:rPr>
              <a:t>Impact </a:t>
            </a:r>
            <a:r>
              <a:rPr lang="fr-FR" sz="3400" dirty="0" smtClean="0">
                <a:solidFill>
                  <a:schemeClr val="accent2"/>
                </a:solidFill>
              </a:rPr>
              <a:t>prévu/réel      </a:t>
            </a:r>
            <a:r>
              <a:rPr lang="fr-FR" sz="2000" dirty="0" smtClean="0">
                <a:latin typeface="Arial" charset="0"/>
              </a:rPr>
              <a:t>Induction/déduction</a:t>
            </a:r>
            <a:r>
              <a:rPr lang="fr-FR" sz="2500" dirty="0" smtClean="0">
                <a:latin typeface="Arial" charset="0"/>
              </a:rPr>
              <a:t> </a:t>
            </a:r>
          </a:p>
          <a:p>
            <a:pPr marL="416036" indent="-416036" eaLnBrk="1" hangingPunct="1">
              <a:buNone/>
            </a:pPr>
            <a:endParaRPr lang="fr-FR" sz="1000" dirty="0" smtClean="0">
              <a:latin typeface="Arial" charset="0"/>
            </a:endParaRPr>
          </a:p>
          <a:p>
            <a:pPr marL="416036" indent="-416036" eaLnBrk="1" hangingPunct="1">
              <a:buNone/>
            </a:pPr>
            <a:endParaRPr lang="fr-FR" sz="1000" dirty="0">
              <a:latin typeface="Arial" charset="0"/>
            </a:endParaRPr>
          </a:p>
          <a:p>
            <a:pPr marL="416036" indent="-416036" eaLnBrk="1" hangingPunct="1">
              <a:buNone/>
            </a:pPr>
            <a:r>
              <a:rPr lang="fr-FR" sz="3400" dirty="0" smtClean="0">
                <a:solidFill>
                  <a:srgbClr val="663300"/>
                </a:solidFill>
              </a:rPr>
              <a:t>  </a:t>
            </a:r>
            <a:r>
              <a:rPr lang="fr-FR" sz="3400" dirty="0" smtClean="0"/>
              <a:t>Situation de départ        </a:t>
            </a:r>
            <a:r>
              <a:rPr lang="fr-FR" sz="2800" dirty="0" smtClean="0">
                <a:solidFill>
                  <a:srgbClr val="663300"/>
                </a:solidFill>
                <a:latin typeface="Browallia New" panose="020B0604020202020204" pitchFamily="34" charset="-34"/>
                <a:cs typeface="Browallia New" panose="020B0604020202020204" pitchFamily="34" charset="-34"/>
              </a:rPr>
              <a:t>Indicateurs</a:t>
            </a:r>
            <a:endParaRPr lang="fr-FR" sz="3400" dirty="0">
              <a:solidFill>
                <a:srgbClr val="663300"/>
              </a:solidFill>
              <a:latin typeface="Browallia New" panose="020B0604020202020204" pitchFamily="34" charset="-34"/>
              <a:cs typeface="Browallia New" panose="020B0604020202020204" pitchFamily="34" charset="-34"/>
            </a:endParaRPr>
          </a:p>
          <a:p>
            <a:pPr marL="416036" indent="-416036" algn="ctr" eaLnBrk="1" hangingPunct="1">
              <a:buNone/>
            </a:pPr>
            <a:endParaRPr lang="fr-FR" sz="3100" dirty="0">
              <a:solidFill>
                <a:srgbClr val="006699"/>
              </a:solidFill>
            </a:endParaRPr>
          </a:p>
        </p:txBody>
      </p:sp>
      <p:sp>
        <p:nvSpPr>
          <p:cNvPr id="6" name="Rectangle 5"/>
          <p:cNvSpPr/>
          <p:nvPr/>
        </p:nvSpPr>
        <p:spPr>
          <a:xfrm>
            <a:off x="5814138" y="5497793"/>
            <a:ext cx="1404156" cy="217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7" name="ZoneTexte 6"/>
          <p:cNvSpPr txBox="1"/>
          <p:nvPr/>
        </p:nvSpPr>
        <p:spPr>
          <a:xfrm>
            <a:off x="206829" y="375285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up)">
                                      <p:cBhvr>
                                        <p:cTn id="7" dur="1000"/>
                                        <p:tgtEl>
                                          <p:spTgt spid="9219">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wipe(up)">
                                      <p:cBhvr>
                                        <p:cTn id="10" dur="1000"/>
                                        <p:tgtEl>
                                          <p:spTgt spid="9219">
                                            <p:txEl>
                                              <p:pRg st="1" end="1"/>
                                            </p:txEl>
                                          </p:spTgt>
                                        </p:tgtEl>
                                      </p:cBhvr>
                                    </p:animEffect>
                                  </p:childTnLst>
                                </p:cTn>
                              </p:par>
                            </p:childTnLst>
                          </p:cTn>
                        </p:par>
                        <p:par>
                          <p:cTn id="11" fill="hold" nodeType="afterGroup">
                            <p:stCondLst>
                              <p:cond delay="1000"/>
                            </p:stCondLst>
                            <p:childTnLst>
                              <p:par>
                                <p:cTn id="12" presetID="22" presetClass="entr" presetSubtype="1" fill="hold" nodeType="afterEffect">
                                  <p:stCondLst>
                                    <p:cond delay="0"/>
                                  </p:stCondLst>
                                  <p:childTnLst>
                                    <p:set>
                                      <p:cBhvr>
                                        <p:cTn id="13" dur="1" fill="hold">
                                          <p:stCondLst>
                                            <p:cond delay="0"/>
                                          </p:stCondLst>
                                        </p:cTn>
                                        <p:tgtEl>
                                          <p:spTgt spid="9219">
                                            <p:txEl>
                                              <p:pRg st="2" end="2"/>
                                            </p:txEl>
                                          </p:spTgt>
                                        </p:tgtEl>
                                        <p:attrNameLst>
                                          <p:attrName>style.visibility</p:attrName>
                                        </p:attrNameLst>
                                      </p:cBhvr>
                                      <p:to>
                                        <p:strVal val="visible"/>
                                      </p:to>
                                    </p:set>
                                    <p:animEffect transition="in" filter="wipe(up)">
                                      <p:cBhvr>
                                        <p:cTn id="14" dur="1000"/>
                                        <p:tgtEl>
                                          <p:spTgt spid="9219">
                                            <p:txEl>
                                              <p:pRg st="2" end="2"/>
                                            </p:txEl>
                                          </p:spTgt>
                                        </p:tgtEl>
                                      </p:cBhvr>
                                    </p:animEffect>
                                  </p:childTnLst>
                                </p:cTn>
                              </p:par>
                            </p:childTnLst>
                          </p:cTn>
                        </p:par>
                        <p:par>
                          <p:cTn id="15" fill="hold" nodeType="afterGroup">
                            <p:stCondLst>
                              <p:cond delay="2000"/>
                            </p:stCondLst>
                            <p:childTnLst>
                              <p:par>
                                <p:cTn id="16" presetID="22" presetClass="entr" presetSubtype="1" fill="hold" nodeType="afterEffect">
                                  <p:stCondLst>
                                    <p:cond delay="0"/>
                                  </p:stCondLst>
                                  <p:childTnLst>
                                    <p:set>
                                      <p:cBhvr>
                                        <p:cTn id="17" dur="1" fill="hold">
                                          <p:stCondLst>
                                            <p:cond delay="0"/>
                                          </p:stCondLst>
                                        </p:cTn>
                                        <p:tgtEl>
                                          <p:spTgt spid="9219">
                                            <p:txEl>
                                              <p:pRg st="4" end="4"/>
                                            </p:txEl>
                                          </p:spTgt>
                                        </p:tgtEl>
                                        <p:attrNameLst>
                                          <p:attrName>style.visibility</p:attrName>
                                        </p:attrNameLst>
                                      </p:cBhvr>
                                      <p:to>
                                        <p:strVal val="visible"/>
                                      </p:to>
                                    </p:set>
                                    <p:animEffect transition="in" filter="wipe(up)">
                                      <p:cBhvr>
                                        <p:cTn id="18" dur="1000"/>
                                        <p:tgtEl>
                                          <p:spTgt spid="9219">
                                            <p:txEl>
                                              <p:pRg st="4" end="4"/>
                                            </p:txEl>
                                          </p:spTgt>
                                        </p:tgtEl>
                                      </p:cBhvr>
                                    </p:animEffect>
                                  </p:childTnLst>
                                </p:cTn>
                              </p:par>
                            </p:childTnLst>
                          </p:cTn>
                        </p:par>
                        <p:par>
                          <p:cTn id="19" fill="hold" nodeType="afterGroup">
                            <p:stCondLst>
                              <p:cond delay="3000"/>
                            </p:stCondLst>
                            <p:childTnLst>
                              <p:par>
                                <p:cTn id="20" presetID="22" presetClass="entr" presetSubtype="1" fill="hold" nodeType="afterEffect">
                                  <p:stCondLst>
                                    <p:cond delay="0"/>
                                  </p:stCondLst>
                                  <p:childTnLst>
                                    <p:set>
                                      <p:cBhvr>
                                        <p:cTn id="21" dur="1" fill="hold">
                                          <p:stCondLst>
                                            <p:cond delay="0"/>
                                          </p:stCondLst>
                                        </p:cTn>
                                        <p:tgtEl>
                                          <p:spTgt spid="9219">
                                            <p:txEl>
                                              <p:pRg st="5" end="5"/>
                                            </p:txEl>
                                          </p:spTgt>
                                        </p:tgtEl>
                                        <p:attrNameLst>
                                          <p:attrName>style.visibility</p:attrName>
                                        </p:attrNameLst>
                                      </p:cBhvr>
                                      <p:to>
                                        <p:strVal val="visible"/>
                                      </p:to>
                                    </p:set>
                                    <p:animEffect transition="in" filter="wipe(up)">
                                      <p:cBhvr>
                                        <p:cTn id="22" dur="1000"/>
                                        <p:tgtEl>
                                          <p:spTgt spid="9219">
                                            <p:txEl>
                                              <p:pRg st="5" end="5"/>
                                            </p:txEl>
                                          </p:spTgt>
                                        </p:tgtEl>
                                      </p:cBhvr>
                                    </p:animEffect>
                                  </p:childTnLst>
                                </p:cTn>
                              </p:par>
                            </p:childTnLst>
                          </p:cTn>
                        </p:par>
                        <p:par>
                          <p:cTn id="23" fill="hold" nodeType="afterGroup">
                            <p:stCondLst>
                              <p:cond delay="4000"/>
                            </p:stCondLst>
                            <p:childTnLst>
                              <p:par>
                                <p:cTn id="24" presetID="22" presetClass="entr" presetSubtype="1" fill="hold" nodeType="afterEffect">
                                  <p:stCondLst>
                                    <p:cond delay="0"/>
                                  </p:stCondLst>
                                  <p:childTnLst>
                                    <p:set>
                                      <p:cBhvr>
                                        <p:cTn id="25" dur="1" fill="hold">
                                          <p:stCondLst>
                                            <p:cond delay="0"/>
                                          </p:stCondLst>
                                        </p:cTn>
                                        <p:tgtEl>
                                          <p:spTgt spid="9219">
                                            <p:txEl>
                                              <p:pRg st="8" end="8"/>
                                            </p:txEl>
                                          </p:spTgt>
                                        </p:tgtEl>
                                        <p:attrNameLst>
                                          <p:attrName>style.visibility</p:attrName>
                                        </p:attrNameLst>
                                      </p:cBhvr>
                                      <p:to>
                                        <p:strVal val="visible"/>
                                      </p:to>
                                    </p:set>
                                    <p:animEffect transition="in" filter="wipe(up)">
                                      <p:cBhvr>
                                        <p:cTn id="26" dur="1000"/>
                                        <p:tgtEl>
                                          <p:spTgt spid="92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ChangeArrowheads="1"/>
          </p:cNvSpPr>
          <p:nvPr/>
        </p:nvSpPr>
        <p:spPr bwMode="auto">
          <a:xfrm>
            <a:off x="3088269" y="68136"/>
            <a:ext cx="5732203" cy="517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816" tIns="35909" rIns="71816" bIns="35909" anchor="ctr"/>
          <a:lstStyle/>
          <a:p>
            <a:pPr algn="ctr" eaLnBrk="0" hangingPunct="0"/>
            <a:r>
              <a:rPr lang="fr-FR" sz="2000" dirty="0" smtClean="0">
                <a:solidFill>
                  <a:srgbClr val="3333CC"/>
                </a:solidFill>
                <a:latin typeface="Tahoma" pitchFamily="34" charset="0"/>
              </a:rPr>
              <a:t>Programme et Projets</a:t>
            </a:r>
            <a:endParaRPr lang="fr-BE" sz="1600" dirty="0">
              <a:solidFill>
                <a:srgbClr val="3333CC"/>
              </a:solidFill>
              <a:latin typeface="Tahoma" pitchFamily="34" charset="0"/>
            </a:endParaRPr>
          </a:p>
        </p:txBody>
      </p:sp>
      <p:sp>
        <p:nvSpPr>
          <p:cNvPr id="17413" name="AutoShape 3"/>
          <p:cNvSpPr>
            <a:spLocks noChangeArrowheads="1"/>
          </p:cNvSpPr>
          <p:nvPr/>
        </p:nvSpPr>
        <p:spPr bwMode="auto">
          <a:xfrm rot="-2700000">
            <a:off x="6611177" y="1425931"/>
            <a:ext cx="273995" cy="743984"/>
          </a:xfrm>
          <a:prstGeom prst="downArrow">
            <a:avLst>
              <a:gd name="adj1" fmla="val 19231"/>
              <a:gd name="adj2" fmla="val 120226"/>
            </a:avLst>
          </a:prstGeom>
          <a:solidFill>
            <a:schemeClr val="hlink"/>
          </a:solidFill>
          <a:ln w="3175">
            <a:solidFill>
              <a:schemeClr val="hlink"/>
            </a:solidFill>
            <a:prstDash val="sysDot"/>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sp>
        <p:nvSpPr>
          <p:cNvPr id="17415" name="Text Box 5"/>
          <p:cNvSpPr txBox="1">
            <a:spLocks noChangeArrowheads="1"/>
          </p:cNvSpPr>
          <p:nvPr/>
        </p:nvSpPr>
        <p:spPr bwMode="auto">
          <a:xfrm>
            <a:off x="5061170" y="1016002"/>
            <a:ext cx="1439466" cy="422011"/>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hlink"/>
                </a:solidFill>
              </a14:hiddenFill>
            </a:ext>
          </a:extLst>
        </p:spPr>
        <p:txBody>
          <a:bodyPr lIns="71320" tIns="35661" rIns="71320" bIns="35661"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fr-FR" sz="1400" b="1">
                <a:solidFill>
                  <a:srgbClr val="0000A6"/>
                </a:solidFill>
                <a:latin typeface="Arial Narrow" pitchFamily="34" charset="0"/>
              </a:rPr>
              <a:t>Programmation</a:t>
            </a:r>
          </a:p>
        </p:txBody>
      </p:sp>
      <p:sp>
        <p:nvSpPr>
          <p:cNvPr id="17416" name="Text Box 6"/>
          <p:cNvSpPr txBox="1">
            <a:spLocks noChangeArrowheads="1"/>
          </p:cNvSpPr>
          <p:nvPr/>
        </p:nvSpPr>
        <p:spPr bwMode="auto">
          <a:xfrm>
            <a:off x="6604224" y="3634054"/>
            <a:ext cx="1165622" cy="423333"/>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hlink"/>
                </a:solidFill>
              </a14:hiddenFill>
            </a:ext>
          </a:extLst>
        </p:spPr>
        <p:txBody>
          <a:bodyPr lIns="71320" tIns="35661" rIns="71320" bIns="35661"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fr-FR" sz="1400" b="1" dirty="0">
                <a:solidFill>
                  <a:srgbClr val="0000A6"/>
                </a:solidFill>
                <a:latin typeface="Arial Narrow" pitchFamily="34" charset="0"/>
              </a:rPr>
              <a:t>Formulation</a:t>
            </a:r>
          </a:p>
        </p:txBody>
      </p:sp>
      <p:sp>
        <p:nvSpPr>
          <p:cNvPr id="17417" name="Text Box 7"/>
          <p:cNvSpPr txBox="1">
            <a:spLocks noChangeArrowheads="1"/>
          </p:cNvSpPr>
          <p:nvPr/>
        </p:nvSpPr>
        <p:spPr bwMode="auto">
          <a:xfrm>
            <a:off x="6604224" y="2076626"/>
            <a:ext cx="1165622" cy="459409"/>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hlink"/>
                </a:solidFill>
              </a14:hiddenFill>
            </a:ext>
          </a:extLst>
        </p:spPr>
        <p:txBody>
          <a:bodyPr wrap="none" lIns="71320" tIns="35661" rIns="71320" bIns="35661"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fr-FR" sz="1400" b="1" dirty="0" smtClean="0">
                <a:solidFill>
                  <a:srgbClr val="0000A6"/>
                </a:solidFill>
                <a:latin typeface="Arial Narrow" pitchFamily="34" charset="0"/>
              </a:rPr>
              <a:t>Identification </a:t>
            </a:r>
          </a:p>
          <a:p>
            <a:pPr algn="ctr"/>
            <a:r>
              <a:rPr lang="fr-FR" sz="1400" b="1" dirty="0" smtClean="0">
                <a:solidFill>
                  <a:srgbClr val="0000A6"/>
                </a:solidFill>
                <a:latin typeface="Arial Narrow" pitchFamily="34" charset="0"/>
              </a:rPr>
              <a:t>des projets</a:t>
            </a:r>
            <a:endParaRPr lang="fr-FR" sz="1400" b="1" dirty="0">
              <a:solidFill>
                <a:srgbClr val="0000A6"/>
              </a:solidFill>
              <a:latin typeface="Arial Narrow" pitchFamily="34" charset="0"/>
            </a:endParaRPr>
          </a:p>
        </p:txBody>
      </p:sp>
      <p:sp>
        <p:nvSpPr>
          <p:cNvPr id="17418" name="Text Box 8"/>
          <p:cNvSpPr txBox="1">
            <a:spLocks noChangeArrowheads="1"/>
          </p:cNvSpPr>
          <p:nvPr/>
        </p:nvSpPr>
        <p:spPr bwMode="auto">
          <a:xfrm>
            <a:off x="3847703" y="3648849"/>
            <a:ext cx="1200150" cy="423333"/>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hlink"/>
                </a:solidFill>
              </a14:hiddenFill>
            </a:ext>
          </a:extLst>
        </p:spPr>
        <p:txBody>
          <a:bodyPr lIns="71320" tIns="35661" rIns="71320" bIns="35661"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fr-FR" sz="1400" b="1" dirty="0">
                <a:solidFill>
                  <a:srgbClr val="0000A6"/>
                </a:solidFill>
                <a:latin typeface="Arial Narrow" pitchFamily="34" charset="0"/>
              </a:rPr>
              <a:t>Mise en œuvre</a:t>
            </a:r>
          </a:p>
        </p:txBody>
      </p:sp>
      <p:sp>
        <p:nvSpPr>
          <p:cNvPr id="17419" name="Text Box 9"/>
          <p:cNvSpPr txBox="1">
            <a:spLocks noChangeArrowheads="1"/>
          </p:cNvSpPr>
          <p:nvPr/>
        </p:nvSpPr>
        <p:spPr bwMode="auto">
          <a:xfrm>
            <a:off x="3868641" y="2114024"/>
            <a:ext cx="1034430" cy="422011"/>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hlink"/>
                </a:solidFill>
              </a14:hiddenFill>
            </a:ext>
          </a:extLst>
        </p:spPr>
        <p:txBody>
          <a:bodyPr lIns="71320" tIns="35661" rIns="71320" bIns="35661"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fr-FR" sz="1400" b="1" dirty="0">
                <a:solidFill>
                  <a:srgbClr val="333399"/>
                </a:solidFill>
                <a:latin typeface="Arial Narrow" pitchFamily="34" charset="0"/>
              </a:rPr>
              <a:t>Livraison</a:t>
            </a:r>
          </a:p>
        </p:txBody>
      </p:sp>
      <p:sp>
        <p:nvSpPr>
          <p:cNvPr id="17421" name="AutoShape 14"/>
          <p:cNvSpPr>
            <a:spLocks noChangeArrowheads="1"/>
          </p:cNvSpPr>
          <p:nvPr/>
        </p:nvSpPr>
        <p:spPr bwMode="auto">
          <a:xfrm rot="10800000">
            <a:off x="4234062" y="2540000"/>
            <a:ext cx="301348" cy="1079500"/>
          </a:xfrm>
          <a:prstGeom prst="downArrow">
            <a:avLst>
              <a:gd name="adj1" fmla="val 19231"/>
              <a:gd name="adj2" fmla="val 136256"/>
            </a:avLst>
          </a:prstGeom>
          <a:solidFill>
            <a:schemeClr val="hlink"/>
          </a:solidFill>
          <a:ln w="9525">
            <a:solidFill>
              <a:schemeClr val="hlink"/>
            </a:solidFill>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sp>
        <p:nvSpPr>
          <p:cNvPr id="17423" name="AutoShape 16"/>
          <p:cNvSpPr>
            <a:spLocks noChangeArrowheads="1"/>
          </p:cNvSpPr>
          <p:nvPr/>
        </p:nvSpPr>
        <p:spPr bwMode="auto">
          <a:xfrm>
            <a:off x="7649590" y="2624736"/>
            <a:ext cx="1350317" cy="994764"/>
          </a:xfrm>
          <a:prstGeom prst="flowChartDocument">
            <a:avLst/>
          </a:prstGeom>
          <a:noFill/>
          <a:ln w="9525">
            <a:solidFill>
              <a:srgbClr val="663300"/>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dirty="0" smtClean="0">
                <a:solidFill>
                  <a:srgbClr val="663300"/>
                </a:solidFill>
                <a:latin typeface="Tahoma" pitchFamily="34" charset="0"/>
              </a:rPr>
              <a:t>Dossier de cadrage </a:t>
            </a:r>
          </a:p>
          <a:p>
            <a:pPr algn="ctr" eaLnBrk="0" hangingPunct="0"/>
            <a:r>
              <a:rPr lang="fr-BE" sz="900" b="1" dirty="0" smtClean="0">
                <a:solidFill>
                  <a:srgbClr val="663300"/>
                </a:solidFill>
                <a:latin typeface="Tahoma" pitchFamily="34" charset="0"/>
              </a:rPr>
              <a:t>Cadre logique,</a:t>
            </a:r>
          </a:p>
          <a:p>
            <a:pPr algn="ctr" eaLnBrk="0" hangingPunct="0"/>
            <a:r>
              <a:rPr lang="fr-BE" sz="900" b="1" dirty="0" smtClean="0">
                <a:solidFill>
                  <a:srgbClr val="663300"/>
                </a:solidFill>
                <a:latin typeface="Tahoma" pitchFamily="34" charset="0"/>
              </a:rPr>
              <a:t> </a:t>
            </a:r>
            <a:endParaRPr lang="fr-BE" sz="900" b="1" dirty="0">
              <a:solidFill>
                <a:srgbClr val="663300"/>
              </a:solidFill>
              <a:latin typeface="Tahoma" pitchFamily="34" charset="0"/>
            </a:endParaRPr>
          </a:p>
          <a:p>
            <a:pPr algn="ctr" eaLnBrk="0" hangingPunct="0"/>
            <a:r>
              <a:rPr lang="fr-BE" sz="900" b="1" dirty="0">
                <a:solidFill>
                  <a:srgbClr val="663300"/>
                </a:solidFill>
                <a:latin typeface="Tahoma" pitchFamily="34" charset="0"/>
              </a:rPr>
              <a:t>Termes de </a:t>
            </a:r>
            <a:r>
              <a:rPr lang="fr-BE" sz="900" b="1" dirty="0" smtClean="0">
                <a:solidFill>
                  <a:srgbClr val="663300"/>
                </a:solidFill>
                <a:latin typeface="Tahoma" pitchFamily="34" charset="0"/>
              </a:rPr>
              <a:t>référence </a:t>
            </a:r>
          </a:p>
          <a:p>
            <a:pPr algn="ctr" eaLnBrk="0" hangingPunct="0"/>
            <a:r>
              <a:rPr lang="fr-BE" sz="900" b="1" dirty="0" smtClean="0">
                <a:solidFill>
                  <a:srgbClr val="663300"/>
                </a:solidFill>
                <a:latin typeface="Tahoma" pitchFamily="34" charset="0"/>
              </a:rPr>
              <a:t>De l’évaluation</a:t>
            </a:r>
            <a:endParaRPr lang="fr-BE" sz="900" b="1" dirty="0">
              <a:solidFill>
                <a:srgbClr val="663300"/>
              </a:solidFill>
              <a:latin typeface="Tahoma" pitchFamily="34" charset="0"/>
            </a:endParaRPr>
          </a:p>
        </p:txBody>
      </p:sp>
      <p:sp>
        <p:nvSpPr>
          <p:cNvPr id="17424" name="AutoShape 18"/>
          <p:cNvSpPr>
            <a:spLocks noChangeArrowheads="1"/>
          </p:cNvSpPr>
          <p:nvPr/>
        </p:nvSpPr>
        <p:spPr bwMode="auto">
          <a:xfrm>
            <a:off x="7123630" y="4597138"/>
            <a:ext cx="1477565" cy="533136"/>
          </a:xfrm>
          <a:prstGeom prst="flowChartDocument">
            <a:avLst/>
          </a:prstGeom>
          <a:noFill/>
          <a:ln w="9525">
            <a:solidFill>
              <a:srgbClr val="663300"/>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dirty="0">
                <a:solidFill>
                  <a:srgbClr val="663300"/>
                </a:solidFill>
                <a:latin typeface="Tahoma" pitchFamily="34" charset="0"/>
              </a:rPr>
              <a:t>Etude de </a:t>
            </a:r>
            <a:r>
              <a:rPr lang="fr-BE" sz="900" b="1" dirty="0" smtClean="0">
                <a:solidFill>
                  <a:srgbClr val="663300"/>
                </a:solidFill>
                <a:latin typeface="Tahoma" pitchFamily="34" charset="0"/>
              </a:rPr>
              <a:t>montage</a:t>
            </a:r>
          </a:p>
          <a:p>
            <a:pPr algn="ctr" eaLnBrk="0" hangingPunct="0"/>
            <a:r>
              <a:rPr lang="fr-BE" sz="900" b="1" dirty="0" smtClean="0">
                <a:solidFill>
                  <a:srgbClr val="663300"/>
                </a:solidFill>
                <a:latin typeface="Tahoma" pitchFamily="34" charset="0"/>
              </a:rPr>
              <a:t>Budget</a:t>
            </a:r>
            <a:endParaRPr lang="fr-BE" sz="900" b="1" dirty="0">
              <a:solidFill>
                <a:srgbClr val="663300"/>
              </a:solidFill>
              <a:latin typeface="Tahoma" pitchFamily="34" charset="0"/>
            </a:endParaRPr>
          </a:p>
        </p:txBody>
      </p:sp>
      <p:sp>
        <p:nvSpPr>
          <p:cNvPr id="17426" name="AutoShape 22"/>
          <p:cNvSpPr>
            <a:spLocks noChangeArrowheads="1"/>
          </p:cNvSpPr>
          <p:nvPr/>
        </p:nvSpPr>
        <p:spPr bwMode="auto">
          <a:xfrm>
            <a:off x="2693330" y="4597138"/>
            <a:ext cx="1842080" cy="696095"/>
          </a:xfrm>
          <a:prstGeom prst="flowChartDocument">
            <a:avLst/>
          </a:prstGeom>
          <a:noFill/>
          <a:ln w="9525">
            <a:solidFill>
              <a:schemeClr val="folHlink"/>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dirty="0">
                <a:solidFill>
                  <a:srgbClr val="663300"/>
                </a:solidFill>
                <a:latin typeface="Tahoma" pitchFamily="34" charset="0"/>
              </a:rPr>
              <a:t>Rapports </a:t>
            </a:r>
            <a:r>
              <a:rPr lang="fr-BE" sz="900" b="1" dirty="0" smtClean="0">
                <a:solidFill>
                  <a:srgbClr val="663300"/>
                </a:solidFill>
                <a:latin typeface="Tahoma" pitchFamily="34" charset="0"/>
              </a:rPr>
              <a:t>d’avancement</a:t>
            </a:r>
          </a:p>
          <a:p>
            <a:pPr algn="ctr" eaLnBrk="0" hangingPunct="0"/>
            <a:r>
              <a:rPr lang="fr-BE" sz="900" b="1" dirty="0" smtClean="0">
                <a:solidFill>
                  <a:srgbClr val="663300"/>
                </a:solidFill>
                <a:latin typeface="Tahoma" pitchFamily="34" charset="0"/>
              </a:rPr>
              <a:t>Évaluations intermédiaires</a:t>
            </a:r>
            <a:endParaRPr lang="fr-BE" sz="900" b="1" dirty="0">
              <a:solidFill>
                <a:srgbClr val="663300"/>
              </a:solidFill>
              <a:latin typeface="Tahoma" pitchFamily="34" charset="0"/>
            </a:endParaRPr>
          </a:p>
        </p:txBody>
      </p:sp>
      <p:sp>
        <p:nvSpPr>
          <p:cNvPr id="17427" name="Oval 23"/>
          <p:cNvSpPr>
            <a:spLocks noChangeArrowheads="1"/>
          </p:cNvSpPr>
          <p:nvPr/>
        </p:nvSpPr>
        <p:spPr bwMode="auto">
          <a:xfrm>
            <a:off x="2546572" y="2894810"/>
            <a:ext cx="1714498" cy="668780"/>
          </a:xfrm>
          <a:prstGeom prst="ellipse">
            <a:avLst/>
          </a:prstGeom>
          <a:noFill/>
          <a:ln w="9525">
            <a:solidFill>
              <a:schemeClr val="folHlink"/>
            </a:solidFill>
            <a:round/>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smtClean="0">
                <a:solidFill>
                  <a:srgbClr val="008000"/>
                </a:solidFill>
                <a:latin typeface="Tahoma" pitchFamily="34" charset="0"/>
              </a:rPr>
              <a:t>Suivi </a:t>
            </a:r>
            <a:r>
              <a:rPr lang="fr-BE" sz="900" b="1" dirty="0" smtClean="0">
                <a:solidFill>
                  <a:srgbClr val="008000"/>
                </a:solidFill>
                <a:latin typeface="Tahoma" pitchFamily="34" charset="0"/>
              </a:rPr>
              <a:t>: continuer </a:t>
            </a:r>
            <a:endParaRPr lang="fr-BE" sz="900" b="1" dirty="0">
              <a:solidFill>
                <a:srgbClr val="008000"/>
              </a:solidFill>
              <a:latin typeface="Tahoma" pitchFamily="34" charset="0"/>
            </a:endParaRPr>
          </a:p>
          <a:p>
            <a:pPr algn="ctr" eaLnBrk="0" hangingPunct="0"/>
            <a:r>
              <a:rPr lang="fr-BE" sz="900" b="1" dirty="0" smtClean="0">
                <a:solidFill>
                  <a:srgbClr val="008000"/>
                </a:solidFill>
                <a:latin typeface="Tahoma" pitchFamily="34" charset="0"/>
              </a:rPr>
              <a:t>/ piloter </a:t>
            </a:r>
            <a:r>
              <a:rPr lang="fr-BE" sz="900" b="1" dirty="0">
                <a:solidFill>
                  <a:srgbClr val="008000"/>
                </a:solidFill>
                <a:latin typeface="Tahoma" pitchFamily="34" charset="0"/>
              </a:rPr>
              <a:t>le projet </a:t>
            </a:r>
          </a:p>
        </p:txBody>
      </p:sp>
      <p:sp>
        <p:nvSpPr>
          <p:cNvPr id="17428" name="Oval 25"/>
          <p:cNvSpPr>
            <a:spLocks noChangeArrowheads="1"/>
          </p:cNvSpPr>
          <p:nvPr/>
        </p:nvSpPr>
        <p:spPr bwMode="auto">
          <a:xfrm>
            <a:off x="7733844" y="877096"/>
            <a:ext cx="1375172" cy="900906"/>
          </a:xfrm>
          <a:prstGeom prst="ellipse">
            <a:avLst/>
          </a:prstGeom>
          <a:noFill/>
          <a:ln w="9525">
            <a:solidFill>
              <a:schemeClr val="folHlink"/>
            </a:solidFill>
            <a:round/>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dirty="0">
                <a:solidFill>
                  <a:srgbClr val="008000"/>
                </a:solidFill>
                <a:latin typeface="Tahoma" pitchFamily="34" charset="0"/>
              </a:rPr>
              <a:t>Domaines </a:t>
            </a:r>
          </a:p>
          <a:p>
            <a:pPr algn="ctr" eaLnBrk="0" hangingPunct="0"/>
            <a:r>
              <a:rPr lang="fr-BE" sz="900" b="1" dirty="0">
                <a:solidFill>
                  <a:srgbClr val="008000"/>
                </a:solidFill>
                <a:latin typeface="Tahoma" pitchFamily="34" charset="0"/>
              </a:rPr>
              <a:t>prioritaires, </a:t>
            </a:r>
          </a:p>
          <a:p>
            <a:pPr algn="ctr" eaLnBrk="0" hangingPunct="0"/>
            <a:r>
              <a:rPr lang="fr-BE" sz="900" b="1" dirty="0">
                <a:solidFill>
                  <a:srgbClr val="008000"/>
                </a:solidFill>
                <a:latin typeface="Tahoma" pitchFamily="34" charset="0"/>
              </a:rPr>
              <a:t>Objectifs globaux</a:t>
            </a:r>
          </a:p>
        </p:txBody>
      </p:sp>
      <p:sp>
        <p:nvSpPr>
          <p:cNvPr id="17429" name="AutoShape 26"/>
          <p:cNvSpPr>
            <a:spLocks noChangeArrowheads="1"/>
          </p:cNvSpPr>
          <p:nvPr/>
        </p:nvSpPr>
        <p:spPr bwMode="auto">
          <a:xfrm>
            <a:off x="6731621" y="937291"/>
            <a:ext cx="945356" cy="707099"/>
          </a:xfrm>
          <a:prstGeom prst="flowChartDocument">
            <a:avLst/>
          </a:prstGeom>
          <a:noFill/>
          <a:ln w="9525">
            <a:solidFill>
              <a:srgbClr val="663300"/>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dirty="0" smtClean="0">
                <a:solidFill>
                  <a:srgbClr val="663300"/>
                </a:solidFill>
                <a:latin typeface="Tahoma" pitchFamily="34" charset="0"/>
              </a:rPr>
              <a:t>Loi, Plan</a:t>
            </a:r>
            <a:endParaRPr lang="fr-BE" sz="900" b="1" dirty="0">
              <a:solidFill>
                <a:srgbClr val="663300"/>
              </a:solidFill>
              <a:latin typeface="Tahoma" pitchFamily="34" charset="0"/>
            </a:endParaRPr>
          </a:p>
          <a:p>
            <a:pPr algn="ctr" eaLnBrk="0" hangingPunct="0"/>
            <a:r>
              <a:rPr lang="fr-BE" sz="900" b="1" dirty="0">
                <a:solidFill>
                  <a:srgbClr val="663300"/>
                </a:solidFill>
                <a:latin typeface="Tahoma" pitchFamily="34" charset="0"/>
              </a:rPr>
              <a:t>Stratégique </a:t>
            </a:r>
          </a:p>
        </p:txBody>
      </p:sp>
      <p:sp>
        <p:nvSpPr>
          <p:cNvPr id="17430" name="Oval 28"/>
          <p:cNvSpPr>
            <a:spLocks noChangeArrowheads="1"/>
          </p:cNvSpPr>
          <p:nvPr/>
        </p:nvSpPr>
        <p:spPr bwMode="auto">
          <a:xfrm>
            <a:off x="2584671" y="637649"/>
            <a:ext cx="2349104" cy="529194"/>
          </a:xfrm>
          <a:prstGeom prst="ellipse">
            <a:avLst/>
          </a:prstGeom>
          <a:noFill/>
          <a:ln w="9525">
            <a:solidFill>
              <a:schemeClr val="folHlink"/>
            </a:solidFill>
            <a:round/>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900" b="1" dirty="0" smtClean="0">
                <a:solidFill>
                  <a:srgbClr val="FF0000"/>
                </a:solidFill>
                <a:latin typeface="Tahoma" pitchFamily="34" charset="0"/>
              </a:rPr>
              <a:t>Capitalisation pour </a:t>
            </a:r>
            <a:r>
              <a:rPr lang="fr-BE" sz="900" b="1" dirty="0">
                <a:solidFill>
                  <a:srgbClr val="FF0000"/>
                </a:solidFill>
                <a:latin typeface="Tahoma" pitchFamily="34" charset="0"/>
              </a:rPr>
              <a:t>les </a:t>
            </a:r>
            <a:r>
              <a:rPr lang="fr-BE" sz="900" b="1" dirty="0" smtClean="0">
                <a:solidFill>
                  <a:srgbClr val="FF0000"/>
                </a:solidFill>
                <a:latin typeface="Tahoma" pitchFamily="34" charset="0"/>
              </a:rPr>
              <a:t>programmes </a:t>
            </a:r>
          </a:p>
          <a:p>
            <a:pPr algn="ctr" eaLnBrk="0" hangingPunct="0"/>
            <a:r>
              <a:rPr lang="fr-BE" sz="900" b="1" dirty="0" smtClean="0">
                <a:solidFill>
                  <a:srgbClr val="FF0000"/>
                </a:solidFill>
                <a:latin typeface="Tahoma" pitchFamily="34" charset="0"/>
              </a:rPr>
              <a:t>/ projets à venir</a:t>
            </a:r>
            <a:endParaRPr lang="fr-BE" sz="900" b="1" dirty="0">
              <a:solidFill>
                <a:srgbClr val="FF0000"/>
              </a:solidFill>
              <a:latin typeface="Tahoma" pitchFamily="34" charset="0"/>
            </a:endParaRPr>
          </a:p>
        </p:txBody>
      </p:sp>
      <p:sp>
        <p:nvSpPr>
          <p:cNvPr id="17431" name="AutoShape 29"/>
          <p:cNvSpPr>
            <a:spLocks noChangeArrowheads="1"/>
          </p:cNvSpPr>
          <p:nvPr/>
        </p:nvSpPr>
        <p:spPr bwMode="auto">
          <a:xfrm>
            <a:off x="2657189" y="1964232"/>
            <a:ext cx="1009850" cy="527328"/>
          </a:xfrm>
          <a:prstGeom prst="flowChartDocument">
            <a:avLst/>
          </a:prstGeom>
          <a:noFill/>
          <a:ln w="9525">
            <a:solidFill>
              <a:srgbClr val="663300"/>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1100" b="1" dirty="0">
                <a:solidFill>
                  <a:srgbClr val="663300"/>
                </a:solidFill>
                <a:latin typeface="Tahoma" pitchFamily="34" charset="0"/>
              </a:rPr>
              <a:t>Rapport </a:t>
            </a:r>
          </a:p>
          <a:p>
            <a:pPr algn="ctr" eaLnBrk="0" hangingPunct="0"/>
            <a:r>
              <a:rPr lang="fr-BE" sz="1100" b="1" dirty="0" smtClean="0">
                <a:solidFill>
                  <a:srgbClr val="663300"/>
                </a:solidFill>
                <a:latin typeface="Tahoma" pitchFamily="34" charset="0"/>
              </a:rPr>
              <a:t>d’évaluation</a:t>
            </a:r>
            <a:endParaRPr lang="fr-BE" sz="1100" dirty="0">
              <a:solidFill>
                <a:srgbClr val="663300"/>
              </a:solidFill>
              <a:latin typeface="Tahoma" pitchFamily="34" charset="0"/>
            </a:endParaRPr>
          </a:p>
        </p:txBody>
      </p:sp>
      <p:sp>
        <p:nvSpPr>
          <p:cNvPr id="17432" name="AutoShape 33"/>
          <p:cNvSpPr>
            <a:spLocks noChangeArrowheads="1"/>
          </p:cNvSpPr>
          <p:nvPr/>
        </p:nvSpPr>
        <p:spPr bwMode="auto">
          <a:xfrm rot="10800000">
            <a:off x="4261071" y="3757086"/>
            <a:ext cx="2958704" cy="1019969"/>
          </a:xfrm>
          <a:custGeom>
            <a:avLst/>
            <a:gdLst>
              <a:gd name="T0" fmla="*/ 306895474 w 21600"/>
              <a:gd name="T1" fmla="*/ 3230 h 21600"/>
              <a:gd name="T2" fmla="*/ 18328238 w 21600"/>
              <a:gd name="T3" fmla="*/ 34677875 h 21600"/>
              <a:gd name="T4" fmla="*/ 307531531 w 21600"/>
              <a:gd name="T5" fmla="*/ 4074663 h 21600"/>
              <a:gd name="T6" fmla="*/ 702251677 w 21600"/>
              <a:gd name="T7" fmla="*/ 33207249 h 21600"/>
              <a:gd name="T8" fmla="*/ 609194433 w 21600"/>
              <a:gd name="T9" fmla="*/ 44268872 h 21600"/>
              <a:gd name="T10" fmla="*/ 509603855 w 21600"/>
              <a:gd name="T11" fmla="*/ 3393295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0326" y="10477"/>
                </a:moveTo>
                <a:cubicBezTo>
                  <a:pt x="20152" y="5341"/>
                  <a:pt x="15938" y="1268"/>
                  <a:pt x="10800" y="1268"/>
                </a:cubicBezTo>
                <a:cubicBezTo>
                  <a:pt x="5535" y="1268"/>
                  <a:pt x="1268" y="5535"/>
                  <a:pt x="1268" y="10800"/>
                </a:cubicBezTo>
                <a:lnTo>
                  <a:pt x="0" y="10800"/>
                </a:lnTo>
                <a:cubicBezTo>
                  <a:pt x="0" y="4835"/>
                  <a:pt x="4835" y="0"/>
                  <a:pt x="10800" y="0"/>
                </a:cubicBezTo>
                <a:cubicBezTo>
                  <a:pt x="16622" y="0"/>
                  <a:pt x="21396" y="4615"/>
                  <a:pt x="21593" y="10434"/>
                </a:cubicBezTo>
                <a:lnTo>
                  <a:pt x="24292" y="10342"/>
                </a:lnTo>
                <a:lnTo>
                  <a:pt x="21073" y="13787"/>
                </a:lnTo>
                <a:lnTo>
                  <a:pt x="17628" y="10568"/>
                </a:lnTo>
                <a:lnTo>
                  <a:pt x="20326" y="10477"/>
                </a:lnTo>
                <a:close/>
              </a:path>
            </a:pathLst>
          </a:custGeom>
          <a:solidFill>
            <a:schemeClr val="hlink"/>
          </a:solidFill>
          <a:ln w="9525">
            <a:solidFill>
              <a:schemeClr val="hlink"/>
            </a:solidFill>
            <a:miter lim="800000"/>
            <a:headEnd/>
            <a:tailEnd/>
          </a:ln>
        </p:spPr>
        <p:txBody>
          <a:bodyPr rot="10800000" wrap="none" lIns="71320" tIns="35661" rIns="71320" bIns="35661" anchor="ctr"/>
          <a:lstStyle/>
          <a:p>
            <a:endParaRPr lang="fr-FR"/>
          </a:p>
        </p:txBody>
      </p:sp>
      <p:grpSp>
        <p:nvGrpSpPr>
          <p:cNvPr id="6" name="Groupe 5"/>
          <p:cNvGrpSpPr/>
          <p:nvPr/>
        </p:nvGrpSpPr>
        <p:grpSpPr>
          <a:xfrm>
            <a:off x="5289770" y="3996810"/>
            <a:ext cx="1314450" cy="1412889"/>
            <a:chOff x="3657600" y="4796169"/>
            <a:chExt cx="1752600" cy="1695466"/>
          </a:xfrm>
        </p:grpSpPr>
        <p:sp>
          <p:nvSpPr>
            <p:cNvPr id="17425" name="Oval 20"/>
            <p:cNvSpPr>
              <a:spLocks noChangeArrowheads="1"/>
            </p:cNvSpPr>
            <p:nvPr/>
          </p:nvSpPr>
          <p:spPr bwMode="auto">
            <a:xfrm>
              <a:off x="3657600" y="5877272"/>
              <a:ext cx="1752600" cy="614363"/>
            </a:xfrm>
            <a:prstGeom prst="ellipse">
              <a:avLst/>
            </a:prstGeom>
            <a:noFill/>
            <a:ln w="9525">
              <a:solidFill>
                <a:schemeClr val="folHlink"/>
              </a:solidFill>
              <a:round/>
              <a:headEnd/>
              <a:tailEnd/>
            </a:ln>
            <a:extLst>
              <a:ext uri="{909E8E84-426E-40DD-AFC4-6F175D3DCCD1}">
                <a14:hiddenFill xmlns:a14="http://schemas.microsoft.com/office/drawing/2010/main">
                  <a:solidFill>
                    <a:schemeClr val="folHlink"/>
                  </a:solidFill>
                </a14:hiddenFill>
              </a:ext>
            </a:extLst>
          </p:spPr>
          <p:txBody>
            <a:bodyPr wrap="none" anchor="ctr"/>
            <a:lstStyle/>
            <a:p>
              <a:pPr algn="ctr" eaLnBrk="0" hangingPunct="0"/>
              <a:r>
                <a:rPr lang="fr-BE" sz="900" b="1">
                  <a:solidFill>
                    <a:srgbClr val="008000"/>
                  </a:solidFill>
                  <a:latin typeface="Tahoma" pitchFamily="34" charset="0"/>
                </a:rPr>
                <a:t>Décision de </a:t>
              </a:r>
            </a:p>
            <a:p>
              <a:pPr algn="ctr" eaLnBrk="0" hangingPunct="0"/>
              <a:r>
                <a:rPr lang="fr-BE" sz="900" b="1">
                  <a:solidFill>
                    <a:srgbClr val="008000"/>
                  </a:solidFill>
                  <a:latin typeface="Tahoma" pitchFamily="34" charset="0"/>
                </a:rPr>
                <a:t>financement</a:t>
              </a:r>
            </a:p>
          </p:txBody>
        </p:sp>
        <p:grpSp>
          <p:nvGrpSpPr>
            <p:cNvPr id="5" name="Groupe 4"/>
            <p:cNvGrpSpPr/>
            <p:nvPr/>
          </p:nvGrpSpPr>
          <p:grpSpPr>
            <a:xfrm>
              <a:off x="4067943" y="4796169"/>
              <a:ext cx="1204145" cy="1008526"/>
              <a:chOff x="4067943" y="4796168"/>
              <a:chExt cx="1204145" cy="1296657"/>
            </a:xfrm>
          </p:grpSpPr>
          <p:cxnSp>
            <p:nvCxnSpPr>
              <p:cNvPr id="3" name="Connecteur droit 2"/>
              <p:cNvCxnSpPr/>
              <p:nvPr/>
            </p:nvCxnSpPr>
            <p:spPr>
              <a:xfrm>
                <a:off x="4572000" y="5301208"/>
                <a:ext cx="0" cy="791617"/>
              </a:xfrm>
              <a:prstGeom prst="line">
                <a:avLst/>
              </a:prstGeom>
            </p:spPr>
            <p:style>
              <a:lnRef idx="3">
                <a:schemeClr val="accent2"/>
              </a:lnRef>
              <a:fillRef idx="0">
                <a:schemeClr val="accent2"/>
              </a:fillRef>
              <a:effectRef idx="2">
                <a:schemeClr val="accent2"/>
              </a:effectRef>
              <a:fontRef idx="minor">
                <a:schemeClr val="tx1"/>
              </a:fontRef>
            </p:style>
          </p:cxnSp>
          <p:sp>
            <p:nvSpPr>
              <p:cNvPr id="4" name="ZoneTexte 3"/>
              <p:cNvSpPr txBox="1"/>
              <p:nvPr/>
            </p:nvSpPr>
            <p:spPr>
              <a:xfrm>
                <a:off x="4067943" y="4796168"/>
                <a:ext cx="1204145" cy="403621"/>
              </a:xfrm>
              <a:prstGeom prst="rect">
                <a:avLst/>
              </a:prstGeom>
              <a:noFill/>
            </p:spPr>
            <p:txBody>
              <a:bodyPr wrap="square" rtlCol="0">
                <a:spAutoFit/>
              </a:bodyPr>
              <a:lstStyle/>
              <a:p>
                <a:r>
                  <a:rPr lang="fr-FR" sz="1100" b="1" dirty="0">
                    <a:solidFill>
                      <a:srgbClr val="7030A0"/>
                    </a:solidFill>
                  </a:rPr>
                  <a:t>Lancement</a:t>
                </a:r>
              </a:p>
            </p:txBody>
          </p:sp>
        </p:grpSp>
      </p:grpSp>
      <p:sp>
        <p:nvSpPr>
          <p:cNvPr id="29" name="AutoShape 3"/>
          <p:cNvSpPr>
            <a:spLocks noChangeArrowheads="1"/>
          </p:cNvSpPr>
          <p:nvPr/>
        </p:nvSpPr>
        <p:spPr bwMode="auto">
          <a:xfrm rot="13154663">
            <a:off x="4617915" y="1193891"/>
            <a:ext cx="253272" cy="1004307"/>
          </a:xfrm>
          <a:prstGeom prst="downArrow">
            <a:avLst>
              <a:gd name="adj1" fmla="val 19231"/>
              <a:gd name="adj2" fmla="val 120226"/>
            </a:avLst>
          </a:prstGeom>
          <a:solidFill>
            <a:schemeClr val="hlink"/>
          </a:solidFill>
          <a:ln w="3175">
            <a:solidFill>
              <a:schemeClr val="hlink"/>
            </a:solidFill>
            <a:prstDash val="sysDot"/>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sp>
        <p:nvSpPr>
          <p:cNvPr id="31" name="ZoneTexte 30"/>
          <p:cNvSpPr txBox="1"/>
          <p:nvPr/>
        </p:nvSpPr>
        <p:spPr>
          <a:xfrm>
            <a:off x="203019" y="4100881"/>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30" name="AutoShape 29"/>
          <p:cNvSpPr>
            <a:spLocks noChangeArrowheads="1"/>
          </p:cNvSpPr>
          <p:nvPr/>
        </p:nvSpPr>
        <p:spPr bwMode="auto">
          <a:xfrm>
            <a:off x="3275856" y="1320282"/>
            <a:ext cx="1186388" cy="577841"/>
          </a:xfrm>
          <a:prstGeom prst="flowChartDocument">
            <a:avLst/>
          </a:prstGeom>
          <a:noFill/>
          <a:ln w="9525">
            <a:solidFill>
              <a:srgbClr val="663300"/>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1100" b="1" dirty="0" smtClean="0">
                <a:solidFill>
                  <a:srgbClr val="663300"/>
                </a:solidFill>
                <a:latin typeface="Tahoma" pitchFamily="34" charset="0"/>
              </a:rPr>
              <a:t>Étude</a:t>
            </a:r>
          </a:p>
          <a:p>
            <a:pPr algn="ctr" eaLnBrk="0" hangingPunct="0"/>
            <a:r>
              <a:rPr lang="fr-BE" sz="1100" b="1" dirty="0" smtClean="0">
                <a:solidFill>
                  <a:srgbClr val="663300"/>
                </a:solidFill>
                <a:latin typeface="Tahoma" pitchFamily="34" charset="0"/>
              </a:rPr>
              <a:t>d’impact (réel)</a:t>
            </a:r>
            <a:endParaRPr lang="fr-BE" sz="1100" dirty="0">
              <a:solidFill>
                <a:srgbClr val="663300"/>
              </a:solidFill>
              <a:latin typeface="Tahoma" pitchFamily="34" charset="0"/>
            </a:endParaRPr>
          </a:p>
        </p:txBody>
      </p:sp>
      <p:sp>
        <p:nvSpPr>
          <p:cNvPr id="2" name="Rectangle 1"/>
          <p:cNvSpPr/>
          <p:nvPr/>
        </p:nvSpPr>
        <p:spPr>
          <a:xfrm>
            <a:off x="7676977" y="3079750"/>
            <a:ext cx="1287511" cy="281806"/>
          </a:xfrm>
          <a:prstGeom prst="rect">
            <a:avLst/>
          </a:prstGeom>
          <a:solidFill>
            <a:srgbClr val="FFFF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2843808" y="4861904"/>
            <a:ext cx="1632898" cy="184431"/>
          </a:xfrm>
          <a:prstGeom prst="rect">
            <a:avLst/>
          </a:prstGeom>
          <a:solidFill>
            <a:srgbClr val="FFFF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2693330" y="1993605"/>
            <a:ext cx="902840" cy="378961"/>
          </a:xfrm>
          <a:prstGeom prst="rect">
            <a:avLst/>
          </a:prstGeom>
          <a:solidFill>
            <a:srgbClr val="FFFF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3296124" y="1368247"/>
            <a:ext cx="1094111" cy="378741"/>
          </a:xfrm>
          <a:prstGeom prst="rect">
            <a:avLst/>
          </a:prstGeom>
          <a:solidFill>
            <a:srgbClr val="FFFF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AutoShape 13"/>
          <p:cNvSpPr>
            <a:spLocks noChangeArrowheads="1"/>
          </p:cNvSpPr>
          <p:nvPr/>
        </p:nvSpPr>
        <p:spPr bwMode="auto">
          <a:xfrm>
            <a:off x="7138709" y="2569349"/>
            <a:ext cx="146602" cy="1079500"/>
          </a:xfrm>
          <a:prstGeom prst="downArrow">
            <a:avLst>
              <a:gd name="adj1" fmla="val 19231"/>
              <a:gd name="adj2" fmla="val 136256"/>
            </a:avLst>
          </a:prstGeom>
          <a:solidFill>
            <a:schemeClr val="hlink"/>
          </a:solidFill>
          <a:ln w="3175">
            <a:solidFill>
              <a:schemeClr val="hlink"/>
            </a:solidFill>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grpSp>
        <p:nvGrpSpPr>
          <p:cNvPr id="7" name="Groupe 6"/>
          <p:cNvGrpSpPr/>
          <p:nvPr/>
        </p:nvGrpSpPr>
        <p:grpSpPr>
          <a:xfrm>
            <a:off x="6208424" y="2434953"/>
            <a:ext cx="1079500" cy="1173217"/>
            <a:chOff x="6208424" y="2434953"/>
            <a:chExt cx="1079500" cy="1173217"/>
          </a:xfrm>
        </p:grpSpPr>
        <p:sp>
          <p:nvSpPr>
            <p:cNvPr id="17420" name="AutoShape 13"/>
            <p:cNvSpPr>
              <a:spLocks noChangeArrowheads="1"/>
            </p:cNvSpPr>
            <p:nvPr/>
          </p:nvSpPr>
          <p:spPr bwMode="auto">
            <a:xfrm rot="2550400">
              <a:off x="6791680" y="2434953"/>
              <a:ext cx="128050" cy="1079500"/>
            </a:xfrm>
            <a:prstGeom prst="downArrow">
              <a:avLst>
                <a:gd name="adj1" fmla="val 19231"/>
                <a:gd name="adj2" fmla="val 136256"/>
              </a:avLst>
            </a:prstGeom>
            <a:solidFill>
              <a:schemeClr val="hlink"/>
            </a:solidFill>
            <a:ln w="3175">
              <a:solidFill>
                <a:schemeClr val="hlink"/>
              </a:solidFill>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sp>
          <p:nvSpPr>
            <p:cNvPr id="35" name="AutoShape 13"/>
            <p:cNvSpPr>
              <a:spLocks noChangeArrowheads="1"/>
            </p:cNvSpPr>
            <p:nvPr/>
          </p:nvSpPr>
          <p:spPr bwMode="auto">
            <a:xfrm rot="1499460">
              <a:off x="6915311" y="2528670"/>
              <a:ext cx="136228" cy="1079500"/>
            </a:xfrm>
            <a:prstGeom prst="downArrow">
              <a:avLst>
                <a:gd name="adj1" fmla="val 19231"/>
                <a:gd name="adj2" fmla="val 136256"/>
              </a:avLst>
            </a:prstGeom>
            <a:solidFill>
              <a:schemeClr val="hlink"/>
            </a:solidFill>
            <a:ln w="3175">
              <a:solidFill>
                <a:schemeClr val="hlink"/>
              </a:solidFill>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sp>
          <p:nvSpPr>
            <p:cNvPr id="37" name="AutoShape 13"/>
            <p:cNvSpPr>
              <a:spLocks noChangeArrowheads="1"/>
            </p:cNvSpPr>
            <p:nvPr/>
          </p:nvSpPr>
          <p:spPr bwMode="auto">
            <a:xfrm rot="3483676">
              <a:off x="6684149" y="2330877"/>
              <a:ext cx="128050" cy="1079500"/>
            </a:xfrm>
            <a:prstGeom prst="downArrow">
              <a:avLst>
                <a:gd name="adj1" fmla="val 19231"/>
                <a:gd name="adj2" fmla="val 136256"/>
              </a:avLst>
            </a:prstGeom>
            <a:solidFill>
              <a:schemeClr val="hlink"/>
            </a:solidFill>
            <a:ln w="3175">
              <a:solidFill>
                <a:schemeClr val="hlink"/>
              </a:solidFill>
              <a:miter lim="800000"/>
              <a:headEnd/>
              <a:tailEnd/>
            </a:ln>
          </p:spPr>
          <p:txBody>
            <a:bodyPr wrap="none" lIns="71320" tIns="35661" rIns="71320" bIns="35661" anchor="ctr"/>
            <a:lstStyle/>
            <a:p>
              <a:pPr eaLnBrk="0" hangingPunct="0"/>
              <a:endParaRPr lang="fr-BE">
                <a:solidFill>
                  <a:srgbClr val="3300CC"/>
                </a:solidFill>
                <a:latin typeface="Arial" charset="0"/>
              </a:endParaRPr>
            </a:p>
          </p:txBody>
        </p:sp>
      </p:grpSp>
      <p:sp>
        <p:nvSpPr>
          <p:cNvPr id="38" name="AutoShape 29"/>
          <p:cNvSpPr>
            <a:spLocks noChangeArrowheads="1"/>
          </p:cNvSpPr>
          <p:nvPr/>
        </p:nvSpPr>
        <p:spPr bwMode="auto">
          <a:xfrm>
            <a:off x="7797120" y="1898123"/>
            <a:ext cx="1331640" cy="671225"/>
          </a:xfrm>
          <a:prstGeom prst="flowChartDocument">
            <a:avLst/>
          </a:prstGeom>
          <a:noFill/>
          <a:ln w="9525">
            <a:solidFill>
              <a:srgbClr val="663300"/>
            </a:solidFill>
            <a:miter lim="800000"/>
            <a:headEnd/>
            <a:tailEnd/>
          </a:ln>
          <a:extLst>
            <a:ext uri="{909E8E84-426E-40DD-AFC4-6F175D3DCCD1}">
              <a14:hiddenFill xmlns:a14="http://schemas.microsoft.com/office/drawing/2010/main">
                <a:solidFill>
                  <a:schemeClr val="folHlink"/>
                </a:solidFill>
              </a14:hiddenFill>
            </a:ext>
          </a:extLst>
        </p:spPr>
        <p:txBody>
          <a:bodyPr wrap="none" lIns="71320" tIns="35661" rIns="71320" bIns="35661" anchor="ctr"/>
          <a:lstStyle/>
          <a:p>
            <a:pPr algn="ctr" eaLnBrk="0" hangingPunct="0"/>
            <a:r>
              <a:rPr lang="fr-BE" sz="1100" b="1" dirty="0" smtClean="0">
                <a:solidFill>
                  <a:srgbClr val="663300"/>
                </a:solidFill>
                <a:latin typeface="Tahoma" pitchFamily="34" charset="0"/>
              </a:rPr>
              <a:t>Étude</a:t>
            </a:r>
          </a:p>
          <a:p>
            <a:pPr algn="ctr" eaLnBrk="0" hangingPunct="0"/>
            <a:r>
              <a:rPr lang="fr-BE" sz="1100" b="1" dirty="0" smtClean="0">
                <a:solidFill>
                  <a:srgbClr val="663300"/>
                </a:solidFill>
                <a:latin typeface="Tahoma" pitchFamily="34" charset="0"/>
              </a:rPr>
              <a:t>d’impact (prévu)</a:t>
            </a:r>
            <a:endParaRPr lang="fr-BE" sz="1100" dirty="0">
              <a:solidFill>
                <a:srgbClr val="663300"/>
              </a:solidFill>
              <a:latin typeface="Tahoma" pitchFamily="34" charset="0"/>
            </a:endParaRPr>
          </a:p>
        </p:txBody>
      </p:sp>
      <p:sp>
        <p:nvSpPr>
          <p:cNvPr id="39" name="Rectangle 38"/>
          <p:cNvSpPr/>
          <p:nvPr/>
        </p:nvSpPr>
        <p:spPr>
          <a:xfrm>
            <a:off x="7812360" y="1928596"/>
            <a:ext cx="1296656" cy="438196"/>
          </a:xfrm>
          <a:prstGeom prst="rect">
            <a:avLst/>
          </a:prstGeom>
          <a:solidFill>
            <a:srgbClr val="FFFF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413"/>
                                        </p:tgtEl>
                                        <p:attrNameLst>
                                          <p:attrName>style.visibility</p:attrName>
                                        </p:attrNameLst>
                                      </p:cBhvr>
                                      <p:to>
                                        <p:strVal val="visible"/>
                                      </p:to>
                                    </p:set>
                                    <p:animEffect transition="in" filter="wipe(left)">
                                      <p:cBhvr>
                                        <p:cTn id="11" dur="500"/>
                                        <p:tgtEl>
                                          <p:spTgt spid="1741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7429"/>
                                        </p:tgtEl>
                                        <p:attrNameLst>
                                          <p:attrName>style.visibility</p:attrName>
                                        </p:attrNameLst>
                                      </p:cBhvr>
                                      <p:to>
                                        <p:strVal val="visible"/>
                                      </p:to>
                                    </p:set>
                                    <p:animEffect transition="in" filter="wipe(left)">
                                      <p:cBhvr>
                                        <p:cTn id="14" dur="500"/>
                                        <p:tgtEl>
                                          <p:spTgt spid="17429"/>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742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74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up)">
                                      <p:cBhvr>
                                        <p:cTn id="26" dur="500"/>
                                        <p:tgtEl>
                                          <p:spTgt spid="36"/>
                                        </p:tgtEl>
                                      </p:cBhvr>
                                    </p:animEffect>
                                  </p:childTnLst>
                                </p:cTn>
                              </p:par>
                              <p:par>
                                <p:cTn id="27" presetID="22" presetClass="entr" presetSubtype="2"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7423"/>
                                        </p:tgtEl>
                                        <p:attrNameLst>
                                          <p:attrName>style.visibility</p:attrName>
                                        </p:attrNameLst>
                                      </p:cBhvr>
                                      <p:to>
                                        <p:strVal val="visible"/>
                                      </p:to>
                                    </p:set>
                                    <p:animEffect transition="in" filter="wipe(up)">
                                      <p:cBhvr>
                                        <p:cTn id="38" dur="500"/>
                                        <p:tgtEl>
                                          <p:spTgt spid="17423"/>
                                        </p:tgtEl>
                                      </p:cBhvr>
                                    </p:animEffect>
                                  </p:childTnLst>
                                </p:cTn>
                              </p:par>
                              <p:par>
                                <p:cTn id="39" presetID="1" presetClass="exit" presetSubtype="0" fill="hold" nodeType="withEffect">
                                  <p:stCondLst>
                                    <p:cond delay="0"/>
                                  </p:stCondLst>
                                  <p:childTnLst>
                                    <p:set>
                                      <p:cBhvr>
                                        <p:cTn id="40" dur="1" fill="hold">
                                          <p:stCondLst>
                                            <p:cond delay="0"/>
                                          </p:stCondLst>
                                        </p:cTn>
                                        <p:tgtEl>
                                          <p:spTgt spid="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4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17424"/>
                                        </p:tgtEl>
                                        <p:attrNameLst>
                                          <p:attrName>style.visibility</p:attrName>
                                        </p:attrNameLst>
                                      </p:cBhvr>
                                      <p:to>
                                        <p:strVal val="visible"/>
                                      </p:to>
                                    </p:set>
                                    <p:animEffect transition="in" filter="wipe(right)">
                                      <p:cBhvr>
                                        <p:cTn id="49" dur="500"/>
                                        <p:tgtEl>
                                          <p:spTgt spid="17424"/>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7432"/>
                                        </p:tgtEl>
                                        <p:attrNameLst>
                                          <p:attrName>style.visibility</p:attrName>
                                        </p:attrNameLst>
                                      </p:cBhvr>
                                      <p:to>
                                        <p:strVal val="visible"/>
                                      </p:to>
                                    </p:set>
                                    <p:animEffect transition="in" filter="wipe(right)">
                                      <p:cBhvr>
                                        <p:cTn id="52" dur="500"/>
                                        <p:tgtEl>
                                          <p:spTgt spid="1743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up)">
                                      <p:cBhvr>
                                        <p:cTn id="57" dur="10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7426"/>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7418"/>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17421"/>
                                        </p:tgtEl>
                                        <p:attrNameLst>
                                          <p:attrName>style.visibility</p:attrName>
                                        </p:attrNameLst>
                                      </p:cBhvr>
                                      <p:to>
                                        <p:strVal val="visible"/>
                                      </p:to>
                                    </p:set>
                                    <p:animEffect transition="in" filter="wipe(down)">
                                      <p:cBhvr>
                                        <p:cTn id="68" dur="500"/>
                                        <p:tgtEl>
                                          <p:spTgt spid="1742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7427"/>
                                        </p:tgtEl>
                                        <p:attrNameLst>
                                          <p:attrName>style.visibility</p:attrName>
                                        </p:attrNameLst>
                                      </p:cBhvr>
                                      <p:to>
                                        <p:strVal val="visible"/>
                                      </p:to>
                                    </p:set>
                                    <p:animEffect transition="in" filter="wipe(down)">
                                      <p:cBhvr>
                                        <p:cTn id="71" dur="500"/>
                                        <p:tgtEl>
                                          <p:spTgt spid="17427"/>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7419"/>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7431"/>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7430"/>
                                        </p:tgtEl>
                                        <p:attrNameLst>
                                          <p:attrName>style.visibility</p:attrName>
                                        </p:attrNameLst>
                                      </p:cBhvr>
                                      <p:to>
                                        <p:strVal val="visible"/>
                                      </p:to>
                                    </p:set>
                                    <p:animEffect transition="in" filter="wipe(down)">
                                      <p:cBhvr>
                                        <p:cTn id="91" dur="500"/>
                                        <p:tgtEl>
                                          <p:spTgt spid="17430"/>
                                        </p:tgtEl>
                                      </p:cBhvr>
                                    </p:animEffec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33"/>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34"/>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5" grpId="0" animBg="1"/>
      <p:bldP spid="17416" grpId="0" animBg="1"/>
      <p:bldP spid="17417" grpId="0" animBg="1"/>
      <p:bldP spid="17418" grpId="0" animBg="1"/>
      <p:bldP spid="17419" grpId="0" animBg="1"/>
      <p:bldP spid="17421" grpId="0" animBg="1"/>
      <p:bldP spid="17423" grpId="0" animBg="1"/>
      <p:bldP spid="17424" grpId="0" animBg="1"/>
      <p:bldP spid="17426" grpId="0" animBg="1"/>
      <p:bldP spid="17427" grpId="0" animBg="1"/>
      <p:bldP spid="17428" grpId="0" animBg="1"/>
      <p:bldP spid="17429" grpId="0" animBg="1"/>
      <p:bldP spid="17430" grpId="0" animBg="1"/>
      <p:bldP spid="17431" grpId="0" animBg="1"/>
      <p:bldP spid="17432" grpId="0" animBg="1"/>
      <p:bldP spid="29" grpId="0" animBg="1"/>
      <p:bldP spid="30" grpId="0" animBg="1"/>
      <p:bldP spid="2" grpId="0" animBg="1"/>
      <p:bldP spid="32" grpId="0" animBg="1"/>
      <p:bldP spid="33" grpId="0" animBg="1"/>
      <p:bldP spid="34" grpId="0" animBg="1"/>
      <p:bldP spid="36"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prstGeom prst="rect">
            <a:avLst/>
          </a:prstGeom>
        </p:spPr>
        <p:txBody>
          <a:bodyPr/>
          <a:lstStyle/>
          <a:p>
            <a:pPr algn="ctr" eaLnBrk="1" hangingPunct="1"/>
            <a:r>
              <a:rPr lang="fr-FR" sz="3400" dirty="0"/>
              <a:t>Sommaire</a:t>
            </a:r>
          </a:p>
        </p:txBody>
      </p:sp>
      <p:sp>
        <p:nvSpPr>
          <p:cNvPr id="8" name="Rectangle 3"/>
          <p:cNvSpPr txBox="1">
            <a:spLocks noChangeArrowheads="1"/>
          </p:cNvSpPr>
          <p:nvPr/>
        </p:nvSpPr>
        <p:spPr>
          <a:xfrm>
            <a:off x="2915816" y="1537353"/>
            <a:ext cx="576064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b="1" dirty="0">
                <a:solidFill>
                  <a:srgbClr val="000000"/>
                </a:solidFill>
                <a:latin typeface="Calibri" pitchFamily="34" charset="0"/>
              </a:rPr>
              <a:t>Fondamentaux de l’évaluation</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a:solidFill>
                  <a:srgbClr val="000000"/>
                </a:solidFill>
                <a:latin typeface="Calibri" pitchFamily="34" charset="0"/>
              </a:rPr>
              <a:t>Le processus </a:t>
            </a:r>
            <a:r>
              <a:rPr lang="fr-FR" sz="2000" dirty="0" smtClean="0">
                <a:solidFill>
                  <a:srgbClr val="000000"/>
                </a:solidFill>
                <a:latin typeface="Calibri" pitchFamily="34" charset="0"/>
              </a:rPr>
              <a:t>d’évaluation</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Évaluer l’impact en mettant en œuvre des </a:t>
            </a:r>
            <a:r>
              <a:rPr lang="fr-FR" sz="2000" dirty="0">
                <a:solidFill>
                  <a:srgbClr val="000000"/>
                </a:solidFill>
                <a:latin typeface="Calibri" pitchFamily="34" charset="0"/>
              </a:rPr>
              <a:t>indicateurs</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Critères de réussite, bonnes pratiques</a:t>
            </a:r>
            <a:endParaRPr lang="fr-FR" sz="2000" dirty="0">
              <a:solidFill>
                <a:srgbClr val="000000"/>
              </a:solidFill>
              <a:latin typeface="Calibri" pitchFamily="34" charset="0"/>
            </a:endParaRPr>
          </a:p>
        </p:txBody>
      </p:sp>
    </p:spTree>
    <p:extLst>
      <p:ext uri="{BB962C8B-B14F-4D97-AF65-F5344CB8AC3E}">
        <p14:creationId xmlns:p14="http://schemas.microsoft.com/office/powerpoint/2010/main" val="4186056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a:spLocks noGrp="1" noChangeArrowheads="1"/>
          </p:cNvSpPr>
          <p:nvPr>
            <p:ph type="title"/>
          </p:nvPr>
        </p:nvSpPr>
        <p:spPr>
          <a:xfrm>
            <a:off x="2795194" y="134938"/>
            <a:ext cx="6218178" cy="571500"/>
          </a:xfrm>
          <a:prstGeom prst="rect">
            <a:avLst/>
          </a:prstGeom>
        </p:spPr>
        <p:txBody>
          <a:bodyPr/>
          <a:lstStyle/>
          <a:p>
            <a:pPr eaLnBrk="1" hangingPunct="1"/>
            <a:r>
              <a:rPr lang="fr-FR" sz="2800" dirty="0"/>
              <a:t>Fondamentaux de l’évaluation</a:t>
            </a:r>
          </a:p>
        </p:txBody>
      </p:sp>
      <p:sp useBgFill="1">
        <p:nvSpPr>
          <p:cNvPr id="6" name="Text Box 24"/>
          <p:cNvSpPr txBox="1">
            <a:spLocks noChangeArrowheads="1"/>
          </p:cNvSpPr>
          <p:nvPr/>
        </p:nvSpPr>
        <p:spPr bwMode="auto">
          <a:xfrm>
            <a:off x="6494158" y="5484099"/>
            <a:ext cx="2353139" cy="210518"/>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900" dirty="0">
                <a:latin typeface="Arial" charset="0"/>
              </a:rPr>
              <a:t>Source </a:t>
            </a:r>
            <a:r>
              <a:rPr lang="fr-FR" sz="900" dirty="0" smtClean="0">
                <a:latin typeface="Arial" charset="0"/>
              </a:rPr>
              <a:t>cc-by-SA : </a:t>
            </a:r>
            <a:r>
              <a:rPr lang="fr-FR" sz="900" dirty="0" smtClean="0">
                <a:latin typeface="Arial" charset="0"/>
                <a:hlinkClick r:id="rId3"/>
              </a:rPr>
              <a:t>Wikimédia Commons</a:t>
            </a:r>
            <a:endParaRPr lang="fr-FR" sz="900" dirty="0">
              <a:latin typeface="Arial" charset="0"/>
            </a:endParaRPr>
          </a:p>
        </p:txBody>
      </p:sp>
      <p:pic>
        <p:nvPicPr>
          <p:cNvPr id="1026" name="Picture 2" descr="File:Water pump (72505271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9837" y="985292"/>
            <a:ext cx="5893594" cy="39118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ext Box 6"/>
          <p:cNvSpPr txBox="1">
            <a:spLocks noChangeArrowheads="1"/>
          </p:cNvSpPr>
          <p:nvPr/>
        </p:nvSpPr>
        <p:spPr bwMode="auto">
          <a:xfrm>
            <a:off x="3855105" y="5497793"/>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a:t>Source : </a:t>
            </a:r>
            <a:r>
              <a:rPr lang="fr-FR" sz="700" dirty="0">
                <a:hlinkClick r:id="rId3"/>
              </a:rPr>
              <a:t>Prise en compte de l’impact et construction d’indicateurs </a:t>
            </a:r>
            <a:r>
              <a:rPr lang="fr-FR" sz="700" dirty="0" smtClean="0">
                <a:hlinkClick r:id="rId3"/>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grpSp>
        <p:nvGrpSpPr>
          <p:cNvPr id="39" name="Groupe 38"/>
          <p:cNvGrpSpPr/>
          <p:nvPr/>
        </p:nvGrpSpPr>
        <p:grpSpPr>
          <a:xfrm>
            <a:off x="2973114" y="409228"/>
            <a:ext cx="5868652" cy="4800533"/>
            <a:chOff x="2411760" y="1196752"/>
            <a:chExt cx="6552728" cy="4968552"/>
          </a:xfrm>
        </p:grpSpPr>
        <p:sp>
          <p:nvSpPr>
            <p:cNvPr id="35" name="Rectangle à coins arrondis 34"/>
            <p:cNvSpPr/>
            <p:nvPr/>
          </p:nvSpPr>
          <p:spPr>
            <a:xfrm>
              <a:off x="2411760" y="1196752"/>
              <a:ext cx="6552728" cy="4968552"/>
            </a:xfrm>
            <a:prstGeom prst="roundRect">
              <a:avLst/>
            </a:prstGeom>
            <a:solidFill>
              <a:schemeClr val="bg1"/>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7380312" y="1412776"/>
              <a:ext cx="1296144" cy="446449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2627784" y="3356992"/>
              <a:ext cx="5544616" cy="504056"/>
            </a:xfrm>
            <a:prstGeom prst="roundRect">
              <a:avLst/>
            </a:prstGeom>
            <a:solidFill>
              <a:srgbClr val="FFFF66">
                <a:alpha val="39000"/>
              </a:srgbClr>
            </a:solidFill>
            <a:ln w="3175">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a:endCxn id="23" idx="0"/>
            </p:cNvCxnSpPr>
            <p:nvPr/>
          </p:nvCxnSpPr>
          <p:spPr>
            <a:xfrm flipV="1">
              <a:off x="2699792" y="1412776"/>
              <a:ext cx="5328592" cy="1944216"/>
            </a:xfrm>
            <a:prstGeom prst="line">
              <a:avLst/>
            </a:prstGeom>
            <a:ln w="63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a:endCxn id="23" idx="4"/>
            </p:cNvCxnSpPr>
            <p:nvPr/>
          </p:nvCxnSpPr>
          <p:spPr>
            <a:xfrm>
              <a:off x="2699792" y="3861048"/>
              <a:ext cx="5328592" cy="2016224"/>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699792" y="3429000"/>
              <a:ext cx="1224136" cy="350403"/>
            </a:xfrm>
            <a:prstGeom prst="rect">
              <a:avLst/>
            </a:prstGeom>
            <a:noFill/>
          </p:spPr>
          <p:txBody>
            <a:bodyPr wrap="square" rtlCol="0">
              <a:spAutoFit/>
            </a:bodyPr>
            <a:lstStyle/>
            <a:p>
              <a:r>
                <a:rPr lang="fr-FR" sz="1600" dirty="0">
                  <a:latin typeface="Calibri" pitchFamily="34" charset="0"/>
                </a:rPr>
                <a:t>Objectifs</a:t>
              </a:r>
            </a:p>
          </p:txBody>
        </p:sp>
        <p:sp>
          <p:nvSpPr>
            <p:cNvPr id="27" name="ZoneTexte 26"/>
            <p:cNvSpPr txBox="1"/>
            <p:nvPr/>
          </p:nvSpPr>
          <p:spPr>
            <a:xfrm>
              <a:off x="6012160" y="3429000"/>
              <a:ext cx="1448544" cy="406265"/>
            </a:xfrm>
            <a:prstGeom prst="rect">
              <a:avLst/>
            </a:prstGeom>
            <a:noFill/>
          </p:spPr>
          <p:txBody>
            <a:bodyPr wrap="square" rtlCol="0">
              <a:spAutoFit/>
            </a:bodyPr>
            <a:lstStyle/>
            <a:p>
              <a:r>
                <a:rPr lang="fr-FR" sz="1600" dirty="0">
                  <a:latin typeface="Calibri" pitchFamily="34" charset="0"/>
                </a:rPr>
                <a:t>Résultats</a:t>
              </a:r>
            </a:p>
          </p:txBody>
        </p:sp>
        <p:sp>
          <p:nvSpPr>
            <p:cNvPr id="28" name="ZoneTexte 27"/>
            <p:cNvSpPr txBox="1"/>
            <p:nvPr/>
          </p:nvSpPr>
          <p:spPr>
            <a:xfrm rot="20419067">
              <a:off x="6052548" y="2103600"/>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0" name="ZoneTexte 29"/>
            <p:cNvSpPr txBox="1"/>
            <p:nvPr/>
          </p:nvSpPr>
          <p:spPr>
            <a:xfrm rot="1180522">
              <a:off x="6115791" y="4767835"/>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2" name="Ellipse 31"/>
            <p:cNvSpPr/>
            <p:nvPr/>
          </p:nvSpPr>
          <p:spPr>
            <a:xfrm>
              <a:off x="7812360" y="3356992"/>
              <a:ext cx="512440" cy="50405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p:cNvSpPr txBox="1"/>
            <p:nvPr/>
          </p:nvSpPr>
          <p:spPr>
            <a:xfrm>
              <a:off x="7596336" y="2852936"/>
              <a:ext cx="1080120" cy="415498"/>
            </a:xfrm>
            <a:prstGeom prst="rect">
              <a:avLst/>
            </a:prstGeom>
            <a:noFill/>
          </p:spPr>
          <p:txBody>
            <a:bodyPr wrap="square" rtlCol="0">
              <a:spAutoFit/>
            </a:bodyPr>
            <a:lstStyle/>
            <a:p>
              <a:r>
                <a:rPr lang="fr-FR" sz="1600" b="1" dirty="0">
                  <a:latin typeface="Calibri" pitchFamily="34" charset="0"/>
                </a:rPr>
                <a:t>Impact</a:t>
              </a:r>
            </a:p>
          </p:txBody>
        </p:sp>
        <p:cxnSp>
          <p:nvCxnSpPr>
            <p:cNvPr id="38" name="Connecteur droit avec flèche 37"/>
            <p:cNvCxnSpPr/>
            <p:nvPr/>
          </p:nvCxnSpPr>
          <p:spPr>
            <a:xfrm>
              <a:off x="3779912" y="3645024"/>
              <a:ext cx="2160240"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7" name="ZoneTexte 16"/>
          <p:cNvSpPr txBox="1"/>
          <p:nvPr/>
        </p:nvSpPr>
        <p:spPr>
          <a:xfrm>
            <a:off x="199209" y="341832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1555670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2959102" y="134938"/>
            <a:ext cx="3557115" cy="571500"/>
          </a:xfrm>
          <a:prstGeom prst="rect">
            <a:avLst/>
          </a:prstGeom>
        </p:spPr>
        <p:txBody>
          <a:bodyPr/>
          <a:lstStyle/>
          <a:p>
            <a:pPr eaLnBrk="1" hangingPunct="1"/>
            <a:r>
              <a:rPr lang="fr-FR" dirty="0" smtClean="0"/>
              <a:t>Définitions </a:t>
            </a:r>
          </a:p>
        </p:txBody>
      </p:sp>
      <p:sp>
        <p:nvSpPr>
          <p:cNvPr id="174083" name="Rectangle 3"/>
          <p:cNvSpPr>
            <a:spLocks noGrp="1" noChangeArrowheads="1"/>
          </p:cNvSpPr>
          <p:nvPr>
            <p:ph idx="1"/>
          </p:nvPr>
        </p:nvSpPr>
        <p:spPr>
          <a:xfrm>
            <a:off x="2771800" y="1705372"/>
            <a:ext cx="5904656" cy="3537390"/>
          </a:xfrm>
          <a:prstGeom prst="rect">
            <a:avLst/>
          </a:prstGeom>
        </p:spPr>
        <p:txBody>
          <a:bodyPr/>
          <a:lstStyle/>
          <a:p>
            <a:pPr eaLnBrk="1" hangingPunct="1">
              <a:lnSpc>
                <a:spcPct val="80000"/>
              </a:lnSpc>
              <a:buFontTx/>
              <a:buNone/>
            </a:pPr>
            <a:r>
              <a:rPr lang="fr-FR" sz="1800" b="1" dirty="0">
                <a:solidFill>
                  <a:srgbClr val="663300"/>
                </a:solidFill>
              </a:rPr>
              <a:t>Résultats</a:t>
            </a:r>
            <a:r>
              <a:rPr lang="fr-FR" sz="1800" dirty="0"/>
              <a:t> = changements produits </a:t>
            </a:r>
            <a:r>
              <a:rPr lang="fr-FR" sz="1800" b="1" dirty="0"/>
              <a:t>directement</a:t>
            </a:r>
            <a:r>
              <a:rPr lang="fr-FR" sz="1800" dirty="0"/>
              <a:t> par </a:t>
            </a:r>
            <a:r>
              <a:rPr lang="fr-FR" sz="1800" dirty="0" smtClean="0"/>
              <a:t>le projet</a:t>
            </a:r>
            <a:endParaRPr lang="fr-FR" sz="1800" dirty="0"/>
          </a:p>
          <a:p>
            <a:pPr lvl="1" eaLnBrk="1" hangingPunct="1">
              <a:lnSpc>
                <a:spcPct val="80000"/>
              </a:lnSpc>
            </a:pPr>
            <a:r>
              <a:rPr lang="fr-FR" sz="1600" dirty="0"/>
              <a:t>A comparer avec les </a:t>
            </a:r>
            <a:r>
              <a:rPr lang="fr-FR" sz="1800" b="1" dirty="0">
                <a:solidFill>
                  <a:srgbClr val="663300"/>
                </a:solidFill>
                <a:ea typeface="+mn-ea"/>
                <a:cs typeface="+mn-cs"/>
              </a:rPr>
              <a:t>objectifs</a:t>
            </a:r>
            <a:r>
              <a:rPr lang="fr-FR" sz="1600" dirty="0"/>
              <a:t> formalisés avant le </a:t>
            </a:r>
            <a:r>
              <a:rPr lang="fr-FR" sz="1600" dirty="0" smtClean="0"/>
              <a:t>lancement.</a:t>
            </a:r>
          </a:p>
          <a:p>
            <a:pPr eaLnBrk="1" hangingPunct="1">
              <a:lnSpc>
                <a:spcPct val="80000"/>
              </a:lnSpc>
              <a:buFontTx/>
              <a:buNone/>
            </a:pPr>
            <a:r>
              <a:rPr lang="fr-FR" sz="1800" b="1" dirty="0" smtClean="0">
                <a:solidFill>
                  <a:srgbClr val="663300"/>
                </a:solidFill>
              </a:rPr>
              <a:t>Effets</a:t>
            </a:r>
            <a:r>
              <a:rPr lang="fr-FR" sz="1800" dirty="0" smtClean="0"/>
              <a:t> </a:t>
            </a:r>
            <a:r>
              <a:rPr lang="fr-FR" sz="1800" dirty="0"/>
              <a:t>= incidences </a:t>
            </a:r>
            <a:r>
              <a:rPr lang="fr-FR" sz="1800" b="1" dirty="0"/>
              <a:t>directes et indirectes </a:t>
            </a:r>
            <a:r>
              <a:rPr lang="fr-FR" sz="1800" dirty="0"/>
              <a:t>de l’action</a:t>
            </a:r>
          </a:p>
          <a:p>
            <a:pPr lvl="1" eaLnBrk="1" hangingPunct="1">
              <a:lnSpc>
                <a:spcPct val="80000"/>
              </a:lnSpc>
            </a:pPr>
            <a:r>
              <a:rPr lang="fr-FR" sz="1600" dirty="0"/>
              <a:t>Résultats </a:t>
            </a:r>
            <a:r>
              <a:rPr lang="fr-FR" sz="1600" dirty="0" smtClean="0"/>
              <a:t>directs du projet </a:t>
            </a:r>
            <a:r>
              <a:rPr lang="fr-FR" sz="1600" dirty="0"/>
              <a:t>mais aussi </a:t>
            </a:r>
            <a:r>
              <a:rPr lang="fr-FR" sz="1600" dirty="0" smtClean="0"/>
              <a:t>de facteurs extérieurs.</a:t>
            </a:r>
            <a:endParaRPr lang="fr-FR" sz="1600" dirty="0"/>
          </a:p>
          <a:p>
            <a:pPr lvl="1" eaLnBrk="1" hangingPunct="1">
              <a:lnSpc>
                <a:spcPct val="80000"/>
              </a:lnSpc>
            </a:pPr>
            <a:r>
              <a:rPr lang="fr-FR" sz="1600" dirty="0"/>
              <a:t>Les effets peuvent être anticipés, mais avec une marge d’incertitude </a:t>
            </a:r>
          </a:p>
          <a:p>
            <a:pPr eaLnBrk="1" hangingPunct="1">
              <a:lnSpc>
                <a:spcPct val="80000"/>
              </a:lnSpc>
              <a:buFontTx/>
              <a:buNone/>
            </a:pPr>
            <a:r>
              <a:rPr lang="fr-FR" sz="1800" b="1" dirty="0" smtClean="0">
                <a:solidFill>
                  <a:srgbClr val="663300"/>
                </a:solidFill>
              </a:rPr>
              <a:t>Impact</a:t>
            </a:r>
            <a:r>
              <a:rPr lang="fr-FR" sz="1800" dirty="0" smtClean="0"/>
              <a:t> </a:t>
            </a:r>
            <a:r>
              <a:rPr lang="fr-FR" sz="1800" dirty="0"/>
              <a:t>= </a:t>
            </a:r>
            <a:r>
              <a:rPr lang="fr-FR" sz="1800" b="1" dirty="0" smtClean="0"/>
              <a:t>changement durable </a:t>
            </a:r>
            <a:r>
              <a:rPr lang="fr-FR" sz="1800" dirty="0" smtClean="0"/>
              <a:t>à </a:t>
            </a:r>
            <a:r>
              <a:rPr lang="fr-FR" sz="1800" dirty="0"/>
              <a:t>la suite de l’action, </a:t>
            </a:r>
            <a:r>
              <a:rPr lang="fr-FR" sz="1800" dirty="0" smtClean="0"/>
              <a:t>ce </a:t>
            </a:r>
            <a:r>
              <a:rPr lang="fr-FR" sz="1800" dirty="0"/>
              <a:t>qui reste quand le projet </a:t>
            </a:r>
            <a:r>
              <a:rPr lang="fr-FR" sz="1800" dirty="0" smtClean="0"/>
              <a:t>est achevé.</a:t>
            </a:r>
            <a:endParaRPr lang="fr-FR" sz="1800" dirty="0"/>
          </a:p>
          <a:p>
            <a:pPr lvl="1" eaLnBrk="1" hangingPunct="1">
              <a:lnSpc>
                <a:spcPct val="80000"/>
              </a:lnSpc>
            </a:pPr>
            <a:r>
              <a:rPr lang="fr-FR" sz="1600" dirty="0"/>
              <a:t>Prévoir l’impact </a:t>
            </a:r>
            <a:r>
              <a:rPr lang="fr-FR" sz="1600" dirty="0" smtClean="0"/>
              <a:t>est difficile, </a:t>
            </a:r>
            <a:r>
              <a:rPr lang="fr-FR" sz="1600" dirty="0"/>
              <a:t>car de nombreux</a:t>
            </a:r>
            <a:r>
              <a:rPr lang="fr-FR" sz="1600" b="1" dirty="0"/>
              <a:t> </a:t>
            </a:r>
            <a:r>
              <a:rPr lang="fr-FR" sz="1600" b="1" dirty="0" smtClean="0"/>
              <a:t>éléments extérieurs au projet</a:t>
            </a:r>
            <a:r>
              <a:rPr lang="fr-FR" sz="1600" dirty="0" smtClean="0"/>
              <a:t> interviennent.</a:t>
            </a:r>
            <a:endParaRPr lang="fr-FR" sz="1600" dirty="0"/>
          </a:p>
          <a:p>
            <a:pPr lvl="1" eaLnBrk="1" hangingPunct="1">
              <a:lnSpc>
                <a:spcPct val="80000"/>
              </a:lnSpc>
            </a:pPr>
            <a:r>
              <a:rPr lang="fr-FR" sz="1600" dirty="0"/>
              <a:t>Le </a:t>
            </a:r>
            <a:r>
              <a:rPr lang="fr-FR" sz="1600" b="1" dirty="0"/>
              <a:t>temps</a:t>
            </a:r>
            <a:r>
              <a:rPr lang="fr-FR" sz="1600" dirty="0"/>
              <a:t> </a:t>
            </a:r>
            <a:r>
              <a:rPr lang="fr-FR" sz="1600" dirty="0" smtClean="0"/>
              <a:t>joue un rôle majeur, </a:t>
            </a:r>
            <a:r>
              <a:rPr lang="fr-FR" sz="1600" dirty="0"/>
              <a:t>car l'impact se juge à </a:t>
            </a:r>
            <a:r>
              <a:rPr lang="fr-FR" sz="1600" dirty="0" smtClean="0"/>
              <a:t>terme,  </a:t>
            </a:r>
            <a:r>
              <a:rPr lang="fr-FR" sz="1600" b="1" dirty="0" smtClean="0"/>
              <a:t>après la fin du projet</a:t>
            </a:r>
            <a:endParaRPr lang="fr-FR" sz="1600" b="1" dirty="0"/>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272" y="134938"/>
            <a:ext cx="1908138" cy="1455839"/>
          </a:xfrm>
          <a:prstGeom prst="rect">
            <a:avLst/>
          </a:prstGeom>
        </p:spPr>
      </p:pic>
      <p:sp>
        <p:nvSpPr>
          <p:cNvPr id="6" name="Ellipse 5"/>
          <p:cNvSpPr/>
          <p:nvPr/>
        </p:nvSpPr>
        <p:spPr>
          <a:xfrm>
            <a:off x="8005906" y="736918"/>
            <a:ext cx="432048" cy="206846"/>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10" name="Ellipse 9"/>
          <p:cNvSpPr/>
          <p:nvPr/>
        </p:nvSpPr>
        <p:spPr>
          <a:xfrm>
            <a:off x="8445192" y="576104"/>
            <a:ext cx="432048" cy="206846"/>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11" name="Ellipse 10"/>
          <p:cNvSpPr/>
          <p:nvPr/>
        </p:nvSpPr>
        <p:spPr>
          <a:xfrm rot="20597972">
            <a:off x="8016288" y="399325"/>
            <a:ext cx="360788" cy="170898"/>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12" name="Ellipse 11"/>
          <p:cNvSpPr/>
          <p:nvPr/>
        </p:nvSpPr>
        <p:spPr>
          <a:xfrm rot="766265">
            <a:off x="8033901" y="1121430"/>
            <a:ext cx="360788" cy="170898"/>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13" name="ZoneTexte 12"/>
          <p:cNvSpPr txBox="1"/>
          <p:nvPr/>
        </p:nvSpPr>
        <p:spPr>
          <a:xfrm>
            <a:off x="199209" y="341832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0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4083">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74083">
                                            <p:txEl>
                                              <p:pRg st="2" end="2"/>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083">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74083">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74083">
                                            <p:txEl>
                                              <p:pRg st="5" end="5"/>
                                            </p:txEl>
                                          </p:spTgt>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4083">
                                            <p:txEl>
                                              <p:pRg st="6" end="6"/>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1740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animBg="1"/>
      <p:bldP spid="11" grpId="0" animBg="1"/>
      <p:bldP spid="11" grpId="1" animBg="1"/>
      <p:bldP spid="12" grpId="0" animBg="1"/>
      <p:bldP spid="1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38"/>
          <p:cNvGrpSpPr/>
          <p:nvPr/>
        </p:nvGrpSpPr>
        <p:grpSpPr>
          <a:xfrm>
            <a:off x="2812930" y="503544"/>
            <a:ext cx="5868652" cy="4656517"/>
            <a:chOff x="2411760" y="1196752"/>
            <a:chExt cx="6552728" cy="4968552"/>
          </a:xfrm>
        </p:grpSpPr>
        <p:sp>
          <p:nvSpPr>
            <p:cNvPr id="35" name="Rectangle à coins arrondis 34"/>
            <p:cNvSpPr/>
            <p:nvPr/>
          </p:nvSpPr>
          <p:spPr>
            <a:xfrm>
              <a:off x="2411760" y="1196752"/>
              <a:ext cx="6552728" cy="4968552"/>
            </a:xfrm>
            <a:prstGeom prst="roundRect">
              <a:avLst/>
            </a:prstGeom>
            <a:solidFill>
              <a:schemeClr val="bg1"/>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7380312" y="1412776"/>
              <a:ext cx="1296144" cy="446449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2627784" y="3356992"/>
              <a:ext cx="5544616" cy="504056"/>
            </a:xfrm>
            <a:prstGeom prst="roundRect">
              <a:avLst/>
            </a:prstGeom>
            <a:solidFill>
              <a:srgbClr val="FFFF66">
                <a:alpha val="39000"/>
              </a:srgbClr>
            </a:solidFill>
            <a:ln w="3175">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a:endCxn id="23" idx="0"/>
            </p:cNvCxnSpPr>
            <p:nvPr/>
          </p:nvCxnSpPr>
          <p:spPr>
            <a:xfrm flipV="1">
              <a:off x="2699792" y="1412776"/>
              <a:ext cx="5328592" cy="1944216"/>
            </a:xfrm>
            <a:prstGeom prst="line">
              <a:avLst/>
            </a:prstGeom>
            <a:ln w="63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a:endCxn id="23" idx="4"/>
            </p:cNvCxnSpPr>
            <p:nvPr/>
          </p:nvCxnSpPr>
          <p:spPr>
            <a:xfrm>
              <a:off x="2699792" y="3861048"/>
              <a:ext cx="5328592" cy="2016224"/>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758246" y="3429000"/>
              <a:ext cx="1309699" cy="361241"/>
            </a:xfrm>
            <a:prstGeom prst="rect">
              <a:avLst/>
            </a:prstGeom>
            <a:noFill/>
          </p:spPr>
          <p:txBody>
            <a:bodyPr wrap="square" rtlCol="0">
              <a:spAutoFit/>
            </a:bodyPr>
            <a:lstStyle/>
            <a:p>
              <a:r>
                <a:rPr lang="fr-FR" sz="1600" dirty="0">
                  <a:latin typeface="Calibri" pitchFamily="34" charset="0"/>
                </a:rPr>
                <a:t>Objectifs</a:t>
              </a:r>
            </a:p>
          </p:txBody>
        </p:sp>
        <p:sp>
          <p:nvSpPr>
            <p:cNvPr id="27" name="ZoneTexte 26"/>
            <p:cNvSpPr txBox="1"/>
            <p:nvPr/>
          </p:nvSpPr>
          <p:spPr>
            <a:xfrm>
              <a:off x="6012160" y="3429000"/>
              <a:ext cx="1448544" cy="406265"/>
            </a:xfrm>
            <a:prstGeom prst="rect">
              <a:avLst/>
            </a:prstGeom>
            <a:noFill/>
          </p:spPr>
          <p:txBody>
            <a:bodyPr wrap="square" rtlCol="0">
              <a:spAutoFit/>
            </a:bodyPr>
            <a:lstStyle/>
            <a:p>
              <a:r>
                <a:rPr lang="fr-FR" sz="1600" dirty="0">
                  <a:latin typeface="Calibri" pitchFamily="34" charset="0"/>
                </a:rPr>
                <a:t>Résultats</a:t>
              </a:r>
            </a:p>
          </p:txBody>
        </p:sp>
        <p:sp>
          <p:nvSpPr>
            <p:cNvPr id="28" name="ZoneTexte 27"/>
            <p:cNvSpPr txBox="1"/>
            <p:nvPr/>
          </p:nvSpPr>
          <p:spPr>
            <a:xfrm rot="20419067">
              <a:off x="6052548" y="2103600"/>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0" name="ZoneTexte 29"/>
            <p:cNvSpPr txBox="1"/>
            <p:nvPr/>
          </p:nvSpPr>
          <p:spPr>
            <a:xfrm rot="1180522">
              <a:off x="6115791" y="4767835"/>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2" name="Ellipse 31"/>
            <p:cNvSpPr/>
            <p:nvPr/>
          </p:nvSpPr>
          <p:spPr>
            <a:xfrm>
              <a:off x="7812360" y="3356992"/>
              <a:ext cx="512440" cy="50405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p:cNvSpPr txBox="1"/>
            <p:nvPr/>
          </p:nvSpPr>
          <p:spPr>
            <a:xfrm>
              <a:off x="7596336" y="2852936"/>
              <a:ext cx="1080120" cy="415498"/>
            </a:xfrm>
            <a:prstGeom prst="rect">
              <a:avLst/>
            </a:prstGeom>
            <a:noFill/>
          </p:spPr>
          <p:txBody>
            <a:bodyPr wrap="square" rtlCol="0">
              <a:spAutoFit/>
            </a:bodyPr>
            <a:lstStyle/>
            <a:p>
              <a:r>
                <a:rPr lang="fr-FR" sz="1600" b="1" dirty="0">
                  <a:latin typeface="Calibri" pitchFamily="34" charset="0"/>
                </a:rPr>
                <a:t>Impact</a:t>
              </a:r>
            </a:p>
          </p:txBody>
        </p:sp>
      </p:grpSp>
      <p:sp>
        <p:nvSpPr>
          <p:cNvPr id="20" name="Ellipse 19"/>
          <p:cNvSpPr/>
          <p:nvPr/>
        </p:nvSpPr>
        <p:spPr>
          <a:xfrm>
            <a:off x="3113084" y="2549088"/>
            <a:ext cx="920089" cy="43742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21" name="Ellipse 20"/>
          <p:cNvSpPr/>
          <p:nvPr/>
        </p:nvSpPr>
        <p:spPr>
          <a:xfrm>
            <a:off x="6010299" y="2538114"/>
            <a:ext cx="999605" cy="472401"/>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cxnSp>
        <p:nvCxnSpPr>
          <p:cNvPr id="5" name="Connecteur droit avec flèche 4"/>
          <p:cNvCxnSpPr/>
          <p:nvPr/>
        </p:nvCxnSpPr>
        <p:spPr>
          <a:xfrm>
            <a:off x="4139952" y="2785492"/>
            <a:ext cx="1800200" cy="0"/>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206829" y="375207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prstGeom prst="rect">
            <a:avLst/>
          </a:prstGeom>
        </p:spPr>
        <p:txBody>
          <a:bodyPr/>
          <a:lstStyle/>
          <a:p>
            <a:pPr eaLnBrk="1" hangingPunct="1"/>
            <a:r>
              <a:rPr lang="fr-FR" dirty="0" smtClean="0"/>
              <a:t>L'évaluation des </a:t>
            </a:r>
            <a:r>
              <a:rPr lang="fr-FR" b="1" dirty="0" smtClean="0"/>
              <a:t>résultats</a:t>
            </a:r>
          </a:p>
        </p:txBody>
      </p:sp>
      <p:sp>
        <p:nvSpPr>
          <p:cNvPr id="124931" name="Rectangle 3"/>
          <p:cNvSpPr>
            <a:spLocks noGrp="1" noChangeArrowheads="1"/>
          </p:cNvSpPr>
          <p:nvPr>
            <p:ph idx="1"/>
          </p:nvPr>
        </p:nvSpPr>
        <p:spPr>
          <a:xfrm>
            <a:off x="2843809" y="1270000"/>
            <a:ext cx="6048672" cy="3937000"/>
          </a:xfrm>
          <a:prstGeom prst="rect">
            <a:avLst/>
          </a:prstGeom>
        </p:spPr>
        <p:txBody>
          <a:bodyPr/>
          <a:lstStyle/>
          <a:p>
            <a:pPr eaLnBrk="1" hangingPunct="1">
              <a:buFontTx/>
              <a:buNone/>
            </a:pPr>
            <a:r>
              <a:rPr lang="fr-FR" dirty="0" smtClean="0"/>
              <a:t>Comparer :</a:t>
            </a:r>
          </a:p>
          <a:p>
            <a:pPr lvl="1" eaLnBrk="1" hangingPunct="1"/>
            <a:r>
              <a:rPr lang="fr-FR" dirty="0" smtClean="0"/>
              <a:t>les objectifs définis pour le projet</a:t>
            </a:r>
          </a:p>
          <a:p>
            <a:pPr lvl="1" eaLnBrk="1" hangingPunct="1"/>
            <a:r>
              <a:rPr lang="fr-FR" dirty="0" smtClean="0"/>
              <a:t>… et les résultats atteints </a:t>
            </a:r>
          </a:p>
          <a:p>
            <a:pPr lvl="1" eaLnBrk="1" hangingPunct="1"/>
            <a:endParaRPr lang="fr-FR" dirty="0" smtClean="0"/>
          </a:p>
          <a:p>
            <a:pPr eaLnBrk="1" hangingPunct="1">
              <a:buFontTx/>
              <a:buNone/>
            </a:pPr>
            <a:r>
              <a:rPr lang="fr-FR" dirty="0" smtClean="0"/>
              <a:t>Deux visions :</a:t>
            </a:r>
          </a:p>
          <a:p>
            <a:pPr lvl="1" eaLnBrk="1" hangingPunct="1"/>
            <a:r>
              <a:rPr lang="fr-FR" dirty="0" smtClean="0"/>
              <a:t>quantitative : écart </a:t>
            </a:r>
            <a:r>
              <a:rPr lang="fr-FR" b="1" dirty="0" smtClean="0"/>
              <a:t>chiffré</a:t>
            </a:r>
            <a:r>
              <a:rPr lang="fr-FR" dirty="0" smtClean="0"/>
              <a:t> entre le prévu et le réalisé </a:t>
            </a:r>
            <a:r>
              <a:rPr lang="fr-FR" sz="1600" dirty="0">
                <a:solidFill>
                  <a:schemeClr val="accent1">
                    <a:lumMod val="50000"/>
                  </a:schemeClr>
                </a:solidFill>
              </a:rPr>
              <a:t>(</a:t>
            </a:r>
            <a:r>
              <a:rPr lang="fr-FR" sz="1600" dirty="0" err="1">
                <a:solidFill>
                  <a:schemeClr val="accent1">
                    <a:lumMod val="50000"/>
                  </a:schemeClr>
                </a:solidFill>
              </a:rPr>
              <a:t>p.e</a:t>
            </a:r>
            <a:r>
              <a:rPr lang="fr-FR" sz="1600" dirty="0">
                <a:solidFill>
                  <a:schemeClr val="accent1">
                    <a:lumMod val="50000"/>
                  </a:schemeClr>
                </a:solidFill>
              </a:rPr>
              <a:t>. 3 puits construits au lieu de 4)</a:t>
            </a:r>
          </a:p>
          <a:p>
            <a:pPr lvl="1" eaLnBrk="1" hangingPunct="1"/>
            <a:r>
              <a:rPr lang="fr-FR" dirty="0" smtClean="0"/>
              <a:t>qualitative : différence de </a:t>
            </a:r>
            <a:r>
              <a:rPr lang="fr-FR" b="1" dirty="0" smtClean="0"/>
              <a:t>nature</a:t>
            </a:r>
            <a:r>
              <a:rPr lang="fr-FR" dirty="0" smtClean="0"/>
              <a:t> prévu / réalisé </a:t>
            </a:r>
            <a:r>
              <a:rPr lang="fr-FR" sz="1600" dirty="0">
                <a:solidFill>
                  <a:schemeClr val="accent1">
                    <a:lumMod val="50000"/>
                  </a:schemeClr>
                </a:solidFill>
              </a:rPr>
              <a:t>(</a:t>
            </a:r>
            <a:r>
              <a:rPr lang="fr-FR" sz="1600" dirty="0" err="1">
                <a:solidFill>
                  <a:schemeClr val="accent1">
                    <a:lumMod val="50000"/>
                  </a:schemeClr>
                </a:solidFill>
              </a:rPr>
              <a:t>p.e</a:t>
            </a:r>
            <a:r>
              <a:rPr lang="fr-FR" sz="1600" dirty="0">
                <a:solidFill>
                  <a:schemeClr val="accent1">
                    <a:lumMod val="50000"/>
                  </a:schemeClr>
                </a:solidFill>
              </a:rPr>
              <a:t>. un forage au lieu d’un </a:t>
            </a:r>
            <a:r>
              <a:rPr lang="fr-FR" sz="1600" dirty="0" err="1" smtClean="0">
                <a:solidFill>
                  <a:schemeClr val="accent1">
                    <a:lumMod val="50000"/>
                  </a:schemeClr>
                </a:solidFill>
              </a:rPr>
              <a:t>puit</a:t>
            </a:r>
            <a:r>
              <a:rPr lang="fr-FR" sz="1600" dirty="0" smtClean="0">
                <a:solidFill>
                  <a:schemeClr val="accent1">
                    <a:lumMod val="50000"/>
                  </a:schemeClr>
                </a:solidFill>
              </a:rPr>
              <a:t>)</a:t>
            </a:r>
            <a:endParaRPr lang="fr-FR" sz="1600" dirty="0">
              <a:solidFill>
                <a:schemeClr val="accent1">
                  <a:lumMod val="50000"/>
                </a:schemeClr>
              </a:solidFill>
            </a:endParaRPr>
          </a:p>
        </p:txBody>
      </p:sp>
      <p:sp>
        <p:nvSpPr>
          <p:cNvPr id="5" name="ZoneTexte 4"/>
          <p:cNvSpPr txBox="1"/>
          <p:nvPr/>
        </p:nvSpPr>
        <p:spPr>
          <a:xfrm>
            <a:off x="206829" y="375207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493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493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49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1"/>
            <p:extLst>
              <p:ext uri="{D42A27DB-BD31-4B8C-83A1-F6EECF244321}">
                <p14:modId xmlns:p14="http://schemas.microsoft.com/office/powerpoint/2010/main" val="349170113"/>
              </p:ext>
            </p:extLst>
          </p:nvPr>
        </p:nvGraphicFramePr>
        <p:xfrm>
          <a:off x="2673027" y="1293460"/>
          <a:ext cx="6173788" cy="3876040"/>
        </p:xfrm>
        <a:graphic>
          <a:graphicData uri="http://schemas.openxmlformats.org/drawingml/2006/table">
            <a:tbl>
              <a:tblPr firstRow="1" bandRow="1">
                <a:tableStyleId>{ED083AE6-46FA-4A59-8FB0-9F97EB10719F}</a:tableStyleId>
              </a:tblPr>
              <a:tblGrid>
                <a:gridCol w="1543447"/>
                <a:gridCol w="1543447"/>
                <a:gridCol w="1543447"/>
                <a:gridCol w="1543447"/>
              </a:tblGrid>
              <a:tr h="370840">
                <a:tc>
                  <a:txBody>
                    <a:bodyPr/>
                    <a:lstStyle/>
                    <a:p>
                      <a:pPr algn="ctr"/>
                      <a:r>
                        <a:rPr lang="fr-FR" sz="1600" dirty="0" smtClean="0"/>
                        <a:t>Objectifs</a:t>
                      </a:r>
                      <a:endParaRPr lang="fr-FR" sz="1600" dirty="0"/>
                    </a:p>
                  </a:txBody>
                  <a:tcPr anchor="ctr"/>
                </a:tc>
                <a:tc>
                  <a:txBody>
                    <a:bodyPr/>
                    <a:lstStyle/>
                    <a:p>
                      <a:pPr algn="ctr"/>
                      <a:r>
                        <a:rPr lang="fr-FR" sz="1600" dirty="0" smtClean="0"/>
                        <a:t>Résultats</a:t>
                      </a:r>
                      <a:endParaRPr lang="fr-FR" sz="1600" dirty="0"/>
                    </a:p>
                  </a:txBody>
                  <a:tcPr anchor="ctr"/>
                </a:tc>
                <a:tc>
                  <a:txBody>
                    <a:bodyPr/>
                    <a:lstStyle/>
                    <a:p>
                      <a:pPr algn="ctr"/>
                      <a:r>
                        <a:rPr lang="fr-FR" sz="1600" dirty="0" smtClean="0"/>
                        <a:t>Effets</a:t>
                      </a:r>
                      <a:endParaRPr lang="fr-FR" sz="1600" dirty="0"/>
                    </a:p>
                  </a:txBody>
                  <a:tcPr anchor="ctr"/>
                </a:tc>
                <a:tc>
                  <a:txBody>
                    <a:bodyPr/>
                    <a:lstStyle/>
                    <a:p>
                      <a:pPr algn="ctr"/>
                      <a:r>
                        <a:rPr lang="fr-FR" sz="1600" dirty="0" smtClean="0"/>
                        <a:t>Impact</a:t>
                      </a:r>
                      <a:endParaRPr lang="fr-FR" sz="1600" dirty="0"/>
                    </a:p>
                  </a:txBody>
                  <a:tcPr anchor="ctr"/>
                </a:tc>
              </a:tr>
              <a:tr h="1149072">
                <a:tc>
                  <a:txBody>
                    <a:bodyPr/>
                    <a:lstStyle/>
                    <a:p>
                      <a:r>
                        <a:rPr lang="fr-FR" dirty="0" smtClean="0"/>
                        <a:t>Réaliser 12 puits répondant aux normes</a:t>
                      </a:r>
                      <a:r>
                        <a:rPr lang="fr-FR" baseline="0" dirty="0" smtClean="0"/>
                        <a:t> techniques</a:t>
                      </a:r>
                      <a:endParaRPr lang="fr-FR" dirty="0"/>
                    </a:p>
                  </a:txBody>
                  <a:tcPr/>
                </a:tc>
                <a:tc>
                  <a:txBody>
                    <a:bodyPr/>
                    <a:lstStyle/>
                    <a:p>
                      <a:pPr marL="285750" indent="-285750">
                        <a:buFont typeface="Arial" panose="020B0604020202020204" pitchFamily="34" charset="0"/>
                        <a:buChar char="•"/>
                      </a:pPr>
                      <a:r>
                        <a:rPr lang="fr-FR" dirty="0" smtClean="0"/>
                        <a:t>10</a:t>
                      </a:r>
                      <a:r>
                        <a:rPr lang="fr-FR" baseline="0" dirty="0" smtClean="0"/>
                        <a:t> puits 60m3</a:t>
                      </a:r>
                    </a:p>
                    <a:p>
                      <a:pPr marL="285750" indent="-285750">
                        <a:buFont typeface="Arial" panose="020B0604020202020204" pitchFamily="34" charset="0"/>
                        <a:buChar char="•"/>
                      </a:pPr>
                      <a:r>
                        <a:rPr lang="fr-FR" baseline="0" dirty="0" smtClean="0"/>
                        <a:t>1 forage</a:t>
                      </a:r>
                      <a:endParaRPr lang="fr-FR" dirty="0"/>
                    </a:p>
                  </a:txBody>
                  <a:tcPr/>
                </a:tc>
                <a:tc>
                  <a:txBody>
                    <a:bodyPr/>
                    <a:lstStyle/>
                    <a:p>
                      <a:endParaRPr lang="fr-FR" dirty="0" smtClean="0"/>
                    </a:p>
                    <a:p>
                      <a:endParaRPr lang="fr-FR" dirty="0" smtClean="0"/>
                    </a:p>
                    <a:p>
                      <a:endParaRPr lang="fr-FR" dirty="0" smtClean="0"/>
                    </a:p>
                    <a:p>
                      <a:endParaRPr lang="fr-FR" dirty="0" smtClean="0"/>
                    </a:p>
                  </a:txBody>
                  <a:tcPr/>
                </a:tc>
                <a:tc rowSpan="3">
                  <a:txBody>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txBody>
                  <a:tcPr>
                    <a:solidFill>
                      <a:srgbClr val="FFFF66"/>
                    </a:solidFill>
                  </a:tcPr>
                </a:tc>
              </a:tr>
              <a:tr h="1008112">
                <a:tc>
                  <a:txBody>
                    <a:bodyPr/>
                    <a:lstStyle/>
                    <a:p>
                      <a:r>
                        <a:rPr lang="fr-FR" dirty="0" smtClean="0"/>
                        <a:t>Réduire le travail des femmes</a:t>
                      </a:r>
                      <a:endParaRPr lang="fr-FR" dirty="0"/>
                    </a:p>
                  </a:txBody>
                  <a:tcPr/>
                </a:tc>
                <a:tc>
                  <a:txBody>
                    <a:bodyPr/>
                    <a:lstStyle/>
                    <a:p>
                      <a:r>
                        <a:rPr lang="fr-FR" dirty="0" smtClean="0"/>
                        <a:t>Diminution</a:t>
                      </a:r>
                      <a:r>
                        <a:rPr lang="fr-FR" baseline="0" dirty="0" smtClean="0"/>
                        <a:t> des temps d’attente aux puits</a:t>
                      </a:r>
                      <a:endParaRPr lang="fr-FR" dirty="0"/>
                    </a:p>
                  </a:txBody>
                  <a:tcPr/>
                </a:tc>
                <a:tc>
                  <a:txBody>
                    <a:bodyPr/>
                    <a:lstStyle/>
                    <a:p>
                      <a:endParaRPr lang="fr-FR" dirty="0" smtClean="0"/>
                    </a:p>
                    <a:p>
                      <a:endParaRPr lang="fr-FR" dirty="0" smtClean="0"/>
                    </a:p>
                    <a:p>
                      <a:endParaRPr lang="fr-FR" dirty="0" smtClean="0"/>
                    </a:p>
                    <a:p>
                      <a:endParaRPr lang="fr-FR" dirty="0"/>
                    </a:p>
                  </a:txBody>
                  <a:tcPr/>
                </a:tc>
                <a:tc vMerge="1">
                  <a:txBody>
                    <a:bodyPr/>
                    <a:lstStyle/>
                    <a:p>
                      <a:endParaRPr lang="fr-FR" dirty="0"/>
                    </a:p>
                  </a:txBody>
                  <a:tcPr/>
                </a:tc>
              </a:tr>
              <a:tr h="370840">
                <a:tc>
                  <a:txBody>
                    <a:bodyPr/>
                    <a:lstStyle/>
                    <a:p>
                      <a:r>
                        <a:rPr lang="fr-FR" dirty="0" smtClean="0"/>
                        <a:t>Améliorer la santé des habitants en éliminant </a:t>
                      </a:r>
                      <a:r>
                        <a:rPr lang="fr-FR" baseline="0" dirty="0" smtClean="0"/>
                        <a:t>les maladies liées à l’eau polluée.</a:t>
                      </a:r>
                      <a:endParaRPr lang="fr-FR" dirty="0"/>
                    </a:p>
                  </a:txBody>
                  <a:tcPr/>
                </a:tc>
                <a:tc>
                  <a:txBody>
                    <a:bodyPr/>
                    <a:lstStyle/>
                    <a:p>
                      <a:r>
                        <a:rPr lang="fr-FR" dirty="0" smtClean="0"/>
                        <a:t>Bonne qualité bactériologique de l’eau des puits</a:t>
                      </a:r>
                      <a:endParaRPr lang="fr-FR" dirty="0"/>
                    </a:p>
                  </a:txBody>
                  <a:tcPr/>
                </a:tc>
                <a:tc>
                  <a:txBody>
                    <a:bodyPr/>
                    <a:lstStyle/>
                    <a:p>
                      <a:endParaRPr lang="fr-FR" dirty="0"/>
                    </a:p>
                  </a:txBody>
                  <a:tcPr/>
                </a:tc>
                <a:tc vMerge="1">
                  <a:txBody>
                    <a:bodyPr/>
                    <a:lstStyle/>
                    <a:p>
                      <a:endParaRPr lang="fr-FR" dirty="0"/>
                    </a:p>
                  </a:txBody>
                  <a:tcPr/>
                </a:tc>
              </a:tr>
            </a:tbl>
          </a:graphicData>
        </a:graphic>
      </p:graphicFrame>
      <p:pic>
        <p:nvPicPr>
          <p:cNvPr id="9" name="Picture 3"/>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8439621" y="0"/>
            <a:ext cx="692944" cy="99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3855105" y="5497793"/>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a:t>Source : </a:t>
            </a:r>
            <a:r>
              <a:rPr lang="fr-FR" sz="700" dirty="0">
                <a:hlinkClick r:id="rId5"/>
              </a:rPr>
              <a:t>Prise en compte de l’impact et construction d’indicateurs </a:t>
            </a:r>
            <a:r>
              <a:rPr lang="fr-FR" sz="700" dirty="0" smtClean="0">
                <a:hlinkClick r:id="rId5"/>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pic>
        <p:nvPicPr>
          <p:cNvPr id="7" name="Picture 2" descr="File:Water pump (725052715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4380" y="121196"/>
            <a:ext cx="1585312" cy="1052251"/>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06829" y="375207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371359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38"/>
          <p:cNvGrpSpPr/>
          <p:nvPr/>
        </p:nvGrpSpPr>
        <p:grpSpPr>
          <a:xfrm>
            <a:off x="2627784" y="706438"/>
            <a:ext cx="6230466" cy="4599334"/>
            <a:chOff x="2411760" y="1196752"/>
            <a:chExt cx="6552728" cy="4968552"/>
          </a:xfrm>
        </p:grpSpPr>
        <p:sp>
          <p:nvSpPr>
            <p:cNvPr id="35" name="Rectangle à coins arrondis 34"/>
            <p:cNvSpPr/>
            <p:nvPr/>
          </p:nvSpPr>
          <p:spPr>
            <a:xfrm>
              <a:off x="2411760" y="1196752"/>
              <a:ext cx="6552728" cy="4968552"/>
            </a:xfrm>
            <a:prstGeom prst="roundRect">
              <a:avLst/>
            </a:prstGeom>
            <a:solidFill>
              <a:schemeClr val="bg1"/>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7380312" y="1412776"/>
              <a:ext cx="1296144" cy="446449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2627784" y="3356992"/>
              <a:ext cx="5544616" cy="504056"/>
            </a:xfrm>
            <a:prstGeom prst="roundRect">
              <a:avLst/>
            </a:prstGeom>
            <a:solidFill>
              <a:srgbClr val="FFFF66">
                <a:alpha val="39000"/>
              </a:srgbClr>
            </a:solidFill>
            <a:ln w="3175">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a:endCxn id="23" idx="0"/>
            </p:cNvCxnSpPr>
            <p:nvPr/>
          </p:nvCxnSpPr>
          <p:spPr>
            <a:xfrm flipV="1">
              <a:off x="2699792" y="1412776"/>
              <a:ext cx="5328592" cy="1944216"/>
            </a:xfrm>
            <a:prstGeom prst="line">
              <a:avLst/>
            </a:prstGeom>
            <a:ln w="63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a:endCxn id="23" idx="4"/>
            </p:cNvCxnSpPr>
            <p:nvPr/>
          </p:nvCxnSpPr>
          <p:spPr>
            <a:xfrm>
              <a:off x="2699792" y="3861048"/>
              <a:ext cx="5328592" cy="2016224"/>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843808" y="3429000"/>
              <a:ext cx="1224136" cy="365732"/>
            </a:xfrm>
            <a:prstGeom prst="rect">
              <a:avLst/>
            </a:prstGeom>
            <a:noFill/>
          </p:spPr>
          <p:txBody>
            <a:bodyPr wrap="square" rtlCol="0">
              <a:spAutoFit/>
            </a:bodyPr>
            <a:lstStyle/>
            <a:p>
              <a:r>
                <a:rPr lang="fr-FR" sz="1600" dirty="0" smtClean="0">
                  <a:latin typeface="Calibri" pitchFamily="34" charset="0"/>
                </a:rPr>
                <a:t>Projet</a:t>
              </a:r>
              <a:endParaRPr lang="fr-FR" sz="1600" dirty="0">
                <a:latin typeface="Calibri" pitchFamily="34" charset="0"/>
              </a:endParaRPr>
            </a:p>
          </p:txBody>
        </p:sp>
        <p:sp>
          <p:nvSpPr>
            <p:cNvPr id="28" name="ZoneTexte 27"/>
            <p:cNvSpPr txBox="1"/>
            <p:nvPr/>
          </p:nvSpPr>
          <p:spPr>
            <a:xfrm rot="20419067">
              <a:off x="6052548" y="2103600"/>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0" name="ZoneTexte 29"/>
            <p:cNvSpPr txBox="1"/>
            <p:nvPr/>
          </p:nvSpPr>
          <p:spPr>
            <a:xfrm rot="1180522">
              <a:off x="6115791" y="4767835"/>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2" name="Ellipse 31"/>
            <p:cNvSpPr/>
            <p:nvPr/>
          </p:nvSpPr>
          <p:spPr>
            <a:xfrm>
              <a:off x="7812360" y="3356992"/>
              <a:ext cx="512440" cy="50405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p:cNvSpPr txBox="1"/>
            <p:nvPr/>
          </p:nvSpPr>
          <p:spPr>
            <a:xfrm>
              <a:off x="7596336" y="2852936"/>
              <a:ext cx="1080120" cy="415498"/>
            </a:xfrm>
            <a:prstGeom prst="rect">
              <a:avLst/>
            </a:prstGeom>
            <a:noFill/>
          </p:spPr>
          <p:txBody>
            <a:bodyPr wrap="square" rtlCol="0">
              <a:spAutoFit/>
            </a:bodyPr>
            <a:lstStyle/>
            <a:p>
              <a:r>
                <a:rPr lang="fr-FR" sz="1600" b="1" dirty="0">
                  <a:latin typeface="Calibri" pitchFamily="34" charset="0"/>
                </a:rPr>
                <a:t>Impact</a:t>
              </a:r>
            </a:p>
          </p:txBody>
        </p:sp>
      </p:grpSp>
      <p:sp>
        <p:nvSpPr>
          <p:cNvPr id="20" name="Ellipse 19"/>
          <p:cNvSpPr/>
          <p:nvPr/>
        </p:nvSpPr>
        <p:spPr>
          <a:xfrm rot="20282334">
            <a:off x="6067577" y="1591136"/>
            <a:ext cx="702078" cy="420047"/>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22" name="Ellipse 21"/>
          <p:cNvSpPr/>
          <p:nvPr/>
        </p:nvSpPr>
        <p:spPr>
          <a:xfrm rot="1094674">
            <a:off x="6135184" y="3892140"/>
            <a:ext cx="702078" cy="420047"/>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18" name="ZoneTexte 17"/>
          <p:cNvSpPr txBox="1"/>
          <p:nvPr/>
        </p:nvSpPr>
        <p:spPr>
          <a:xfrm>
            <a:off x="206829" y="4097359"/>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grpSp>
        <p:nvGrpSpPr>
          <p:cNvPr id="7" name="Groupe 6"/>
          <p:cNvGrpSpPr/>
          <p:nvPr/>
        </p:nvGrpSpPr>
        <p:grpSpPr>
          <a:xfrm>
            <a:off x="3977941" y="1940116"/>
            <a:ext cx="2021959" cy="1997504"/>
            <a:chOff x="3977941" y="1940116"/>
            <a:chExt cx="2021959" cy="1997504"/>
          </a:xfrm>
        </p:grpSpPr>
        <p:cxnSp>
          <p:nvCxnSpPr>
            <p:cNvPr id="19" name="Connecteur droit avec flèche 18"/>
            <p:cNvCxnSpPr/>
            <p:nvPr/>
          </p:nvCxnSpPr>
          <p:spPr>
            <a:xfrm>
              <a:off x="3977941" y="2995967"/>
              <a:ext cx="2021959" cy="941653"/>
            </a:xfrm>
            <a:prstGeom prst="straightConnector1">
              <a:avLst/>
            </a:prstGeom>
            <a:ln w="15875">
              <a:solidFill>
                <a:schemeClr val="tx1">
                  <a:lumMod val="75000"/>
                  <a:lumOff val="2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V="1">
              <a:off x="4001110" y="1940116"/>
              <a:ext cx="1945634" cy="989194"/>
            </a:xfrm>
            <a:prstGeom prst="straightConnector1">
              <a:avLst/>
            </a:prstGeom>
            <a:ln w="15875">
              <a:solidFill>
                <a:schemeClr val="tx1">
                  <a:lumMod val="75000"/>
                  <a:lumOff val="25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grpSp>
        <p:nvGrpSpPr>
          <p:cNvPr id="12" name="Groupe 11"/>
          <p:cNvGrpSpPr/>
          <p:nvPr/>
        </p:nvGrpSpPr>
        <p:grpSpPr>
          <a:xfrm>
            <a:off x="4030258" y="4004277"/>
            <a:ext cx="1991326" cy="701582"/>
            <a:chOff x="4030258" y="4004277"/>
            <a:chExt cx="1991326" cy="701582"/>
          </a:xfrm>
        </p:grpSpPr>
        <p:cxnSp>
          <p:nvCxnSpPr>
            <p:cNvPr id="25" name="Connecteur droit avec flèche 24"/>
            <p:cNvCxnSpPr/>
            <p:nvPr/>
          </p:nvCxnSpPr>
          <p:spPr>
            <a:xfrm>
              <a:off x="4030258" y="4004277"/>
              <a:ext cx="1985921" cy="48735"/>
            </a:xfrm>
            <a:prstGeom prst="straightConnector1">
              <a:avLst/>
            </a:prstGeom>
            <a:ln w="15875">
              <a:solidFill>
                <a:schemeClr val="tx1">
                  <a:lumMod val="75000"/>
                  <a:lumOff val="2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flipV="1">
              <a:off x="4030258" y="4204461"/>
              <a:ext cx="1991326" cy="501398"/>
            </a:xfrm>
            <a:prstGeom prst="straightConnector1">
              <a:avLst/>
            </a:prstGeom>
            <a:ln w="15875">
              <a:solidFill>
                <a:schemeClr val="tx1">
                  <a:lumMod val="75000"/>
                  <a:lumOff val="25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31" name="ZoneTexte 30"/>
          <p:cNvSpPr txBox="1"/>
          <p:nvPr/>
        </p:nvSpPr>
        <p:spPr>
          <a:xfrm>
            <a:off x="6100241" y="2781911"/>
            <a:ext cx="1163933" cy="384622"/>
          </a:xfrm>
          <a:prstGeom prst="rect">
            <a:avLst/>
          </a:prstGeom>
          <a:noFill/>
        </p:spPr>
        <p:txBody>
          <a:bodyPr wrap="square" rtlCol="0">
            <a:spAutoFit/>
          </a:bodyPr>
          <a:lstStyle/>
          <a:p>
            <a:r>
              <a:rPr lang="fr-FR" sz="1600" dirty="0">
                <a:latin typeface="Calibri" pitchFamily="34" charset="0"/>
              </a:rPr>
              <a:t>Effets</a:t>
            </a:r>
          </a:p>
        </p:txBody>
      </p:sp>
      <p:sp>
        <p:nvSpPr>
          <p:cNvPr id="33" name="Ellipse 32"/>
          <p:cNvSpPr/>
          <p:nvPr/>
        </p:nvSpPr>
        <p:spPr>
          <a:xfrm rot="21316666">
            <a:off x="6067576" y="2744203"/>
            <a:ext cx="702078" cy="420047"/>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cxnSp>
        <p:nvCxnSpPr>
          <p:cNvPr id="36" name="Connecteur droit avec flèche 35"/>
          <p:cNvCxnSpPr/>
          <p:nvPr/>
        </p:nvCxnSpPr>
        <p:spPr>
          <a:xfrm flipV="1">
            <a:off x="4061911" y="2954226"/>
            <a:ext cx="1901757" cy="952"/>
          </a:xfrm>
          <a:prstGeom prst="straightConnector1">
            <a:avLst/>
          </a:prstGeom>
          <a:ln w="15875">
            <a:solidFill>
              <a:schemeClr val="tx1">
                <a:lumMod val="75000"/>
                <a:lumOff val="25000"/>
              </a:schemeClr>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2771800" y="134938"/>
            <a:ext cx="4176464" cy="571500"/>
          </a:xfrm>
          <a:prstGeom prst="rect">
            <a:avLst/>
          </a:prstGeom>
        </p:spPr>
        <p:txBody>
          <a:bodyPr/>
          <a:lstStyle/>
          <a:p>
            <a:pPr eaLnBrk="1" hangingPunct="1"/>
            <a:r>
              <a:rPr lang="fr-FR" dirty="0" smtClean="0"/>
              <a:t>L'évaluation des </a:t>
            </a:r>
            <a:r>
              <a:rPr lang="fr-FR" b="1" dirty="0" smtClean="0"/>
              <a:t>effets</a:t>
            </a:r>
          </a:p>
        </p:txBody>
      </p:sp>
      <p:sp>
        <p:nvSpPr>
          <p:cNvPr id="122883" name="Rectangle 3"/>
          <p:cNvSpPr>
            <a:spLocks noGrp="1" noChangeArrowheads="1"/>
          </p:cNvSpPr>
          <p:nvPr>
            <p:ph idx="1"/>
          </p:nvPr>
        </p:nvSpPr>
        <p:spPr>
          <a:xfrm>
            <a:off x="2771800" y="2137420"/>
            <a:ext cx="5976664" cy="3600400"/>
          </a:xfrm>
          <a:prstGeom prst="rect">
            <a:avLst/>
          </a:prstGeom>
        </p:spPr>
        <p:txBody>
          <a:bodyPr/>
          <a:lstStyle/>
          <a:p>
            <a:pPr eaLnBrk="1" hangingPunct="1">
              <a:lnSpc>
                <a:spcPct val="90000"/>
              </a:lnSpc>
              <a:buFontTx/>
              <a:buNone/>
            </a:pPr>
            <a:r>
              <a:rPr lang="fr-FR" sz="2400" dirty="0"/>
              <a:t>L’évaluation des effets porte sur </a:t>
            </a:r>
            <a:r>
              <a:rPr lang="fr-FR" sz="2400" b="1" dirty="0"/>
              <a:t>l’interaction entre </a:t>
            </a:r>
            <a:r>
              <a:rPr lang="fr-FR" sz="2400" b="1" dirty="0" smtClean="0"/>
              <a:t>le projet et son environnement</a:t>
            </a:r>
            <a:r>
              <a:rPr lang="fr-FR" sz="2400" dirty="0" smtClean="0"/>
              <a:t>.</a:t>
            </a:r>
            <a:endParaRPr lang="fr-FR" sz="2400" dirty="0"/>
          </a:p>
          <a:p>
            <a:pPr lvl="1" eaLnBrk="1" hangingPunct="1">
              <a:lnSpc>
                <a:spcPct val="90000"/>
              </a:lnSpc>
            </a:pPr>
            <a:r>
              <a:rPr lang="fr-FR" sz="2000" dirty="0" smtClean="0"/>
              <a:t>Les acteurs concernés ne se limitent pas au client / public-cible du projet</a:t>
            </a:r>
            <a:endParaRPr lang="fr-FR" sz="2000" dirty="0"/>
          </a:p>
          <a:p>
            <a:pPr lvl="1" eaLnBrk="1" hangingPunct="1">
              <a:lnSpc>
                <a:spcPct val="90000"/>
              </a:lnSpc>
            </a:pPr>
            <a:r>
              <a:rPr lang="fr-FR" sz="2000" dirty="0"/>
              <a:t>Les </a:t>
            </a:r>
            <a:r>
              <a:rPr lang="fr-FR" sz="2000" dirty="0" smtClean="0"/>
              <a:t>réactions des acteurs : groupes, personnes … sont </a:t>
            </a:r>
            <a:r>
              <a:rPr lang="fr-FR" sz="2000" b="1" dirty="0" smtClean="0"/>
              <a:t>difficiles à</a:t>
            </a:r>
            <a:r>
              <a:rPr lang="fr-FR" sz="2000" b="1" dirty="0"/>
              <a:t> </a:t>
            </a:r>
            <a:r>
              <a:rPr lang="fr-FR" sz="2000" b="1" dirty="0" smtClean="0"/>
              <a:t>prévoir </a:t>
            </a:r>
            <a:endParaRPr lang="fr-FR" sz="2000" b="1" dirty="0"/>
          </a:p>
          <a:p>
            <a:pPr lvl="1" eaLnBrk="1" hangingPunct="1">
              <a:lnSpc>
                <a:spcPct val="90000"/>
              </a:lnSpc>
            </a:pPr>
            <a:r>
              <a:rPr lang="fr-FR" sz="2000" dirty="0"/>
              <a:t>D’autres </a:t>
            </a:r>
            <a:r>
              <a:rPr lang="fr-FR" sz="2000" dirty="0" smtClean="0"/>
              <a:t>projets, évènements … ont </a:t>
            </a:r>
            <a:r>
              <a:rPr lang="fr-FR" sz="2000" dirty="0"/>
              <a:t>pu </a:t>
            </a:r>
            <a:r>
              <a:rPr lang="fr-FR" sz="2000" dirty="0" smtClean="0"/>
              <a:t>interférer</a:t>
            </a:r>
            <a:endParaRPr lang="fr-FR" sz="2000" dirty="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272" y="134938"/>
            <a:ext cx="1908138" cy="1455839"/>
          </a:xfrm>
          <a:prstGeom prst="rect">
            <a:avLst/>
          </a:prstGeom>
        </p:spPr>
      </p:pic>
      <p:sp>
        <p:nvSpPr>
          <p:cNvPr id="7" name="Ellipse 6"/>
          <p:cNvSpPr/>
          <p:nvPr/>
        </p:nvSpPr>
        <p:spPr>
          <a:xfrm rot="20597972">
            <a:off x="8016288" y="399325"/>
            <a:ext cx="360788" cy="170898"/>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8" name="Ellipse 7"/>
          <p:cNvSpPr/>
          <p:nvPr/>
        </p:nvSpPr>
        <p:spPr>
          <a:xfrm rot="766265">
            <a:off x="8033901" y="1121430"/>
            <a:ext cx="360788" cy="170898"/>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9" name="ZoneTexte 8"/>
          <p:cNvSpPr txBox="1"/>
          <p:nvPr/>
        </p:nvSpPr>
        <p:spPr>
          <a:xfrm>
            <a:off x="206829" y="4097359"/>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1"/>
            <p:extLst>
              <p:ext uri="{D42A27DB-BD31-4B8C-83A1-F6EECF244321}">
                <p14:modId xmlns:p14="http://schemas.microsoft.com/office/powerpoint/2010/main" val="2252112374"/>
              </p:ext>
            </p:extLst>
          </p:nvPr>
        </p:nvGraphicFramePr>
        <p:xfrm>
          <a:off x="2673027" y="1129308"/>
          <a:ext cx="6173788" cy="3876040"/>
        </p:xfrm>
        <a:graphic>
          <a:graphicData uri="http://schemas.openxmlformats.org/drawingml/2006/table">
            <a:tbl>
              <a:tblPr firstRow="1" bandRow="1">
                <a:tableStyleId>{ED083AE6-46FA-4A59-8FB0-9F97EB10719F}</a:tableStyleId>
              </a:tblPr>
              <a:tblGrid>
                <a:gridCol w="1543447"/>
                <a:gridCol w="1543447"/>
                <a:gridCol w="1543447"/>
                <a:gridCol w="1543447"/>
              </a:tblGrid>
              <a:tr h="370840">
                <a:tc>
                  <a:txBody>
                    <a:bodyPr/>
                    <a:lstStyle/>
                    <a:p>
                      <a:pPr algn="ctr"/>
                      <a:r>
                        <a:rPr lang="fr-FR" sz="1600" dirty="0" smtClean="0"/>
                        <a:t>Objectifs</a:t>
                      </a:r>
                      <a:endParaRPr lang="fr-FR" sz="1600" dirty="0"/>
                    </a:p>
                  </a:txBody>
                  <a:tcPr anchor="ctr"/>
                </a:tc>
                <a:tc>
                  <a:txBody>
                    <a:bodyPr/>
                    <a:lstStyle/>
                    <a:p>
                      <a:pPr algn="ctr"/>
                      <a:r>
                        <a:rPr lang="fr-FR" sz="1600" dirty="0" smtClean="0"/>
                        <a:t>Résultats</a:t>
                      </a:r>
                      <a:endParaRPr lang="fr-FR" sz="1600" dirty="0"/>
                    </a:p>
                  </a:txBody>
                  <a:tcPr anchor="ctr"/>
                </a:tc>
                <a:tc>
                  <a:txBody>
                    <a:bodyPr/>
                    <a:lstStyle/>
                    <a:p>
                      <a:pPr algn="ctr"/>
                      <a:r>
                        <a:rPr lang="fr-FR" sz="1600" dirty="0" smtClean="0"/>
                        <a:t>Effets</a:t>
                      </a:r>
                      <a:endParaRPr lang="fr-FR" sz="1600" dirty="0"/>
                    </a:p>
                  </a:txBody>
                  <a:tcPr anchor="ctr"/>
                </a:tc>
                <a:tc>
                  <a:txBody>
                    <a:bodyPr/>
                    <a:lstStyle/>
                    <a:p>
                      <a:pPr algn="ctr"/>
                      <a:r>
                        <a:rPr lang="fr-FR" sz="1600" dirty="0" smtClean="0"/>
                        <a:t>Impact</a:t>
                      </a:r>
                      <a:endParaRPr lang="fr-FR" sz="1600" dirty="0"/>
                    </a:p>
                  </a:txBody>
                  <a:tcPr anchor="ctr"/>
                </a:tc>
              </a:tr>
              <a:tr h="370840">
                <a:tc>
                  <a:txBody>
                    <a:bodyPr/>
                    <a:lstStyle/>
                    <a:p>
                      <a:r>
                        <a:rPr lang="fr-FR" dirty="0" smtClean="0"/>
                        <a:t>Réaliser 12 puits répondant aux normes</a:t>
                      </a:r>
                      <a:r>
                        <a:rPr lang="fr-FR" baseline="0" dirty="0" smtClean="0"/>
                        <a:t> techniques</a:t>
                      </a:r>
                      <a:endParaRPr lang="fr-FR" dirty="0"/>
                    </a:p>
                  </a:txBody>
                  <a:tcPr/>
                </a:tc>
                <a:tc>
                  <a:txBody>
                    <a:bodyPr/>
                    <a:lstStyle/>
                    <a:p>
                      <a:pPr marL="285750" indent="-285750">
                        <a:buFont typeface="Arial" panose="020B0604020202020204" pitchFamily="34" charset="0"/>
                        <a:buChar char="•"/>
                      </a:pPr>
                      <a:r>
                        <a:rPr lang="fr-FR" dirty="0" smtClean="0"/>
                        <a:t>10</a:t>
                      </a:r>
                      <a:r>
                        <a:rPr lang="fr-FR" baseline="0" dirty="0" smtClean="0"/>
                        <a:t> puits 60m3</a:t>
                      </a:r>
                    </a:p>
                    <a:p>
                      <a:pPr marL="285750" indent="-285750">
                        <a:buFont typeface="Arial" panose="020B0604020202020204" pitchFamily="34" charset="0"/>
                        <a:buChar char="•"/>
                      </a:pPr>
                      <a:r>
                        <a:rPr lang="fr-FR" baseline="0" dirty="0" smtClean="0"/>
                        <a:t>1 forage</a:t>
                      </a:r>
                      <a:endParaRPr lang="fr-FR" dirty="0"/>
                    </a:p>
                  </a:txBody>
                  <a:tcPr/>
                </a:tc>
                <a:tc>
                  <a:txBody>
                    <a:bodyPr/>
                    <a:lstStyle/>
                    <a:p>
                      <a:pPr marL="0" marR="0" indent="0" algn="l" defTabSz="713203" rtl="0" eaLnBrk="1" fontAlgn="auto" latinLnBrk="0" hangingPunct="1">
                        <a:lnSpc>
                          <a:spcPct val="100000"/>
                        </a:lnSpc>
                        <a:spcBef>
                          <a:spcPts val="0"/>
                        </a:spcBef>
                        <a:spcAft>
                          <a:spcPts val="0"/>
                        </a:spcAft>
                        <a:buClrTx/>
                        <a:buSzTx/>
                        <a:buFontTx/>
                        <a:buNone/>
                        <a:tabLst/>
                        <a:defRPr/>
                      </a:pPr>
                      <a:r>
                        <a:rPr lang="fr-FR" dirty="0" smtClean="0"/>
                        <a:t>La population</a:t>
                      </a:r>
                      <a:r>
                        <a:rPr lang="fr-FR" baseline="0" dirty="0" smtClean="0"/>
                        <a:t> continue de puiser l’eau au marigot sauf en saison sèche</a:t>
                      </a:r>
                      <a:endParaRPr lang="fr-FR" dirty="0" smtClean="0"/>
                    </a:p>
                  </a:txBody>
                  <a:tcPr/>
                </a:tc>
                <a:tc rowSpan="3">
                  <a:txBody>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txBody>
                  <a:tcPr>
                    <a:solidFill>
                      <a:srgbClr val="FFFF66"/>
                    </a:solidFill>
                  </a:tcPr>
                </a:tc>
              </a:tr>
              <a:tr h="370840">
                <a:tc>
                  <a:txBody>
                    <a:bodyPr/>
                    <a:lstStyle/>
                    <a:p>
                      <a:r>
                        <a:rPr lang="fr-FR" dirty="0" smtClean="0"/>
                        <a:t>Réduire le travail des femmes</a:t>
                      </a:r>
                      <a:endParaRPr lang="fr-FR" dirty="0"/>
                    </a:p>
                  </a:txBody>
                  <a:tcPr/>
                </a:tc>
                <a:tc>
                  <a:txBody>
                    <a:bodyPr/>
                    <a:lstStyle/>
                    <a:p>
                      <a:r>
                        <a:rPr lang="fr-FR" dirty="0" smtClean="0"/>
                        <a:t>Diminution</a:t>
                      </a:r>
                      <a:r>
                        <a:rPr lang="fr-FR" baseline="0" dirty="0" smtClean="0"/>
                        <a:t> des temps d’attente aux puits</a:t>
                      </a:r>
                      <a:endParaRPr lang="fr-FR" dirty="0"/>
                    </a:p>
                  </a:txBody>
                  <a:tcPr/>
                </a:tc>
                <a:tc>
                  <a:txBody>
                    <a:bodyPr/>
                    <a:lstStyle/>
                    <a:p>
                      <a:r>
                        <a:rPr lang="fr-FR" smtClean="0"/>
                        <a:t>Le temps libéré permet des activités</a:t>
                      </a:r>
                      <a:r>
                        <a:rPr lang="fr-FR" baseline="0" smtClean="0"/>
                        <a:t> productives : culture, tissage…</a:t>
                      </a:r>
                      <a:endParaRPr lang="fr-FR" dirty="0"/>
                    </a:p>
                  </a:txBody>
                  <a:tcPr/>
                </a:tc>
                <a:tc vMerge="1">
                  <a:txBody>
                    <a:bodyPr/>
                    <a:lstStyle/>
                    <a:p>
                      <a:endParaRPr lang="fr-FR" dirty="0"/>
                    </a:p>
                  </a:txBody>
                  <a:tcPr/>
                </a:tc>
              </a:tr>
              <a:tr h="370840">
                <a:tc>
                  <a:txBody>
                    <a:bodyPr/>
                    <a:lstStyle/>
                    <a:p>
                      <a:r>
                        <a:rPr lang="fr-FR" dirty="0" smtClean="0"/>
                        <a:t>Améliorer la santé des habitants en éliminant </a:t>
                      </a:r>
                      <a:r>
                        <a:rPr lang="fr-FR" baseline="0" dirty="0" smtClean="0"/>
                        <a:t>les maladies liées à l’eau polluée.</a:t>
                      </a:r>
                      <a:endParaRPr lang="fr-FR" dirty="0"/>
                    </a:p>
                  </a:txBody>
                  <a:tcPr/>
                </a:tc>
                <a:tc>
                  <a:txBody>
                    <a:bodyPr/>
                    <a:lstStyle/>
                    <a:p>
                      <a:r>
                        <a:rPr lang="fr-FR" dirty="0" smtClean="0"/>
                        <a:t>Bonne qualité bactériologique de l’eau des puits</a:t>
                      </a:r>
                      <a:endParaRPr lang="fr-FR" dirty="0"/>
                    </a:p>
                  </a:txBody>
                  <a:tcPr/>
                </a:tc>
                <a:tc>
                  <a:txBody>
                    <a:bodyPr/>
                    <a:lstStyle/>
                    <a:p>
                      <a:r>
                        <a:rPr lang="fr-FR" dirty="0" smtClean="0"/>
                        <a:t>Les villageois stockent l’eau dans des récipients</a:t>
                      </a:r>
                      <a:r>
                        <a:rPr lang="fr-FR" baseline="0" dirty="0" smtClean="0"/>
                        <a:t> contaminés par l’eau du marigot</a:t>
                      </a:r>
                      <a:endParaRPr lang="fr-FR" dirty="0"/>
                    </a:p>
                  </a:txBody>
                  <a:tcPr/>
                </a:tc>
                <a:tc vMerge="1">
                  <a:txBody>
                    <a:bodyPr/>
                    <a:lstStyle/>
                    <a:p>
                      <a:endParaRPr lang="fr-FR" dirty="0"/>
                    </a:p>
                  </a:txBody>
                  <a:tcPr/>
                </a:tc>
              </a:tr>
            </a:tbl>
          </a:graphicData>
        </a:graphic>
      </p:graphicFrame>
      <p:pic>
        <p:nvPicPr>
          <p:cNvPr id="9" name="Picture 3"/>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8439621" y="0"/>
            <a:ext cx="692944" cy="99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3855105" y="5497793"/>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a:t>Source : </a:t>
            </a:r>
            <a:r>
              <a:rPr lang="fr-FR" sz="700" dirty="0">
                <a:hlinkClick r:id="rId5"/>
              </a:rPr>
              <a:t>Prise en compte de l’impact et construction d’indicateurs </a:t>
            </a:r>
            <a:r>
              <a:rPr lang="fr-FR" sz="700" dirty="0" smtClean="0">
                <a:hlinkClick r:id="rId5"/>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sp>
        <p:nvSpPr>
          <p:cNvPr id="6" name="ZoneTexte 5"/>
          <p:cNvSpPr txBox="1"/>
          <p:nvPr/>
        </p:nvSpPr>
        <p:spPr>
          <a:xfrm>
            <a:off x="206829" y="4097359"/>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29764103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38"/>
          <p:cNvGrpSpPr/>
          <p:nvPr/>
        </p:nvGrpSpPr>
        <p:grpSpPr>
          <a:xfrm>
            <a:off x="2951820" y="481236"/>
            <a:ext cx="5868652" cy="4656517"/>
            <a:chOff x="2411760" y="1196752"/>
            <a:chExt cx="6552728" cy="4968552"/>
          </a:xfrm>
        </p:grpSpPr>
        <p:sp>
          <p:nvSpPr>
            <p:cNvPr id="35" name="Rectangle à coins arrondis 34"/>
            <p:cNvSpPr/>
            <p:nvPr/>
          </p:nvSpPr>
          <p:spPr>
            <a:xfrm>
              <a:off x="2411760" y="1196752"/>
              <a:ext cx="6552728" cy="4968552"/>
            </a:xfrm>
            <a:prstGeom prst="roundRect">
              <a:avLst/>
            </a:prstGeom>
            <a:solidFill>
              <a:schemeClr val="bg1"/>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7380312" y="1412776"/>
              <a:ext cx="1296144" cy="446449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2627784" y="3356992"/>
              <a:ext cx="5544616" cy="504056"/>
            </a:xfrm>
            <a:prstGeom prst="roundRect">
              <a:avLst/>
            </a:prstGeom>
            <a:solidFill>
              <a:srgbClr val="FFFF66">
                <a:alpha val="39000"/>
              </a:srgbClr>
            </a:solidFill>
            <a:ln w="3175">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a:endCxn id="23" idx="0"/>
            </p:cNvCxnSpPr>
            <p:nvPr/>
          </p:nvCxnSpPr>
          <p:spPr>
            <a:xfrm flipV="1">
              <a:off x="2699792" y="1412776"/>
              <a:ext cx="5328592" cy="1944216"/>
            </a:xfrm>
            <a:prstGeom prst="line">
              <a:avLst/>
            </a:prstGeom>
            <a:ln w="63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a:endCxn id="23" idx="4"/>
            </p:cNvCxnSpPr>
            <p:nvPr/>
          </p:nvCxnSpPr>
          <p:spPr>
            <a:xfrm>
              <a:off x="2699792" y="3861048"/>
              <a:ext cx="5328592" cy="2016224"/>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699792" y="3429000"/>
              <a:ext cx="1368152" cy="361241"/>
            </a:xfrm>
            <a:prstGeom prst="rect">
              <a:avLst/>
            </a:prstGeom>
            <a:noFill/>
          </p:spPr>
          <p:txBody>
            <a:bodyPr wrap="square" rtlCol="0">
              <a:spAutoFit/>
            </a:bodyPr>
            <a:lstStyle/>
            <a:p>
              <a:r>
                <a:rPr lang="fr-FR" sz="1600" dirty="0" smtClean="0">
                  <a:latin typeface="Calibri" pitchFamily="34" charset="0"/>
                </a:rPr>
                <a:t>Objectifs</a:t>
              </a:r>
              <a:endParaRPr lang="fr-FR" sz="1600" dirty="0">
                <a:latin typeface="Calibri" pitchFamily="34" charset="0"/>
              </a:endParaRPr>
            </a:p>
          </p:txBody>
        </p:sp>
        <p:sp>
          <p:nvSpPr>
            <p:cNvPr id="27" name="ZoneTexte 26"/>
            <p:cNvSpPr txBox="1"/>
            <p:nvPr/>
          </p:nvSpPr>
          <p:spPr>
            <a:xfrm>
              <a:off x="6012160" y="3429000"/>
              <a:ext cx="1448544" cy="406265"/>
            </a:xfrm>
            <a:prstGeom prst="rect">
              <a:avLst/>
            </a:prstGeom>
            <a:noFill/>
          </p:spPr>
          <p:txBody>
            <a:bodyPr wrap="square" rtlCol="0">
              <a:spAutoFit/>
            </a:bodyPr>
            <a:lstStyle/>
            <a:p>
              <a:r>
                <a:rPr lang="fr-FR" sz="1600" dirty="0">
                  <a:latin typeface="Calibri" pitchFamily="34" charset="0"/>
                </a:rPr>
                <a:t>Résultats</a:t>
              </a:r>
            </a:p>
          </p:txBody>
        </p:sp>
        <p:sp>
          <p:nvSpPr>
            <p:cNvPr id="28" name="ZoneTexte 27"/>
            <p:cNvSpPr txBox="1"/>
            <p:nvPr/>
          </p:nvSpPr>
          <p:spPr>
            <a:xfrm rot="20419067">
              <a:off x="6052548" y="2103600"/>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0" name="ZoneTexte 29"/>
            <p:cNvSpPr txBox="1"/>
            <p:nvPr/>
          </p:nvSpPr>
          <p:spPr>
            <a:xfrm rot="1180522">
              <a:off x="6115791" y="4767835"/>
              <a:ext cx="1224136" cy="415498"/>
            </a:xfrm>
            <a:prstGeom prst="rect">
              <a:avLst/>
            </a:prstGeom>
            <a:noFill/>
          </p:spPr>
          <p:txBody>
            <a:bodyPr wrap="square" rtlCol="0">
              <a:spAutoFit/>
            </a:bodyPr>
            <a:lstStyle/>
            <a:p>
              <a:r>
                <a:rPr lang="fr-FR" sz="1600" dirty="0">
                  <a:latin typeface="Calibri" pitchFamily="34" charset="0"/>
                </a:rPr>
                <a:t>Effets</a:t>
              </a:r>
            </a:p>
          </p:txBody>
        </p:sp>
        <p:sp>
          <p:nvSpPr>
            <p:cNvPr id="32" name="Ellipse 31"/>
            <p:cNvSpPr/>
            <p:nvPr/>
          </p:nvSpPr>
          <p:spPr>
            <a:xfrm>
              <a:off x="7812360" y="3356992"/>
              <a:ext cx="512440" cy="504056"/>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p:cNvSpPr txBox="1"/>
            <p:nvPr/>
          </p:nvSpPr>
          <p:spPr>
            <a:xfrm>
              <a:off x="7596336" y="2780928"/>
              <a:ext cx="1080120" cy="415498"/>
            </a:xfrm>
            <a:prstGeom prst="rect">
              <a:avLst/>
            </a:prstGeom>
            <a:noFill/>
          </p:spPr>
          <p:txBody>
            <a:bodyPr wrap="square" rtlCol="0">
              <a:spAutoFit/>
            </a:bodyPr>
            <a:lstStyle/>
            <a:p>
              <a:r>
                <a:rPr lang="fr-FR" sz="1600" b="1" dirty="0">
                  <a:latin typeface="Calibri" pitchFamily="34" charset="0"/>
                </a:rPr>
                <a:t>Impact</a:t>
              </a:r>
            </a:p>
          </p:txBody>
        </p:sp>
        <p:cxnSp>
          <p:nvCxnSpPr>
            <p:cNvPr id="38" name="Connecteur droit avec flèche 37"/>
            <p:cNvCxnSpPr/>
            <p:nvPr/>
          </p:nvCxnSpPr>
          <p:spPr>
            <a:xfrm>
              <a:off x="3779912" y="3645024"/>
              <a:ext cx="2160240"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2" name="Ellipse 21"/>
          <p:cNvSpPr/>
          <p:nvPr/>
        </p:nvSpPr>
        <p:spPr>
          <a:xfrm>
            <a:off x="7560207" y="1875862"/>
            <a:ext cx="810090" cy="540061"/>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17" name="ZoneTexte 16"/>
          <p:cNvSpPr txBox="1"/>
          <p:nvPr/>
        </p:nvSpPr>
        <p:spPr>
          <a:xfrm>
            <a:off x="203225" y="4465625"/>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2961876" y="134938"/>
            <a:ext cx="4320480" cy="571500"/>
          </a:xfrm>
          <a:prstGeom prst="rect">
            <a:avLst/>
          </a:prstGeom>
        </p:spPr>
        <p:txBody>
          <a:bodyPr/>
          <a:lstStyle/>
          <a:p>
            <a:pPr eaLnBrk="1" hangingPunct="1"/>
            <a:r>
              <a:rPr lang="fr-FR" dirty="0" smtClean="0"/>
              <a:t>L’appréciation de l’impact</a:t>
            </a:r>
          </a:p>
        </p:txBody>
      </p:sp>
      <p:sp>
        <p:nvSpPr>
          <p:cNvPr id="120835" name="Rectangle 3"/>
          <p:cNvSpPr>
            <a:spLocks noGrp="1" noChangeArrowheads="1"/>
          </p:cNvSpPr>
          <p:nvPr>
            <p:ph idx="1"/>
          </p:nvPr>
        </p:nvSpPr>
        <p:spPr>
          <a:xfrm>
            <a:off x="2959102" y="1129308"/>
            <a:ext cx="5711004" cy="3937000"/>
          </a:xfrm>
          <a:prstGeom prst="rect">
            <a:avLst/>
          </a:prstGeom>
        </p:spPr>
        <p:txBody>
          <a:bodyPr/>
          <a:lstStyle/>
          <a:p>
            <a:pPr eaLnBrk="1" hangingPunct="1">
              <a:buFontTx/>
              <a:buNone/>
            </a:pPr>
            <a:r>
              <a:rPr lang="fr-FR" sz="2800" dirty="0" smtClean="0"/>
              <a:t>L'impact d'un projet est</a:t>
            </a:r>
          </a:p>
          <a:p>
            <a:pPr lvl="1" eaLnBrk="1" hangingPunct="1">
              <a:buSzPct val="80000"/>
              <a:buFont typeface="Wingdings" pitchFamily="2" charset="2"/>
              <a:buChar char="ü"/>
            </a:pPr>
            <a:r>
              <a:rPr lang="fr-FR" sz="2400" dirty="0" smtClean="0"/>
              <a:t> l’ensemble des changements</a:t>
            </a:r>
          </a:p>
          <a:p>
            <a:pPr lvl="1" eaLnBrk="1" hangingPunct="1">
              <a:buSzPct val="80000"/>
              <a:buFont typeface="Wingdings" pitchFamily="2" charset="2"/>
              <a:buChar char="ü"/>
            </a:pPr>
            <a:r>
              <a:rPr lang="fr-FR" sz="2400" dirty="0" smtClean="0"/>
              <a:t> …durables</a:t>
            </a:r>
          </a:p>
          <a:p>
            <a:pPr lvl="1" eaLnBrk="1" hangingPunct="1">
              <a:buSzPct val="80000"/>
              <a:buFont typeface="Wingdings" pitchFamily="2" charset="2"/>
              <a:buChar char="ü"/>
            </a:pPr>
            <a:r>
              <a:rPr lang="fr-FR" sz="2400" dirty="0" smtClean="0"/>
              <a:t> positifs et négatifs</a:t>
            </a:r>
          </a:p>
          <a:p>
            <a:pPr lvl="1" eaLnBrk="1" hangingPunct="1">
              <a:buSzPct val="80000"/>
              <a:buFont typeface="Wingdings" pitchFamily="2" charset="2"/>
              <a:buChar char="ü"/>
            </a:pPr>
            <a:r>
              <a:rPr lang="fr-FR" sz="2400" dirty="0" smtClean="0"/>
              <a:t> prévus et imprévus</a:t>
            </a:r>
          </a:p>
          <a:p>
            <a:pPr lvl="1" eaLnBrk="1" hangingPunct="1">
              <a:buSzPct val="80000"/>
              <a:buFont typeface="Wingdings" pitchFamily="2" charset="2"/>
              <a:buChar char="ü"/>
            </a:pPr>
            <a:r>
              <a:rPr lang="fr-FR" sz="2400" dirty="0" smtClean="0"/>
              <a:t> sur les personnes, les groupes et l’environnement</a:t>
            </a:r>
          </a:p>
          <a:p>
            <a:pPr lvl="1" eaLnBrk="1" hangingPunct="1">
              <a:buSzPct val="80000"/>
              <a:buFont typeface="Wingdings" pitchFamily="2" charset="2"/>
              <a:buNone/>
            </a:pPr>
            <a:r>
              <a:rPr lang="fr-FR" sz="2400" i="1" dirty="0" smtClean="0">
                <a:solidFill>
                  <a:srgbClr val="663300"/>
                </a:solidFill>
              </a:rPr>
              <a:t>… ayant un lien de causalité avec le projet</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272" y="134938"/>
            <a:ext cx="1908138" cy="1455839"/>
          </a:xfrm>
          <a:prstGeom prst="rect">
            <a:avLst/>
          </a:prstGeom>
        </p:spPr>
      </p:pic>
      <p:sp>
        <p:nvSpPr>
          <p:cNvPr id="6" name="Ellipse 5"/>
          <p:cNvSpPr/>
          <p:nvPr/>
        </p:nvSpPr>
        <p:spPr>
          <a:xfrm>
            <a:off x="8445192" y="576104"/>
            <a:ext cx="432048" cy="206846"/>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8" name="ZoneTexte 7"/>
          <p:cNvSpPr txBox="1"/>
          <p:nvPr/>
        </p:nvSpPr>
        <p:spPr>
          <a:xfrm>
            <a:off x="203225" y="4465625"/>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83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835">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20835">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208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1"/>
            <p:extLst>
              <p:ext uri="{D42A27DB-BD31-4B8C-83A1-F6EECF244321}">
                <p14:modId xmlns:p14="http://schemas.microsoft.com/office/powerpoint/2010/main" val="1860179212"/>
              </p:ext>
            </p:extLst>
          </p:nvPr>
        </p:nvGraphicFramePr>
        <p:xfrm>
          <a:off x="2673027" y="1129308"/>
          <a:ext cx="6173788" cy="3845560"/>
        </p:xfrm>
        <a:graphic>
          <a:graphicData uri="http://schemas.openxmlformats.org/drawingml/2006/table">
            <a:tbl>
              <a:tblPr firstRow="1" bandRow="1">
                <a:tableStyleId>{ED083AE6-46FA-4A59-8FB0-9F97EB10719F}</a:tableStyleId>
              </a:tblPr>
              <a:tblGrid>
                <a:gridCol w="1543447"/>
                <a:gridCol w="1543447"/>
                <a:gridCol w="1543447"/>
                <a:gridCol w="1543447"/>
              </a:tblGrid>
              <a:tr h="370840">
                <a:tc>
                  <a:txBody>
                    <a:bodyPr/>
                    <a:lstStyle/>
                    <a:p>
                      <a:pPr algn="ctr"/>
                      <a:r>
                        <a:rPr lang="fr-FR" sz="1600" dirty="0" smtClean="0"/>
                        <a:t>Objectifs</a:t>
                      </a:r>
                      <a:endParaRPr lang="fr-FR" sz="1600" dirty="0"/>
                    </a:p>
                  </a:txBody>
                  <a:tcPr anchor="ctr"/>
                </a:tc>
                <a:tc>
                  <a:txBody>
                    <a:bodyPr/>
                    <a:lstStyle/>
                    <a:p>
                      <a:pPr algn="ctr"/>
                      <a:r>
                        <a:rPr lang="fr-FR" sz="1600" dirty="0" smtClean="0"/>
                        <a:t>Résultats</a:t>
                      </a:r>
                      <a:endParaRPr lang="fr-FR" sz="1600" dirty="0"/>
                    </a:p>
                  </a:txBody>
                  <a:tcPr anchor="ctr"/>
                </a:tc>
                <a:tc>
                  <a:txBody>
                    <a:bodyPr/>
                    <a:lstStyle/>
                    <a:p>
                      <a:pPr algn="ctr"/>
                      <a:r>
                        <a:rPr lang="fr-FR" sz="1600" dirty="0" smtClean="0"/>
                        <a:t>Effets</a:t>
                      </a:r>
                      <a:endParaRPr lang="fr-FR" sz="1600" dirty="0"/>
                    </a:p>
                  </a:txBody>
                  <a:tcPr anchor="ctr"/>
                </a:tc>
                <a:tc>
                  <a:txBody>
                    <a:bodyPr/>
                    <a:lstStyle/>
                    <a:p>
                      <a:pPr algn="ctr"/>
                      <a:r>
                        <a:rPr lang="fr-FR" sz="1600" dirty="0" smtClean="0"/>
                        <a:t>Impact</a:t>
                      </a:r>
                      <a:endParaRPr lang="fr-FR" sz="1600" dirty="0"/>
                    </a:p>
                  </a:txBody>
                  <a:tcPr anchor="ctr"/>
                </a:tc>
              </a:tr>
              <a:tr h="370840">
                <a:tc>
                  <a:txBody>
                    <a:bodyPr/>
                    <a:lstStyle/>
                    <a:p>
                      <a:r>
                        <a:rPr lang="fr-FR" dirty="0" smtClean="0"/>
                        <a:t>Réaliser 12 puits répondant aux normes</a:t>
                      </a:r>
                      <a:r>
                        <a:rPr lang="fr-FR" baseline="0" dirty="0" smtClean="0"/>
                        <a:t> techniques</a:t>
                      </a:r>
                      <a:endParaRPr lang="fr-FR" dirty="0"/>
                    </a:p>
                  </a:txBody>
                  <a:tcPr/>
                </a:tc>
                <a:tc>
                  <a:txBody>
                    <a:bodyPr/>
                    <a:lstStyle/>
                    <a:p>
                      <a:pPr marL="285750" indent="-285750">
                        <a:buFont typeface="Arial" panose="020B0604020202020204" pitchFamily="34" charset="0"/>
                        <a:buChar char="•"/>
                      </a:pPr>
                      <a:r>
                        <a:rPr lang="fr-FR" dirty="0" smtClean="0"/>
                        <a:t>10</a:t>
                      </a:r>
                      <a:r>
                        <a:rPr lang="fr-FR" baseline="0" dirty="0" smtClean="0"/>
                        <a:t> puits 60m3</a:t>
                      </a:r>
                    </a:p>
                    <a:p>
                      <a:pPr marL="285750" indent="-285750">
                        <a:buFont typeface="Arial" panose="020B0604020202020204" pitchFamily="34" charset="0"/>
                        <a:buChar char="•"/>
                      </a:pPr>
                      <a:r>
                        <a:rPr lang="fr-FR" baseline="0" dirty="0" smtClean="0"/>
                        <a:t>1 forage</a:t>
                      </a:r>
                      <a:endParaRPr lang="fr-FR" dirty="0"/>
                    </a:p>
                  </a:txBody>
                  <a:tcPr/>
                </a:tc>
                <a:tc>
                  <a:txBody>
                    <a:bodyPr/>
                    <a:lstStyle/>
                    <a:p>
                      <a:r>
                        <a:rPr lang="fr-FR" dirty="0" smtClean="0"/>
                        <a:t>La population</a:t>
                      </a:r>
                      <a:r>
                        <a:rPr lang="fr-FR" baseline="0" dirty="0" smtClean="0"/>
                        <a:t> continue de puiser l’eau au marigot sauf en saison sèche</a:t>
                      </a:r>
                      <a:endParaRPr lang="fr-FR" dirty="0"/>
                    </a:p>
                  </a:txBody>
                  <a:tcPr/>
                </a:tc>
                <a:tc rowSpan="3">
                  <a:txBody>
                    <a:bodyPr/>
                    <a:lstStyle/>
                    <a:p>
                      <a:r>
                        <a:rPr lang="fr-FR" dirty="0" smtClean="0"/>
                        <a:t>Les résultats correspondent aux objectifs du projet, </a:t>
                      </a:r>
                      <a:r>
                        <a:rPr lang="fr-FR" b="1" dirty="0" smtClean="0"/>
                        <a:t>mais</a:t>
                      </a:r>
                      <a:r>
                        <a:rPr lang="fr-FR" dirty="0" smtClean="0"/>
                        <a:t> il n’a pas amélioré</a:t>
                      </a:r>
                      <a:r>
                        <a:rPr lang="fr-FR" baseline="0" dirty="0" smtClean="0"/>
                        <a:t> la situation sanitaire des populations.</a:t>
                      </a:r>
                    </a:p>
                    <a:p>
                      <a:endParaRPr lang="fr-FR" baseline="0" dirty="0" smtClean="0"/>
                    </a:p>
                    <a:p>
                      <a:r>
                        <a:rPr lang="fr-FR" baseline="0" dirty="0" smtClean="0"/>
                        <a:t>Par contre, les nouvelles activités productives des femmes produisent des revenus, dont une partie sert à améliorer la santé.</a:t>
                      </a:r>
                      <a:endParaRPr lang="fr-FR" dirty="0"/>
                    </a:p>
                  </a:txBody>
                  <a:tcPr>
                    <a:solidFill>
                      <a:srgbClr val="FFFF66"/>
                    </a:solidFill>
                  </a:tcPr>
                </a:tc>
              </a:tr>
              <a:tr h="370840">
                <a:tc>
                  <a:txBody>
                    <a:bodyPr/>
                    <a:lstStyle/>
                    <a:p>
                      <a:r>
                        <a:rPr lang="fr-FR" dirty="0" smtClean="0"/>
                        <a:t>Réduire le travail des femmes</a:t>
                      </a:r>
                      <a:endParaRPr lang="fr-FR" dirty="0"/>
                    </a:p>
                  </a:txBody>
                  <a:tcPr/>
                </a:tc>
                <a:tc>
                  <a:txBody>
                    <a:bodyPr/>
                    <a:lstStyle/>
                    <a:p>
                      <a:r>
                        <a:rPr lang="fr-FR" dirty="0" smtClean="0"/>
                        <a:t>Diminution</a:t>
                      </a:r>
                      <a:r>
                        <a:rPr lang="fr-FR" baseline="0" dirty="0" smtClean="0"/>
                        <a:t> des temps d’attente aux puits</a:t>
                      </a:r>
                      <a:endParaRPr lang="fr-FR" dirty="0"/>
                    </a:p>
                  </a:txBody>
                  <a:tcPr/>
                </a:tc>
                <a:tc>
                  <a:txBody>
                    <a:bodyPr/>
                    <a:lstStyle/>
                    <a:p>
                      <a:r>
                        <a:rPr lang="fr-FR" dirty="0" smtClean="0"/>
                        <a:t>Le temps libéré permet des activités</a:t>
                      </a:r>
                      <a:r>
                        <a:rPr lang="fr-FR" baseline="0" dirty="0" smtClean="0"/>
                        <a:t> productives : culture, tissage…</a:t>
                      </a:r>
                      <a:endParaRPr lang="fr-FR" dirty="0"/>
                    </a:p>
                  </a:txBody>
                  <a:tcPr/>
                </a:tc>
                <a:tc vMerge="1">
                  <a:txBody>
                    <a:bodyPr/>
                    <a:lstStyle/>
                    <a:p>
                      <a:endParaRPr lang="fr-FR" dirty="0"/>
                    </a:p>
                  </a:txBody>
                  <a:tcPr/>
                </a:tc>
              </a:tr>
              <a:tr h="370840">
                <a:tc>
                  <a:txBody>
                    <a:bodyPr/>
                    <a:lstStyle/>
                    <a:p>
                      <a:r>
                        <a:rPr lang="fr-FR" dirty="0" smtClean="0"/>
                        <a:t>Améliorer la santé des habitants en éliminant </a:t>
                      </a:r>
                      <a:r>
                        <a:rPr lang="fr-FR" baseline="0" dirty="0" smtClean="0"/>
                        <a:t>les maladies liées à l’eau polluée.</a:t>
                      </a:r>
                      <a:endParaRPr lang="fr-FR" dirty="0"/>
                    </a:p>
                  </a:txBody>
                  <a:tcPr/>
                </a:tc>
                <a:tc>
                  <a:txBody>
                    <a:bodyPr/>
                    <a:lstStyle/>
                    <a:p>
                      <a:r>
                        <a:rPr lang="fr-FR" dirty="0" smtClean="0"/>
                        <a:t>Bonne qualité bactériologique de l’eau des puits</a:t>
                      </a:r>
                      <a:endParaRPr lang="fr-FR" dirty="0"/>
                    </a:p>
                  </a:txBody>
                  <a:tcPr/>
                </a:tc>
                <a:tc>
                  <a:txBody>
                    <a:bodyPr/>
                    <a:lstStyle/>
                    <a:p>
                      <a:r>
                        <a:rPr lang="fr-FR" dirty="0" smtClean="0"/>
                        <a:t>Les villageois stockent l’eau dans des récipients</a:t>
                      </a:r>
                      <a:r>
                        <a:rPr lang="fr-FR" baseline="0" dirty="0" smtClean="0"/>
                        <a:t> contaminés par l’eau du marigot</a:t>
                      </a:r>
                      <a:endParaRPr lang="fr-FR" dirty="0"/>
                    </a:p>
                  </a:txBody>
                  <a:tcPr/>
                </a:tc>
                <a:tc vMerge="1">
                  <a:txBody>
                    <a:bodyPr/>
                    <a:lstStyle/>
                    <a:p>
                      <a:endParaRPr lang="fr-FR" dirty="0"/>
                    </a:p>
                  </a:txBody>
                  <a:tcPr/>
                </a:tc>
              </a:tr>
            </a:tbl>
          </a:graphicData>
        </a:graphic>
      </p:graphicFrame>
      <p:pic>
        <p:nvPicPr>
          <p:cNvPr id="9" name="Picture 3"/>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8439621" y="0"/>
            <a:ext cx="692944" cy="99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3855105" y="5497793"/>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a:t>Source : </a:t>
            </a:r>
            <a:r>
              <a:rPr lang="fr-FR" sz="700" dirty="0">
                <a:hlinkClick r:id="rId5"/>
              </a:rPr>
              <a:t>Prise en compte de l’impact et construction d’indicateurs </a:t>
            </a:r>
            <a:r>
              <a:rPr lang="fr-FR" sz="700" dirty="0" smtClean="0">
                <a:hlinkClick r:id="rId5"/>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sp>
        <p:nvSpPr>
          <p:cNvPr id="7" name="ZoneTexte 6"/>
          <p:cNvSpPr txBox="1"/>
          <p:nvPr/>
        </p:nvSpPr>
        <p:spPr>
          <a:xfrm>
            <a:off x="203225" y="4465625"/>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21612884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prstGeom prst="rect">
            <a:avLst/>
          </a:prstGeom>
        </p:spPr>
        <p:txBody>
          <a:bodyPr/>
          <a:lstStyle/>
          <a:p>
            <a:pPr eaLnBrk="1" hangingPunct="1"/>
            <a:r>
              <a:rPr lang="fr-FR" dirty="0" smtClean="0"/>
              <a:t>Il est difficile d’anticiper l’impact</a:t>
            </a:r>
          </a:p>
        </p:txBody>
      </p:sp>
      <p:sp>
        <p:nvSpPr>
          <p:cNvPr id="184323" name="Rectangle 3"/>
          <p:cNvSpPr>
            <a:spLocks noGrp="1" noChangeArrowheads="1"/>
          </p:cNvSpPr>
          <p:nvPr>
            <p:ph idx="1"/>
          </p:nvPr>
        </p:nvSpPr>
        <p:spPr>
          <a:xfrm>
            <a:off x="2797185" y="1057300"/>
            <a:ext cx="5933622" cy="4186999"/>
          </a:xfrm>
          <a:prstGeom prst="rect">
            <a:avLst/>
          </a:prstGeom>
        </p:spPr>
        <p:txBody>
          <a:bodyPr/>
          <a:lstStyle/>
          <a:p>
            <a:pPr eaLnBrk="1" hangingPunct="1">
              <a:lnSpc>
                <a:spcPct val="80000"/>
              </a:lnSpc>
            </a:pPr>
            <a:r>
              <a:rPr lang="fr-FR" sz="1800" dirty="0"/>
              <a:t>Impact technique : </a:t>
            </a:r>
          </a:p>
          <a:p>
            <a:pPr lvl="1" eaLnBrk="1" hangingPunct="1">
              <a:lnSpc>
                <a:spcPct val="80000"/>
              </a:lnSpc>
            </a:pPr>
            <a:r>
              <a:rPr lang="fr-FR" sz="1400" dirty="0">
                <a:solidFill>
                  <a:schemeClr val="accent1">
                    <a:lumMod val="50000"/>
                  </a:schemeClr>
                </a:solidFill>
              </a:rPr>
              <a:t>attendu</a:t>
            </a:r>
            <a:r>
              <a:rPr lang="fr-FR" sz="1400" dirty="0"/>
              <a:t> : des villageois </a:t>
            </a:r>
            <a:r>
              <a:rPr lang="fr-FR" sz="1400" dirty="0" smtClean="0"/>
              <a:t>autonomes et formés </a:t>
            </a:r>
            <a:r>
              <a:rPr lang="fr-FR" sz="1400" dirty="0"/>
              <a:t>pour l’entretien ;</a:t>
            </a:r>
          </a:p>
          <a:p>
            <a:pPr lvl="1" eaLnBrk="1" hangingPunct="1">
              <a:lnSpc>
                <a:spcPct val="80000"/>
              </a:lnSpc>
            </a:pPr>
            <a:r>
              <a:rPr lang="fr-FR" sz="1400" dirty="0">
                <a:solidFill>
                  <a:srgbClr val="C00000"/>
                </a:solidFill>
              </a:rPr>
              <a:t>inattendu</a:t>
            </a:r>
            <a:r>
              <a:rPr lang="fr-FR" sz="1400" dirty="0"/>
              <a:t> : création d’entreprises de réparation des </a:t>
            </a:r>
            <a:r>
              <a:rPr lang="fr-FR" sz="1400" dirty="0" smtClean="0"/>
              <a:t>puits.</a:t>
            </a:r>
            <a:endParaRPr lang="fr-FR" sz="1400" dirty="0"/>
          </a:p>
          <a:p>
            <a:pPr eaLnBrk="1" hangingPunct="1">
              <a:lnSpc>
                <a:spcPct val="80000"/>
              </a:lnSpc>
            </a:pPr>
            <a:r>
              <a:rPr lang="fr-FR" sz="1800" dirty="0"/>
              <a:t>Impact économique :</a:t>
            </a:r>
          </a:p>
          <a:p>
            <a:pPr lvl="1" eaLnBrk="1" hangingPunct="1">
              <a:lnSpc>
                <a:spcPct val="80000"/>
              </a:lnSpc>
            </a:pPr>
            <a:r>
              <a:rPr lang="fr-FR" sz="1400" dirty="0">
                <a:solidFill>
                  <a:schemeClr val="accent1">
                    <a:lumMod val="50000"/>
                  </a:schemeClr>
                </a:solidFill>
              </a:rPr>
              <a:t>attendu</a:t>
            </a:r>
            <a:r>
              <a:rPr lang="fr-FR" sz="1400" dirty="0"/>
              <a:t> : la caisse villageoise est alimentée par le paiement de l’eau ;</a:t>
            </a:r>
          </a:p>
          <a:p>
            <a:pPr lvl="1" eaLnBrk="1" hangingPunct="1">
              <a:lnSpc>
                <a:spcPct val="80000"/>
              </a:lnSpc>
            </a:pPr>
            <a:r>
              <a:rPr lang="fr-FR" sz="1400" dirty="0">
                <a:solidFill>
                  <a:srgbClr val="C00000"/>
                </a:solidFill>
              </a:rPr>
              <a:t>inattendu</a:t>
            </a:r>
            <a:r>
              <a:rPr lang="fr-FR" sz="1400" dirty="0"/>
              <a:t> : la caisse </a:t>
            </a:r>
            <a:r>
              <a:rPr lang="fr-FR" sz="1400" dirty="0" smtClean="0"/>
              <a:t>permet la création </a:t>
            </a:r>
            <a:r>
              <a:rPr lang="fr-FR" sz="1400" dirty="0"/>
              <a:t>d’emplois </a:t>
            </a:r>
            <a:r>
              <a:rPr lang="fr-FR" sz="1400" dirty="0" smtClean="0"/>
              <a:t>dans les </a:t>
            </a:r>
            <a:r>
              <a:rPr lang="fr-FR" sz="1400" dirty="0"/>
              <a:t>entreprises d’entretien des puits.</a:t>
            </a:r>
          </a:p>
          <a:p>
            <a:pPr eaLnBrk="1" hangingPunct="1">
              <a:lnSpc>
                <a:spcPct val="80000"/>
              </a:lnSpc>
            </a:pPr>
            <a:r>
              <a:rPr lang="fr-FR" sz="1800" dirty="0"/>
              <a:t>Impact social :</a:t>
            </a:r>
          </a:p>
          <a:p>
            <a:pPr lvl="1" eaLnBrk="1" hangingPunct="1">
              <a:lnSpc>
                <a:spcPct val="80000"/>
              </a:lnSpc>
            </a:pPr>
            <a:r>
              <a:rPr lang="fr-FR" sz="1400" dirty="0">
                <a:solidFill>
                  <a:schemeClr val="accent1">
                    <a:lumMod val="50000"/>
                  </a:schemeClr>
                </a:solidFill>
              </a:rPr>
              <a:t>attendu</a:t>
            </a:r>
            <a:r>
              <a:rPr lang="fr-FR" sz="1400" dirty="0"/>
              <a:t> : les enfants du village sont en meilleure santé ;</a:t>
            </a:r>
          </a:p>
          <a:p>
            <a:pPr lvl="1" eaLnBrk="1" hangingPunct="1">
              <a:lnSpc>
                <a:spcPct val="80000"/>
              </a:lnSpc>
            </a:pPr>
            <a:r>
              <a:rPr lang="fr-FR" sz="1400" dirty="0">
                <a:solidFill>
                  <a:srgbClr val="C00000"/>
                </a:solidFill>
              </a:rPr>
              <a:t>inattendu</a:t>
            </a:r>
            <a:r>
              <a:rPr lang="fr-FR" sz="1400" dirty="0"/>
              <a:t> : les enfants libérés de la corvée d’eau peuvent aller à l’école.</a:t>
            </a:r>
          </a:p>
          <a:p>
            <a:pPr eaLnBrk="1" hangingPunct="1">
              <a:lnSpc>
                <a:spcPct val="80000"/>
              </a:lnSpc>
            </a:pPr>
            <a:r>
              <a:rPr lang="fr-FR" sz="1800" dirty="0"/>
              <a:t>Impact financier :</a:t>
            </a:r>
          </a:p>
          <a:p>
            <a:pPr lvl="1" eaLnBrk="1" hangingPunct="1">
              <a:lnSpc>
                <a:spcPct val="80000"/>
              </a:lnSpc>
            </a:pPr>
            <a:r>
              <a:rPr lang="fr-FR" sz="1400" dirty="0">
                <a:solidFill>
                  <a:schemeClr val="accent1">
                    <a:lumMod val="50000"/>
                  </a:schemeClr>
                </a:solidFill>
              </a:rPr>
              <a:t>attendu</a:t>
            </a:r>
            <a:r>
              <a:rPr lang="fr-FR" sz="1400" dirty="0"/>
              <a:t> : constitution d’une caisse pour l’entretien </a:t>
            </a:r>
            <a:r>
              <a:rPr lang="fr-FR" sz="1400" dirty="0" smtClean="0"/>
              <a:t>de chaque puits </a:t>
            </a:r>
            <a:r>
              <a:rPr lang="fr-FR" sz="1400" dirty="0"/>
              <a:t>;</a:t>
            </a:r>
          </a:p>
          <a:p>
            <a:pPr lvl="1" eaLnBrk="1" hangingPunct="1">
              <a:lnSpc>
                <a:spcPct val="80000"/>
              </a:lnSpc>
            </a:pPr>
            <a:r>
              <a:rPr lang="fr-FR" sz="1400" dirty="0">
                <a:solidFill>
                  <a:srgbClr val="C00000"/>
                </a:solidFill>
              </a:rPr>
              <a:t>inattendu</a:t>
            </a:r>
            <a:r>
              <a:rPr lang="fr-FR" sz="1400" dirty="0"/>
              <a:t> : </a:t>
            </a:r>
            <a:r>
              <a:rPr lang="fr-FR" sz="1400" dirty="0" smtClean="0"/>
              <a:t>l’argent d’une des caisses est détourné</a:t>
            </a:r>
          </a:p>
          <a:p>
            <a:pPr eaLnBrk="1" hangingPunct="1">
              <a:lnSpc>
                <a:spcPct val="80000"/>
              </a:lnSpc>
            </a:pPr>
            <a:r>
              <a:rPr lang="fr-FR" sz="1800" dirty="0" smtClean="0"/>
              <a:t>Impact organisationnel :</a:t>
            </a:r>
          </a:p>
          <a:p>
            <a:pPr lvl="1" eaLnBrk="1" hangingPunct="1">
              <a:lnSpc>
                <a:spcPct val="80000"/>
              </a:lnSpc>
            </a:pPr>
            <a:r>
              <a:rPr lang="fr-FR" sz="1400" dirty="0" smtClean="0">
                <a:solidFill>
                  <a:schemeClr val="accent1">
                    <a:lumMod val="50000"/>
                  </a:schemeClr>
                </a:solidFill>
              </a:rPr>
              <a:t>attendu</a:t>
            </a:r>
            <a:r>
              <a:rPr lang="fr-FR" sz="1400" dirty="0" smtClean="0"/>
              <a:t> </a:t>
            </a:r>
            <a:r>
              <a:rPr lang="fr-FR" sz="1400" dirty="0"/>
              <a:t>: constitution </a:t>
            </a:r>
            <a:r>
              <a:rPr lang="fr-FR" sz="1400" dirty="0" smtClean="0"/>
              <a:t>de </a:t>
            </a:r>
            <a:r>
              <a:rPr lang="fr-FR" sz="1400" dirty="0"/>
              <a:t>comités de gestion </a:t>
            </a:r>
            <a:r>
              <a:rPr lang="fr-FR" sz="1400" dirty="0" smtClean="0"/>
              <a:t>des puits ;</a:t>
            </a:r>
            <a:endParaRPr lang="fr-FR" sz="1400" dirty="0"/>
          </a:p>
          <a:p>
            <a:pPr lvl="1" eaLnBrk="1" hangingPunct="1">
              <a:lnSpc>
                <a:spcPct val="80000"/>
              </a:lnSpc>
            </a:pPr>
            <a:r>
              <a:rPr lang="fr-FR" sz="1400" dirty="0">
                <a:solidFill>
                  <a:srgbClr val="C00000"/>
                </a:solidFill>
              </a:rPr>
              <a:t>inattendu</a:t>
            </a:r>
            <a:r>
              <a:rPr lang="fr-FR" sz="1400" dirty="0"/>
              <a:t> : certains comités de gestion </a:t>
            </a:r>
            <a:r>
              <a:rPr lang="fr-FR" sz="1400" dirty="0" smtClean="0"/>
              <a:t>fonctionnent si bien qu’il conduisent d’autres actions, </a:t>
            </a:r>
            <a:r>
              <a:rPr lang="fr-FR" sz="1400" i="1" dirty="0" err="1" smtClean="0"/>
              <a:t>p.e</a:t>
            </a:r>
            <a:r>
              <a:rPr lang="fr-FR" sz="1400" i="1" dirty="0" smtClean="0"/>
              <a:t>  un </a:t>
            </a:r>
            <a:r>
              <a:rPr lang="fr-FR" sz="1400" i="1" dirty="0"/>
              <a:t>potager </a:t>
            </a:r>
            <a:r>
              <a:rPr lang="fr-FR" sz="1400" i="1" dirty="0" smtClean="0"/>
              <a:t>pour </a:t>
            </a:r>
            <a:r>
              <a:rPr lang="fr-FR" sz="1400" i="1" dirty="0"/>
              <a:t>l’école</a:t>
            </a:r>
            <a:r>
              <a:rPr lang="fr-FR" sz="1400" dirty="0"/>
              <a:t>.</a:t>
            </a:r>
          </a:p>
        </p:txBody>
      </p:sp>
      <p:sp>
        <p:nvSpPr>
          <p:cNvPr id="9" name="Text Box 6"/>
          <p:cNvSpPr txBox="1">
            <a:spLocks noChangeArrowheads="1"/>
          </p:cNvSpPr>
          <p:nvPr/>
        </p:nvSpPr>
        <p:spPr bwMode="auto">
          <a:xfrm>
            <a:off x="3855105" y="5523920"/>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Inspiré de : </a:t>
            </a:r>
            <a:r>
              <a:rPr lang="fr-FR" sz="700" dirty="0">
                <a:hlinkClick r:id="rId3"/>
              </a:rPr>
              <a:t>Prise en compte de l’impact et construction d’indicateurs </a:t>
            </a:r>
            <a:r>
              <a:rPr lang="fr-FR" sz="700" dirty="0" smtClean="0">
                <a:hlinkClick r:id="rId3"/>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sp>
        <p:nvSpPr>
          <p:cNvPr id="6" name="ZoneTexte 5"/>
          <p:cNvSpPr txBox="1"/>
          <p:nvPr/>
        </p:nvSpPr>
        <p:spPr>
          <a:xfrm>
            <a:off x="203225" y="4465625"/>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843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8432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8432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8432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8432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8432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8432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8432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84323">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184323">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8432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Anticiper l’impact</a:t>
            </a:r>
            <a:endParaRPr lang="fr-FR" dirty="0"/>
          </a:p>
        </p:txBody>
      </p:sp>
      <p:sp>
        <p:nvSpPr>
          <p:cNvPr id="4" name="Espace réservé du contenu 3"/>
          <p:cNvSpPr>
            <a:spLocks noGrp="1" noChangeArrowheads="1"/>
          </p:cNvSpPr>
          <p:nvPr>
            <p:ph idx="1"/>
          </p:nvPr>
        </p:nvSpPr>
        <p:spPr>
          <a:xfrm>
            <a:off x="2699792" y="1057300"/>
            <a:ext cx="6313580" cy="4260473"/>
          </a:xfrm>
          <a:prstGeom prst="rect">
            <a:avLst/>
          </a:prstGeom>
        </p:spPr>
        <p:txBody>
          <a:bodyPr/>
          <a:lstStyle/>
          <a:p>
            <a:pPr marL="0" indent="0" eaLnBrk="1" hangingPunct="1">
              <a:buNone/>
            </a:pPr>
            <a:r>
              <a:rPr lang="fr-FR" sz="2400" dirty="0" smtClean="0"/>
              <a:t>Quels </a:t>
            </a:r>
            <a:r>
              <a:rPr lang="fr-FR" sz="2400" dirty="0"/>
              <a:t>sont les </a:t>
            </a:r>
            <a:r>
              <a:rPr lang="fr-FR" sz="2400" dirty="0" smtClean="0"/>
              <a:t>enjeux, acteurs et parties prenantes du projet </a:t>
            </a:r>
            <a:r>
              <a:rPr lang="fr-FR" sz="2400" dirty="0"/>
              <a:t>?</a:t>
            </a:r>
          </a:p>
          <a:p>
            <a:pPr lvl="1" eaLnBrk="1" hangingPunct="1"/>
            <a:r>
              <a:rPr lang="fr-FR" sz="2000" dirty="0"/>
              <a:t>Dirigeants, chefs, élus..</a:t>
            </a:r>
          </a:p>
          <a:p>
            <a:pPr lvl="1" eaLnBrk="1" hangingPunct="1"/>
            <a:r>
              <a:rPr lang="fr-FR" sz="2000" dirty="0" smtClean="0"/>
              <a:t>Agents de l’État, des collectivités locales </a:t>
            </a:r>
            <a:endParaRPr lang="fr-FR" sz="2000" dirty="0"/>
          </a:p>
          <a:p>
            <a:pPr lvl="1" eaLnBrk="1" hangingPunct="1"/>
            <a:r>
              <a:rPr lang="fr-FR" sz="2000" dirty="0" smtClean="0"/>
              <a:t>Groupes </a:t>
            </a:r>
            <a:r>
              <a:rPr lang="fr-FR" sz="2000" dirty="0"/>
              <a:t>et </a:t>
            </a:r>
            <a:r>
              <a:rPr lang="fr-FR" sz="2000" dirty="0" smtClean="0"/>
              <a:t>associations, </a:t>
            </a:r>
            <a:endParaRPr lang="fr-FR" sz="2000" dirty="0"/>
          </a:p>
          <a:p>
            <a:pPr lvl="1" eaLnBrk="1" hangingPunct="1"/>
            <a:r>
              <a:rPr lang="fr-FR" sz="2000" dirty="0" smtClean="0"/>
              <a:t>Financeur, bailleur de fonds</a:t>
            </a:r>
            <a:endParaRPr lang="fr-FR" sz="2000" dirty="0"/>
          </a:p>
          <a:p>
            <a:pPr lvl="1" eaLnBrk="1" hangingPunct="1"/>
            <a:r>
              <a:rPr lang="fr-FR" sz="2000" dirty="0" smtClean="0"/>
              <a:t>Opérateurs </a:t>
            </a:r>
            <a:r>
              <a:rPr lang="fr-FR" sz="2000" dirty="0"/>
              <a:t>économiques, </a:t>
            </a:r>
          </a:p>
          <a:p>
            <a:pPr lvl="1" eaLnBrk="1" hangingPunct="1"/>
            <a:r>
              <a:rPr lang="fr-FR" sz="2000" dirty="0" smtClean="0"/>
              <a:t>etc…</a:t>
            </a:r>
          </a:p>
          <a:p>
            <a:pPr lvl="1" eaLnBrk="1" hangingPunct="1"/>
            <a:endParaRPr lang="fr-FR" sz="2000" dirty="0"/>
          </a:p>
          <a:p>
            <a:pPr marL="0" indent="0" eaLnBrk="1" hangingPunct="1">
              <a:buNone/>
            </a:pPr>
            <a:r>
              <a:rPr lang="fr-FR" sz="2400" dirty="0" smtClean="0">
                <a:solidFill>
                  <a:srgbClr val="7030A0"/>
                </a:solidFill>
              </a:rPr>
              <a:t>... </a:t>
            </a:r>
            <a:r>
              <a:rPr lang="fr-FR" sz="2400" dirty="0">
                <a:solidFill>
                  <a:srgbClr val="7030A0"/>
                </a:solidFill>
              </a:rPr>
              <a:t>analyser leurs zones d'incertitudes et anticiper leurs stratégies</a:t>
            </a:r>
            <a:r>
              <a:rPr lang="fr-FR" sz="2400" dirty="0"/>
              <a:t> </a:t>
            </a:r>
            <a:r>
              <a:rPr lang="fr-FR" sz="1800" dirty="0"/>
              <a:t>(voir </a:t>
            </a:r>
            <a:r>
              <a:rPr lang="fr-FR" sz="1800" dirty="0" smtClean="0">
                <a:hlinkClick r:id="rId3"/>
              </a:rPr>
              <a:t>formation </a:t>
            </a:r>
            <a:r>
              <a:rPr lang="fr-FR" sz="1800" dirty="0">
                <a:hlinkClick r:id="rId3"/>
              </a:rPr>
              <a:t>d’analyse stratégique des projets</a:t>
            </a:r>
            <a:r>
              <a:rPr lang="fr-FR" sz="1800" dirty="0" smtClean="0"/>
              <a:t>)</a:t>
            </a:r>
            <a:endParaRPr lang="fr-FR" sz="2400" dirty="0"/>
          </a:p>
        </p:txBody>
      </p:sp>
      <p:pic>
        <p:nvPicPr>
          <p:cNvPr id="3" name="Image 2"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2240" y="2535701"/>
            <a:ext cx="2289848" cy="1781933"/>
          </a:xfrm>
          <a:prstGeom prst="rect">
            <a:avLst/>
          </a:prstGeom>
        </p:spPr>
      </p:pic>
      <p:sp>
        <p:nvSpPr>
          <p:cNvPr id="7" name="ZoneTexte 6"/>
          <p:cNvSpPr txBox="1"/>
          <p:nvPr/>
        </p:nvSpPr>
        <p:spPr>
          <a:xfrm>
            <a:off x="203225" y="4465625"/>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179454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p:cNvSpPr>
            <a:spLocks noGrp="1" noChangeArrowheads="1"/>
          </p:cNvSpPr>
          <p:nvPr>
            <p:ph type="title"/>
          </p:nvPr>
        </p:nvSpPr>
        <p:spPr>
          <a:xfrm>
            <a:off x="2771800" y="134938"/>
            <a:ext cx="6241572" cy="571500"/>
          </a:xfrm>
          <a:prstGeom prst="rect">
            <a:avLst/>
          </a:prstGeom>
        </p:spPr>
        <p:txBody>
          <a:bodyPr/>
          <a:lstStyle/>
          <a:p>
            <a:pPr eaLnBrk="1" hangingPunct="1"/>
            <a:r>
              <a:rPr lang="fr-FR" dirty="0" smtClean="0"/>
              <a:t>Synthèse</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4" y="1057300"/>
            <a:ext cx="2548244" cy="1944216"/>
          </a:xfrm>
          <a:prstGeom prst="rect">
            <a:avLst/>
          </a:prstGeom>
        </p:spPr>
      </p:pic>
      <p:pic>
        <p:nvPicPr>
          <p:cNvPr id="25" name="Image 24"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6220" y="3637174"/>
            <a:ext cx="2289848" cy="1781933"/>
          </a:xfrm>
          <a:prstGeom prst="rect">
            <a:avLst/>
          </a:prstGeom>
        </p:spPr>
      </p:pic>
      <p:pic>
        <p:nvPicPr>
          <p:cNvPr id="29" name="Image 28"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0152" y="1966986"/>
            <a:ext cx="2877576" cy="1915965"/>
          </a:xfrm>
          <a:prstGeom prst="rect">
            <a:avLst/>
          </a:prstGeom>
        </p:spPr>
      </p:pic>
      <p:sp>
        <p:nvSpPr>
          <p:cNvPr id="10" name="ZoneTexte 9"/>
          <p:cNvSpPr txBox="1"/>
          <p:nvPr/>
        </p:nvSpPr>
        <p:spPr>
          <a:xfrm>
            <a:off x="203225" y="445691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11" name="ZoneTexte 10"/>
          <p:cNvSpPr txBox="1"/>
          <p:nvPr/>
        </p:nvSpPr>
        <p:spPr>
          <a:xfrm>
            <a:off x="199209" y="341832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12" name="ZoneTexte 11"/>
          <p:cNvSpPr txBox="1"/>
          <p:nvPr/>
        </p:nvSpPr>
        <p:spPr>
          <a:xfrm>
            <a:off x="206829" y="4088650"/>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13" name="ZoneTexte 12"/>
          <p:cNvSpPr txBox="1"/>
          <p:nvPr/>
        </p:nvSpPr>
        <p:spPr>
          <a:xfrm>
            <a:off x="206829" y="375207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Tree>
    <p:extLst>
      <p:ext uri="{BB962C8B-B14F-4D97-AF65-F5344CB8AC3E}">
        <p14:creationId xmlns:p14="http://schemas.microsoft.com/office/powerpoint/2010/main" val="9460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3131840" y="115570"/>
            <a:ext cx="6042708" cy="952500"/>
          </a:xfrm>
        </p:spPr>
        <p:txBody>
          <a:bodyPr/>
          <a:lstStyle/>
          <a:p>
            <a:pPr eaLnBrk="1" hangingPunct="1"/>
            <a:r>
              <a:rPr lang="fr-FR" sz="3333" dirty="0" smtClean="0"/>
              <a:t>Introduction </a:t>
            </a:r>
            <a:r>
              <a:rPr lang="fr-FR" sz="3333" dirty="0"/>
              <a:t>de la culture attelée</a:t>
            </a:r>
          </a:p>
        </p:txBody>
      </p:sp>
      <p:sp>
        <p:nvSpPr>
          <p:cNvPr id="135171" name="Rectangle 3"/>
          <p:cNvSpPr>
            <a:spLocks noGrp="1" noChangeArrowheads="1"/>
          </p:cNvSpPr>
          <p:nvPr>
            <p:ph type="body" idx="1"/>
          </p:nvPr>
        </p:nvSpPr>
        <p:spPr>
          <a:xfrm>
            <a:off x="414076" y="3972640"/>
            <a:ext cx="8550411" cy="1621164"/>
          </a:xfrm>
        </p:spPr>
        <p:txBody>
          <a:bodyPr/>
          <a:lstStyle/>
          <a:p>
            <a:pPr eaLnBrk="1" hangingPunct="1">
              <a:buFontTx/>
              <a:buNone/>
            </a:pPr>
            <a:r>
              <a:rPr lang="fr-FR" dirty="0" smtClean="0"/>
              <a:t>Ce projet a pour objectif d’introduire la </a:t>
            </a:r>
            <a:r>
              <a:rPr lang="fr-FR" dirty="0" smtClean="0">
                <a:hlinkClick r:id="rId3"/>
              </a:rPr>
              <a:t>culture attelée</a:t>
            </a:r>
            <a:r>
              <a:rPr lang="fr-FR" dirty="0" smtClean="0"/>
              <a:t> dans </a:t>
            </a:r>
            <a:r>
              <a:rPr lang="fr-FR" dirty="0"/>
              <a:t>des villages </a:t>
            </a:r>
            <a:r>
              <a:rPr lang="fr-FR" dirty="0" smtClean="0"/>
              <a:t>sahéliens.</a:t>
            </a:r>
          </a:p>
          <a:p>
            <a:pPr algn="ctr" eaLnBrk="1" hangingPunct="1">
              <a:buFontTx/>
              <a:buNone/>
            </a:pPr>
            <a:r>
              <a:rPr lang="fr-FR" i="1" dirty="0" smtClean="0"/>
              <a:t>« pour chaque </a:t>
            </a:r>
            <a:r>
              <a:rPr lang="fr-FR" i="1" dirty="0"/>
              <a:t>exploitation agricole, une charrue </a:t>
            </a:r>
            <a:r>
              <a:rPr lang="fr-FR" i="1" dirty="0" smtClean="0"/>
              <a:t>»</a:t>
            </a:r>
          </a:p>
          <a:p>
            <a:pPr marL="0" indent="0" eaLnBrk="1" hangingPunct="1">
              <a:buNone/>
            </a:pPr>
            <a:r>
              <a:rPr lang="fr-FR" dirty="0" smtClean="0">
                <a:solidFill>
                  <a:srgbClr val="FF0000"/>
                </a:solidFill>
              </a:rPr>
              <a:t>Décrivez les actions menées, leurs objectifs, effets … et l’impact possible</a:t>
            </a:r>
          </a:p>
        </p:txBody>
      </p:sp>
      <p:pic>
        <p:nvPicPr>
          <p:cNvPr id="8" name="Picture 3"/>
          <p:cNvPicPr>
            <a:picLocks noChangeAspect="1" noChangeArrowheads="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0" y="2389757"/>
            <a:ext cx="494508" cy="637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useBgFill="1">
        <p:nvSpPr>
          <p:cNvPr id="6" name="Text Box 24"/>
          <p:cNvSpPr txBox="1">
            <a:spLocks noChangeArrowheads="1"/>
          </p:cNvSpPr>
          <p:nvPr/>
        </p:nvSpPr>
        <p:spPr bwMode="auto">
          <a:xfrm>
            <a:off x="6581857" y="5488545"/>
            <a:ext cx="2353139" cy="210518"/>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900" dirty="0" smtClean="0">
                <a:latin typeface="Arial" charset="0"/>
              </a:rPr>
              <a:t>Images </a:t>
            </a:r>
            <a:r>
              <a:rPr lang="fr-FR" sz="900" dirty="0" smtClean="0">
                <a:latin typeface="Arial" charset="0"/>
                <a:hlinkClick r:id="rId6"/>
              </a:rPr>
              <a:t>source</a:t>
            </a:r>
            <a:endParaRPr lang="fr-FR" sz="900" dirty="0">
              <a:latin typeface="Arial" charset="0"/>
            </a:endParaRPr>
          </a:p>
        </p:txBody>
      </p:sp>
      <p:grpSp>
        <p:nvGrpSpPr>
          <p:cNvPr id="3" name="Groupe 2"/>
          <p:cNvGrpSpPr/>
          <p:nvPr/>
        </p:nvGrpSpPr>
        <p:grpSpPr>
          <a:xfrm>
            <a:off x="827584" y="1011951"/>
            <a:ext cx="7560840" cy="2839493"/>
            <a:chOff x="331246" y="1011951"/>
            <a:chExt cx="7560840" cy="2839493"/>
          </a:xfrm>
        </p:grpSpPr>
        <p:pic>
          <p:nvPicPr>
            <p:cNvPr id="1028" name="Picture 4" descr="http://www.memoireonline.com/12/13/8264/Inventaire-des-techniques-de-lutte-anti-erosive-dans-le-degre-carre-de-Ouahigouya-au-Burkina-Faso5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246" y="1993404"/>
              <a:ext cx="2255078" cy="14299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memoireonline.com/12/13/8264/Inventaire-des-techniques-de-lutte-anti-erosive-dans-le-degre-carre-de-Ouahigouya-au-Burkina-Faso5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77356" y="1011951"/>
              <a:ext cx="4214730" cy="2839493"/>
            </a:xfrm>
            <a:prstGeom prst="rect">
              <a:avLst/>
            </a:prstGeom>
            <a:noFill/>
            <a:extLst>
              <a:ext uri="{909E8E84-426E-40DD-AFC4-6F175D3DCCD1}">
                <a14:hiddenFill xmlns:a14="http://schemas.microsoft.com/office/drawing/2010/main">
                  <a:solidFill>
                    <a:srgbClr val="FFFFFF"/>
                  </a:solidFill>
                </a14:hiddenFill>
              </a:ext>
            </a:extLst>
          </p:spPr>
        </p:pic>
        <p:sp>
          <p:nvSpPr>
            <p:cNvPr id="2" name="Flèche droite 1"/>
            <p:cNvSpPr/>
            <p:nvPr/>
          </p:nvSpPr>
          <p:spPr>
            <a:xfrm>
              <a:off x="2843808" y="2569468"/>
              <a:ext cx="576064" cy="288032"/>
            </a:xfrm>
            <a:prstGeom prst="rightArrow">
              <a:avLst/>
            </a:prstGeom>
            <a:solidFill>
              <a:srgbClr val="EC749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26939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5171">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35171">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5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2051720" y="277813"/>
            <a:ext cx="7092280" cy="952500"/>
          </a:xfrm>
        </p:spPr>
        <p:txBody>
          <a:bodyPr/>
          <a:lstStyle/>
          <a:p>
            <a:pPr eaLnBrk="1" hangingPunct="1"/>
            <a:r>
              <a:rPr lang="fr-FR" sz="3333" dirty="0"/>
              <a:t>Projet d’introduction de la culture attelée</a:t>
            </a:r>
          </a:p>
        </p:txBody>
      </p:sp>
      <p:sp>
        <p:nvSpPr>
          <p:cNvPr id="135171" name="Rectangle 3"/>
          <p:cNvSpPr>
            <a:spLocks noGrp="1" noChangeArrowheads="1"/>
          </p:cNvSpPr>
          <p:nvPr>
            <p:ph type="body" idx="1"/>
          </p:nvPr>
        </p:nvSpPr>
        <p:spPr>
          <a:xfrm>
            <a:off x="2720077" y="2755041"/>
            <a:ext cx="6158136" cy="2114217"/>
          </a:xfrm>
        </p:spPr>
        <p:txBody>
          <a:bodyPr/>
          <a:lstStyle/>
          <a:p>
            <a:pPr lvl="1" eaLnBrk="1" hangingPunct="1"/>
            <a:r>
              <a:rPr lang="fr-FR" dirty="0" smtClean="0"/>
              <a:t>Fiche technique : </a:t>
            </a:r>
            <a:r>
              <a:rPr lang="fr-FR" dirty="0" smtClean="0">
                <a:hlinkClick r:id="rId3"/>
              </a:rPr>
              <a:t>Traction animale</a:t>
            </a:r>
            <a:r>
              <a:rPr lang="fr-FR" dirty="0" smtClean="0"/>
              <a:t> </a:t>
            </a:r>
            <a:r>
              <a:rPr lang="fr-FR" sz="1200" dirty="0" smtClean="0"/>
              <a:t>: </a:t>
            </a:r>
            <a:r>
              <a:rPr lang="fr-FR" sz="1200" dirty="0" smtClean="0">
                <a:hlinkClick r:id="rId4"/>
              </a:rPr>
              <a:t>http://goo.gl/DCnROV</a:t>
            </a:r>
            <a:endParaRPr lang="fr-FR" sz="1200" dirty="0" smtClean="0"/>
          </a:p>
          <a:p>
            <a:pPr lvl="1" eaLnBrk="1" hangingPunct="1"/>
            <a:r>
              <a:rPr lang="fr-FR" dirty="0"/>
              <a:t>Livre : </a:t>
            </a:r>
            <a:r>
              <a:rPr lang="fr-FR" dirty="0">
                <a:hlinkClick r:id="rId5"/>
              </a:rPr>
              <a:t>La traction animale</a:t>
            </a:r>
            <a:r>
              <a:rPr lang="fr-FR" dirty="0"/>
              <a:t> </a:t>
            </a:r>
            <a:r>
              <a:rPr lang="fr-FR" sz="1600" dirty="0"/>
              <a:t>:</a:t>
            </a:r>
            <a:r>
              <a:rPr lang="fr-FR" sz="1200" dirty="0"/>
              <a:t> </a:t>
            </a:r>
            <a:r>
              <a:rPr lang="fr-FR" sz="1200" dirty="0">
                <a:hlinkClick r:id="rId6"/>
              </a:rPr>
              <a:t>http://goo.gl/UNVsWZ</a:t>
            </a:r>
            <a:r>
              <a:rPr lang="fr-FR" sz="1200" dirty="0"/>
              <a:t> </a:t>
            </a:r>
            <a:endParaRPr lang="fr-FR" dirty="0"/>
          </a:p>
          <a:p>
            <a:pPr lvl="1" eaLnBrk="1" hangingPunct="1"/>
            <a:r>
              <a:rPr lang="fr-FR" dirty="0" smtClean="0"/>
              <a:t>Article </a:t>
            </a:r>
            <a:r>
              <a:rPr lang="fr-FR" dirty="0"/>
              <a:t>: </a:t>
            </a:r>
            <a:r>
              <a:rPr lang="fr-FR" dirty="0">
                <a:hlinkClick r:id="rId7"/>
              </a:rPr>
              <a:t>Financement de la culture </a:t>
            </a:r>
            <a:r>
              <a:rPr lang="fr-FR" dirty="0" smtClean="0">
                <a:hlinkClick r:id="rId7"/>
              </a:rPr>
              <a:t>attelée et </a:t>
            </a:r>
            <a:r>
              <a:rPr lang="fr-FR" dirty="0">
                <a:hlinkClick r:id="rId7"/>
              </a:rPr>
              <a:t>stratégies </a:t>
            </a:r>
            <a:r>
              <a:rPr lang="fr-FR" dirty="0" smtClean="0">
                <a:hlinkClick r:id="rId7"/>
              </a:rPr>
              <a:t>d’équipement</a:t>
            </a:r>
            <a:r>
              <a:rPr lang="fr-FR" dirty="0"/>
              <a:t> </a:t>
            </a:r>
            <a:r>
              <a:rPr lang="fr-FR" sz="1200" dirty="0"/>
              <a:t>: </a:t>
            </a:r>
            <a:r>
              <a:rPr lang="fr-FR" sz="1200" dirty="0">
                <a:hlinkClick r:id="rId8"/>
              </a:rPr>
              <a:t>http://goo.gl/ooyqEt</a:t>
            </a:r>
            <a:r>
              <a:rPr lang="fr-FR" sz="1200" dirty="0"/>
              <a:t> </a:t>
            </a:r>
          </a:p>
        </p:txBody>
      </p:sp>
      <p:pic>
        <p:nvPicPr>
          <p:cNvPr id="1026" name="Picture 2" descr="File:Culture attelee Ferke4.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4290" y="2929508"/>
            <a:ext cx="2586334" cy="1939750"/>
          </a:xfrm>
          <a:prstGeom prst="rect">
            <a:avLst/>
          </a:prstGeom>
          <a:noFill/>
          <a:extLst>
            <a:ext uri="{909E8E84-426E-40DD-AFC4-6F175D3DCCD1}">
              <a14:hiddenFill xmlns:a14="http://schemas.microsoft.com/office/drawing/2010/main">
                <a:solidFill>
                  <a:srgbClr val="FFFFFF"/>
                </a:solidFill>
              </a14:hiddenFill>
            </a:ext>
          </a:extLst>
        </p:spPr>
      </p:pic>
      <p:sp useBgFill="1">
        <p:nvSpPr>
          <p:cNvPr id="9" name="Text Box 24"/>
          <p:cNvSpPr txBox="1">
            <a:spLocks noChangeArrowheads="1"/>
          </p:cNvSpPr>
          <p:nvPr/>
        </p:nvSpPr>
        <p:spPr bwMode="auto">
          <a:xfrm>
            <a:off x="6539341" y="5504482"/>
            <a:ext cx="2353139" cy="195129"/>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800" dirty="0" smtClean="0">
                <a:latin typeface="Arial" charset="0"/>
              </a:rPr>
              <a:t>Image cc-by-SA : </a:t>
            </a:r>
            <a:r>
              <a:rPr lang="fr-FR" sz="800" dirty="0" smtClean="0">
                <a:latin typeface="Arial" charset="0"/>
                <a:hlinkClick r:id="rId10"/>
              </a:rPr>
              <a:t>Wikim</a:t>
            </a:r>
            <a:r>
              <a:rPr lang="fr-FR" sz="800" dirty="0" smtClean="0">
                <a:latin typeface="Arial" charset="0"/>
                <a:hlinkClick r:id="rId11"/>
              </a:rPr>
              <a:t>é</a:t>
            </a:r>
            <a:r>
              <a:rPr lang="fr-FR" sz="800" dirty="0" smtClean="0">
                <a:latin typeface="Arial" charset="0"/>
                <a:hlinkClick r:id="rId10"/>
              </a:rPr>
              <a:t>dia Commons</a:t>
            </a:r>
            <a:endParaRPr lang="fr-FR" sz="800" dirty="0">
              <a:latin typeface="Arial" charset="0"/>
            </a:endParaRPr>
          </a:p>
        </p:txBody>
      </p:sp>
      <p:sp>
        <p:nvSpPr>
          <p:cNvPr id="2" name="ZoneTexte 1"/>
          <p:cNvSpPr txBox="1"/>
          <p:nvPr/>
        </p:nvSpPr>
        <p:spPr>
          <a:xfrm>
            <a:off x="1331640" y="2019168"/>
            <a:ext cx="7713043" cy="677108"/>
          </a:xfrm>
          <a:prstGeom prst="rect">
            <a:avLst/>
          </a:prstGeom>
          <a:noFill/>
        </p:spPr>
        <p:txBody>
          <a:bodyPr wrap="square" rtlCol="0">
            <a:spAutoFit/>
          </a:bodyPr>
          <a:lstStyle/>
          <a:p>
            <a:r>
              <a:rPr lang="fr-FR" dirty="0"/>
              <a:t>Pour mieux comprendre la technologie et les enjeux liés à son adoption, vous pouvez </a:t>
            </a:r>
            <a:r>
              <a:rPr lang="fr-FR" dirty="0" smtClean="0"/>
              <a:t>utiliser les liens suivants :</a:t>
            </a:r>
            <a:endParaRPr lang="fr-FR" dirty="0"/>
          </a:p>
        </p:txBody>
      </p:sp>
      <p:pic>
        <p:nvPicPr>
          <p:cNvPr id="3" name="Image 2" descr="Capture d’écran"/>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92280" y="3899383"/>
            <a:ext cx="1738820" cy="1377786"/>
          </a:xfrm>
          <a:prstGeom prst="rect">
            <a:avLst/>
          </a:prstGeom>
        </p:spPr>
      </p:pic>
      <p:pic>
        <p:nvPicPr>
          <p:cNvPr id="4" name="Image 3" descr="Capture d’écran"/>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59832" y="4350860"/>
            <a:ext cx="1699037" cy="738888"/>
          </a:xfrm>
          <a:prstGeom prst="rect">
            <a:avLst/>
          </a:prstGeom>
        </p:spPr>
      </p:pic>
      <p:pic>
        <p:nvPicPr>
          <p:cNvPr id="5" name="Image 4" descr="Capture d’écran"/>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119494" y="4497668"/>
            <a:ext cx="1318995" cy="920437"/>
          </a:xfrm>
          <a:prstGeom prst="rect">
            <a:avLst/>
          </a:prstGeom>
        </p:spPr>
      </p:pic>
    </p:spTree>
    <p:extLst>
      <p:ext uri="{BB962C8B-B14F-4D97-AF65-F5344CB8AC3E}">
        <p14:creationId xmlns:p14="http://schemas.microsoft.com/office/powerpoint/2010/main" val="358151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5171">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35171">
                                            <p:txEl>
                                              <p:pRg st="2" end="2"/>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a:xfrm>
            <a:off x="2483768" y="121196"/>
            <a:ext cx="6660232" cy="787524"/>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sp>
        <p:nvSpPr>
          <p:cNvPr id="14" name="ZoneTexte 13"/>
          <p:cNvSpPr txBox="1"/>
          <p:nvPr/>
        </p:nvSpPr>
        <p:spPr>
          <a:xfrm>
            <a:off x="2915816" y="1268382"/>
            <a:ext cx="5832648" cy="969496"/>
          </a:xfrm>
          <a:prstGeom prst="rect">
            <a:avLst/>
          </a:prstGeom>
          <a:noFill/>
        </p:spPr>
        <p:txBody>
          <a:bodyPr wrap="square" rtlCol="0">
            <a:spAutoFit/>
          </a:bodyPr>
          <a:lstStyle/>
          <a:p>
            <a:endParaRPr lang="fr-FR" dirty="0" smtClean="0">
              <a:latin typeface="Calibri" pitchFamily="34" charset="0"/>
            </a:endParaRPr>
          </a:p>
          <a:p>
            <a:endParaRPr lang="fr-FR" dirty="0" smtClean="0">
              <a:latin typeface="Calibri" pitchFamily="34" charset="0"/>
            </a:endParaRPr>
          </a:p>
          <a:p>
            <a:endParaRPr lang="fr-FR" dirty="0" smtClean="0">
              <a:latin typeface="Calibri" pitchFamily="34" charset="0"/>
            </a:endParaRPr>
          </a:p>
        </p:txBody>
      </p:sp>
      <p:sp>
        <p:nvSpPr>
          <p:cNvPr id="7" name="ZoneTexte 6"/>
          <p:cNvSpPr txBox="1"/>
          <p:nvPr/>
        </p:nvSpPr>
        <p:spPr>
          <a:xfrm>
            <a:off x="2627784" y="913284"/>
            <a:ext cx="6408712" cy="4216539"/>
          </a:xfrm>
          <a:prstGeom prst="rect">
            <a:avLst/>
          </a:prstGeom>
          <a:noFill/>
        </p:spPr>
        <p:txBody>
          <a:bodyPr wrap="square" rtlCol="0">
            <a:spAutoFit/>
          </a:bodyPr>
          <a:lstStyle/>
          <a:p>
            <a:pPr>
              <a:spcBef>
                <a:spcPts val="600"/>
              </a:spcBef>
              <a:buClr>
                <a:srgbClr val="FF6600"/>
              </a:buClr>
            </a:pPr>
            <a:r>
              <a:rPr lang="fr-FR" sz="2200" i="1" dirty="0" smtClean="0">
                <a:latin typeface="Calibri" pitchFamily="34" charset="0"/>
              </a:rPr>
              <a:t>Pour le projet d’introduction de la culture attelée établissez un schéma :</a:t>
            </a:r>
          </a:p>
          <a:p>
            <a:pPr marL="1056103" lvl="2" indent="-342900" fontAlgn="ctr">
              <a:buFont typeface="Arial" panose="020B0604020202020204" pitchFamily="34" charset="0"/>
              <a:buChar char="•"/>
            </a:pPr>
            <a:r>
              <a:rPr lang="fr-FR" sz="1800" i="1" dirty="0" smtClean="0">
                <a:solidFill>
                  <a:schemeClr val="accent1">
                    <a:lumMod val="50000"/>
                  </a:schemeClr>
                </a:solidFill>
                <a:latin typeface="Calibri" pitchFamily="34" charset="0"/>
              </a:rPr>
              <a:t>Les principales actions à mener</a:t>
            </a:r>
          </a:p>
          <a:p>
            <a:pPr marL="1056103" lvl="2" indent="-342900" fontAlgn="ctr">
              <a:buFont typeface="Arial" panose="020B0604020202020204" pitchFamily="34" charset="0"/>
              <a:buChar char="•"/>
            </a:pPr>
            <a:r>
              <a:rPr lang="fr-FR" sz="1800" i="1" dirty="0" smtClean="0">
                <a:solidFill>
                  <a:schemeClr val="accent1">
                    <a:lumMod val="50000"/>
                  </a:schemeClr>
                </a:solidFill>
                <a:latin typeface="Calibri" pitchFamily="34" charset="0"/>
              </a:rPr>
              <a:t>Leurs objectifs</a:t>
            </a:r>
          </a:p>
          <a:p>
            <a:pPr lvl="1" fontAlgn="ctr"/>
            <a:r>
              <a:rPr lang="fr-FR" sz="2000" i="1" dirty="0" smtClean="0">
                <a:latin typeface="Calibri" pitchFamily="34" charset="0"/>
              </a:rPr>
              <a:t>Et anticipez quels seraient ..</a:t>
            </a:r>
            <a:endParaRPr lang="fr-FR" sz="2000" i="1" dirty="0">
              <a:latin typeface="Calibri" pitchFamily="34" charset="0"/>
            </a:endParaRPr>
          </a:p>
          <a:p>
            <a:pPr marL="1056103" lvl="2" indent="-342900" fontAlgn="ctr">
              <a:buFont typeface="Arial" panose="020B0604020202020204" pitchFamily="34" charset="0"/>
              <a:buChar char="•"/>
            </a:pPr>
            <a:r>
              <a:rPr lang="fr-FR" sz="1800" i="1" dirty="0">
                <a:solidFill>
                  <a:schemeClr val="accent1">
                    <a:lumMod val="50000"/>
                  </a:schemeClr>
                </a:solidFill>
                <a:latin typeface="Calibri" pitchFamily="34" charset="0"/>
              </a:rPr>
              <a:t>Leurs effets</a:t>
            </a:r>
          </a:p>
          <a:p>
            <a:pPr marL="1056103" lvl="2" indent="-342900" fontAlgn="ctr">
              <a:buFont typeface="Arial" panose="020B0604020202020204" pitchFamily="34" charset="0"/>
              <a:buChar char="•"/>
            </a:pPr>
            <a:r>
              <a:rPr lang="fr-FR" sz="1800" i="1" dirty="0">
                <a:solidFill>
                  <a:schemeClr val="accent1">
                    <a:lumMod val="50000"/>
                  </a:schemeClr>
                </a:solidFill>
                <a:latin typeface="Calibri" pitchFamily="34" charset="0"/>
              </a:rPr>
              <a:t>Leur </a:t>
            </a:r>
            <a:r>
              <a:rPr lang="fr-FR" sz="1800" i="1" dirty="0" smtClean="0">
                <a:solidFill>
                  <a:schemeClr val="accent1">
                    <a:lumMod val="50000"/>
                  </a:schemeClr>
                </a:solidFill>
                <a:latin typeface="Calibri" pitchFamily="34" charset="0"/>
              </a:rPr>
              <a:t>impact</a:t>
            </a:r>
            <a:endParaRPr lang="fr-FR" sz="1800" i="1" dirty="0">
              <a:solidFill>
                <a:schemeClr val="accent1">
                  <a:lumMod val="50000"/>
                </a:schemeClr>
              </a:solidFill>
              <a:latin typeface="Calibri" pitchFamily="34" charset="0"/>
            </a:endParaRPr>
          </a:p>
          <a:p>
            <a:pPr fontAlgn="ctr"/>
            <a:r>
              <a:rPr lang="fr-FR" sz="2200" i="1" dirty="0" smtClean="0">
                <a:solidFill>
                  <a:schemeClr val="accent2"/>
                </a:solidFill>
                <a:latin typeface="Calibri" pitchFamily="34" charset="0"/>
              </a:rPr>
              <a:t>Partagez votre travail, découvrez le corrigé …et les travaux des autres apprenants : </a:t>
            </a:r>
          </a:p>
          <a:p>
            <a:pPr marL="342900" lvl="1" indent="-342900" fontAlgn="ctr">
              <a:buFont typeface="Arial" panose="020B0604020202020204" pitchFamily="34" charset="0"/>
              <a:buChar char="•"/>
            </a:pPr>
            <a:r>
              <a:rPr lang="fr-FR" sz="2200" dirty="0" smtClean="0">
                <a:latin typeface="Calibri" pitchFamily="34" charset="0"/>
              </a:rPr>
              <a:t>Sur le fil de discussion (MOOC/SPOC)</a:t>
            </a:r>
          </a:p>
          <a:p>
            <a:pPr marL="342900" lvl="1" indent="-342900" fontAlgn="ctr">
              <a:buFont typeface="Arial" panose="020B0604020202020204" pitchFamily="34" charset="0"/>
              <a:buChar char="•"/>
            </a:pPr>
            <a:r>
              <a:rPr lang="fr-FR" sz="2200" dirty="0" smtClean="0">
                <a:latin typeface="Calibri" pitchFamily="34" charset="0"/>
              </a:rPr>
              <a:t>Sur les communautés dédiées :</a:t>
            </a:r>
          </a:p>
          <a:p>
            <a:pPr marL="699501" lvl="2" indent="-342900" fontAlgn="ctr">
              <a:buFont typeface="Arial" panose="020B0604020202020204" pitchFamily="34" charset="0"/>
              <a:buChar char="•"/>
            </a:pPr>
            <a:r>
              <a:rPr lang="fr-FR" sz="1800" dirty="0">
                <a:hlinkClick r:id="rId3"/>
              </a:rPr>
              <a:t>Facebook</a:t>
            </a:r>
            <a:r>
              <a:rPr lang="fr-FR" sz="1800" dirty="0"/>
              <a:t>,</a:t>
            </a:r>
            <a:r>
              <a:rPr lang="fr-FR" sz="1800" dirty="0">
                <a:hlinkClick r:id="rId4"/>
              </a:rPr>
              <a:t> </a:t>
            </a:r>
            <a:r>
              <a:rPr lang="fr-FR" sz="1800" dirty="0" smtClean="0">
                <a:hlinkClick r:id="rId5"/>
              </a:rPr>
              <a:t>Twitter </a:t>
            </a:r>
            <a:r>
              <a:rPr lang="fr-FR" sz="1800" dirty="0">
                <a:hlinkClick r:id="rId5"/>
              </a:rPr>
              <a:t>#Gestiondeprojet.pm</a:t>
            </a:r>
            <a:endParaRPr lang="fr-FR" sz="1800" dirty="0">
              <a:latin typeface="Calibri" pitchFamily="34" charset="0"/>
            </a:endParaRPr>
          </a:p>
          <a:p>
            <a:pPr marL="0" lvl="1" fontAlgn="ctr"/>
            <a:r>
              <a:rPr lang="fr-FR" sz="2200" i="1" dirty="0" smtClean="0">
                <a:latin typeface="Calibri" pitchFamily="34" charset="0"/>
              </a:rPr>
              <a:t>Utilisez </a:t>
            </a:r>
            <a:r>
              <a:rPr lang="fr-FR" sz="1800" i="1" dirty="0" smtClean="0">
                <a:solidFill>
                  <a:srgbClr val="FF0000"/>
                </a:solidFill>
                <a:latin typeface="Calibri" pitchFamily="34" charset="0"/>
              </a:rPr>
              <a:t>#</a:t>
            </a:r>
            <a:r>
              <a:rPr lang="fr-FR" sz="1800" i="1" dirty="0" err="1" smtClean="0">
                <a:solidFill>
                  <a:srgbClr val="FF0000"/>
                </a:solidFill>
                <a:latin typeface="Calibri" pitchFamily="34" charset="0"/>
              </a:rPr>
              <a:t>ÉvaluationImpact</a:t>
            </a:r>
            <a:endParaRPr lang="fr-FR" sz="2200" i="1" dirty="0" smtClean="0">
              <a:latin typeface="Calibri" pitchFamily="34" charset="0"/>
            </a:endParaRPr>
          </a:p>
        </p:txBody>
      </p:sp>
      <p:grpSp>
        <p:nvGrpSpPr>
          <p:cNvPr id="8" name="Group 9"/>
          <p:cNvGrpSpPr/>
          <p:nvPr/>
        </p:nvGrpSpPr>
        <p:grpSpPr>
          <a:xfrm>
            <a:off x="5508104" y="4916473"/>
            <a:ext cx="1678195" cy="688869"/>
            <a:chOff x="4260027" y="4608090"/>
            <a:chExt cx="1678195" cy="688869"/>
          </a:xfrm>
        </p:grpSpPr>
        <p:pic>
          <p:nvPicPr>
            <p:cNvPr id="9"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0" name="TextBox 11"/>
            <p:cNvSpPr txBox="1"/>
            <p:nvPr/>
          </p:nvSpPr>
          <p:spPr>
            <a:xfrm>
              <a:off x="5036968" y="4724514"/>
              <a:ext cx="901254" cy="461665"/>
            </a:xfrm>
            <a:prstGeom prst="rect">
              <a:avLst/>
            </a:prstGeom>
            <a:noFill/>
          </p:spPr>
          <p:txBody>
            <a:bodyPr wrap="square" rtlCol="0">
              <a:spAutoFit/>
            </a:bodyPr>
            <a:lstStyle/>
            <a:p>
              <a:r>
                <a:rPr lang="en-US" sz="2400" b="1" dirty="0" smtClean="0"/>
                <a:t>Quiz</a:t>
              </a:r>
              <a:endParaRPr lang="en-US" sz="2400" b="1" dirty="0"/>
            </a:p>
          </p:txBody>
        </p:sp>
      </p:grpSp>
      <p:grpSp>
        <p:nvGrpSpPr>
          <p:cNvPr id="12" name="Groupe 11"/>
          <p:cNvGrpSpPr/>
          <p:nvPr/>
        </p:nvGrpSpPr>
        <p:grpSpPr>
          <a:xfrm>
            <a:off x="6877144" y="1407523"/>
            <a:ext cx="2015336" cy="1666001"/>
            <a:chOff x="6877144" y="1407523"/>
            <a:chExt cx="2015336" cy="1666001"/>
          </a:xfrm>
        </p:grpSpPr>
        <p:pic>
          <p:nvPicPr>
            <p:cNvPr id="11"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984" b="2492"/>
            <a:stretch/>
          </p:blipFill>
          <p:spPr bwMode="auto">
            <a:xfrm>
              <a:off x="6877144" y="1407523"/>
              <a:ext cx="2015336" cy="129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Connecteur droit avec flèche 3"/>
            <p:cNvCxnSpPr/>
            <p:nvPr/>
          </p:nvCxnSpPr>
          <p:spPr>
            <a:xfrm flipV="1">
              <a:off x="7380312" y="2732117"/>
              <a:ext cx="216024" cy="34140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304908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par>
                                <p:cTn id="31" presetID="22" presetClass="entr" presetSubtype="4"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prstGeom prst="rect">
            <a:avLst/>
          </a:prstGeom>
        </p:spPr>
        <p:txBody>
          <a:bodyPr/>
          <a:lstStyle/>
          <a:p>
            <a:pPr algn="ctr" eaLnBrk="1" hangingPunct="1"/>
            <a:r>
              <a:rPr lang="fr-FR" sz="3400" dirty="0"/>
              <a:t>Sommaire</a:t>
            </a:r>
          </a:p>
        </p:txBody>
      </p:sp>
      <p:sp>
        <p:nvSpPr>
          <p:cNvPr id="8" name="Rectangle 3"/>
          <p:cNvSpPr txBox="1">
            <a:spLocks noChangeArrowheads="1"/>
          </p:cNvSpPr>
          <p:nvPr/>
        </p:nvSpPr>
        <p:spPr>
          <a:xfrm>
            <a:off x="2915816" y="1537353"/>
            <a:ext cx="576064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dirty="0">
                <a:solidFill>
                  <a:srgbClr val="000000"/>
                </a:solidFill>
                <a:latin typeface="Calibri" pitchFamily="34" charset="0"/>
              </a:rPr>
              <a:t>Fondamentaux de l’évaluation</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b="1" dirty="0">
                <a:solidFill>
                  <a:srgbClr val="000000"/>
                </a:solidFill>
                <a:latin typeface="Calibri" pitchFamily="34" charset="0"/>
              </a:rPr>
              <a:t>Le processus </a:t>
            </a:r>
            <a:r>
              <a:rPr lang="fr-FR" sz="2000" b="1" dirty="0" smtClean="0">
                <a:solidFill>
                  <a:srgbClr val="000000"/>
                </a:solidFill>
                <a:latin typeface="Calibri" pitchFamily="34" charset="0"/>
              </a:rPr>
              <a:t>d’évaluation</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Évaluer l’impact en mettant en œuvre des </a:t>
            </a:r>
            <a:r>
              <a:rPr lang="fr-FR" sz="2000" dirty="0">
                <a:solidFill>
                  <a:srgbClr val="000000"/>
                </a:solidFill>
                <a:latin typeface="Calibri" pitchFamily="34" charset="0"/>
              </a:rPr>
              <a:t>indicateurs</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Critères de réussite, bonnes pratiques</a:t>
            </a:r>
            <a:endParaRPr lang="fr-FR" sz="2000" dirty="0">
              <a:solidFill>
                <a:srgbClr val="000000"/>
              </a:solidFill>
              <a:latin typeface="Calibri" pitchFamily="34" charset="0"/>
            </a:endParaRPr>
          </a:p>
        </p:txBody>
      </p:sp>
    </p:spTree>
    <p:extLst>
      <p:ext uri="{BB962C8B-B14F-4D97-AF65-F5344CB8AC3E}">
        <p14:creationId xmlns:p14="http://schemas.microsoft.com/office/powerpoint/2010/main" val="11713900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prstGeom prst="rect">
            <a:avLst/>
          </a:prstGeom>
        </p:spPr>
        <p:txBody>
          <a:bodyPr/>
          <a:lstStyle/>
          <a:p>
            <a:pPr eaLnBrk="1" hangingPunct="1"/>
            <a:r>
              <a:rPr lang="fr-FR" sz="2800" dirty="0"/>
              <a:t>Le processus </a:t>
            </a:r>
            <a:r>
              <a:rPr lang="fr-FR" sz="2800" dirty="0" smtClean="0"/>
              <a:t>d’évaluation</a:t>
            </a:r>
            <a:endParaRPr lang="fr-FR" sz="2800" dirty="0"/>
          </a:p>
        </p:txBody>
      </p:sp>
      <p:sp>
        <p:nvSpPr>
          <p:cNvPr id="7" name="Text Box 6"/>
          <p:cNvSpPr txBox="1">
            <a:spLocks noChangeArrowheads="1"/>
          </p:cNvSpPr>
          <p:nvPr/>
        </p:nvSpPr>
        <p:spPr bwMode="auto">
          <a:xfrm>
            <a:off x="7020272" y="5497792"/>
            <a:ext cx="1854551"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Photos © </a:t>
            </a:r>
            <a:r>
              <a:rPr lang="fr-FR" sz="700" dirty="0" smtClean="0">
                <a:hlinkClick r:id="rId3"/>
              </a:rPr>
              <a:t>www.ifadem.org</a:t>
            </a:r>
            <a:r>
              <a:rPr lang="fr-FR" sz="700" dirty="0"/>
              <a:t> </a:t>
            </a:r>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5816" y="1135112"/>
            <a:ext cx="5900928" cy="3938016"/>
          </a:xfrm>
          <a:prstGeom prst="rect">
            <a:avLst/>
          </a:prstGeom>
        </p:spPr>
      </p:pic>
    </p:spTree>
    <p:extLst>
      <p:ext uri="{BB962C8B-B14F-4D97-AF65-F5344CB8AC3E}">
        <p14:creationId xmlns:p14="http://schemas.microsoft.com/office/powerpoint/2010/main" val="3957397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
          <p:cNvSpPr>
            <a:spLocks noGrp="1" noChangeArrowheads="1"/>
          </p:cNvSpPr>
          <p:nvPr>
            <p:ph type="title"/>
          </p:nvPr>
        </p:nvSpPr>
        <p:spPr>
          <a:prstGeom prst="rect">
            <a:avLst/>
          </a:prstGeom>
        </p:spPr>
        <p:txBody>
          <a:bodyPr/>
          <a:lstStyle/>
          <a:p>
            <a:pPr eaLnBrk="1" hangingPunct="1"/>
            <a:r>
              <a:rPr lang="fr-FR" dirty="0"/>
              <a:t>Les termes de référence</a:t>
            </a:r>
          </a:p>
        </p:txBody>
      </p:sp>
      <p:sp>
        <p:nvSpPr>
          <p:cNvPr id="59397" name="Rectangle 3"/>
          <p:cNvSpPr>
            <a:spLocks noGrp="1" noChangeArrowheads="1"/>
          </p:cNvSpPr>
          <p:nvPr>
            <p:ph idx="1"/>
          </p:nvPr>
        </p:nvSpPr>
        <p:spPr>
          <a:xfrm>
            <a:off x="2614194" y="717290"/>
            <a:ext cx="6516216" cy="4365724"/>
          </a:xfrm>
          <a:prstGeom prst="rect">
            <a:avLst/>
          </a:prstGeom>
        </p:spPr>
        <p:txBody>
          <a:bodyPr/>
          <a:lstStyle/>
          <a:p>
            <a:pPr marL="0" indent="0" eaLnBrk="1" hangingPunct="1">
              <a:buNone/>
            </a:pPr>
            <a:r>
              <a:rPr lang="fr-FR" sz="2000" b="1" dirty="0" smtClean="0"/>
              <a:t>Avant</a:t>
            </a:r>
            <a:r>
              <a:rPr lang="fr-FR" sz="2000" dirty="0" smtClean="0"/>
              <a:t> le lancement </a:t>
            </a:r>
            <a:r>
              <a:rPr lang="fr-FR" sz="2000" dirty="0"/>
              <a:t>du </a:t>
            </a:r>
            <a:r>
              <a:rPr lang="fr-FR" sz="2000" dirty="0" smtClean="0"/>
              <a:t>projet, ils permettent d’établir un consensus, de </a:t>
            </a:r>
            <a:r>
              <a:rPr lang="fr-FR" sz="2000" u="sng" dirty="0" smtClean="0"/>
              <a:t>préparer l’évaluation</a:t>
            </a:r>
            <a:r>
              <a:rPr lang="fr-FR" sz="2000" dirty="0" smtClean="0"/>
              <a:t>, de « passer commande » à un évaluateur :</a:t>
            </a:r>
            <a:endParaRPr lang="fr-FR" sz="2000" i="1" dirty="0" smtClean="0"/>
          </a:p>
          <a:p>
            <a:pPr marL="1056103" lvl="2" indent="-342900" eaLnBrk="1" hangingPunct="1">
              <a:buFont typeface="+mj-lt"/>
              <a:buAutoNum type="arabicPeriod"/>
            </a:pPr>
            <a:r>
              <a:rPr lang="fr-FR" sz="1400" b="1" dirty="0" smtClean="0"/>
              <a:t>Description et environnement du </a:t>
            </a:r>
            <a:r>
              <a:rPr lang="fr-FR" sz="1400" b="1" dirty="0"/>
              <a:t>projet </a:t>
            </a:r>
            <a:r>
              <a:rPr lang="fr-FR" sz="1400" b="1" dirty="0" smtClean="0"/>
              <a:t>: </a:t>
            </a:r>
            <a:r>
              <a:rPr lang="fr-FR" sz="1400" dirty="0" smtClean="0"/>
              <a:t>Dans quelle stratégie/programme s’inscrit-il? Acteurs</a:t>
            </a:r>
            <a:r>
              <a:rPr lang="fr-FR" sz="1400" dirty="0"/>
              <a:t>, </a:t>
            </a:r>
            <a:r>
              <a:rPr lang="fr-FR" sz="1400" dirty="0" smtClean="0"/>
              <a:t>contexte, leçons des projets antérieurs, impact attendu …</a:t>
            </a:r>
            <a:endParaRPr lang="fr-FR" sz="1400" b="1" dirty="0"/>
          </a:p>
          <a:p>
            <a:pPr marL="1056103" lvl="2" indent="-342900" eaLnBrk="1" hangingPunct="1">
              <a:buFont typeface="+mj-lt"/>
              <a:buAutoNum type="arabicPeriod"/>
            </a:pPr>
            <a:r>
              <a:rPr lang="fr-FR" sz="1400" b="1" dirty="0" smtClean="0"/>
              <a:t>Contenu </a:t>
            </a:r>
            <a:r>
              <a:rPr lang="fr-FR" sz="1400" b="1" dirty="0"/>
              <a:t>du travail </a:t>
            </a:r>
            <a:r>
              <a:rPr lang="fr-FR" sz="1400" b="1" dirty="0" smtClean="0"/>
              <a:t>d’évaluation</a:t>
            </a:r>
            <a:r>
              <a:rPr lang="fr-FR" sz="1400" dirty="0" smtClean="0"/>
              <a:t> : </a:t>
            </a:r>
            <a:r>
              <a:rPr lang="fr-FR" sz="1400" i="1" dirty="0" smtClean="0"/>
              <a:t>Questions évaluatives : </a:t>
            </a:r>
            <a:r>
              <a:rPr lang="fr-FR" sz="1400" dirty="0" smtClean="0"/>
              <a:t>Quels objectifs? </a:t>
            </a:r>
            <a:r>
              <a:rPr lang="fr-FR" sz="1400" dirty="0"/>
              <a:t>Quels critères de réussite ? </a:t>
            </a:r>
            <a:r>
              <a:rPr lang="fr-FR" sz="1400" dirty="0" smtClean="0"/>
              <a:t>M</a:t>
            </a:r>
            <a:r>
              <a:rPr lang="fr-FR" sz="1400" dirty="0"/>
              <a:t>éthodologie d’évaluation, </a:t>
            </a:r>
            <a:r>
              <a:rPr lang="fr-FR" sz="1400" dirty="0" smtClean="0"/>
              <a:t>indicateurs envisagés…</a:t>
            </a:r>
            <a:endParaRPr lang="fr-FR" sz="1400" b="1" dirty="0"/>
          </a:p>
          <a:p>
            <a:pPr marL="1056103" lvl="2" indent="-342900" eaLnBrk="1" hangingPunct="1">
              <a:buFont typeface="+mj-lt"/>
              <a:buAutoNum type="arabicPeriod"/>
            </a:pPr>
            <a:r>
              <a:rPr lang="fr-FR" sz="1400" b="1" dirty="0" smtClean="0"/>
              <a:t>Organisation </a:t>
            </a:r>
            <a:r>
              <a:rPr lang="fr-FR" sz="1400" b="1" dirty="0"/>
              <a:t>de l’évaluation</a:t>
            </a:r>
            <a:r>
              <a:rPr lang="fr-FR" sz="1400" dirty="0"/>
              <a:t> : Compétences </a:t>
            </a:r>
            <a:r>
              <a:rPr lang="fr-FR" sz="1400" dirty="0" smtClean="0"/>
              <a:t>requises, durée, moyens </a:t>
            </a:r>
            <a:r>
              <a:rPr lang="fr-FR" sz="1400" dirty="0"/>
              <a:t>: budget, étapes du déroulement, </a:t>
            </a:r>
            <a:r>
              <a:rPr lang="fr-FR" sz="1400" dirty="0" smtClean="0"/>
              <a:t>processus </a:t>
            </a:r>
            <a:r>
              <a:rPr lang="fr-FR" sz="1400" dirty="0"/>
              <a:t>de sélection du consultant </a:t>
            </a:r>
            <a:r>
              <a:rPr lang="fr-FR" sz="1400" dirty="0" smtClean="0"/>
              <a:t>…</a:t>
            </a:r>
            <a:endParaRPr lang="fr-FR" sz="1400" dirty="0"/>
          </a:p>
          <a:p>
            <a:pPr marL="1056103" lvl="2" indent="-342900" eaLnBrk="1" hangingPunct="1">
              <a:buFont typeface="+mj-lt"/>
              <a:buAutoNum type="arabicPeriod"/>
            </a:pPr>
            <a:r>
              <a:rPr lang="fr-FR" sz="1400" b="1" dirty="0"/>
              <a:t>Les livrables </a:t>
            </a:r>
            <a:r>
              <a:rPr lang="fr-FR" sz="1400" b="1" dirty="0" smtClean="0"/>
              <a:t>: </a:t>
            </a:r>
            <a:r>
              <a:rPr lang="fr-FR" sz="1400" dirty="0" smtClean="0"/>
              <a:t>Rapports, restitution des résultats : à qui, comment ?</a:t>
            </a:r>
          </a:p>
          <a:p>
            <a:pPr marL="89150" indent="0" algn="ctr" eaLnBrk="1" hangingPunct="1">
              <a:buNone/>
            </a:pPr>
            <a:r>
              <a:rPr lang="fr-FR" sz="2000" i="1" dirty="0" smtClean="0">
                <a:solidFill>
                  <a:srgbClr val="C00000"/>
                </a:solidFill>
                <a:ea typeface="+mn-ea"/>
                <a:cs typeface="+mn-cs"/>
              </a:rPr>
              <a:t>« La qualité d’une évaluation dépend à 50% de celle des termes de référence ».</a:t>
            </a:r>
            <a:endParaRPr lang="fr-FR" sz="2000" i="1" dirty="0">
              <a:solidFill>
                <a:srgbClr val="C00000"/>
              </a:solidFill>
              <a:ea typeface="+mn-ea"/>
              <a:cs typeface="+mn-cs"/>
            </a:endParaRPr>
          </a:p>
          <a:p>
            <a:pPr lvl="1" eaLnBrk="1" hangingPunct="1"/>
            <a:r>
              <a:rPr lang="fr-FR" sz="1800" dirty="0" smtClean="0">
                <a:solidFill>
                  <a:srgbClr val="7030A0"/>
                </a:solidFill>
              </a:rPr>
              <a:t>Guides </a:t>
            </a:r>
            <a:r>
              <a:rPr lang="fr-FR" sz="1800" dirty="0">
                <a:solidFill>
                  <a:srgbClr val="7030A0"/>
                </a:solidFill>
              </a:rPr>
              <a:t>méthodologique F3E, Daniel NEU</a:t>
            </a:r>
            <a:endParaRPr lang="fr-FR" sz="1800" dirty="0" smtClean="0">
              <a:solidFill>
                <a:srgbClr val="7030A0"/>
              </a:solidFill>
            </a:endParaRPr>
          </a:p>
          <a:p>
            <a:pPr lvl="2" eaLnBrk="1" hangingPunct="1"/>
            <a:r>
              <a:rPr lang="fr-FR" sz="1400" dirty="0" smtClean="0">
                <a:solidFill>
                  <a:srgbClr val="7030A0"/>
                </a:solidFill>
                <a:hlinkClick r:id="rId3"/>
              </a:rPr>
              <a:t>Préparer les termes de référence</a:t>
            </a:r>
            <a:r>
              <a:rPr lang="fr-FR" sz="1400" dirty="0" smtClean="0">
                <a:solidFill>
                  <a:srgbClr val="7030A0"/>
                </a:solidFill>
              </a:rPr>
              <a:t> </a:t>
            </a:r>
            <a:endParaRPr lang="fr-FR" sz="1400" dirty="0" smtClean="0">
              <a:solidFill>
                <a:srgbClr val="7030A0"/>
              </a:solidFill>
              <a:hlinkClick r:id="rId4"/>
            </a:endParaRPr>
          </a:p>
          <a:p>
            <a:pPr lvl="2" eaLnBrk="1" hangingPunct="1"/>
            <a:r>
              <a:rPr lang="fr-FR" sz="1400" dirty="0" smtClean="0">
                <a:solidFill>
                  <a:srgbClr val="7030A0"/>
                </a:solidFill>
                <a:hlinkClick r:id="rId4"/>
              </a:rPr>
              <a:t>La préparation collective d’une évaluation </a:t>
            </a:r>
            <a:endParaRPr lang="fr-FR" sz="1400" dirty="0">
              <a:solidFill>
                <a:srgbClr val="7030A0"/>
              </a:solidFill>
            </a:endParaRPr>
          </a:p>
        </p:txBody>
      </p:sp>
      <p:sp>
        <p:nvSpPr>
          <p:cNvPr id="7" name="ZoneTexte 6"/>
          <p:cNvSpPr txBox="1"/>
          <p:nvPr/>
        </p:nvSpPr>
        <p:spPr>
          <a:xfrm>
            <a:off x="183322" y="340308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endParaRPr lang="fr-FR" sz="400" dirty="0">
              <a:latin typeface="Calibri" pitchFamily="34" charset="0"/>
            </a:endParaRPr>
          </a:p>
        </p:txBody>
      </p:sp>
    </p:spTree>
    <p:extLst>
      <p:ext uri="{BB962C8B-B14F-4D97-AF65-F5344CB8AC3E}">
        <p14:creationId xmlns:p14="http://schemas.microsoft.com/office/powerpoint/2010/main" val="376917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39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39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Box 6"/>
          <p:cNvSpPr txBox="1">
            <a:spLocks noChangeArrowheads="1"/>
          </p:cNvSpPr>
          <p:nvPr/>
        </p:nvSpPr>
        <p:spPr bwMode="auto">
          <a:xfrm>
            <a:off x="3977893" y="5526548"/>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Inspiré de : </a:t>
            </a:r>
            <a:r>
              <a:rPr lang="fr-FR" sz="700" dirty="0">
                <a:hlinkClick r:id="rId3"/>
              </a:rPr>
              <a:t>Prise en compte de l’impact et construction d’indicateurs </a:t>
            </a:r>
            <a:r>
              <a:rPr lang="fr-FR" sz="700" dirty="0" smtClean="0">
                <a:hlinkClick r:id="rId3"/>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sp>
        <p:nvSpPr>
          <p:cNvPr id="32772" name="Rectangle 2"/>
          <p:cNvSpPr>
            <a:spLocks noGrp="1" noChangeArrowheads="1"/>
          </p:cNvSpPr>
          <p:nvPr>
            <p:ph type="title"/>
          </p:nvPr>
        </p:nvSpPr>
        <p:spPr>
          <a:prstGeom prst="rect">
            <a:avLst/>
          </a:prstGeom>
        </p:spPr>
        <p:txBody>
          <a:bodyPr/>
          <a:lstStyle/>
          <a:p>
            <a:pPr eaLnBrk="1" hangingPunct="1"/>
            <a:r>
              <a:rPr lang="fr-FR" dirty="0" smtClean="0"/>
              <a:t>Le suivi – évaluation</a:t>
            </a:r>
          </a:p>
        </p:txBody>
      </p:sp>
      <p:grpSp>
        <p:nvGrpSpPr>
          <p:cNvPr id="64" name="Groupe 63"/>
          <p:cNvGrpSpPr/>
          <p:nvPr/>
        </p:nvGrpSpPr>
        <p:grpSpPr>
          <a:xfrm>
            <a:off x="2706745" y="2108140"/>
            <a:ext cx="6093628" cy="3244908"/>
            <a:chOff x="364200" y="1419130"/>
            <a:chExt cx="8240248" cy="3750246"/>
          </a:xfrm>
        </p:grpSpPr>
        <p:grpSp>
          <p:nvGrpSpPr>
            <p:cNvPr id="63" name="Groupe 62"/>
            <p:cNvGrpSpPr/>
            <p:nvPr/>
          </p:nvGrpSpPr>
          <p:grpSpPr>
            <a:xfrm>
              <a:off x="827584" y="1419130"/>
              <a:ext cx="7776864" cy="3141878"/>
              <a:chOff x="827584" y="1491138"/>
              <a:chExt cx="7776864" cy="3141878"/>
            </a:xfrm>
          </p:grpSpPr>
          <p:sp>
            <p:nvSpPr>
              <p:cNvPr id="11" name="Ellipse 10"/>
              <p:cNvSpPr/>
              <p:nvPr/>
            </p:nvSpPr>
            <p:spPr>
              <a:xfrm>
                <a:off x="7308304" y="1491138"/>
                <a:ext cx="1296144" cy="3141878"/>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à coins arrondis 11"/>
              <p:cNvSpPr/>
              <p:nvPr/>
            </p:nvSpPr>
            <p:spPr>
              <a:xfrm>
                <a:off x="827584" y="2996952"/>
                <a:ext cx="7272808" cy="504056"/>
              </a:xfrm>
              <a:prstGeom prst="roundRect">
                <a:avLst/>
              </a:prstGeom>
              <a:solidFill>
                <a:srgbClr val="FFFF66">
                  <a:alpha val="39000"/>
                </a:srgbClr>
              </a:solidFill>
              <a:ln w="3175">
                <a:solidFill>
                  <a:schemeClr val="accent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a:endCxn id="11" idx="0"/>
              </p:cNvCxnSpPr>
              <p:nvPr/>
            </p:nvCxnSpPr>
            <p:spPr>
              <a:xfrm flipV="1">
                <a:off x="827584" y="1491138"/>
                <a:ext cx="7128792" cy="150581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a:endCxn id="11" idx="4"/>
              </p:cNvCxnSpPr>
              <p:nvPr/>
            </p:nvCxnSpPr>
            <p:spPr>
              <a:xfrm>
                <a:off x="827584" y="3501008"/>
                <a:ext cx="7128792" cy="113200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1835696" y="3068961"/>
                <a:ext cx="1224135" cy="421608"/>
              </a:xfrm>
              <a:prstGeom prst="rect">
                <a:avLst/>
              </a:prstGeom>
              <a:noFill/>
              <a:ln>
                <a:noFill/>
              </a:ln>
            </p:spPr>
            <p:txBody>
              <a:bodyPr wrap="square" rtlCol="0">
                <a:spAutoFit/>
              </a:bodyPr>
              <a:lstStyle/>
              <a:p>
                <a:r>
                  <a:rPr lang="fr-FR" sz="1600" dirty="0">
                    <a:latin typeface="Calibri" pitchFamily="34" charset="0"/>
                  </a:rPr>
                  <a:t>Action</a:t>
                </a:r>
              </a:p>
            </p:txBody>
          </p:sp>
          <p:sp>
            <p:nvSpPr>
              <p:cNvPr id="16" name="ZoneTexte 15"/>
              <p:cNvSpPr txBox="1"/>
              <p:nvPr/>
            </p:nvSpPr>
            <p:spPr>
              <a:xfrm>
                <a:off x="3995936" y="3068961"/>
                <a:ext cx="1440159" cy="412239"/>
              </a:xfrm>
              <a:prstGeom prst="rect">
                <a:avLst/>
              </a:prstGeom>
              <a:noFill/>
              <a:ln>
                <a:noFill/>
              </a:ln>
            </p:spPr>
            <p:txBody>
              <a:bodyPr wrap="square" rtlCol="0">
                <a:spAutoFit/>
              </a:bodyPr>
              <a:lstStyle/>
              <a:p>
                <a:r>
                  <a:rPr lang="fr-FR" sz="1600" dirty="0">
                    <a:latin typeface="Calibri" pitchFamily="34" charset="0"/>
                  </a:rPr>
                  <a:t>Résultats</a:t>
                </a:r>
              </a:p>
            </p:txBody>
          </p:sp>
          <p:sp>
            <p:nvSpPr>
              <p:cNvPr id="17" name="ZoneTexte 16"/>
              <p:cNvSpPr txBox="1"/>
              <p:nvPr/>
            </p:nvSpPr>
            <p:spPr>
              <a:xfrm rot="20635412">
                <a:off x="5023987" y="1837558"/>
                <a:ext cx="1813509" cy="712050"/>
              </a:xfrm>
              <a:prstGeom prst="rect">
                <a:avLst/>
              </a:prstGeom>
              <a:noFill/>
              <a:ln>
                <a:noFill/>
              </a:ln>
            </p:spPr>
            <p:txBody>
              <a:bodyPr wrap="square" rtlCol="0">
                <a:spAutoFit/>
              </a:bodyPr>
              <a:lstStyle/>
              <a:p>
                <a:r>
                  <a:rPr lang="fr-FR" sz="1600" dirty="0">
                    <a:latin typeface="Calibri" pitchFamily="34" charset="0"/>
                  </a:rPr>
                  <a:t>Zone des Effets</a:t>
                </a:r>
              </a:p>
            </p:txBody>
          </p:sp>
          <p:sp>
            <p:nvSpPr>
              <p:cNvPr id="20" name="ZoneTexte 19"/>
              <p:cNvSpPr txBox="1"/>
              <p:nvPr/>
            </p:nvSpPr>
            <p:spPr>
              <a:xfrm>
                <a:off x="7524328" y="2308809"/>
                <a:ext cx="1080120" cy="421608"/>
              </a:xfrm>
              <a:prstGeom prst="rect">
                <a:avLst/>
              </a:prstGeom>
              <a:noFill/>
              <a:ln>
                <a:noFill/>
              </a:ln>
            </p:spPr>
            <p:txBody>
              <a:bodyPr wrap="square" rtlCol="0">
                <a:spAutoFit/>
              </a:bodyPr>
              <a:lstStyle/>
              <a:p>
                <a:r>
                  <a:rPr lang="fr-FR" sz="1600" dirty="0">
                    <a:latin typeface="Calibri" pitchFamily="34" charset="0"/>
                  </a:rPr>
                  <a:t>Impact</a:t>
                </a:r>
              </a:p>
            </p:txBody>
          </p:sp>
        </p:grpSp>
        <p:grpSp>
          <p:nvGrpSpPr>
            <p:cNvPr id="28" name="Groupe 27"/>
            <p:cNvGrpSpPr/>
            <p:nvPr/>
          </p:nvGrpSpPr>
          <p:grpSpPr>
            <a:xfrm>
              <a:off x="755576" y="2708920"/>
              <a:ext cx="792088" cy="1008112"/>
              <a:chOff x="683568" y="2708920"/>
              <a:chExt cx="792088" cy="1008112"/>
            </a:xfrm>
          </p:grpSpPr>
          <p:sp>
            <p:nvSpPr>
              <p:cNvPr id="27" name="Ellipse 26"/>
              <p:cNvSpPr/>
              <p:nvPr/>
            </p:nvSpPr>
            <p:spPr>
              <a:xfrm>
                <a:off x="683568" y="2708920"/>
                <a:ext cx="792088" cy="1008112"/>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p:cNvSpPr/>
              <p:nvPr/>
            </p:nvSpPr>
            <p:spPr>
              <a:xfrm>
                <a:off x="827584" y="2924944"/>
                <a:ext cx="504056" cy="576064"/>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p:cNvGrpSpPr/>
            <p:nvPr/>
          </p:nvGrpSpPr>
          <p:grpSpPr>
            <a:xfrm>
              <a:off x="3059832" y="2708920"/>
              <a:ext cx="792088" cy="1008112"/>
              <a:chOff x="683568" y="2708920"/>
              <a:chExt cx="792088" cy="1008112"/>
            </a:xfrm>
          </p:grpSpPr>
          <p:sp>
            <p:nvSpPr>
              <p:cNvPr id="30" name="Ellipse 29"/>
              <p:cNvSpPr/>
              <p:nvPr/>
            </p:nvSpPr>
            <p:spPr>
              <a:xfrm>
                <a:off x="683568" y="2708920"/>
                <a:ext cx="792088" cy="1008112"/>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p:cNvSpPr/>
              <p:nvPr/>
            </p:nvSpPr>
            <p:spPr>
              <a:xfrm>
                <a:off x="827584" y="2924944"/>
                <a:ext cx="504056" cy="576064"/>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2" name="Groupe 31"/>
            <p:cNvGrpSpPr/>
            <p:nvPr/>
          </p:nvGrpSpPr>
          <p:grpSpPr>
            <a:xfrm>
              <a:off x="5652120" y="2708920"/>
              <a:ext cx="792088" cy="1008112"/>
              <a:chOff x="683568" y="2708920"/>
              <a:chExt cx="792088" cy="1008112"/>
            </a:xfrm>
          </p:grpSpPr>
          <p:sp>
            <p:nvSpPr>
              <p:cNvPr id="33" name="Ellipse 32"/>
              <p:cNvSpPr/>
              <p:nvPr/>
            </p:nvSpPr>
            <p:spPr>
              <a:xfrm>
                <a:off x="683568" y="2708920"/>
                <a:ext cx="792088" cy="1008112"/>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p:cNvSpPr/>
              <p:nvPr/>
            </p:nvSpPr>
            <p:spPr>
              <a:xfrm>
                <a:off x="827584" y="2924944"/>
                <a:ext cx="504056" cy="576064"/>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5" name="Groupe 34"/>
            <p:cNvGrpSpPr/>
            <p:nvPr/>
          </p:nvGrpSpPr>
          <p:grpSpPr>
            <a:xfrm>
              <a:off x="7596336" y="2708920"/>
              <a:ext cx="792088" cy="1008112"/>
              <a:chOff x="683568" y="2708920"/>
              <a:chExt cx="792088" cy="1008112"/>
            </a:xfrm>
          </p:grpSpPr>
          <p:sp>
            <p:nvSpPr>
              <p:cNvPr id="36" name="Ellipse 35"/>
              <p:cNvSpPr/>
              <p:nvPr/>
            </p:nvSpPr>
            <p:spPr>
              <a:xfrm>
                <a:off x="683568" y="2708920"/>
                <a:ext cx="792088" cy="1008112"/>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p:cNvSpPr/>
              <p:nvPr/>
            </p:nvSpPr>
            <p:spPr>
              <a:xfrm>
                <a:off x="827584" y="2924944"/>
                <a:ext cx="504056" cy="576064"/>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8" name="ZoneTexte 37"/>
            <p:cNvSpPr txBox="1"/>
            <p:nvPr/>
          </p:nvSpPr>
          <p:spPr>
            <a:xfrm>
              <a:off x="364200" y="4635815"/>
              <a:ext cx="1645963" cy="533561"/>
            </a:xfrm>
            <a:prstGeom prst="rect">
              <a:avLst/>
            </a:prstGeom>
            <a:noFill/>
            <a:ln>
              <a:solidFill>
                <a:schemeClr val="accent1"/>
              </a:solidFill>
            </a:ln>
          </p:spPr>
          <p:txBody>
            <a:bodyPr wrap="square" rtlCol="0">
              <a:spAutoFit/>
            </a:bodyPr>
            <a:lstStyle/>
            <a:p>
              <a:pPr algn="ctr"/>
              <a:r>
                <a:rPr lang="fr-FR" sz="1200" dirty="0" smtClean="0">
                  <a:latin typeface="Calibri" pitchFamily="34" charset="0"/>
                </a:rPr>
                <a:t>Situation de départ, </a:t>
              </a:r>
              <a:r>
                <a:rPr lang="fr-FR" sz="1200" i="1" dirty="0" err="1" smtClean="0">
                  <a:latin typeface="Calibri" pitchFamily="34" charset="0"/>
                </a:rPr>
                <a:t>baseline</a:t>
              </a:r>
              <a:endParaRPr lang="fr-FR" sz="1200" i="1" dirty="0">
                <a:latin typeface="Calibri" pitchFamily="34" charset="0"/>
              </a:endParaRPr>
            </a:p>
          </p:txBody>
        </p:sp>
        <p:sp>
          <p:nvSpPr>
            <p:cNvPr id="39" name="ZoneTexte 38"/>
            <p:cNvSpPr txBox="1"/>
            <p:nvPr/>
          </p:nvSpPr>
          <p:spPr>
            <a:xfrm>
              <a:off x="2497036" y="4635815"/>
              <a:ext cx="1850115" cy="533561"/>
            </a:xfrm>
            <a:prstGeom prst="rect">
              <a:avLst/>
            </a:prstGeom>
            <a:noFill/>
            <a:ln>
              <a:solidFill>
                <a:schemeClr val="accent1"/>
              </a:solidFill>
            </a:ln>
          </p:spPr>
          <p:txBody>
            <a:bodyPr wrap="square" rtlCol="0">
              <a:spAutoFit/>
            </a:bodyPr>
            <a:lstStyle/>
            <a:p>
              <a:pPr algn="ctr"/>
              <a:r>
                <a:rPr lang="fr-FR" sz="1200" dirty="0" smtClean="0">
                  <a:latin typeface="Calibri" pitchFamily="34" charset="0"/>
                </a:rPr>
                <a:t>Évaluation(s) intermédiaire(s)</a:t>
              </a:r>
              <a:endParaRPr lang="fr-FR" sz="1200" dirty="0">
                <a:latin typeface="Calibri" pitchFamily="34" charset="0"/>
              </a:endParaRPr>
            </a:p>
          </p:txBody>
        </p:sp>
        <p:sp>
          <p:nvSpPr>
            <p:cNvPr id="40" name="ZoneTexte 39"/>
            <p:cNvSpPr txBox="1"/>
            <p:nvPr/>
          </p:nvSpPr>
          <p:spPr>
            <a:xfrm>
              <a:off x="5004047" y="4634075"/>
              <a:ext cx="2069589" cy="533561"/>
            </a:xfrm>
            <a:prstGeom prst="rect">
              <a:avLst/>
            </a:prstGeom>
            <a:noFill/>
            <a:ln>
              <a:solidFill>
                <a:schemeClr val="accent1"/>
              </a:solidFill>
            </a:ln>
          </p:spPr>
          <p:txBody>
            <a:bodyPr wrap="square" rtlCol="0">
              <a:spAutoFit/>
            </a:bodyPr>
            <a:lstStyle/>
            <a:p>
              <a:pPr algn="ctr"/>
              <a:r>
                <a:rPr lang="fr-FR" sz="1200" dirty="0">
                  <a:latin typeface="Calibri" pitchFamily="34" charset="0"/>
                </a:rPr>
                <a:t>Évaluation de </a:t>
              </a:r>
              <a:r>
                <a:rPr lang="fr-FR" sz="1200" dirty="0" smtClean="0">
                  <a:latin typeface="Calibri" pitchFamily="34" charset="0"/>
                </a:rPr>
                <a:t>fin de projet, </a:t>
              </a:r>
              <a:r>
                <a:rPr lang="fr-FR" sz="1200" dirty="0" smtClean="0">
                  <a:latin typeface="Calibri" pitchFamily="34" charset="0"/>
                  <a:hlinkClick r:id="rId4"/>
                </a:rPr>
                <a:t>post-mortem</a:t>
              </a:r>
              <a:endParaRPr lang="fr-FR" sz="1200" dirty="0">
                <a:latin typeface="Calibri" pitchFamily="34" charset="0"/>
              </a:endParaRPr>
            </a:p>
          </p:txBody>
        </p:sp>
        <p:sp>
          <p:nvSpPr>
            <p:cNvPr id="48" name="ZoneTexte 47"/>
            <p:cNvSpPr txBox="1"/>
            <p:nvPr/>
          </p:nvSpPr>
          <p:spPr>
            <a:xfrm>
              <a:off x="7421869" y="4634075"/>
              <a:ext cx="1182577" cy="533561"/>
            </a:xfrm>
            <a:prstGeom prst="rect">
              <a:avLst/>
            </a:prstGeom>
            <a:noFill/>
            <a:ln>
              <a:solidFill>
                <a:schemeClr val="accent1"/>
              </a:solidFill>
            </a:ln>
          </p:spPr>
          <p:txBody>
            <a:bodyPr wrap="square" rtlCol="0">
              <a:spAutoFit/>
            </a:bodyPr>
            <a:lstStyle/>
            <a:p>
              <a:pPr algn="ctr"/>
              <a:r>
                <a:rPr lang="fr-FR" sz="1200" dirty="0">
                  <a:latin typeface="Calibri" pitchFamily="34" charset="0"/>
                </a:rPr>
                <a:t>Évaluation</a:t>
              </a:r>
            </a:p>
            <a:p>
              <a:pPr algn="ctr"/>
              <a:r>
                <a:rPr lang="fr-FR" sz="1200" dirty="0">
                  <a:latin typeface="Calibri" pitchFamily="34" charset="0"/>
                </a:rPr>
                <a:t>d</a:t>
              </a:r>
              <a:r>
                <a:rPr lang="fr-FR" sz="1200" dirty="0" smtClean="0">
                  <a:latin typeface="Calibri" pitchFamily="34" charset="0"/>
                </a:rPr>
                <a:t>’impact</a:t>
              </a:r>
              <a:endParaRPr lang="fr-FR" sz="1200" dirty="0">
                <a:latin typeface="Calibri" pitchFamily="34" charset="0"/>
              </a:endParaRPr>
            </a:p>
          </p:txBody>
        </p:sp>
        <p:cxnSp>
          <p:nvCxnSpPr>
            <p:cNvPr id="54" name="Connecteur droit avec flèche 53"/>
            <p:cNvCxnSpPr/>
            <p:nvPr/>
          </p:nvCxnSpPr>
          <p:spPr>
            <a:xfrm flipV="1">
              <a:off x="3419872" y="3757272"/>
              <a:ext cx="0" cy="876706"/>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5" name="Connecteur droit avec flèche 54"/>
            <p:cNvCxnSpPr/>
            <p:nvPr/>
          </p:nvCxnSpPr>
          <p:spPr>
            <a:xfrm flipV="1">
              <a:off x="6012160" y="3757272"/>
              <a:ext cx="0" cy="876706"/>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6" name="Connecteur droit avec flèche 55"/>
            <p:cNvCxnSpPr/>
            <p:nvPr/>
          </p:nvCxnSpPr>
          <p:spPr>
            <a:xfrm flipV="1">
              <a:off x="8028384" y="3757272"/>
              <a:ext cx="0" cy="876706"/>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62" name="Connecteur droit avec flèche 61"/>
            <p:cNvCxnSpPr/>
            <p:nvPr/>
          </p:nvCxnSpPr>
          <p:spPr>
            <a:xfrm flipV="1">
              <a:off x="1115616" y="3757272"/>
              <a:ext cx="0" cy="876706"/>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
        <p:nvSpPr>
          <p:cNvPr id="73" name="Rectangle 3"/>
          <p:cNvSpPr txBox="1">
            <a:spLocks noChangeArrowheads="1"/>
          </p:cNvSpPr>
          <p:nvPr/>
        </p:nvSpPr>
        <p:spPr>
          <a:xfrm>
            <a:off x="2599088" y="697260"/>
            <a:ext cx="6414283" cy="1585409"/>
          </a:xfrm>
          <a:prstGeom prst="rect">
            <a:avLst/>
          </a:prstGeom>
        </p:spPr>
        <p:txBody>
          <a:bodyPr lIns="71320" tIns="35661" rIns="71320" bIns="35661"/>
          <a:lstStyle/>
          <a:p>
            <a:pPr>
              <a:spcBef>
                <a:spcPct val="20000"/>
              </a:spcBef>
              <a:defRPr/>
            </a:pPr>
            <a:r>
              <a:rPr lang="fr-FR" sz="1600" kern="0" dirty="0" smtClean="0">
                <a:latin typeface="Calibri" pitchFamily="34" charset="0"/>
              </a:rPr>
              <a:t>Procéder </a:t>
            </a:r>
            <a:r>
              <a:rPr lang="fr-FR" sz="1600" b="1" kern="0" dirty="0">
                <a:latin typeface="Calibri" pitchFamily="34" charset="0"/>
              </a:rPr>
              <a:t>régulièrement</a:t>
            </a:r>
            <a:r>
              <a:rPr lang="fr-FR" sz="1600" kern="0" dirty="0">
                <a:latin typeface="Calibri" pitchFamily="34" charset="0"/>
              </a:rPr>
              <a:t> à des </a:t>
            </a:r>
            <a:r>
              <a:rPr lang="fr-FR" sz="1600" kern="0" dirty="0" smtClean="0">
                <a:latin typeface="Calibri" pitchFamily="34" charset="0"/>
              </a:rPr>
              <a:t>évaluations : les présenter et les discuter lors des réunions du projet. </a:t>
            </a:r>
            <a:endParaRPr lang="fr-FR" sz="1600" kern="0" dirty="0">
              <a:latin typeface="Calibri" pitchFamily="34" charset="0"/>
            </a:endParaRPr>
          </a:p>
          <a:p>
            <a:pPr marL="624053" lvl="1" indent="-267451">
              <a:spcBef>
                <a:spcPct val="20000"/>
              </a:spcBef>
              <a:buFontTx/>
              <a:buChar char="•"/>
              <a:defRPr/>
            </a:pPr>
            <a:r>
              <a:rPr lang="fr-FR" sz="1400" kern="0" dirty="0">
                <a:solidFill>
                  <a:schemeClr val="accent1">
                    <a:lumMod val="50000"/>
                  </a:schemeClr>
                </a:solidFill>
                <a:latin typeface="Calibri" pitchFamily="34" charset="0"/>
              </a:rPr>
              <a:t>Elles peuvent être des </a:t>
            </a:r>
            <a:r>
              <a:rPr lang="fr-FR" sz="1400" kern="0" dirty="0" smtClean="0">
                <a:solidFill>
                  <a:schemeClr val="accent1">
                    <a:lumMod val="50000"/>
                  </a:schemeClr>
                </a:solidFill>
                <a:latin typeface="Calibri" pitchFamily="34" charset="0"/>
              </a:rPr>
              <a:t>auto-évaluations</a:t>
            </a:r>
            <a:r>
              <a:rPr lang="fr-FR" sz="1400" kern="0" dirty="0">
                <a:solidFill>
                  <a:schemeClr val="accent1">
                    <a:lumMod val="50000"/>
                  </a:schemeClr>
                </a:solidFill>
                <a:latin typeface="Calibri" pitchFamily="34" charset="0"/>
              </a:rPr>
              <a:t>, </a:t>
            </a:r>
            <a:r>
              <a:rPr lang="fr-FR" sz="1400" kern="0" dirty="0" smtClean="0">
                <a:solidFill>
                  <a:schemeClr val="accent1">
                    <a:lumMod val="50000"/>
                  </a:schemeClr>
                </a:solidFill>
                <a:latin typeface="Calibri" pitchFamily="34" charset="0"/>
              </a:rPr>
              <a:t>des évaluations externes, ou être réalisées en commun pendant </a:t>
            </a:r>
            <a:r>
              <a:rPr lang="fr-FR" sz="1400" kern="0" dirty="0">
                <a:solidFill>
                  <a:schemeClr val="accent1">
                    <a:lumMod val="50000"/>
                  </a:schemeClr>
                </a:solidFill>
                <a:latin typeface="Calibri" pitchFamily="34" charset="0"/>
              </a:rPr>
              <a:t>des réunions </a:t>
            </a:r>
            <a:r>
              <a:rPr lang="fr-FR" sz="1400" kern="0" dirty="0" smtClean="0">
                <a:solidFill>
                  <a:schemeClr val="accent1">
                    <a:lumMod val="50000"/>
                  </a:schemeClr>
                </a:solidFill>
                <a:latin typeface="Calibri" pitchFamily="34" charset="0"/>
              </a:rPr>
              <a:t>du projet.</a:t>
            </a:r>
          </a:p>
          <a:p>
            <a:pPr marL="624053" lvl="1" indent="-267451">
              <a:spcBef>
                <a:spcPct val="20000"/>
              </a:spcBef>
              <a:buFontTx/>
              <a:buChar char="•"/>
              <a:defRPr/>
            </a:pPr>
            <a:r>
              <a:rPr lang="fr-FR" sz="1400" kern="0" dirty="0" smtClean="0">
                <a:solidFill>
                  <a:schemeClr val="accent1">
                    <a:lumMod val="50000"/>
                  </a:schemeClr>
                </a:solidFill>
                <a:latin typeface="Calibri" pitchFamily="34" charset="0"/>
              </a:rPr>
              <a:t>Pendant le déroulement, on peut </a:t>
            </a:r>
            <a:r>
              <a:rPr lang="fr-FR" sz="1400" kern="0" dirty="0">
                <a:solidFill>
                  <a:schemeClr val="accent1">
                    <a:lumMod val="50000"/>
                  </a:schemeClr>
                </a:solidFill>
                <a:latin typeface="Calibri" pitchFamily="34" charset="0"/>
              </a:rPr>
              <a:t>évaluer </a:t>
            </a:r>
            <a:r>
              <a:rPr lang="fr-FR" sz="1400" b="1" kern="0" dirty="0">
                <a:solidFill>
                  <a:schemeClr val="accent1">
                    <a:lumMod val="50000"/>
                  </a:schemeClr>
                </a:solidFill>
                <a:latin typeface="Calibri" pitchFamily="34" charset="0"/>
              </a:rPr>
              <a:t>les </a:t>
            </a:r>
            <a:r>
              <a:rPr lang="fr-FR" sz="1400" b="1" kern="0" dirty="0" smtClean="0">
                <a:solidFill>
                  <a:schemeClr val="accent1">
                    <a:lumMod val="50000"/>
                  </a:schemeClr>
                </a:solidFill>
                <a:latin typeface="Calibri" pitchFamily="34" charset="0"/>
              </a:rPr>
              <a:t>premiers résultats/effets</a:t>
            </a:r>
            <a:r>
              <a:rPr lang="fr-FR" sz="1400" kern="0" dirty="0">
                <a:solidFill>
                  <a:schemeClr val="accent1">
                    <a:lumMod val="50000"/>
                  </a:schemeClr>
                </a:solidFill>
                <a:latin typeface="Calibri" pitchFamily="34" charset="0"/>
              </a:rPr>
              <a:t>, mais aussi le </a:t>
            </a:r>
            <a:r>
              <a:rPr lang="fr-FR" sz="1400" b="1" kern="0" dirty="0" smtClean="0">
                <a:solidFill>
                  <a:schemeClr val="accent1">
                    <a:lumMod val="50000"/>
                  </a:schemeClr>
                </a:solidFill>
                <a:latin typeface="Calibri" pitchFamily="34" charset="0"/>
              </a:rPr>
              <a:t>fonctionnement du projet</a:t>
            </a:r>
            <a:r>
              <a:rPr lang="fr-FR" sz="1400" kern="0" dirty="0" smtClean="0">
                <a:solidFill>
                  <a:schemeClr val="accent1">
                    <a:lumMod val="50000"/>
                  </a:schemeClr>
                </a:solidFill>
                <a:latin typeface="Calibri" pitchFamily="34" charset="0"/>
              </a:rPr>
              <a:t> (implication des acteurs..).</a:t>
            </a:r>
            <a:endParaRPr lang="fr-FR" sz="1400" kern="0" dirty="0">
              <a:solidFill>
                <a:schemeClr val="accent1">
                  <a:lumMod val="50000"/>
                </a:schemeClr>
              </a:solidFill>
              <a:latin typeface="Calibri" pitchFamily="34" charset="0"/>
            </a:endParaRPr>
          </a:p>
        </p:txBody>
      </p:sp>
      <p:sp>
        <p:nvSpPr>
          <p:cNvPr id="44" name="ZoneTexte 43"/>
          <p:cNvSpPr txBox="1"/>
          <p:nvPr/>
        </p:nvSpPr>
        <p:spPr>
          <a:xfrm>
            <a:off x="179512" y="3812272"/>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endParaRPr lang="fr-FR" sz="400" dirty="0">
              <a:latin typeface="Calibri" pitchFamily="34" charset="0"/>
            </a:endParaRPr>
          </a:p>
        </p:txBody>
      </p:sp>
      <p:sp>
        <p:nvSpPr>
          <p:cNvPr id="42" name="Ellipse 41"/>
          <p:cNvSpPr/>
          <p:nvPr/>
        </p:nvSpPr>
        <p:spPr>
          <a:xfrm>
            <a:off x="2550259" y="4782779"/>
            <a:ext cx="1517685" cy="687010"/>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4206443" y="4864780"/>
            <a:ext cx="1517685" cy="576064"/>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p:cNvSpPr/>
          <p:nvPr/>
        </p:nvSpPr>
        <p:spPr>
          <a:xfrm>
            <a:off x="6118066" y="4873954"/>
            <a:ext cx="1517685" cy="524887"/>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p:cNvSpPr/>
          <p:nvPr/>
        </p:nvSpPr>
        <p:spPr>
          <a:xfrm>
            <a:off x="7764930" y="4770594"/>
            <a:ext cx="1209553" cy="686564"/>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64"/>
                                        </p:tgtEl>
                                        <p:attrNameLst>
                                          <p:attrName>style.visibility</p:attrName>
                                        </p:attrNameLst>
                                      </p:cBhvr>
                                      <p:to>
                                        <p:strVal val="visible"/>
                                      </p:to>
                                    </p:set>
                                    <p:animEffect transition="in" filter="wipe(left)">
                                      <p:cBhvr>
                                        <p:cTn id="9" dur="2000"/>
                                        <p:tgtEl>
                                          <p:spTgt spid="64"/>
                                        </p:tgtEl>
                                      </p:cBhvr>
                                    </p:animEffect>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2000"/>
                                        <p:tgtEl>
                                          <p:spTgt spid="41"/>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childTnLst>
                                </p:cTn>
                              </p:par>
                              <p:par>
                                <p:cTn id="30" presetID="1" presetClass="exit" presetSubtype="0" fill="hold" grpId="2"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5"/>
                                        </p:tgtEl>
                                        <p:attrNameLst>
                                          <p:attrName>style.visibility</p:attrName>
                                        </p:attrNameLst>
                                      </p:cBhvr>
                                      <p:to>
                                        <p:strVal val="visible"/>
                                      </p:to>
                                    </p:set>
                                  </p:childTnLst>
                                </p:cTn>
                              </p:par>
                              <p:par>
                                <p:cTn id="36" presetID="1" presetClass="exit" presetSubtype="0" fill="hold" grpId="1" nodeType="withEffect">
                                  <p:stCondLst>
                                    <p:cond delay="0"/>
                                  </p:stCondLst>
                                  <p:childTnLst>
                                    <p:set>
                                      <p:cBhvr>
                                        <p:cTn id="37" dur="1" fill="hold">
                                          <p:stCondLst>
                                            <p:cond delay="0"/>
                                          </p:stCondLst>
                                        </p:cTn>
                                        <p:tgtEl>
                                          <p:spTgt spid="4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childTnLst>
                                </p:cTn>
                              </p:par>
                              <p:par>
                                <p:cTn id="42" presetID="1" presetClass="exit" presetSubtype="0" fill="hold" grpId="1" nodeType="withEffect">
                                  <p:stCondLst>
                                    <p:cond delay="0"/>
                                  </p:stCondLst>
                                  <p:childTnLst>
                                    <p:set>
                                      <p:cBhvr>
                                        <p:cTn id="43" dur="1" fill="hold">
                                          <p:stCondLst>
                                            <p:cond delay="0"/>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1" animBg="1"/>
      <p:bldP spid="42" grpId="2" animBg="1"/>
      <p:bldP spid="43" grpId="0" animBg="1"/>
      <p:bldP spid="43" grpId="1" animBg="1"/>
      <p:bldP spid="45" grpId="0" animBg="1"/>
      <p:bldP spid="45" grpId="1" animBg="1"/>
      <p:bldP spid="4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6"/>
          <p:cNvSpPr txBox="1">
            <a:spLocks noChangeArrowheads="1"/>
          </p:cNvSpPr>
          <p:nvPr/>
        </p:nvSpPr>
        <p:spPr bwMode="auto">
          <a:xfrm>
            <a:off x="3855105" y="5513559"/>
            <a:ext cx="4875702"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a:t>Source : </a:t>
            </a:r>
            <a:r>
              <a:rPr lang="fr-FR" sz="700" dirty="0">
                <a:hlinkClick r:id="rId3"/>
              </a:rPr>
              <a:t>Prise en compte de l’impact et construction d’indicateurs </a:t>
            </a:r>
            <a:r>
              <a:rPr lang="fr-FR" sz="700" dirty="0" smtClean="0">
                <a:hlinkClick r:id="rId3"/>
              </a:rPr>
              <a:t>d’impact</a:t>
            </a:r>
            <a:r>
              <a:rPr lang="fr-FR" sz="700" dirty="0"/>
              <a:t> </a:t>
            </a:r>
            <a:r>
              <a:rPr lang="fr-FR" sz="700" dirty="0" smtClean="0"/>
              <a:t>Gilbert </a:t>
            </a:r>
            <a:r>
              <a:rPr lang="fr-FR" sz="700" dirty="0" err="1"/>
              <a:t>Graugnard</a:t>
            </a:r>
            <a:r>
              <a:rPr lang="fr-FR" sz="700" dirty="0"/>
              <a:t> - Nicolas </a:t>
            </a:r>
            <a:r>
              <a:rPr lang="fr-FR" sz="700" dirty="0" err="1" smtClean="0"/>
              <a:t>Heeren</a:t>
            </a:r>
            <a:r>
              <a:rPr lang="fr-FR" sz="700" dirty="0"/>
              <a:t> </a:t>
            </a:r>
            <a:r>
              <a:rPr lang="fr-FR" sz="700" dirty="0" smtClean="0"/>
              <a:t>CIEDEL</a:t>
            </a:r>
            <a:endParaRPr lang="fr-FR" sz="700" dirty="0"/>
          </a:p>
        </p:txBody>
      </p:sp>
      <p:sp>
        <p:nvSpPr>
          <p:cNvPr id="33796" name="Rectangle 2"/>
          <p:cNvSpPr>
            <a:spLocks noGrp="1" noChangeArrowheads="1"/>
          </p:cNvSpPr>
          <p:nvPr>
            <p:ph type="title"/>
          </p:nvPr>
        </p:nvSpPr>
        <p:spPr>
          <a:xfrm>
            <a:off x="2971801" y="97196"/>
            <a:ext cx="4931229" cy="442309"/>
          </a:xfrm>
          <a:prstGeom prst="rect">
            <a:avLst/>
          </a:prstGeom>
        </p:spPr>
        <p:txBody>
          <a:bodyPr/>
          <a:lstStyle/>
          <a:p>
            <a:pPr eaLnBrk="1" hangingPunct="1"/>
            <a:r>
              <a:rPr lang="fr-FR" dirty="0" smtClean="0"/>
              <a:t>Le suivi-capitalisation</a:t>
            </a:r>
          </a:p>
        </p:txBody>
      </p:sp>
      <p:sp>
        <p:nvSpPr>
          <p:cNvPr id="33797" name="Rectangle 3"/>
          <p:cNvSpPr>
            <a:spLocks noGrp="1" noChangeArrowheads="1"/>
          </p:cNvSpPr>
          <p:nvPr>
            <p:ph idx="1"/>
          </p:nvPr>
        </p:nvSpPr>
        <p:spPr>
          <a:xfrm>
            <a:off x="2681791" y="751388"/>
            <a:ext cx="6165024" cy="4455612"/>
          </a:xfrm>
          <a:prstGeom prst="rect">
            <a:avLst/>
          </a:prstGeom>
        </p:spPr>
        <p:txBody>
          <a:bodyPr/>
          <a:lstStyle/>
          <a:p>
            <a:pPr eaLnBrk="1" hangingPunct="1">
              <a:lnSpc>
                <a:spcPct val="90000"/>
              </a:lnSpc>
              <a:buFontTx/>
              <a:buNone/>
            </a:pPr>
            <a:r>
              <a:rPr lang="fr-FR" sz="2000" dirty="0"/>
              <a:t> Collecter et analyser régulièrement “l’information utile à l’action</a:t>
            </a:r>
            <a:r>
              <a:rPr lang="fr-FR" sz="2000" dirty="0" smtClean="0"/>
              <a:t>”, la mémoriser</a:t>
            </a:r>
            <a:endParaRPr lang="fr-FR" sz="2000" dirty="0"/>
          </a:p>
          <a:p>
            <a:pPr lvl="1" eaLnBrk="1" hangingPunct="1">
              <a:lnSpc>
                <a:spcPct val="90000"/>
              </a:lnSpc>
            </a:pPr>
            <a:r>
              <a:rPr lang="fr-FR" sz="1600" dirty="0" smtClean="0">
                <a:solidFill>
                  <a:srgbClr val="663300"/>
                </a:solidFill>
              </a:rPr>
              <a:t>Prendre </a:t>
            </a:r>
            <a:r>
              <a:rPr lang="fr-FR" sz="1600" dirty="0">
                <a:solidFill>
                  <a:srgbClr val="663300"/>
                </a:solidFill>
              </a:rPr>
              <a:t>le temps d’observer </a:t>
            </a:r>
            <a:r>
              <a:rPr lang="fr-FR" sz="1600" dirty="0"/>
              <a:t>= écoute et distanciation.</a:t>
            </a:r>
          </a:p>
          <a:p>
            <a:pPr lvl="1" eaLnBrk="1" hangingPunct="1">
              <a:lnSpc>
                <a:spcPct val="90000"/>
              </a:lnSpc>
            </a:pPr>
            <a:r>
              <a:rPr lang="fr-FR" sz="1600" dirty="0" smtClean="0">
                <a:solidFill>
                  <a:srgbClr val="663300"/>
                </a:solidFill>
              </a:rPr>
              <a:t>S’informer </a:t>
            </a:r>
            <a:r>
              <a:rPr lang="fr-FR" sz="1600" dirty="0">
                <a:solidFill>
                  <a:srgbClr val="663300"/>
                </a:solidFill>
              </a:rPr>
              <a:t>sur </a:t>
            </a:r>
            <a:r>
              <a:rPr lang="fr-FR" sz="1600" dirty="0" smtClean="0">
                <a:solidFill>
                  <a:srgbClr val="663300"/>
                </a:solidFill>
              </a:rPr>
              <a:t>les autres projets en cours.</a:t>
            </a:r>
            <a:endParaRPr lang="fr-FR" sz="1600" dirty="0">
              <a:solidFill>
                <a:srgbClr val="663300"/>
              </a:solidFill>
            </a:endParaRPr>
          </a:p>
          <a:p>
            <a:pPr lvl="1" eaLnBrk="1" hangingPunct="1">
              <a:lnSpc>
                <a:spcPct val="90000"/>
              </a:lnSpc>
            </a:pPr>
            <a:r>
              <a:rPr lang="fr-FR" sz="1600" dirty="0" smtClean="0">
                <a:solidFill>
                  <a:srgbClr val="663300"/>
                </a:solidFill>
              </a:rPr>
              <a:t>Noter, conserver </a:t>
            </a:r>
            <a:r>
              <a:rPr lang="fr-FR" sz="1600" dirty="0">
                <a:solidFill>
                  <a:srgbClr val="663300"/>
                </a:solidFill>
              </a:rPr>
              <a:t>par écrit les </a:t>
            </a:r>
            <a:r>
              <a:rPr lang="fr-FR" sz="1600" dirty="0" smtClean="0">
                <a:solidFill>
                  <a:srgbClr val="663300"/>
                </a:solidFill>
              </a:rPr>
              <a:t>indicateurs</a:t>
            </a:r>
            <a:endParaRPr lang="fr-FR" sz="1600" dirty="0">
              <a:solidFill>
                <a:srgbClr val="663300"/>
              </a:solidFill>
            </a:endParaRPr>
          </a:p>
        </p:txBody>
      </p:sp>
      <p:grpSp>
        <p:nvGrpSpPr>
          <p:cNvPr id="29" name="Groupe 28"/>
          <p:cNvGrpSpPr/>
          <p:nvPr/>
        </p:nvGrpSpPr>
        <p:grpSpPr>
          <a:xfrm>
            <a:off x="2681790" y="2380516"/>
            <a:ext cx="6165025" cy="3072343"/>
            <a:chOff x="648269" y="2132856"/>
            <a:chExt cx="7956179" cy="4176464"/>
          </a:xfrm>
        </p:grpSpPr>
        <p:sp>
          <p:nvSpPr>
            <p:cNvPr id="31" name="Rectangle à coins arrondis 30"/>
            <p:cNvSpPr/>
            <p:nvPr/>
          </p:nvSpPr>
          <p:spPr>
            <a:xfrm>
              <a:off x="648269" y="2132856"/>
              <a:ext cx="7956179" cy="4176464"/>
            </a:xfrm>
            <a:prstGeom prst="roundRect">
              <a:avLst/>
            </a:prstGeom>
            <a:solidFill>
              <a:schemeClr val="bg1"/>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p:cNvSpPr/>
            <p:nvPr/>
          </p:nvSpPr>
          <p:spPr>
            <a:xfrm>
              <a:off x="7073522" y="2276872"/>
              <a:ext cx="1252576" cy="3456384"/>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33"/>
            <p:cNvCxnSpPr>
              <a:endCxn id="32" idx="0"/>
            </p:cNvCxnSpPr>
            <p:nvPr/>
          </p:nvCxnSpPr>
          <p:spPr>
            <a:xfrm flipV="1">
              <a:off x="810643" y="2276872"/>
              <a:ext cx="6889169" cy="1483992"/>
            </a:xfrm>
            <a:prstGeom prst="line">
              <a:avLst/>
            </a:prstGeom>
            <a:ln w="63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endCxn id="32" idx="4"/>
            </p:cNvCxnSpPr>
            <p:nvPr/>
          </p:nvCxnSpPr>
          <p:spPr>
            <a:xfrm>
              <a:off x="810643" y="4257613"/>
              <a:ext cx="6889169" cy="1475643"/>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7164071" y="3082695"/>
              <a:ext cx="1162028" cy="428425"/>
            </a:xfrm>
            <a:prstGeom prst="rect">
              <a:avLst/>
            </a:prstGeom>
            <a:noFill/>
          </p:spPr>
          <p:txBody>
            <a:bodyPr wrap="square" rtlCol="0">
              <a:spAutoFit/>
            </a:bodyPr>
            <a:lstStyle/>
            <a:p>
              <a:r>
                <a:rPr lang="fr-FR" sz="1600" dirty="0">
                  <a:latin typeface="Calibri" pitchFamily="34" charset="0"/>
                </a:rPr>
                <a:t>Impact</a:t>
              </a:r>
            </a:p>
          </p:txBody>
        </p:sp>
        <p:sp>
          <p:nvSpPr>
            <p:cNvPr id="42" name="Ellipse 41"/>
            <p:cNvSpPr/>
            <p:nvPr/>
          </p:nvSpPr>
          <p:spPr>
            <a:xfrm>
              <a:off x="5796136" y="2636912"/>
              <a:ext cx="648072" cy="2736304"/>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4427984" y="2924944"/>
              <a:ext cx="720080" cy="2160240"/>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à coins arrondis 32"/>
            <p:cNvSpPr/>
            <p:nvPr/>
          </p:nvSpPr>
          <p:spPr>
            <a:xfrm>
              <a:off x="810641" y="3744002"/>
              <a:ext cx="7028344" cy="496751"/>
            </a:xfrm>
            <a:prstGeom prst="roundRect">
              <a:avLst/>
            </a:prstGeom>
            <a:solidFill>
              <a:srgbClr val="FFFF66">
                <a:alpha val="39000"/>
              </a:srgbClr>
            </a:solidFill>
            <a:ln w="3175">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p:cNvSpPr/>
            <p:nvPr/>
          </p:nvSpPr>
          <p:spPr>
            <a:xfrm>
              <a:off x="2843808" y="3284984"/>
              <a:ext cx="864096" cy="1512168"/>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p:cNvSpPr/>
            <p:nvPr/>
          </p:nvSpPr>
          <p:spPr>
            <a:xfrm>
              <a:off x="4572000" y="3743976"/>
              <a:ext cx="384850" cy="504000"/>
            </a:xfrm>
            <a:prstGeom prst="ellipse">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p:cNvSpPr/>
            <p:nvPr/>
          </p:nvSpPr>
          <p:spPr>
            <a:xfrm>
              <a:off x="5915342" y="3743976"/>
              <a:ext cx="384850" cy="504000"/>
            </a:xfrm>
            <a:prstGeom prst="ellipse">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p:cNvSpPr/>
            <p:nvPr/>
          </p:nvSpPr>
          <p:spPr>
            <a:xfrm>
              <a:off x="7499518" y="3743976"/>
              <a:ext cx="384850" cy="504000"/>
            </a:xfrm>
            <a:prstGeom prst="ellipse">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nvSpPr>
          <p:spPr>
            <a:xfrm>
              <a:off x="3107031" y="3743976"/>
              <a:ext cx="384850" cy="504000"/>
            </a:xfrm>
            <a:prstGeom prst="ellipse">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p:cNvSpPr txBox="1"/>
            <p:nvPr/>
          </p:nvSpPr>
          <p:spPr>
            <a:xfrm>
              <a:off x="1259635" y="3761186"/>
              <a:ext cx="1182989" cy="438161"/>
            </a:xfrm>
            <a:prstGeom prst="rect">
              <a:avLst/>
            </a:prstGeom>
            <a:noFill/>
          </p:spPr>
          <p:txBody>
            <a:bodyPr wrap="square" rtlCol="0">
              <a:spAutoFit/>
            </a:bodyPr>
            <a:lstStyle/>
            <a:p>
              <a:r>
                <a:rPr lang="fr-FR" sz="1600" dirty="0">
                  <a:latin typeface="Calibri" pitchFamily="34" charset="0"/>
                </a:rPr>
                <a:t>Action</a:t>
              </a:r>
            </a:p>
          </p:txBody>
        </p:sp>
        <p:cxnSp>
          <p:nvCxnSpPr>
            <p:cNvPr id="51" name="Connecteur droit avec flèche 50"/>
            <p:cNvCxnSpPr/>
            <p:nvPr/>
          </p:nvCxnSpPr>
          <p:spPr>
            <a:xfrm>
              <a:off x="2771800" y="6021288"/>
              <a:ext cx="4968552"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53" name="ZoneTexte 52"/>
            <p:cNvSpPr txBox="1"/>
            <p:nvPr/>
          </p:nvSpPr>
          <p:spPr>
            <a:xfrm>
              <a:off x="810642" y="5805264"/>
              <a:ext cx="2033167" cy="428425"/>
            </a:xfrm>
            <a:prstGeom prst="rect">
              <a:avLst/>
            </a:prstGeom>
            <a:noFill/>
          </p:spPr>
          <p:txBody>
            <a:bodyPr wrap="square" rtlCol="0">
              <a:spAutoFit/>
            </a:bodyPr>
            <a:lstStyle/>
            <a:p>
              <a:r>
                <a:rPr lang="fr-FR" sz="1600" dirty="0">
                  <a:latin typeface="Calibri" pitchFamily="34" charset="0"/>
                </a:rPr>
                <a:t>Capitalisation</a:t>
              </a:r>
            </a:p>
          </p:txBody>
        </p:sp>
        <p:sp>
          <p:nvSpPr>
            <p:cNvPr id="54" name="Ellipse 53"/>
            <p:cNvSpPr/>
            <p:nvPr/>
          </p:nvSpPr>
          <p:spPr>
            <a:xfrm>
              <a:off x="3087651" y="5805264"/>
              <a:ext cx="360040" cy="360040"/>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p:nvPr/>
          </p:nvSpPr>
          <p:spPr>
            <a:xfrm>
              <a:off x="4644008" y="5805264"/>
              <a:ext cx="360040" cy="360040"/>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p:nvPr/>
          </p:nvSpPr>
          <p:spPr>
            <a:xfrm>
              <a:off x="5940152" y="5805264"/>
              <a:ext cx="360040" cy="360040"/>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avec flèche 56"/>
            <p:cNvCxnSpPr/>
            <p:nvPr/>
          </p:nvCxnSpPr>
          <p:spPr>
            <a:xfrm>
              <a:off x="3275856" y="4869160"/>
              <a:ext cx="0" cy="864096"/>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p:nvPr/>
          </p:nvCxnSpPr>
          <p:spPr>
            <a:xfrm>
              <a:off x="4788024" y="5229200"/>
              <a:ext cx="0" cy="51244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9" name="Connecteur droit avec flèche 68"/>
            <p:cNvCxnSpPr/>
            <p:nvPr/>
          </p:nvCxnSpPr>
          <p:spPr>
            <a:xfrm>
              <a:off x="6120000" y="5445224"/>
              <a:ext cx="0" cy="288032"/>
            </a:xfrm>
            <a:prstGeom prst="straightConnector1">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0" name="ZoneTexte 39"/>
          <p:cNvSpPr txBox="1"/>
          <p:nvPr/>
        </p:nvSpPr>
        <p:spPr>
          <a:xfrm>
            <a:off x="179512" y="3812272"/>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endParaRPr lang="fr-FR" sz="400" dirty="0">
              <a:latin typeface="Calibri" pitchFamily="34" charset="0"/>
            </a:endParaRPr>
          </a:p>
        </p:txBody>
      </p:sp>
      <p:sp>
        <p:nvSpPr>
          <p:cNvPr id="30" name="Ellipse 29"/>
          <p:cNvSpPr/>
          <p:nvPr/>
        </p:nvSpPr>
        <p:spPr>
          <a:xfrm>
            <a:off x="2727561" y="5010420"/>
            <a:ext cx="1517685" cy="534247"/>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79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79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3"/>
          <p:cNvSpPr>
            <a:spLocks noGrp="1" noChangeArrowheads="1"/>
          </p:cNvSpPr>
          <p:nvPr>
            <p:ph idx="1"/>
          </p:nvPr>
        </p:nvSpPr>
        <p:spPr>
          <a:xfrm>
            <a:off x="2627784" y="193204"/>
            <a:ext cx="6385588" cy="5400600"/>
          </a:xfrm>
          <a:prstGeom prst="rect">
            <a:avLst/>
          </a:prstGeom>
        </p:spPr>
        <p:txBody>
          <a:bodyPr/>
          <a:lstStyle/>
          <a:p>
            <a:pPr eaLnBrk="1" hangingPunct="1">
              <a:lnSpc>
                <a:spcPct val="90000"/>
              </a:lnSpc>
              <a:buFontTx/>
              <a:buNone/>
            </a:pPr>
            <a:r>
              <a:rPr lang="fr-FR" sz="1800" i="1" dirty="0">
                <a:solidFill>
                  <a:srgbClr val="663300"/>
                </a:solidFill>
              </a:rPr>
              <a:t>Près d’un </a:t>
            </a:r>
            <a:r>
              <a:rPr lang="fr-FR" sz="1800" i="1" dirty="0" smtClean="0">
                <a:solidFill>
                  <a:srgbClr val="663300"/>
                </a:solidFill>
              </a:rPr>
              <a:t>village</a:t>
            </a:r>
            <a:r>
              <a:rPr lang="fr-FR" sz="1800" i="1" dirty="0">
                <a:solidFill>
                  <a:srgbClr val="663300"/>
                </a:solidFill>
              </a:rPr>
              <a:t>, </a:t>
            </a:r>
            <a:r>
              <a:rPr lang="fr-FR" sz="1800" i="1" dirty="0" smtClean="0">
                <a:solidFill>
                  <a:srgbClr val="663300"/>
                </a:solidFill>
              </a:rPr>
              <a:t>quatre </a:t>
            </a:r>
            <a:r>
              <a:rPr lang="fr-FR" sz="1800" i="1" dirty="0">
                <a:solidFill>
                  <a:srgbClr val="663300"/>
                </a:solidFill>
              </a:rPr>
              <a:t>hommes préparent du banco : ils mélangent de </a:t>
            </a:r>
            <a:r>
              <a:rPr lang="fr-FR" sz="1800" i="1" dirty="0" smtClean="0">
                <a:solidFill>
                  <a:srgbClr val="663300"/>
                </a:solidFill>
              </a:rPr>
              <a:t>l’argile, de la paille et </a:t>
            </a:r>
            <a:r>
              <a:rPr lang="fr-FR" sz="1800" i="1" dirty="0">
                <a:solidFill>
                  <a:srgbClr val="663300"/>
                </a:solidFill>
              </a:rPr>
              <a:t>de l’eau, qu’ils moulent ensuite pour faire des briques</a:t>
            </a:r>
            <a:r>
              <a:rPr lang="fr-FR" sz="1800" i="1" dirty="0" smtClean="0">
                <a:solidFill>
                  <a:srgbClr val="663300"/>
                </a:solidFill>
              </a:rPr>
              <a:t>.</a:t>
            </a:r>
          </a:p>
          <a:p>
            <a:pPr eaLnBrk="1" hangingPunct="1">
              <a:lnSpc>
                <a:spcPct val="90000"/>
              </a:lnSpc>
              <a:buFontTx/>
              <a:buNone/>
            </a:pPr>
            <a:endParaRPr lang="fr-FR" sz="1800" i="1" dirty="0">
              <a:solidFill>
                <a:srgbClr val="663300"/>
              </a:solidFill>
            </a:endParaRPr>
          </a:p>
          <a:p>
            <a:pPr eaLnBrk="1" hangingPunct="1">
              <a:lnSpc>
                <a:spcPct val="90000"/>
              </a:lnSpc>
              <a:buFontTx/>
              <a:buNone/>
            </a:pPr>
            <a:endParaRPr lang="fr-FR" sz="1800" i="1" dirty="0" smtClean="0">
              <a:solidFill>
                <a:srgbClr val="663300"/>
              </a:solidFill>
            </a:endParaRPr>
          </a:p>
          <a:p>
            <a:pPr eaLnBrk="1" hangingPunct="1">
              <a:lnSpc>
                <a:spcPct val="90000"/>
              </a:lnSpc>
              <a:buFontTx/>
              <a:buNone/>
            </a:pPr>
            <a:endParaRPr lang="fr-FR" sz="1800" i="1" dirty="0">
              <a:solidFill>
                <a:srgbClr val="663300"/>
              </a:solidFill>
            </a:endParaRPr>
          </a:p>
          <a:p>
            <a:pPr eaLnBrk="1" hangingPunct="1">
              <a:lnSpc>
                <a:spcPct val="90000"/>
              </a:lnSpc>
              <a:buFontTx/>
              <a:buNone/>
            </a:pPr>
            <a:endParaRPr lang="fr-FR" sz="1800" i="1" dirty="0" smtClean="0">
              <a:solidFill>
                <a:srgbClr val="663300"/>
              </a:solidFill>
            </a:endParaRPr>
          </a:p>
          <a:p>
            <a:pPr eaLnBrk="1" hangingPunct="1">
              <a:lnSpc>
                <a:spcPct val="90000"/>
              </a:lnSpc>
              <a:buFontTx/>
              <a:buNone/>
            </a:pPr>
            <a:endParaRPr lang="fr-FR" sz="1800" i="1" dirty="0">
              <a:solidFill>
                <a:srgbClr val="663300"/>
              </a:solidFill>
            </a:endParaRPr>
          </a:p>
          <a:p>
            <a:pPr eaLnBrk="1" hangingPunct="1">
              <a:lnSpc>
                <a:spcPct val="90000"/>
              </a:lnSpc>
              <a:buFontTx/>
              <a:buNone/>
            </a:pPr>
            <a:endParaRPr lang="fr-FR" sz="1600" i="1" dirty="0">
              <a:solidFill>
                <a:srgbClr val="663300"/>
              </a:solidFill>
            </a:endParaRPr>
          </a:p>
          <a:p>
            <a:pPr marL="0" indent="0" eaLnBrk="1" hangingPunct="1">
              <a:lnSpc>
                <a:spcPct val="90000"/>
              </a:lnSpc>
              <a:buNone/>
            </a:pPr>
            <a:r>
              <a:rPr lang="fr-FR" sz="2000" dirty="0"/>
              <a:t>A la </a:t>
            </a:r>
            <a:r>
              <a:rPr lang="fr-FR" sz="2000" dirty="0" smtClean="0"/>
              <a:t>question “Que </a:t>
            </a:r>
            <a:r>
              <a:rPr lang="fr-FR" sz="2000" dirty="0"/>
              <a:t>faites-vous ?”</a:t>
            </a:r>
          </a:p>
          <a:p>
            <a:pPr marL="356602" lvl="1" indent="0" eaLnBrk="1" hangingPunct="1">
              <a:lnSpc>
                <a:spcPct val="90000"/>
              </a:lnSpc>
              <a:buNone/>
            </a:pPr>
            <a:endParaRPr lang="fr-FR" sz="1200" dirty="0"/>
          </a:p>
          <a:p>
            <a:pPr lvl="1" eaLnBrk="1" hangingPunct="1">
              <a:lnSpc>
                <a:spcPct val="90000"/>
              </a:lnSpc>
            </a:pPr>
            <a:r>
              <a:rPr lang="fr-FR" sz="1800" dirty="0" smtClean="0"/>
              <a:t>Le </a:t>
            </a:r>
            <a:r>
              <a:rPr lang="fr-FR" sz="1800" b="1" dirty="0"/>
              <a:t>premier</a:t>
            </a:r>
            <a:r>
              <a:rPr lang="fr-FR" sz="1800" dirty="0"/>
              <a:t> répond : </a:t>
            </a:r>
            <a:r>
              <a:rPr lang="fr-FR" sz="1800" dirty="0" smtClean="0"/>
              <a:t>“Je prends de l’argile et de la paille </a:t>
            </a:r>
            <a:r>
              <a:rPr lang="fr-FR" sz="1800" dirty="0"/>
              <a:t>et je </a:t>
            </a:r>
            <a:r>
              <a:rPr lang="fr-FR" sz="1800" dirty="0" smtClean="0"/>
              <a:t>les tasse </a:t>
            </a:r>
            <a:r>
              <a:rPr lang="fr-FR" sz="1800" dirty="0"/>
              <a:t>dans ce moule </a:t>
            </a:r>
            <a:r>
              <a:rPr lang="fr-FR" sz="1800" dirty="0" smtClean="0"/>
              <a:t>puis je laisser sécher au soleil”.</a:t>
            </a:r>
            <a:endParaRPr lang="fr-FR" sz="1800" dirty="0"/>
          </a:p>
          <a:p>
            <a:pPr lvl="1" eaLnBrk="1" hangingPunct="1">
              <a:lnSpc>
                <a:spcPct val="90000"/>
              </a:lnSpc>
            </a:pPr>
            <a:r>
              <a:rPr lang="fr-FR" sz="1800" dirty="0" smtClean="0"/>
              <a:t>Le </a:t>
            </a:r>
            <a:r>
              <a:rPr lang="fr-FR" sz="1800" b="1" dirty="0"/>
              <a:t>second</a:t>
            </a:r>
            <a:r>
              <a:rPr lang="fr-FR" sz="1800" dirty="0"/>
              <a:t> </a:t>
            </a:r>
            <a:r>
              <a:rPr lang="fr-FR" sz="1800" dirty="0" smtClean="0"/>
              <a:t>: </a:t>
            </a:r>
            <a:r>
              <a:rPr lang="fr-FR" sz="1800" dirty="0"/>
              <a:t>“Je fabrique des briques de banco pour construire les murs d’un bâtiment”.</a:t>
            </a:r>
          </a:p>
          <a:p>
            <a:pPr lvl="1" eaLnBrk="1" hangingPunct="1">
              <a:lnSpc>
                <a:spcPct val="90000"/>
              </a:lnSpc>
            </a:pPr>
            <a:r>
              <a:rPr lang="fr-FR" sz="1800" dirty="0" smtClean="0"/>
              <a:t>Le </a:t>
            </a:r>
            <a:r>
              <a:rPr lang="fr-FR" sz="1800" b="1" dirty="0"/>
              <a:t>troisième</a:t>
            </a:r>
            <a:r>
              <a:rPr lang="fr-FR" sz="1800" dirty="0"/>
              <a:t> </a:t>
            </a:r>
            <a:r>
              <a:rPr lang="fr-FR" sz="1800" dirty="0" smtClean="0"/>
              <a:t>dit </a:t>
            </a:r>
            <a:r>
              <a:rPr lang="fr-FR" sz="1800" dirty="0"/>
              <a:t>: “Je participe à l’installation d’une école dans </a:t>
            </a:r>
            <a:r>
              <a:rPr lang="fr-FR" sz="1800" dirty="0" smtClean="0"/>
              <a:t>notre village</a:t>
            </a:r>
            <a:r>
              <a:rPr lang="fr-FR" sz="1800" dirty="0"/>
              <a:t>”.</a:t>
            </a:r>
          </a:p>
          <a:p>
            <a:pPr lvl="1" eaLnBrk="1" hangingPunct="1">
              <a:lnSpc>
                <a:spcPct val="90000"/>
              </a:lnSpc>
            </a:pPr>
            <a:r>
              <a:rPr lang="fr-FR" sz="1800" dirty="0" smtClean="0"/>
              <a:t>Le </a:t>
            </a:r>
            <a:r>
              <a:rPr lang="fr-FR" sz="1800" b="1" dirty="0"/>
              <a:t>quatrième</a:t>
            </a:r>
            <a:r>
              <a:rPr lang="fr-FR" sz="1800" dirty="0"/>
              <a:t> </a:t>
            </a:r>
            <a:r>
              <a:rPr lang="fr-FR" sz="1800" dirty="0" smtClean="0"/>
              <a:t>: </a:t>
            </a:r>
            <a:r>
              <a:rPr lang="fr-FR" sz="1800" dirty="0"/>
              <a:t>“</a:t>
            </a:r>
            <a:r>
              <a:rPr lang="fr-FR" sz="1800" dirty="0" smtClean="0"/>
              <a:t>J’œuvre pour l’avenir de </a:t>
            </a:r>
            <a:r>
              <a:rPr lang="fr-FR" sz="1800" dirty="0"/>
              <a:t>nos enfants par l’accès au savoir”</a:t>
            </a:r>
          </a:p>
        </p:txBody>
      </p:sp>
      <p:pic>
        <p:nvPicPr>
          <p:cNvPr id="7" name="Picture 3"/>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8487568" y="-94828"/>
            <a:ext cx="692944" cy="99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s://upload.wikimedia.org/wikipedia/commons/2/2a/RomaniaDanubeDelta_MakingMaterialForCOnstructing0002jp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4067" y="1057300"/>
            <a:ext cx="2829305" cy="2131941"/>
          </a:xfrm>
          <a:prstGeom prst="rect">
            <a:avLst/>
          </a:prstGeom>
          <a:noFill/>
          <a:extLst>
            <a:ext uri="{909E8E84-426E-40DD-AFC4-6F175D3DCCD1}">
              <a14:hiddenFill xmlns:a14="http://schemas.microsoft.com/office/drawing/2010/main">
                <a:solidFill>
                  <a:srgbClr val="FFFFFF"/>
                </a:solidFill>
              </a14:hiddenFill>
            </a:ext>
          </a:extLst>
        </p:spPr>
      </p:pic>
      <p:sp useBgFill="1">
        <p:nvSpPr>
          <p:cNvPr id="8" name="Text Box 24"/>
          <p:cNvSpPr txBox="1">
            <a:spLocks noChangeArrowheads="1"/>
          </p:cNvSpPr>
          <p:nvPr/>
        </p:nvSpPr>
        <p:spPr bwMode="auto">
          <a:xfrm>
            <a:off x="5292080" y="5465028"/>
            <a:ext cx="3526056" cy="210518"/>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900" dirty="0" smtClean="0">
                <a:latin typeface="Arial" charset="0"/>
                <a:hlinkClick r:id="rId6"/>
              </a:rPr>
              <a:t>Source1</a:t>
            </a:r>
            <a:r>
              <a:rPr lang="fr-FR" sz="900" dirty="0" smtClean="0">
                <a:latin typeface="Arial" charset="0"/>
              </a:rPr>
              <a:t>, </a:t>
            </a:r>
            <a:r>
              <a:rPr lang="fr-FR" sz="900" dirty="0" smtClean="0">
                <a:latin typeface="Arial" charset="0"/>
                <a:hlinkClick r:id="rId7"/>
              </a:rPr>
              <a:t>source2</a:t>
            </a:r>
            <a:r>
              <a:rPr lang="fr-FR" sz="900" dirty="0" smtClean="0">
                <a:latin typeface="Arial" charset="0"/>
              </a:rPr>
              <a:t>, </a:t>
            </a:r>
            <a:r>
              <a:rPr lang="fr-FR" sz="900" dirty="0" smtClean="0">
                <a:latin typeface="Arial" charset="0"/>
                <a:hlinkClick r:id="rId8"/>
              </a:rPr>
              <a:t>source3</a:t>
            </a:r>
            <a:r>
              <a:rPr lang="fr-FR" sz="900" dirty="0" smtClean="0">
                <a:latin typeface="Arial" charset="0"/>
              </a:rPr>
              <a:t> cc-by-SA : Wikimédia Commons</a:t>
            </a:r>
            <a:endParaRPr lang="fr-FR" sz="900" dirty="0">
              <a:latin typeface="Arial" charset="0"/>
            </a:endParaRPr>
          </a:p>
        </p:txBody>
      </p:sp>
      <p:pic>
        <p:nvPicPr>
          <p:cNvPr id="7170" name="Picture 2" descr="https://upload.wikimedia.org/wikipedia/commons/4/4d/Lesotho_clas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14418" y="1129308"/>
            <a:ext cx="1591508" cy="119363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upload.wikimedia.org/wikipedia/commons/c/c2/Milyanfan-adobe-brick-house-804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16016" y="1849388"/>
            <a:ext cx="1043464" cy="782598"/>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79512" y="420980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endParaRPr lang="fr-FR" sz="4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589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5891">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5891">
                                            <p:txEl>
                                              <p:pRg st="10" end="10"/>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717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65891">
                                            <p:txEl>
                                              <p:pRg st="11" end="1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717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658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3"/>
          <p:cNvSpPr>
            <a:spLocks noGrp="1" noChangeArrowheads="1"/>
          </p:cNvSpPr>
          <p:nvPr>
            <p:ph idx="1"/>
          </p:nvPr>
        </p:nvSpPr>
        <p:spPr>
          <a:xfrm>
            <a:off x="2627784" y="1273324"/>
            <a:ext cx="6192688" cy="3888433"/>
          </a:xfrm>
          <a:prstGeom prst="rect">
            <a:avLst/>
          </a:prstGeom>
        </p:spPr>
        <p:txBody>
          <a:bodyPr/>
          <a:lstStyle/>
          <a:p>
            <a:pPr eaLnBrk="1" hangingPunct="1">
              <a:spcBef>
                <a:spcPts val="1200"/>
              </a:spcBef>
            </a:pPr>
            <a:r>
              <a:rPr lang="fr-FR" sz="2800" dirty="0" smtClean="0"/>
              <a:t>Préparer des briques est </a:t>
            </a:r>
            <a:r>
              <a:rPr lang="fr-FR" sz="2800" dirty="0"/>
              <a:t>le </a:t>
            </a:r>
            <a:r>
              <a:rPr lang="fr-FR" sz="2800" b="1" dirty="0" smtClean="0">
                <a:solidFill>
                  <a:srgbClr val="663300"/>
                </a:solidFill>
              </a:rPr>
              <a:t>moyen </a:t>
            </a:r>
            <a:r>
              <a:rPr lang="fr-FR" sz="2800" dirty="0"/>
              <a:t>de réalisation du projet</a:t>
            </a:r>
            <a:r>
              <a:rPr lang="fr-FR" sz="2800" dirty="0" smtClean="0"/>
              <a:t>.</a:t>
            </a:r>
            <a:endParaRPr lang="fr-FR" sz="2800" dirty="0"/>
          </a:p>
          <a:p>
            <a:pPr eaLnBrk="1" hangingPunct="1">
              <a:spcBef>
                <a:spcPts val="1200"/>
              </a:spcBef>
            </a:pPr>
            <a:r>
              <a:rPr lang="fr-FR" sz="2800" dirty="0"/>
              <a:t>Construire le bâtiment </a:t>
            </a:r>
            <a:r>
              <a:rPr lang="fr-FR" sz="2800" dirty="0" smtClean="0"/>
              <a:t>est son </a:t>
            </a:r>
            <a:r>
              <a:rPr lang="fr-FR" sz="2800" b="1" dirty="0" smtClean="0">
                <a:solidFill>
                  <a:srgbClr val="663300"/>
                </a:solidFill>
              </a:rPr>
              <a:t>objectif</a:t>
            </a:r>
            <a:r>
              <a:rPr lang="fr-FR" sz="2800" dirty="0"/>
              <a:t>.</a:t>
            </a:r>
          </a:p>
          <a:p>
            <a:pPr eaLnBrk="1" hangingPunct="1">
              <a:spcBef>
                <a:spcPts val="1200"/>
              </a:spcBef>
            </a:pPr>
            <a:r>
              <a:rPr lang="fr-FR" sz="2800" dirty="0" smtClean="0"/>
              <a:t>Faire fonctionner une </a:t>
            </a:r>
            <a:r>
              <a:rPr lang="fr-FR" sz="2800" dirty="0"/>
              <a:t>école dans le village est </a:t>
            </a:r>
            <a:r>
              <a:rPr lang="fr-FR" sz="2800" dirty="0" smtClean="0"/>
              <a:t>son </a:t>
            </a:r>
            <a:r>
              <a:rPr lang="fr-FR" sz="2800" b="1" dirty="0" smtClean="0">
                <a:solidFill>
                  <a:srgbClr val="663300"/>
                </a:solidFill>
              </a:rPr>
              <a:t>but</a:t>
            </a:r>
            <a:r>
              <a:rPr lang="fr-FR" sz="2800" dirty="0"/>
              <a:t>.</a:t>
            </a:r>
          </a:p>
          <a:p>
            <a:pPr eaLnBrk="1" hangingPunct="1">
              <a:spcBef>
                <a:spcPts val="1200"/>
              </a:spcBef>
            </a:pPr>
            <a:r>
              <a:rPr lang="fr-FR" sz="2800" dirty="0"/>
              <a:t>Assurer </a:t>
            </a:r>
            <a:r>
              <a:rPr lang="fr-FR" sz="2800" dirty="0" smtClean="0"/>
              <a:t>l’avenir des </a:t>
            </a:r>
            <a:r>
              <a:rPr lang="fr-FR" sz="2800" dirty="0"/>
              <a:t>enfants est </a:t>
            </a:r>
            <a:r>
              <a:rPr lang="fr-FR" sz="2800" dirty="0" smtClean="0"/>
              <a:t>sa </a:t>
            </a:r>
            <a:r>
              <a:rPr lang="fr-FR" sz="2800" b="1" dirty="0" smtClean="0">
                <a:solidFill>
                  <a:srgbClr val="663300"/>
                </a:solidFill>
              </a:rPr>
              <a:t>finalité</a:t>
            </a:r>
            <a:r>
              <a:rPr lang="fr-FR" sz="2800" dirty="0"/>
              <a:t>.</a:t>
            </a:r>
          </a:p>
        </p:txBody>
      </p:sp>
      <p:sp>
        <p:nvSpPr>
          <p:cNvPr id="6" name="ZoneTexte 5"/>
          <p:cNvSpPr txBox="1"/>
          <p:nvPr/>
        </p:nvSpPr>
        <p:spPr>
          <a:xfrm>
            <a:off x="179512" y="420980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endParaRPr lang="fr-FR" sz="4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Grp="1" noChangeArrowheads="1"/>
          </p:cNvSpPr>
          <p:nvPr>
            <p:ph idx="1"/>
          </p:nvPr>
        </p:nvSpPr>
        <p:spPr>
          <a:xfrm>
            <a:off x="2627784" y="121196"/>
            <a:ext cx="6389219" cy="5400600"/>
          </a:xfrm>
          <a:prstGeom prst="rect">
            <a:avLst/>
          </a:prstGeom>
        </p:spPr>
        <p:txBody>
          <a:bodyPr/>
          <a:lstStyle/>
          <a:p>
            <a:pPr eaLnBrk="1" hangingPunct="1">
              <a:lnSpc>
                <a:spcPct val="80000"/>
              </a:lnSpc>
            </a:pPr>
            <a:r>
              <a:rPr lang="fr-FR" sz="2000" dirty="0" smtClean="0"/>
              <a:t>Les </a:t>
            </a:r>
            <a:r>
              <a:rPr lang="fr-FR" sz="2000" b="1" dirty="0" smtClean="0"/>
              <a:t>moyens</a:t>
            </a:r>
            <a:r>
              <a:rPr lang="fr-FR" sz="2000" dirty="0" smtClean="0"/>
              <a:t> sont les financements, compétences, outils et méthodes pour atteindre les </a:t>
            </a:r>
            <a:r>
              <a:rPr lang="fr-FR" sz="2000" b="1" dirty="0">
                <a:solidFill>
                  <a:srgbClr val="663300"/>
                </a:solidFill>
              </a:rPr>
              <a:t>objectifs</a:t>
            </a:r>
            <a:r>
              <a:rPr lang="fr-FR" sz="2000" dirty="0"/>
              <a:t>.</a:t>
            </a:r>
          </a:p>
          <a:p>
            <a:pPr lvl="1" eaLnBrk="1" hangingPunct="1">
              <a:lnSpc>
                <a:spcPct val="80000"/>
              </a:lnSpc>
            </a:pPr>
            <a:r>
              <a:rPr lang="fr-FR" sz="1800" dirty="0">
                <a:solidFill>
                  <a:schemeClr val="accent2">
                    <a:lumMod val="75000"/>
                  </a:schemeClr>
                </a:solidFill>
              </a:rPr>
              <a:t>Il est indispensable de mobiliser des moyens et des ressources</a:t>
            </a:r>
          </a:p>
          <a:p>
            <a:pPr lvl="1" eaLnBrk="1" hangingPunct="1">
              <a:lnSpc>
                <a:spcPct val="80000"/>
              </a:lnSpc>
            </a:pPr>
            <a:r>
              <a:rPr lang="fr-FR" sz="1800" i="1" dirty="0"/>
              <a:t>Une bétonnière et du ciment, du temps de travail, un budget, un chef de chantier, une convention entre les partenaires</a:t>
            </a:r>
            <a:r>
              <a:rPr lang="fr-FR" sz="1800" i="1" dirty="0" smtClean="0"/>
              <a:t>...</a:t>
            </a:r>
            <a:endParaRPr lang="fr-FR" sz="1800" dirty="0"/>
          </a:p>
          <a:p>
            <a:pPr eaLnBrk="1" hangingPunct="1">
              <a:lnSpc>
                <a:spcPct val="80000"/>
              </a:lnSpc>
            </a:pPr>
            <a:r>
              <a:rPr lang="fr-FR" sz="2000" b="1" dirty="0"/>
              <a:t>L’objectif</a:t>
            </a:r>
            <a:r>
              <a:rPr lang="fr-FR" sz="2000" dirty="0"/>
              <a:t> : c’est le </a:t>
            </a:r>
            <a:r>
              <a:rPr lang="fr-FR" sz="2000" b="1" dirty="0">
                <a:solidFill>
                  <a:srgbClr val="663300"/>
                </a:solidFill>
              </a:rPr>
              <a:t>résultat </a:t>
            </a:r>
            <a:r>
              <a:rPr lang="fr-FR" sz="2000" dirty="0"/>
              <a:t>attendu d’une action. </a:t>
            </a:r>
          </a:p>
          <a:p>
            <a:pPr lvl="1" eaLnBrk="1" hangingPunct="1">
              <a:lnSpc>
                <a:spcPct val="80000"/>
              </a:lnSpc>
            </a:pPr>
            <a:r>
              <a:rPr lang="fr-FR" sz="1800" dirty="0">
                <a:solidFill>
                  <a:schemeClr val="accent2">
                    <a:lumMod val="75000"/>
                  </a:schemeClr>
                </a:solidFill>
              </a:rPr>
              <a:t>Les objectifs sont ordonnés dans le temps et dans l’espace : </a:t>
            </a:r>
            <a:r>
              <a:rPr lang="fr-FR" sz="1800" dirty="0" smtClean="0">
                <a:solidFill>
                  <a:schemeClr val="accent2">
                    <a:lumMod val="75000"/>
                  </a:schemeClr>
                </a:solidFill>
              </a:rPr>
              <a:t>organigramme des tâches (WBS), jalons, livrables... </a:t>
            </a:r>
            <a:endParaRPr lang="fr-FR" sz="1800" dirty="0">
              <a:solidFill>
                <a:schemeClr val="accent2">
                  <a:lumMod val="75000"/>
                </a:schemeClr>
              </a:solidFill>
            </a:endParaRPr>
          </a:p>
          <a:p>
            <a:pPr lvl="1" eaLnBrk="1" hangingPunct="1">
              <a:lnSpc>
                <a:spcPct val="80000"/>
              </a:lnSpc>
            </a:pPr>
            <a:r>
              <a:rPr lang="fr-FR" sz="1800" i="1" dirty="0"/>
              <a:t>Réaliser les fondations, monter les murs, le toit, acquérir et installer le mobilier pour aménager l’école…</a:t>
            </a:r>
          </a:p>
          <a:p>
            <a:pPr eaLnBrk="1" hangingPunct="1">
              <a:lnSpc>
                <a:spcPct val="80000"/>
              </a:lnSpc>
            </a:pPr>
            <a:r>
              <a:rPr lang="fr-FR" sz="2000" dirty="0"/>
              <a:t>Le </a:t>
            </a:r>
            <a:r>
              <a:rPr lang="fr-FR" sz="2000" b="1" dirty="0"/>
              <a:t>but</a:t>
            </a:r>
            <a:r>
              <a:rPr lang="fr-FR" sz="2000" dirty="0"/>
              <a:t> : c’est la matérialisation de la finalité que l’on se donne = </a:t>
            </a:r>
            <a:r>
              <a:rPr lang="fr-FR" sz="2000" b="1" dirty="0">
                <a:solidFill>
                  <a:srgbClr val="663300"/>
                </a:solidFill>
              </a:rPr>
              <a:t>l’impact</a:t>
            </a:r>
            <a:r>
              <a:rPr lang="fr-FR" sz="2000" dirty="0"/>
              <a:t> </a:t>
            </a:r>
            <a:r>
              <a:rPr lang="fr-FR" sz="2000" b="1" dirty="0">
                <a:solidFill>
                  <a:srgbClr val="663300"/>
                </a:solidFill>
              </a:rPr>
              <a:t>attendu</a:t>
            </a:r>
            <a:r>
              <a:rPr lang="fr-FR" sz="2000" dirty="0"/>
              <a:t>. </a:t>
            </a:r>
          </a:p>
          <a:p>
            <a:pPr lvl="1" eaLnBrk="1" hangingPunct="1">
              <a:lnSpc>
                <a:spcPct val="80000"/>
              </a:lnSpc>
            </a:pPr>
            <a:r>
              <a:rPr lang="fr-FR" sz="1800" dirty="0">
                <a:solidFill>
                  <a:schemeClr val="accent2">
                    <a:lumMod val="75000"/>
                  </a:schemeClr>
                </a:solidFill>
              </a:rPr>
              <a:t>Le but est concret, mais il n’est pas accessible </a:t>
            </a:r>
            <a:r>
              <a:rPr lang="fr-FR" sz="1800" dirty="0" smtClean="0">
                <a:solidFill>
                  <a:schemeClr val="accent2">
                    <a:lumMod val="75000"/>
                  </a:schemeClr>
                </a:solidFill>
              </a:rPr>
              <a:t>immédiatement : une fois l’école construite, il faudra... </a:t>
            </a:r>
            <a:endParaRPr lang="fr-FR" sz="1800" dirty="0">
              <a:solidFill>
                <a:schemeClr val="accent2">
                  <a:lumMod val="75000"/>
                </a:schemeClr>
              </a:solidFill>
            </a:endParaRPr>
          </a:p>
          <a:p>
            <a:pPr lvl="1" eaLnBrk="1" hangingPunct="1">
              <a:lnSpc>
                <a:spcPct val="80000"/>
              </a:lnSpc>
            </a:pPr>
            <a:r>
              <a:rPr lang="fr-FR" sz="1800" i="1" dirty="0" smtClean="0"/>
              <a:t>.. recruter </a:t>
            </a:r>
            <a:r>
              <a:rPr lang="fr-FR" sz="1800" i="1" dirty="0"/>
              <a:t>l</a:t>
            </a:r>
            <a:r>
              <a:rPr lang="fr-FR" sz="1800" i="1" dirty="0" smtClean="0"/>
              <a:t>es instituteurs, les payer, acheter </a:t>
            </a:r>
            <a:r>
              <a:rPr lang="fr-FR" sz="1800" i="1" dirty="0"/>
              <a:t>les cahiers/manuels tous les ans … </a:t>
            </a:r>
          </a:p>
          <a:p>
            <a:pPr eaLnBrk="1" hangingPunct="1">
              <a:lnSpc>
                <a:spcPct val="80000"/>
              </a:lnSpc>
            </a:pPr>
            <a:r>
              <a:rPr lang="fr-FR" sz="2000" dirty="0" smtClean="0"/>
              <a:t>La </a:t>
            </a:r>
            <a:r>
              <a:rPr lang="fr-FR" sz="2000" b="1" dirty="0"/>
              <a:t>finalité</a:t>
            </a:r>
            <a:r>
              <a:rPr lang="fr-FR" sz="2000" dirty="0"/>
              <a:t> : c’est l’idéal </a:t>
            </a:r>
            <a:r>
              <a:rPr lang="fr-FR" sz="2000" dirty="0" smtClean="0"/>
              <a:t>vers </a:t>
            </a:r>
            <a:r>
              <a:rPr lang="fr-FR" sz="2000" dirty="0"/>
              <a:t>lequel on tend. La finalité </a:t>
            </a:r>
            <a:r>
              <a:rPr lang="fr-FR" sz="2000" dirty="0" smtClean="0"/>
              <a:t>souvent fait référence </a:t>
            </a:r>
            <a:r>
              <a:rPr lang="fr-FR" sz="2000" dirty="0"/>
              <a:t>à des </a:t>
            </a:r>
            <a:r>
              <a:rPr lang="fr-FR" sz="2000" b="1" dirty="0">
                <a:solidFill>
                  <a:srgbClr val="663300"/>
                </a:solidFill>
              </a:rPr>
              <a:t>valeurs</a:t>
            </a:r>
            <a:r>
              <a:rPr lang="fr-FR" sz="2000" dirty="0"/>
              <a:t> :</a:t>
            </a:r>
          </a:p>
          <a:p>
            <a:pPr lvl="1" eaLnBrk="1" hangingPunct="1">
              <a:lnSpc>
                <a:spcPct val="80000"/>
              </a:lnSpc>
            </a:pPr>
            <a:r>
              <a:rPr lang="fr-FR" sz="1800" dirty="0">
                <a:solidFill>
                  <a:schemeClr val="accent2">
                    <a:lumMod val="75000"/>
                  </a:schemeClr>
                </a:solidFill>
              </a:rPr>
              <a:t>L</a:t>
            </a:r>
            <a:r>
              <a:rPr lang="fr-FR" sz="1800" dirty="0" smtClean="0">
                <a:solidFill>
                  <a:schemeClr val="accent2">
                    <a:lumMod val="75000"/>
                  </a:schemeClr>
                </a:solidFill>
              </a:rPr>
              <a:t>a </a:t>
            </a:r>
            <a:r>
              <a:rPr lang="fr-FR" sz="1800" dirty="0">
                <a:solidFill>
                  <a:schemeClr val="accent2">
                    <a:lumMod val="75000"/>
                  </a:schemeClr>
                </a:solidFill>
              </a:rPr>
              <a:t>dignité, la liberté, l’égalité, </a:t>
            </a:r>
            <a:r>
              <a:rPr lang="fr-FR" sz="1800" dirty="0" smtClean="0">
                <a:solidFill>
                  <a:schemeClr val="accent2">
                    <a:lumMod val="75000"/>
                  </a:schemeClr>
                </a:solidFill>
              </a:rPr>
              <a:t>le libre arbitre, le bien commun ... </a:t>
            </a:r>
            <a:endParaRPr lang="fr-FR" sz="1800" dirty="0">
              <a:solidFill>
                <a:schemeClr val="accent2">
                  <a:lumMod val="75000"/>
                </a:schemeClr>
              </a:solidFill>
            </a:endParaRPr>
          </a:p>
        </p:txBody>
      </p:sp>
      <p:sp>
        <p:nvSpPr>
          <p:cNvPr id="4" name="ZoneTexte 3"/>
          <p:cNvSpPr txBox="1"/>
          <p:nvPr/>
        </p:nvSpPr>
        <p:spPr>
          <a:xfrm>
            <a:off x="179512" y="420980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endParaRPr lang="fr-FR" sz="4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43">
                                            <p:txEl>
                                              <p:pRg st="3" end="3"/>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63843">
                                            <p:txEl>
                                              <p:pRg st="0" end="0"/>
                                            </p:txEl>
                                          </p:spTgt>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63843">
                                            <p:txEl>
                                              <p:pRg st="1" end="1"/>
                                            </p:txEl>
                                          </p:spTgt>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63843">
                                            <p:txEl>
                                              <p:pRg st="2" end="2"/>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384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384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3843">
                                            <p:txEl>
                                              <p:pRg st="6" end="6"/>
                                            </p:txEl>
                                          </p:spTgt>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163843">
                                            <p:txEl>
                                              <p:pRg st="3" end="3"/>
                                            </p:txEl>
                                          </p:spTgt>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63843">
                                            <p:txEl>
                                              <p:pRg st="4" end="4"/>
                                            </p:txEl>
                                          </p:spTgt>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63843">
                                            <p:txEl>
                                              <p:pRg st="5" end="5"/>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3843">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3843">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3843">
                                            <p:txEl>
                                              <p:pRg st="9" end="9"/>
                                            </p:txEl>
                                          </p:spTgt>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163843">
                                            <p:txEl>
                                              <p:pRg st="6" end="6"/>
                                            </p:txEl>
                                          </p:spTgt>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3843">
                                            <p:txEl>
                                              <p:pRg st="7" end="7"/>
                                            </p:txEl>
                                          </p:spTgt>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63843">
                                            <p:txEl>
                                              <p:pRg st="8" end="8"/>
                                            </p:txEl>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638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784" y="2477189"/>
            <a:ext cx="3109232" cy="1693837"/>
          </a:xfrm>
          <a:prstGeom prst="rect">
            <a:avLst/>
          </a:prstGeom>
        </p:spPr>
      </p:pic>
      <p:sp>
        <p:nvSpPr>
          <p:cNvPr id="2" name="Espace réservé du contenu 1"/>
          <p:cNvSpPr>
            <a:spLocks noGrp="1"/>
          </p:cNvSpPr>
          <p:nvPr>
            <p:ph idx="1"/>
          </p:nvPr>
        </p:nvSpPr>
        <p:spPr>
          <a:xfrm>
            <a:off x="2795194" y="985291"/>
            <a:ext cx="6221809" cy="4512749"/>
          </a:xfrm>
        </p:spPr>
        <p:txBody>
          <a:bodyPr/>
          <a:lstStyle/>
          <a:p>
            <a:r>
              <a:rPr lang="fr-FR" dirty="0" smtClean="0"/>
              <a:t>Termes de référence</a:t>
            </a:r>
          </a:p>
          <a:p>
            <a:endParaRPr lang="fr-FR" dirty="0"/>
          </a:p>
          <a:p>
            <a:pPr marL="0" indent="0">
              <a:buNone/>
            </a:pPr>
            <a:endParaRPr lang="fr-FR" dirty="0" smtClean="0"/>
          </a:p>
          <a:p>
            <a:r>
              <a:rPr lang="fr-FR" dirty="0" smtClean="0"/>
              <a:t>Suivi </a:t>
            </a:r>
          </a:p>
          <a:p>
            <a:endParaRPr lang="fr-FR" dirty="0"/>
          </a:p>
          <a:p>
            <a:endParaRPr lang="fr-FR" dirty="0" smtClean="0"/>
          </a:p>
          <a:p>
            <a:endParaRPr lang="fr-FR" dirty="0"/>
          </a:p>
          <a:p>
            <a:pPr marL="0" lvl="0" indent="0">
              <a:buNone/>
            </a:pPr>
            <a:endParaRPr lang="fr-FR" sz="2400" kern="1200" dirty="0" smtClean="0">
              <a:solidFill>
                <a:srgbClr val="000000"/>
              </a:solidFill>
            </a:endParaRPr>
          </a:p>
          <a:p>
            <a:pPr lvl="0"/>
            <a:r>
              <a:rPr lang="fr-FR" sz="2000" kern="1200" dirty="0" smtClean="0">
                <a:solidFill>
                  <a:srgbClr val="000000"/>
                </a:solidFill>
              </a:rPr>
              <a:t>Moyens</a:t>
            </a:r>
            <a:r>
              <a:rPr lang="fr-FR" sz="2000" kern="1200" dirty="0">
                <a:solidFill>
                  <a:srgbClr val="000000"/>
                </a:solidFill>
              </a:rPr>
              <a:t>, objectifs, buts et </a:t>
            </a:r>
            <a:r>
              <a:rPr lang="fr-FR" sz="2000" kern="1200" dirty="0" smtClean="0">
                <a:solidFill>
                  <a:srgbClr val="000000"/>
                </a:solidFill>
              </a:rPr>
              <a:t>finalité</a:t>
            </a:r>
            <a:endParaRPr lang="fr-FR" sz="2000" dirty="0" smtClean="0"/>
          </a:p>
        </p:txBody>
      </p:sp>
      <p:sp>
        <p:nvSpPr>
          <p:cNvPr id="7" name="Titre 6"/>
          <p:cNvSpPr>
            <a:spLocks noGrp="1"/>
          </p:cNvSpPr>
          <p:nvPr>
            <p:ph type="title"/>
          </p:nvPr>
        </p:nvSpPr>
        <p:spPr/>
        <p:txBody>
          <a:bodyPr/>
          <a:lstStyle/>
          <a:p>
            <a:r>
              <a:rPr lang="fr-FR" sz="2800" dirty="0" smtClean="0">
                <a:solidFill>
                  <a:srgbClr val="000000"/>
                </a:solidFill>
              </a:rPr>
              <a:t>Synthèse : le </a:t>
            </a:r>
            <a:r>
              <a:rPr lang="fr-FR" sz="2800" dirty="0">
                <a:solidFill>
                  <a:srgbClr val="000000"/>
                </a:solidFill>
              </a:rPr>
              <a:t>processus </a:t>
            </a:r>
            <a:r>
              <a:rPr lang="fr-FR" sz="2800" dirty="0" smtClean="0">
                <a:solidFill>
                  <a:srgbClr val="000000"/>
                </a:solidFill>
              </a:rPr>
              <a:t>d’évaluation</a:t>
            </a:r>
            <a:endParaRPr lang="fr-FR" dirty="0"/>
          </a:p>
        </p:txBody>
      </p:sp>
      <p:pic>
        <p:nvPicPr>
          <p:cNvPr id="4" name="Image 3"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3511" y="2559542"/>
            <a:ext cx="3221274" cy="1618611"/>
          </a:xfrm>
          <a:prstGeom prst="rect">
            <a:avLst/>
          </a:prstGeom>
        </p:spPr>
      </p:pic>
      <p:sp>
        <p:nvSpPr>
          <p:cNvPr id="12" name="ZoneTexte 11"/>
          <p:cNvSpPr txBox="1"/>
          <p:nvPr/>
        </p:nvSpPr>
        <p:spPr>
          <a:xfrm>
            <a:off x="179512" y="420980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13" name="ZoneTexte 12"/>
          <p:cNvSpPr txBox="1"/>
          <p:nvPr/>
        </p:nvSpPr>
        <p:spPr>
          <a:xfrm>
            <a:off x="184370" y="380404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sp>
        <p:nvSpPr>
          <p:cNvPr id="14" name="ZoneTexte 13"/>
          <p:cNvSpPr txBox="1"/>
          <p:nvPr/>
        </p:nvSpPr>
        <p:spPr>
          <a:xfrm>
            <a:off x="179512" y="339203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latin typeface="Calibri" pitchFamily="34" charset="0"/>
              </a:rPr>
              <a:t> </a:t>
            </a:r>
            <a:r>
              <a:rPr lang="fr-FR" sz="400" dirty="0" smtClean="0">
                <a:solidFill>
                  <a:srgbClr val="FF0000"/>
                </a:solidFill>
                <a:latin typeface="Calibri" pitchFamily="34" charset="0"/>
              </a:rPr>
              <a:t> </a:t>
            </a:r>
            <a:endParaRPr lang="fr-FR" sz="400" dirty="0">
              <a:solidFill>
                <a:srgbClr val="FF0000"/>
              </a:solidFill>
              <a:latin typeface="Calibri" pitchFamily="34" charset="0"/>
            </a:endParaRPr>
          </a:p>
        </p:txBody>
      </p:sp>
      <p:grpSp>
        <p:nvGrpSpPr>
          <p:cNvPr id="5" name="Groupe 4"/>
          <p:cNvGrpSpPr/>
          <p:nvPr/>
        </p:nvGrpSpPr>
        <p:grpSpPr>
          <a:xfrm>
            <a:off x="5580112" y="4629678"/>
            <a:ext cx="2996591" cy="966489"/>
            <a:chOff x="6662508" y="4954779"/>
            <a:chExt cx="2230989" cy="669410"/>
          </a:xfrm>
        </p:grpSpPr>
        <p:pic>
          <p:nvPicPr>
            <p:cNvPr id="10" name="Picture 2" descr="https://upload.wikimedia.org/wikipedia/commons/2/2a/RomaniaDanubeDelta_MakingMaterialForCOnstructing0002jp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2508" y="4954779"/>
              <a:ext cx="874019" cy="6585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upload.wikimedia.org/wikipedia/commons/4/4d/Lesotho_clas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00951" y="4954779"/>
              <a:ext cx="892546" cy="669410"/>
            </a:xfrm>
            <a:prstGeom prst="rect">
              <a:avLst/>
            </a:prstGeom>
            <a:noFill/>
            <a:extLst>
              <a:ext uri="{909E8E84-426E-40DD-AFC4-6F175D3DCCD1}">
                <a14:hiddenFill xmlns:a14="http://schemas.microsoft.com/office/drawing/2010/main">
                  <a:solidFill>
                    <a:srgbClr val="FFFFFF"/>
                  </a:solidFill>
                </a14:hiddenFill>
              </a:ext>
            </a:extLst>
          </p:spPr>
        </p:pic>
        <p:sp>
          <p:nvSpPr>
            <p:cNvPr id="15" name="Flèche droite 14"/>
            <p:cNvSpPr/>
            <p:nvPr/>
          </p:nvSpPr>
          <p:spPr>
            <a:xfrm>
              <a:off x="7596335" y="5140059"/>
              <a:ext cx="349785" cy="288032"/>
            </a:xfrm>
            <a:prstGeom prst="rightArrow">
              <a:avLst/>
            </a:prstGeom>
            <a:solidFill>
              <a:srgbClr val="A6AC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8"/>
          <p:cNvSpPr txBox="1"/>
          <p:nvPr/>
        </p:nvSpPr>
        <p:spPr>
          <a:xfrm>
            <a:off x="6059483" y="1080473"/>
            <a:ext cx="2809329" cy="1077218"/>
          </a:xfrm>
          <a:prstGeom prst="rect">
            <a:avLst/>
          </a:prstGeom>
          <a:noFill/>
          <a:ln>
            <a:solidFill>
              <a:schemeClr val="tx1"/>
            </a:solidFill>
          </a:ln>
        </p:spPr>
        <p:txBody>
          <a:bodyPr wrap="square" rtlCol="0">
            <a:spAutoFit/>
          </a:bodyPr>
          <a:lstStyle/>
          <a:p>
            <a:pPr marL="228600" indent="-228600">
              <a:buFont typeface="+mj-lt"/>
              <a:buAutoNum type="arabicPeriod"/>
            </a:pPr>
            <a:r>
              <a:rPr lang="fr-FR" sz="1600" dirty="0"/>
              <a:t>Description du </a:t>
            </a:r>
            <a:r>
              <a:rPr lang="fr-FR" sz="1600" dirty="0" smtClean="0"/>
              <a:t>projet</a:t>
            </a:r>
            <a:endParaRPr lang="fr-FR" sz="1600" dirty="0"/>
          </a:p>
          <a:p>
            <a:pPr marL="228600" indent="-228600">
              <a:buFont typeface="+mj-lt"/>
              <a:buAutoNum type="arabicPeriod"/>
            </a:pPr>
            <a:r>
              <a:rPr lang="fr-FR" sz="1600" dirty="0" smtClean="0"/>
              <a:t>Travail d’évaluation </a:t>
            </a:r>
          </a:p>
          <a:p>
            <a:pPr marL="228600" indent="-228600">
              <a:buFont typeface="+mj-lt"/>
              <a:buAutoNum type="arabicPeriod"/>
            </a:pPr>
            <a:r>
              <a:rPr lang="fr-FR" sz="1600" dirty="0" smtClean="0"/>
              <a:t>Organisation</a:t>
            </a:r>
          </a:p>
          <a:p>
            <a:pPr marL="228600" indent="-228600">
              <a:buFont typeface="+mj-lt"/>
              <a:buAutoNum type="arabicPeriod"/>
            </a:pPr>
            <a:r>
              <a:rPr lang="fr-FR" sz="1600" dirty="0" smtClean="0"/>
              <a:t>Livrables</a:t>
            </a:r>
            <a:endParaRPr lang="fr-FR" sz="1600" dirty="0"/>
          </a:p>
        </p:txBody>
      </p:sp>
    </p:spTree>
    <p:extLst>
      <p:ext uri="{BB962C8B-B14F-4D97-AF65-F5344CB8AC3E}">
        <p14:creationId xmlns:p14="http://schemas.microsoft.com/office/powerpoint/2010/main" val="22463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3131840" y="115570"/>
            <a:ext cx="6042708" cy="952500"/>
          </a:xfrm>
        </p:spPr>
        <p:txBody>
          <a:bodyPr/>
          <a:lstStyle/>
          <a:p>
            <a:pPr eaLnBrk="1" hangingPunct="1"/>
            <a:r>
              <a:rPr lang="fr-FR" sz="3333" dirty="0" smtClean="0"/>
              <a:t>Introduction </a:t>
            </a:r>
            <a:r>
              <a:rPr lang="fr-FR" sz="3333" dirty="0"/>
              <a:t>de la culture attelée</a:t>
            </a:r>
          </a:p>
        </p:txBody>
      </p:sp>
      <p:sp>
        <p:nvSpPr>
          <p:cNvPr id="135171" name="Rectangle 3"/>
          <p:cNvSpPr>
            <a:spLocks noGrp="1" noChangeArrowheads="1"/>
          </p:cNvSpPr>
          <p:nvPr>
            <p:ph type="body" idx="1"/>
          </p:nvPr>
        </p:nvSpPr>
        <p:spPr>
          <a:xfrm>
            <a:off x="250990" y="4156650"/>
            <a:ext cx="8784975" cy="604867"/>
          </a:xfrm>
        </p:spPr>
        <p:txBody>
          <a:bodyPr/>
          <a:lstStyle/>
          <a:p>
            <a:pPr marL="0" indent="0" eaLnBrk="1" hangingPunct="1">
              <a:buNone/>
            </a:pPr>
            <a:r>
              <a:rPr lang="fr-FR" dirty="0" smtClean="0">
                <a:solidFill>
                  <a:srgbClr val="FF0000"/>
                </a:solidFill>
              </a:rPr>
              <a:t>Pour vous, quels sont les </a:t>
            </a:r>
            <a:r>
              <a:rPr lang="fr-FR" b="1" dirty="0" smtClean="0">
                <a:solidFill>
                  <a:srgbClr val="FF0000"/>
                </a:solidFill>
              </a:rPr>
              <a:t>moyens</a:t>
            </a:r>
            <a:r>
              <a:rPr lang="fr-FR" b="1" dirty="0">
                <a:solidFill>
                  <a:srgbClr val="FF0000"/>
                </a:solidFill>
              </a:rPr>
              <a:t>, </a:t>
            </a:r>
            <a:r>
              <a:rPr lang="fr-FR" b="1" dirty="0" smtClean="0">
                <a:solidFill>
                  <a:srgbClr val="FF0000"/>
                </a:solidFill>
              </a:rPr>
              <a:t>l’objectif, le but </a:t>
            </a:r>
            <a:r>
              <a:rPr lang="fr-FR" b="1" dirty="0">
                <a:solidFill>
                  <a:srgbClr val="FF0000"/>
                </a:solidFill>
              </a:rPr>
              <a:t>et </a:t>
            </a:r>
            <a:r>
              <a:rPr lang="fr-FR" b="1" dirty="0" smtClean="0">
                <a:solidFill>
                  <a:srgbClr val="FF0000"/>
                </a:solidFill>
              </a:rPr>
              <a:t>la finalité </a:t>
            </a:r>
            <a:r>
              <a:rPr lang="fr-FR" dirty="0" smtClean="0">
                <a:solidFill>
                  <a:srgbClr val="FF0000"/>
                </a:solidFill>
              </a:rPr>
              <a:t>du projet ?</a:t>
            </a:r>
            <a:endParaRPr lang="fr-FR" dirty="0">
              <a:solidFill>
                <a:srgbClr val="FF0000"/>
              </a:solidFill>
            </a:endParaRPr>
          </a:p>
          <a:p>
            <a:pPr marL="0" indent="0" eaLnBrk="1" hangingPunct="1">
              <a:buNone/>
            </a:pPr>
            <a:endParaRPr lang="fr-FR" dirty="0" smtClean="0">
              <a:solidFill>
                <a:srgbClr val="FF0000"/>
              </a:solidFill>
            </a:endParaRPr>
          </a:p>
        </p:txBody>
      </p:sp>
      <p:pic>
        <p:nvPicPr>
          <p:cNvPr id="8" name="Picture 3"/>
          <p:cNvPicPr>
            <a:picLocks noChangeAspect="1" noChangeArrowheads="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3736" y="17036"/>
            <a:ext cx="494508" cy="637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useBgFill="1">
        <p:nvSpPr>
          <p:cNvPr id="6" name="Text Box 24"/>
          <p:cNvSpPr txBox="1">
            <a:spLocks noChangeArrowheads="1"/>
          </p:cNvSpPr>
          <p:nvPr/>
        </p:nvSpPr>
        <p:spPr bwMode="auto">
          <a:xfrm>
            <a:off x="6012160" y="5504482"/>
            <a:ext cx="2353139" cy="210518"/>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900" dirty="0" smtClean="0">
                <a:solidFill>
                  <a:srgbClr val="000000"/>
                </a:solidFill>
                <a:latin typeface="Arial" charset="0"/>
              </a:rPr>
              <a:t>Images : </a:t>
            </a:r>
            <a:r>
              <a:rPr lang="fr-FR" sz="900" dirty="0" smtClean="0">
                <a:solidFill>
                  <a:srgbClr val="000000"/>
                </a:solidFill>
                <a:latin typeface="Arial" charset="0"/>
                <a:hlinkClick r:id="rId5"/>
              </a:rPr>
              <a:t>source</a:t>
            </a:r>
            <a:endParaRPr lang="fr-FR" sz="900" dirty="0">
              <a:solidFill>
                <a:srgbClr val="000000"/>
              </a:solidFill>
              <a:latin typeface="Arial" charset="0"/>
            </a:endParaRPr>
          </a:p>
        </p:txBody>
      </p:sp>
      <p:grpSp>
        <p:nvGrpSpPr>
          <p:cNvPr id="3" name="Groupe 2"/>
          <p:cNvGrpSpPr/>
          <p:nvPr/>
        </p:nvGrpSpPr>
        <p:grpSpPr>
          <a:xfrm>
            <a:off x="603312" y="1011951"/>
            <a:ext cx="7641096" cy="2839493"/>
            <a:chOff x="250990" y="1011951"/>
            <a:chExt cx="7641096" cy="2839493"/>
          </a:xfrm>
        </p:grpSpPr>
        <p:pic>
          <p:nvPicPr>
            <p:cNvPr id="1028" name="Picture 4" descr="http://www.memoireonline.com/12/13/8264/Inventaire-des-techniques-de-lutte-anti-erosive-dans-le-degre-carre-de-Ouahigouya-au-Burkina-Faso5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990" y="1993404"/>
              <a:ext cx="2335334" cy="14299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memoireonline.com/12/13/8264/Inventaire-des-techniques-de-lutte-anti-erosive-dans-le-degre-carre-de-Ouahigouya-au-Burkina-Faso5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5896" y="1011951"/>
              <a:ext cx="4256190" cy="2839493"/>
            </a:xfrm>
            <a:prstGeom prst="rect">
              <a:avLst/>
            </a:prstGeom>
            <a:noFill/>
            <a:extLst>
              <a:ext uri="{909E8E84-426E-40DD-AFC4-6F175D3DCCD1}">
                <a14:hiddenFill xmlns:a14="http://schemas.microsoft.com/office/drawing/2010/main">
                  <a:solidFill>
                    <a:srgbClr val="FFFFFF"/>
                  </a:solidFill>
                </a14:hiddenFill>
              </a:ext>
            </a:extLst>
          </p:spPr>
        </p:pic>
        <p:sp>
          <p:nvSpPr>
            <p:cNvPr id="2" name="Flèche droite 1"/>
            <p:cNvSpPr/>
            <p:nvPr/>
          </p:nvSpPr>
          <p:spPr>
            <a:xfrm>
              <a:off x="2843808" y="2569468"/>
              <a:ext cx="576064" cy="288032"/>
            </a:xfrm>
            <a:prstGeom prst="rightArrow">
              <a:avLst/>
            </a:prstGeom>
            <a:solidFill>
              <a:srgbClr val="EC749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Tree>
    <p:extLst>
      <p:ext uri="{BB962C8B-B14F-4D97-AF65-F5344CB8AC3E}">
        <p14:creationId xmlns:p14="http://schemas.microsoft.com/office/powerpoint/2010/main" val="4225938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517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a:xfrm>
            <a:off x="2483768" y="121196"/>
            <a:ext cx="6660232" cy="787524"/>
          </a:xfrm>
          <a:prstGeom prst="rect">
            <a:avLst/>
          </a:prstGeom>
        </p:spPr>
        <p:txBody>
          <a:bodyPr lIns="71320" tIns="35661" rIns="71320" bIns="35661"/>
          <a:lstStyle/>
          <a:p>
            <a:pPr algn="ctr"/>
            <a:r>
              <a:rPr lang="fr-FR" sz="2800" b="1" kern="0" dirty="0" smtClean="0">
                <a:solidFill>
                  <a:srgbClr val="000000"/>
                </a:solidFill>
                <a:latin typeface="Calibri" pitchFamily="34" charset="0"/>
              </a:rPr>
              <a:t>Réflexion et questions</a:t>
            </a:r>
          </a:p>
        </p:txBody>
      </p:sp>
      <p:sp>
        <p:nvSpPr>
          <p:cNvPr id="14" name="ZoneTexte 13"/>
          <p:cNvSpPr txBox="1"/>
          <p:nvPr/>
        </p:nvSpPr>
        <p:spPr>
          <a:xfrm>
            <a:off x="2915816" y="1268382"/>
            <a:ext cx="5832648" cy="969496"/>
          </a:xfrm>
          <a:prstGeom prst="rect">
            <a:avLst/>
          </a:prstGeom>
          <a:noFill/>
        </p:spPr>
        <p:txBody>
          <a:bodyPr wrap="square" rtlCol="0">
            <a:spAutoFit/>
          </a:bodyPr>
          <a:lstStyle/>
          <a:p>
            <a:endParaRPr lang="fr-FR" dirty="0" smtClean="0">
              <a:solidFill>
                <a:srgbClr val="000000"/>
              </a:solidFill>
              <a:latin typeface="Calibri" pitchFamily="34" charset="0"/>
            </a:endParaRPr>
          </a:p>
          <a:p>
            <a:endParaRPr lang="fr-FR" dirty="0" smtClean="0">
              <a:solidFill>
                <a:srgbClr val="000000"/>
              </a:solidFill>
              <a:latin typeface="Calibri" pitchFamily="34" charset="0"/>
            </a:endParaRPr>
          </a:p>
          <a:p>
            <a:endParaRPr lang="fr-FR" dirty="0" smtClean="0">
              <a:solidFill>
                <a:srgbClr val="000000"/>
              </a:solidFill>
              <a:latin typeface="Calibri" pitchFamily="34" charset="0"/>
            </a:endParaRPr>
          </a:p>
        </p:txBody>
      </p:sp>
      <p:sp>
        <p:nvSpPr>
          <p:cNvPr id="7" name="ZoneTexte 6"/>
          <p:cNvSpPr txBox="1"/>
          <p:nvPr/>
        </p:nvSpPr>
        <p:spPr>
          <a:xfrm>
            <a:off x="2627784" y="809439"/>
            <a:ext cx="6408712" cy="5293757"/>
          </a:xfrm>
          <a:prstGeom prst="rect">
            <a:avLst/>
          </a:prstGeom>
          <a:noFill/>
        </p:spPr>
        <p:txBody>
          <a:bodyPr wrap="square" rtlCol="0">
            <a:spAutoFit/>
          </a:bodyPr>
          <a:lstStyle/>
          <a:p>
            <a:pPr>
              <a:spcBef>
                <a:spcPts val="600"/>
              </a:spcBef>
              <a:buClr>
                <a:srgbClr val="FF6600"/>
              </a:buClr>
            </a:pPr>
            <a:r>
              <a:rPr lang="fr-FR" sz="2200" i="1" dirty="0" smtClean="0">
                <a:solidFill>
                  <a:srgbClr val="000000"/>
                </a:solidFill>
                <a:latin typeface="Calibri" pitchFamily="34" charset="0"/>
              </a:rPr>
              <a:t>Pour le projet d’introduction de la culture attelée dans des villages sahéliens décrivez :</a:t>
            </a:r>
            <a:endParaRPr lang="fr-FR" sz="1000" i="1" dirty="0" smtClean="0">
              <a:solidFill>
                <a:srgbClr val="000000"/>
              </a:solidFill>
              <a:latin typeface="Calibri" pitchFamily="34" charset="0"/>
            </a:endParaRPr>
          </a:p>
          <a:p>
            <a:pPr marL="1056103" lvl="2" indent="-342900" fontAlgn="ctr">
              <a:buFont typeface="Arial" panose="020B0604020202020204" pitchFamily="34" charset="0"/>
              <a:buChar char="•"/>
            </a:pPr>
            <a:r>
              <a:rPr lang="fr-FR" sz="1800" i="1" dirty="0" smtClean="0">
                <a:solidFill>
                  <a:srgbClr val="00CC99">
                    <a:lumMod val="50000"/>
                  </a:srgbClr>
                </a:solidFill>
                <a:latin typeface="Calibri" pitchFamily="34" charset="0"/>
              </a:rPr>
              <a:t>Moyens</a:t>
            </a:r>
          </a:p>
          <a:p>
            <a:pPr marL="1056103" lvl="2" indent="-342900" fontAlgn="ctr">
              <a:buFont typeface="Arial" panose="020B0604020202020204" pitchFamily="34" charset="0"/>
              <a:buChar char="•"/>
            </a:pPr>
            <a:r>
              <a:rPr lang="fr-FR" sz="1800" i="1" dirty="0" smtClean="0">
                <a:solidFill>
                  <a:srgbClr val="00CC99">
                    <a:lumMod val="50000"/>
                  </a:srgbClr>
                </a:solidFill>
                <a:latin typeface="Calibri" pitchFamily="34" charset="0"/>
              </a:rPr>
              <a:t>Objectif</a:t>
            </a:r>
          </a:p>
          <a:p>
            <a:pPr marL="1056103" lvl="2" indent="-342900" fontAlgn="ctr">
              <a:buFont typeface="Arial" panose="020B0604020202020204" pitchFamily="34" charset="0"/>
              <a:buChar char="•"/>
            </a:pPr>
            <a:r>
              <a:rPr lang="fr-FR" sz="1800" i="1" dirty="0" smtClean="0">
                <a:solidFill>
                  <a:srgbClr val="00CC99">
                    <a:lumMod val="50000"/>
                  </a:srgbClr>
                </a:solidFill>
                <a:latin typeface="Calibri" pitchFamily="34" charset="0"/>
              </a:rPr>
              <a:t>But</a:t>
            </a:r>
          </a:p>
          <a:p>
            <a:pPr marL="1056103" lvl="2" indent="-342900" fontAlgn="ctr">
              <a:buFont typeface="Arial" panose="020B0604020202020204" pitchFamily="34" charset="0"/>
              <a:buChar char="•"/>
            </a:pPr>
            <a:r>
              <a:rPr lang="fr-FR" sz="1800" i="1" dirty="0" smtClean="0">
                <a:solidFill>
                  <a:srgbClr val="00CC99">
                    <a:lumMod val="50000"/>
                  </a:srgbClr>
                </a:solidFill>
                <a:latin typeface="Calibri" pitchFamily="34" charset="0"/>
              </a:rPr>
              <a:t>Finalité </a:t>
            </a:r>
          </a:p>
          <a:p>
            <a:pPr fontAlgn="ctr"/>
            <a:r>
              <a:rPr lang="fr-FR" sz="2200" i="1" dirty="0" smtClean="0">
                <a:solidFill>
                  <a:srgbClr val="000000"/>
                </a:solidFill>
                <a:latin typeface="Calibri" pitchFamily="34" charset="0"/>
              </a:rPr>
              <a:t>... du projet</a:t>
            </a:r>
          </a:p>
          <a:p>
            <a:pPr fontAlgn="ctr"/>
            <a:endParaRPr lang="fr-FR" sz="1800" i="1" dirty="0">
              <a:solidFill>
                <a:srgbClr val="3333CC"/>
              </a:solidFill>
              <a:latin typeface="Calibri" pitchFamily="34" charset="0"/>
            </a:endParaRPr>
          </a:p>
          <a:p>
            <a:pPr fontAlgn="ctr"/>
            <a:r>
              <a:rPr lang="fr-FR" sz="2200" i="1" dirty="0" smtClean="0">
                <a:solidFill>
                  <a:srgbClr val="3333CC"/>
                </a:solidFill>
                <a:latin typeface="Calibri" pitchFamily="34" charset="0"/>
              </a:rPr>
              <a:t>Partagez votre travail, découvrez le corrigé …et les travaux des autres apprenants : </a:t>
            </a:r>
          </a:p>
          <a:p>
            <a:pPr marL="342900" lvl="1" indent="-342900" fontAlgn="ctr">
              <a:buFont typeface="Arial" panose="020B0604020202020204" pitchFamily="34" charset="0"/>
              <a:buChar char="•"/>
            </a:pPr>
            <a:r>
              <a:rPr lang="fr-FR" sz="2400" dirty="0">
                <a:latin typeface="Calibri" panose="020F0502020204030204" pitchFamily="34" charset="0"/>
              </a:rPr>
              <a:t>Sur le fil de discussion (MOOC/SPOC</a:t>
            </a:r>
            <a:r>
              <a:rPr lang="fr-FR" sz="2400" dirty="0" smtClean="0">
                <a:latin typeface="Calibri" pitchFamily="34" charset="0"/>
              </a:rPr>
              <a:t>)</a:t>
            </a:r>
          </a:p>
          <a:p>
            <a:pPr marL="342900" lvl="1" indent="-342900" fontAlgn="ctr">
              <a:buFont typeface="Arial" panose="020B0604020202020204" pitchFamily="34" charset="0"/>
              <a:buChar char="•"/>
            </a:pPr>
            <a:r>
              <a:rPr lang="fr-FR" sz="2400" dirty="0">
                <a:latin typeface="Calibri" pitchFamily="34" charset="0"/>
              </a:rPr>
              <a:t>Sur les communautés </a:t>
            </a:r>
            <a:r>
              <a:rPr lang="fr-FR" sz="2400" dirty="0" smtClean="0">
                <a:latin typeface="Calibri" pitchFamily="34" charset="0"/>
              </a:rPr>
              <a:t>:</a:t>
            </a:r>
            <a:endParaRPr lang="fr-FR" sz="2400" dirty="0">
              <a:latin typeface="Calibri" pitchFamily="34" charset="0"/>
            </a:endParaRPr>
          </a:p>
          <a:p>
            <a:pPr marL="699501" lvl="2" indent="-342900" fontAlgn="ctr">
              <a:buFont typeface="Arial" panose="020B0604020202020204" pitchFamily="34" charset="0"/>
              <a:buChar char="•"/>
            </a:pPr>
            <a:r>
              <a:rPr lang="fr-FR" sz="1800" dirty="0">
                <a:latin typeface="Calibri" pitchFamily="34" charset="0"/>
                <a:hlinkClick r:id="rId3"/>
              </a:rPr>
              <a:t>Facebook</a:t>
            </a:r>
            <a:r>
              <a:rPr lang="fr-FR" sz="1800" dirty="0">
                <a:latin typeface="Calibri" pitchFamily="34" charset="0"/>
              </a:rPr>
              <a:t>, </a:t>
            </a:r>
            <a:r>
              <a:rPr lang="fr-FR" sz="1800" dirty="0" smtClean="0">
                <a:latin typeface="Calibri" pitchFamily="34" charset="0"/>
                <a:hlinkClick r:id="rId4"/>
              </a:rPr>
              <a:t>Twitter</a:t>
            </a:r>
            <a:r>
              <a:rPr lang="fr-FR" sz="1400" dirty="0" smtClean="0">
                <a:latin typeface="Calibri" pitchFamily="34" charset="0"/>
                <a:hlinkClick r:id="rId4"/>
              </a:rPr>
              <a:t> </a:t>
            </a:r>
            <a:r>
              <a:rPr lang="fr-FR" sz="1400" dirty="0">
                <a:latin typeface="Calibri" pitchFamily="34" charset="0"/>
                <a:hlinkClick r:id="rId4"/>
              </a:rPr>
              <a:t>#Gestiondeprojet.pm</a:t>
            </a:r>
            <a:endParaRPr lang="fr-FR" sz="1800" dirty="0">
              <a:latin typeface="Calibri" pitchFamily="34" charset="0"/>
              <a:hlinkClick r:id="rId5"/>
            </a:endParaRPr>
          </a:p>
          <a:p>
            <a:pPr marL="0" lvl="1" fontAlgn="ctr"/>
            <a:r>
              <a:rPr lang="fr-FR" sz="2200" i="1" dirty="0" smtClean="0">
                <a:solidFill>
                  <a:srgbClr val="000000"/>
                </a:solidFill>
                <a:latin typeface="Calibri" pitchFamily="34" charset="0"/>
              </a:rPr>
              <a:t>Utilisez </a:t>
            </a:r>
            <a:r>
              <a:rPr lang="fr-FR" sz="1800" i="1" dirty="0" smtClean="0">
                <a:solidFill>
                  <a:srgbClr val="FF0000"/>
                </a:solidFill>
                <a:latin typeface="Calibri" pitchFamily="34" charset="0"/>
              </a:rPr>
              <a:t>#Finalité</a:t>
            </a:r>
            <a:endParaRPr lang="fr-FR" sz="2200" i="1" dirty="0">
              <a:solidFill>
                <a:srgbClr val="FF0000"/>
              </a:solidFill>
              <a:latin typeface="Calibri" pitchFamily="34" charset="0"/>
            </a:endParaRPr>
          </a:p>
          <a:p>
            <a:pPr fontAlgn="ctr"/>
            <a:endParaRPr lang="fr-FR" sz="2200" i="1" dirty="0">
              <a:solidFill>
                <a:srgbClr val="000000"/>
              </a:solidFill>
              <a:latin typeface="Calibri" pitchFamily="34" charset="0"/>
            </a:endParaRPr>
          </a:p>
          <a:p>
            <a:pPr fontAlgn="ctr"/>
            <a:endParaRPr lang="fr-FR" sz="2200" i="1" dirty="0" smtClean="0">
              <a:solidFill>
                <a:srgbClr val="000000"/>
              </a:solidFill>
              <a:latin typeface="Calibri" pitchFamily="34" charset="0"/>
            </a:endParaRPr>
          </a:p>
        </p:txBody>
      </p:sp>
      <p:grpSp>
        <p:nvGrpSpPr>
          <p:cNvPr id="8" name="Group 9"/>
          <p:cNvGrpSpPr/>
          <p:nvPr/>
        </p:nvGrpSpPr>
        <p:grpSpPr>
          <a:xfrm>
            <a:off x="4993042" y="5026131"/>
            <a:ext cx="1678195" cy="688869"/>
            <a:chOff x="4260027" y="4608090"/>
            <a:chExt cx="1678195" cy="688869"/>
          </a:xfrm>
        </p:grpSpPr>
        <p:pic>
          <p:nvPicPr>
            <p:cNvPr id="9"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0" name="TextBox 11"/>
            <p:cNvSpPr txBox="1"/>
            <p:nvPr/>
          </p:nvSpPr>
          <p:spPr>
            <a:xfrm>
              <a:off x="5036968" y="4724514"/>
              <a:ext cx="901254" cy="461665"/>
            </a:xfrm>
            <a:prstGeom prst="rect">
              <a:avLst/>
            </a:prstGeom>
            <a:noFill/>
          </p:spPr>
          <p:txBody>
            <a:bodyPr wrap="square" rtlCol="0">
              <a:spAutoFit/>
            </a:bodyPr>
            <a:lstStyle/>
            <a:p>
              <a:r>
                <a:rPr lang="en-US" sz="2400" b="1" dirty="0" smtClean="0">
                  <a:solidFill>
                    <a:srgbClr val="000000"/>
                  </a:solidFill>
                </a:rPr>
                <a:t>Quiz</a:t>
              </a:r>
              <a:endParaRPr lang="en-US" sz="2400" b="1" dirty="0">
                <a:solidFill>
                  <a:srgbClr val="000000"/>
                </a:solidFill>
              </a:endParaRPr>
            </a:p>
          </p:txBody>
        </p:sp>
      </p:grpSp>
      <p:grpSp>
        <p:nvGrpSpPr>
          <p:cNvPr id="16" name="Groupe 15"/>
          <p:cNvGrpSpPr/>
          <p:nvPr/>
        </p:nvGrpSpPr>
        <p:grpSpPr>
          <a:xfrm>
            <a:off x="6382749" y="1256508"/>
            <a:ext cx="2419467" cy="2006374"/>
            <a:chOff x="6473013" y="1434555"/>
            <a:chExt cx="2419467" cy="2006374"/>
          </a:xfrm>
        </p:grpSpPr>
        <p:pic>
          <p:nvPicPr>
            <p:cNvPr id="5" name="Imag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3013" y="1434555"/>
              <a:ext cx="2419467" cy="1512168"/>
            </a:xfrm>
            <a:prstGeom prst="rect">
              <a:avLst/>
            </a:prstGeom>
          </p:spPr>
        </p:pic>
        <p:sp>
          <p:nvSpPr>
            <p:cNvPr id="6" name="Rectangle 5"/>
            <p:cNvSpPr/>
            <p:nvPr/>
          </p:nvSpPr>
          <p:spPr>
            <a:xfrm>
              <a:off x="7622444" y="2190639"/>
              <a:ext cx="1137725" cy="584047"/>
            </a:xfrm>
            <a:prstGeom prst="rect">
              <a:avLst/>
            </a:prstGeom>
            <a:solidFill>
              <a:schemeClr val="bg1">
                <a:alpha val="83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cxnSp>
          <p:nvCxnSpPr>
            <p:cNvPr id="15" name="Connecteur droit avec flèche 14"/>
            <p:cNvCxnSpPr/>
            <p:nvPr/>
          </p:nvCxnSpPr>
          <p:spPr>
            <a:xfrm flipV="1">
              <a:off x="7308304" y="3099522"/>
              <a:ext cx="216024" cy="34140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11882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par>
                                <p:cTn id="31" presetID="22" presetClass="entr" presetSubtype="4"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
                                            <p:txEl>
                                              <p:pRg st="9" end="9"/>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prstGeom prst="rect">
            <a:avLst/>
          </a:prstGeom>
        </p:spPr>
        <p:txBody>
          <a:bodyPr/>
          <a:lstStyle/>
          <a:p>
            <a:pPr algn="ctr" eaLnBrk="1" hangingPunct="1"/>
            <a:r>
              <a:rPr lang="fr-FR" sz="3400" dirty="0"/>
              <a:t>Sommaire</a:t>
            </a:r>
          </a:p>
        </p:txBody>
      </p:sp>
      <p:sp>
        <p:nvSpPr>
          <p:cNvPr id="8" name="Rectangle 3"/>
          <p:cNvSpPr txBox="1">
            <a:spLocks noChangeArrowheads="1"/>
          </p:cNvSpPr>
          <p:nvPr/>
        </p:nvSpPr>
        <p:spPr>
          <a:xfrm>
            <a:off x="2915816" y="1537353"/>
            <a:ext cx="576064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dirty="0">
                <a:solidFill>
                  <a:srgbClr val="000000"/>
                </a:solidFill>
                <a:latin typeface="Calibri" pitchFamily="34" charset="0"/>
              </a:rPr>
              <a:t>Fondamentaux de l’évaluation</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a:solidFill>
                  <a:srgbClr val="000000"/>
                </a:solidFill>
                <a:latin typeface="Calibri" pitchFamily="34" charset="0"/>
              </a:rPr>
              <a:t>Le processus </a:t>
            </a:r>
            <a:r>
              <a:rPr lang="fr-FR" sz="2000" dirty="0" smtClean="0">
                <a:solidFill>
                  <a:srgbClr val="000000"/>
                </a:solidFill>
                <a:latin typeface="Calibri" pitchFamily="34" charset="0"/>
              </a:rPr>
              <a:t>d’évaluation</a:t>
            </a:r>
            <a:endParaRPr lang="fr-FR" sz="2000" b="1"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b="1" dirty="0" smtClean="0">
                <a:solidFill>
                  <a:srgbClr val="000000"/>
                </a:solidFill>
                <a:latin typeface="Calibri" pitchFamily="34" charset="0"/>
              </a:rPr>
              <a:t>Évaluer l’impact en mettant en œuvre des </a:t>
            </a:r>
            <a:r>
              <a:rPr lang="fr-FR" sz="2000" b="1" dirty="0">
                <a:solidFill>
                  <a:srgbClr val="000000"/>
                </a:solidFill>
                <a:latin typeface="Calibri" pitchFamily="34" charset="0"/>
              </a:rPr>
              <a:t>indicateurs</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Critères de réussite, bonnes pratiques</a:t>
            </a:r>
            <a:endParaRPr lang="fr-FR" sz="2000" dirty="0">
              <a:solidFill>
                <a:srgbClr val="000000"/>
              </a:solidFill>
              <a:latin typeface="Calibri" pitchFamily="34" charset="0"/>
            </a:endParaRPr>
          </a:p>
        </p:txBody>
      </p:sp>
    </p:spTree>
    <p:extLst>
      <p:ext uri="{BB962C8B-B14F-4D97-AF65-F5344CB8AC3E}">
        <p14:creationId xmlns:p14="http://schemas.microsoft.com/office/powerpoint/2010/main" val="501919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title"/>
          </p:nvPr>
        </p:nvSpPr>
        <p:spPr>
          <a:prstGeom prst="rect">
            <a:avLst/>
          </a:prstGeom>
        </p:spPr>
        <p:txBody>
          <a:bodyPr/>
          <a:lstStyle/>
          <a:p>
            <a:pPr eaLnBrk="1" hangingPunct="1"/>
            <a:r>
              <a:rPr lang="fr-FR" dirty="0"/>
              <a:t>Construire des indicateurs</a:t>
            </a:r>
          </a:p>
        </p:txBody>
      </p:sp>
      <p:sp>
        <p:nvSpPr>
          <p:cNvPr id="8" name="Text Box 6"/>
          <p:cNvSpPr txBox="1">
            <a:spLocks noChangeArrowheads="1"/>
          </p:cNvSpPr>
          <p:nvPr/>
        </p:nvSpPr>
        <p:spPr bwMode="auto">
          <a:xfrm>
            <a:off x="7020272" y="5497792"/>
            <a:ext cx="1854551"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Photos © </a:t>
            </a:r>
            <a:r>
              <a:rPr lang="fr-FR" sz="700" dirty="0" smtClean="0">
                <a:hlinkClick r:id="rId3"/>
              </a:rPr>
              <a:t>www.ifadem.org</a:t>
            </a:r>
            <a:r>
              <a:rPr lang="fr-FR" sz="700" dirty="0"/>
              <a:t> </a:t>
            </a:r>
          </a:p>
        </p:txBody>
      </p:sp>
      <p:pic>
        <p:nvPicPr>
          <p:cNvPr id="3" name="Image 2"/>
          <p:cNvPicPr>
            <a:picLocks noChangeAspect="1"/>
          </p:cNvPicPr>
          <p:nvPr/>
        </p:nvPicPr>
        <p:blipFill rotWithShape="1">
          <a:blip r:embed="rId4">
            <a:extLst>
              <a:ext uri="{28A0092B-C50C-407E-A947-70E740481C1C}">
                <a14:useLocalDpi xmlns:a14="http://schemas.microsoft.com/office/drawing/2010/main" val="0"/>
              </a:ext>
            </a:extLst>
          </a:blip>
          <a:srcRect t="888"/>
          <a:stretch/>
        </p:blipFill>
        <p:spPr>
          <a:xfrm>
            <a:off x="3228634" y="841276"/>
            <a:ext cx="5327904" cy="4168916"/>
          </a:xfrm>
          <a:prstGeom prst="rect">
            <a:avLst/>
          </a:prstGeom>
        </p:spPr>
      </p:pic>
    </p:spTree>
    <p:extLst>
      <p:ext uri="{BB962C8B-B14F-4D97-AF65-F5344CB8AC3E}">
        <p14:creationId xmlns:p14="http://schemas.microsoft.com/office/powerpoint/2010/main" val="17970793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prstGeom prst="rect">
            <a:avLst/>
          </a:prstGeom>
        </p:spPr>
        <p:txBody>
          <a:bodyPr/>
          <a:lstStyle/>
          <a:p>
            <a:pPr eaLnBrk="1" hangingPunct="1"/>
            <a:r>
              <a:rPr lang="fr-FR" sz="3100" dirty="0" smtClean="0"/>
              <a:t>Un indicateur </a:t>
            </a:r>
            <a:r>
              <a:rPr lang="fr-FR" sz="3100" dirty="0"/>
              <a:t>d’impact </a:t>
            </a:r>
            <a:r>
              <a:rPr lang="fr-FR" sz="3100" dirty="0" smtClean="0"/>
              <a:t>qu’est-ce que c’est </a:t>
            </a:r>
            <a:r>
              <a:rPr lang="fr-FR" sz="3100" dirty="0"/>
              <a:t>?</a:t>
            </a:r>
          </a:p>
        </p:txBody>
      </p:sp>
      <p:sp>
        <p:nvSpPr>
          <p:cNvPr id="44037" name="Rectangle 3"/>
          <p:cNvSpPr>
            <a:spLocks noGrp="1" noChangeArrowheads="1"/>
          </p:cNvSpPr>
          <p:nvPr>
            <p:ph idx="1"/>
          </p:nvPr>
        </p:nvSpPr>
        <p:spPr>
          <a:xfrm>
            <a:off x="2915816" y="1849388"/>
            <a:ext cx="6097556" cy="3708412"/>
          </a:xfrm>
          <a:prstGeom prst="rect">
            <a:avLst/>
          </a:prstGeom>
        </p:spPr>
        <p:txBody>
          <a:bodyPr/>
          <a:lstStyle/>
          <a:p>
            <a:pPr marL="0" indent="0" eaLnBrk="1" hangingPunct="1">
              <a:buNone/>
            </a:pPr>
            <a:r>
              <a:rPr lang="fr-FR" sz="2800" dirty="0" smtClean="0"/>
              <a:t>Un </a:t>
            </a:r>
            <a:r>
              <a:rPr lang="fr-FR" sz="2800" b="1" dirty="0" smtClean="0"/>
              <a:t>signe vérifiable </a:t>
            </a:r>
            <a:r>
              <a:rPr lang="fr-FR" sz="2800" dirty="0" smtClean="0"/>
              <a:t>et</a:t>
            </a:r>
            <a:r>
              <a:rPr lang="fr-FR" sz="2800" b="1" dirty="0" smtClean="0"/>
              <a:t> mesurable</a:t>
            </a:r>
            <a:r>
              <a:rPr lang="fr-FR" sz="2800" dirty="0" smtClean="0"/>
              <a:t> </a:t>
            </a:r>
            <a:r>
              <a:rPr lang="fr-FR" sz="2800" dirty="0"/>
              <a:t>qui </a:t>
            </a:r>
            <a:r>
              <a:rPr lang="fr-FR" sz="2800" dirty="0" smtClean="0"/>
              <a:t>permet : </a:t>
            </a:r>
          </a:p>
          <a:p>
            <a:pPr lvl="1" eaLnBrk="1" hangingPunct="1"/>
            <a:r>
              <a:rPr lang="fr-FR" sz="2400" dirty="0" smtClean="0">
                <a:solidFill>
                  <a:schemeClr val="accent1">
                    <a:lumMod val="50000"/>
                  </a:schemeClr>
                </a:solidFill>
              </a:rPr>
              <a:t>par comparaison à une </a:t>
            </a:r>
            <a:r>
              <a:rPr lang="fr-FR" sz="2400" b="1" dirty="0" smtClean="0">
                <a:solidFill>
                  <a:schemeClr val="accent1">
                    <a:lumMod val="50000"/>
                  </a:schemeClr>
                </a:solidFill>
              </a:rPr>
              <a:t>référence</a:t>
            </a:r>
            <a:r>
              <a:rPr lang="fr-FR" sz="2400" dirty="0" smtClean="0">
                <a:solidFill>
                  <a:schemeClr val="accent1">
                    <a:lumMod val="50000"/>
                  </a:schemeClr>
                </a:solidFill>
              </a:rPr>
              <a:t>,</a:t>
            </a:r>
          </a:p>
          <a:p>
            <a:pPr lvl="1" eaLnBrk="1" hangingPunct="1"/>
            <a:r>
              <a:rPr lang="fr-FR" sz="2400" dirty="0" smtClean="0">
                <a:solidFill>
                  <a:schemeClr val="accent1">
                    <a:lumMod val="50000"/>
                  </a:schemeClr>
                </a:solidFill>
              </a:rPr>
              <a:t>de porter une </a:t>
            </a:r>
            <a:r>
              <a:rPr lang="fr-FR" sz="2400" b="1" dirty="0" smtClean="0">
                <a:solidFill>
                  <a:schemeClr val="accent1">
                    <a:lumMod val="50000"/>
                  </a:schemeClr>
                </a:solidFill>
              </a:rPr>
              <a:t>appréciation</a:t>
            </a:r>
          </a:p>
          <a:p>
            <a:pPr marL="0" indent="0" eaLnBrk="1" hangingPunct="1">
              <a:buNone/>
            </a:pPr>
            <a:r>
              <a:rPr lang="fr-FR" sz="2800" dirty="0" smtClean="0"/>
              <a:t>… on le met au point à </a:t>
            </a:r>
            <a:r>
              <a:rPr lang="fr-FR" sz="2800" dirty="0"/>
              <a:t>partir de </a:t>
            </a:r>
            <a:r>
              <a:rPr lang="fr-FR" sz="2800" b="1" dirty="0" smtClean="0"/>
              <a:t>l'impact attendu </a:t>
            </a:r>
            <a:r>
              <a:rPr lang="fr-FR" sz="2800" dirty="0" smtClean="0"/>
              <a:t>du projet</a:t>
            </a:r>
            <a:endParaRPr lang="fr-FR" sz="2400" b="1" dirty="0" smtClean="0">
              <a:solidFill>
                <a:schemeClr val="accent1">
                  <a:lumMod val="50000"/>
                </a:schemeClr>
              </a:solidFill>
            </a:endParaRPr>
          </a:p>
        </p:txBody>
      </p:sp>
      <p:sp>
        <p:nvSpPr>
          <p:cNvPr id="4" name="ZoneTexte 3"/>
          <p:cNvSpPr txBox="1"/>
          <p:nvPr/>
        </p:nvSpPr>
        <p:spPr>
          <a:xfrm>
            <a:off x="179121" y="340585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0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0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e 44"/>
          <p:cNvGrpSpPr/>
          <p:nvPr/>
        </p:nvGrpSpPr>
        <p:grpSpPr>
          <a:xfrm>
            <a:off x="3308418" y="992250"/>
            <a:ext cx="5604784" cy="4313522"/>
            <a:chOff x="3308418" y="776226"/>
            <a:chExt cx="5604784" cy="4313522"/>
          </a:xfrm>
        </p:grpSpPr>
        <p:grpSp>
          <p:nvGrpSpPr>
            <p:cNvPr id="40" name="Groupe 39"/>
            <p:cNvGrpSpPr/>
            <p:nvPr/>
          </p:nvGrpSpPr>
          <p:grpSpPr>
            <a:xfrm>
              <a:off x="3308418" y="776226"/>
              <a:ext cx="5604784" cy="4313522"/>
              <a:chOff x="3308418" y="776226"/>
              <a:chExt cx="5604784" cy="4313522"/>
            </a:xfrm>
          </p:grpSpPr>
          <p:sp>
            <p:nvSpPr>
              <p:cNvPr id="26" name="Ellipse 25"/>
              <p:cNvSpPr/>
              <p:nvPr/>
            </p:nvSpPr>
            <p:spPr>
              <a:xfrm>
                <a:off x="7564803" y="776226"/>
                <a:ext cx="1160832" cy="4313522"/>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 name="Connecteur droit 28"/>
              <p:cNvCxnSpPr>
                <a:endCxn id="26" idx="4"/>
              </p:cNvCxnSpPr>
              <p:nvPr/>
            </p:nvCxnSpPr>
            <p:spPr>
              <a:xfrm>
                <a:off x="3372909" y="3141706"/>
                <a:ext cx="4772310" cy="1948042"/>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grpSp>
            <p:nvGrpSpPr>
              <p:cNvPr id="17" name="Groupe 16"/>
              <p:cNvGrpSpPr/>
              <p:nvPr/>
            </p:nvGrpSpPr>
            <p:grpSpPr>
              <a:xfrm>
                <a:off x="3308418" y="776226"/>
                <a:ext cx="5604784" cy="2365480"/>
                <a:chOff x="3308418" y="776226"/>
                <a:chExt cx="5604784" cy="2365480"/>
              </a:xfrm>
            </p:grpSpPr>
            <p:sp>
              <p:nvSpPr>
                <p:cNvPr id="27" name="Rectangle à coins arrondis 26"/>
                <p:cNvSpPr/>
                <p:nvPr/>
              </p:nvSpPr>
              <p:spPr>
                <a:xfrm>
                  <a:off x="3308418" y="2654695"/>
                  <a:ext cx="4965782" cy="487011"/>
                </a:xfrm>
                <a:prstGeom prst="roundRect">
                  <a:avLst/>
                </a:prstGeom>
                <a:solidFill>
                  <a:srgbClr val="FFFF66">
                    <a:alpha val="39000"/>
                  </a:srgbClr>
                </a:solidFill>
                <a:ln w="3175">
                  <a:solidFill>
                    <a:schemeClr val="tx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8" name="Connecteur droit 27"/>
                <p:cNvCxnSpPr>
                  <a:endCxn id="26" idx="0"/>
                </p:cNvCxnSpPr>
                <p:nvPr/>
              </p:nvCxnSpPr>
              <p:spPr>
                <a:xfrm flipV="1">
                  <a:off x="3372909" y="776226"/>
                  <a:ext cx="4772310" cy="1878469"/>
                </a:xfrm>
                <a:prstGeom prst="line">
                  <a:avLst/>
                </a:prstGeom>
                <a:ln w="6350">
                  <a:solidFill>
                    <a:srgbClr val="FFCC00"/>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7769284" y="1956449"/>
                  <a:ext cx="1143918" cy="584775"/>
                </a:xfrm>
                <a:prstGeom prst="rect">
                  <a:avLst/>
                </a:prstGeom>
                <a:noFill/>
              </p:spPr>
              <p:txBody>
                <a:bodyPr wrap="square" rtlCol="0">
                  <a:spAutoFit/>
                </a:bodyPr>
                <a:lstStyle/>
                <a:p>
                  <a:r>
                    <a:rPr lang="fr-FR" sz="1600" b="1" dirty="0" smtClean="0">
                      <a:latin typeface="Calibri" pitchFamily="34" charset="0"/>
                    </a:rPr>
                    <a:t>Impact attendu</a:t>
                  </a:r>
                  <a:endParaRPr lang="fr-FR" sz="1600" b="1" dirty="0">
                    <a:latin typeface="Calibri" pitchFamily="34" charset="0"/>
                  </a:endParaRPr>
                </a:p>
              </p:txBody>
            </p:sp>
          </p:grpSp>
        </p:grpSp>
        <p:sp>
          <p:nvSpPr>
            <p:cNvPr id="34" name="Ellipse 33"/>
            <p:cNvSpPr/>
            <p:nvPr/>
          </p:nvSpPr>
          <p:spPr>
            <a:xfrm>
              <a:off x="7951747" y="2654695"/>
              <a:ext cx="458944" cy="487011"/>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p:cNvSpPr txBox="1"/>
          <p:nvPr/>
        </p:nvSpPr>
        <p:spPr>
          <a:xfrm>
            <a:off x="3372909" y="2940292"/>
            <a:ext cx="709397" cy="338554"/>
          </a:xfrm>
          <a:prstGeom prst="rect">
            <a:avLst/>
          </a:prstGeom>
          <a:noFill/>
        </p:spPr>
        <p:txBody>
          <a:bodyPr wrap="square" rtlCol="0">
            <a:spAutoFit/>
          </a:bodyPr>
          <a:lstStyle/>
          <a:p>
            <a:pPr algn="r"/>
            <a:r>
              <a:rPr lang="fr-FR" sz="1600" dirty="0" smtClean="0">
                <a:latin typeface="Calibri" pitchFamily="34" charset="0"/>
              </a:rPr>
              <a:t>Projet</a:t>
            </a:r>
            <a:endParaRPr lang="fr-FR" sz="1600" dirty="0">
              <a:latin typeface="Calibri" pitchFamily="34" charset="0"/>
            </a:endParaRPr>
          </a:p>
        </p:txBody>
      </p:sp>
      <p:sp>
        <p:nvSpPr>
          <p:cNvPr id="40965" name="Rectangle 2"/>
          <p:cNvSpPr>
            <a:spLocks noGrp="1" noChangeArrowheads="1"/>
          </p:cNvSpPr>
          <p:nvPr>
            <p:ph type="title"/>
          </p:nvPr>
        </p:nvSpPr>
        <p:spPr>
          <a:prstGeom prst="rect">
            <a:avLst/>
          </a:prstGeom>
          <a:noFill/>
        </p:spPr>
        <p:txBody>
          <a:bodyPr/>
          <a:lstStyle/>
          <a:p>
            <a:pPr eaLnBrk="1" hangingPunct="1"/>
            <a:r>
              <a:rPr lang="fr-FR" dirty="0" smtClean="0"/>
              <a:t>L'impact attendu permet </a:t>
            </a:r>
            <a:r>
              <a:rPr lang="fr-FR" dirty="0"/>
              <a:t>de </a:t>
            </a:r>
            <a:r>
              <a:rPr lang="fr-FR" dirty="0" smtClean="0"/>
              <a:t>déterminer des </a:t>
            </a:r>
            <a:r>
              <a:rPr lang="fr-FR" dirty="0"/>
              <a:t>indicateurs</a:t>
            </a:r>
          </a:p>
        </p:txBody>
      </p:sp>
      <p:sp>
        <p:nvSpPr>
          <p:cNvPr id="19" name="ZoneTexte 18"/>
          <p:cNvSpPr txBox="1"/>
          <p:nvPr/>
        </p:nvSpPr>
        <p:spPr>
          <a:xfrm>
            <a:off x="179121" y="340585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grpSp>
        <p:nvGrpSpPr>
          <p:cNvPr id="43" name="Groupe 42"/>
          <p:cNvGrpSpPr/>
          <p:nvPr/>
        </p:nvGrpSpPr>
        <p:grpSpPr>
          <a:xfrm>
            <a:off x="5959955" y="1787711"/>
            <a:ext cx="1096342" cy="2667379"/>
            <a:chOff x="6399520" y="1473936"/>
            <a:chExt cx="1096342" cy="2667379"/>
          </a:xfrm>
        </p:grpSpPr>
        <p:sp>
          <p:nvSpPr>
            <p:cNvPr id="32" name="ZoneTexte 31"/>
            <p:cNvSpPr txBox="1"/>
            <p:nvPr/>
          </p:nvSpPr>
          <p:spPr>
            <a:xfrm>
              <a:off x="6399520" y="1473936"/>
              <a:ext cx="1096342" cy="338554"/>
            </a:xfrm>
            <a:prstGeom prst="rect">
              <a:avLst/>
            </a:prstGeom>
            <a:noFill/>
          </p:spPr>
          <p:txBody>
            <a:bodyPr wrap="square" rtlCol="0">
              <a:spAutoFit/>
            </a:bodyPr>
            <a:lstStyle/>
            <a:p>
              <a:r>
                <a:rPr lang="fr-FR" sz="1600" dirty="0" smtClean="0">
                  <a:latin typeface="Calibri" pitchFamily="34" charset="0"/>
                </a:rPr>
                <a:t>Effet</a:t>
              </a:r>
              <a:endParaRPr lang="fr-FR" sz="1600" dirty="0">
                <a:latin typeface="Calibri" pitchFamily="34" charset="0"/>
              </a:endParaRPr>
            </a:p>
          </p:txBody>
        </p:sp>
        <p:sp>
          <p:nvSpPr>
            <p:cNvPr id="33" name="ZoneTexte 32"/>
            <p:cNvSpPr txBox="1"/>
            <p:nvPr/>
          </p:nvSpPr>
          <p:spPr>
            <a:xfrm>
              <a:off x="6489991" y="3317222"/>
              <a:ext cx="690868" cy="338554"/>
            </a:xfrm>
            <a:prstGeom prst="rect">
              <a:avLst/>
            </a:prstGeom>
            <a:noFill/>
          </p:spPr>
          <p:txBody>
            <a:bodyPr wrap="square" rtlCol="0">
              <a:spAutoFit/>
            </a:bodyPr>
            <a:lstStyle/>
            <a:p>
              <a:r>
                <a:rPr lang="fr-FR" sz="1600" dirty="0" smtClean="0">
                  <a:latin typeface="Calibri" pitchFamily="34" charset="0"/>
                </a:rPr>
                <a:t>Effet</a:t>
              </a:r>
              <a:endParaRPr lang="fr-FR" sz="1600" dirty="0">
                <a:latin typeface="Calibri" pitchFamily="34" charset="0"/>
              </a:endParaRPr>
            </a:p>
          </p:txBody>
        </p:sp>
        <p:sp>
          <p:nvSpPr>
            <p:cNvPr id="41" name="ZoneTexte 40"/>
            <p:cNvSpPr txBox="1"/>
            <p:nvPr/>
          </p:nvSpPr>
          <p:spPr>
            <a:xfrm>
              <a:off x="6444275" y="2506518"/>
              <a:ext cx="660868" cy="338554"/>
            </a:xfrm>
            <a:prstGeom prst="rect">
              <a:avLst/>
            </a:prstGeom>
            <a:noFill/>
          </p:spPr>
          <p:txBody>
            <a:bodyPr wrap="square" rtlCol="0">
              <a:spAutoFit/>
            </a:bodyPr>
            <a:lstStyle/>
            <a:p>
              <a:r>
                <a:rPr lang="fr-FR" sz="1600" dirty="0" smtClean="0">
                  <a:latin typeface="Calibri" pitchFamily="34" charset="0"/>
                </a:rPr>
                <a:t>Effet</a:t>
              </a:r>
              <a:endParaRPr lang="fr-FR" sz="1600" dirty="0">
                <a:latin typeface="Calibri" pitchFamily="34" charset="0"/>
              </a:endParaRPr>
            </a:p>
          </p:txBody>
        </p:sp>
        <p:sp>
          <p:nvSpPr>
            <p:cNvPr id="42" name="ZoneTexte 41"/>
            <p:cNvSpPr txBox="1"/>
            <p:nvPr/>
          </p:nvSpPr>
          <p:spPr>
            <a:xfrm>
              <a:off x="6489991" y="3802761"/>
              <a:ext cx="690868" cy="338554"/>
            </a:xfrm>
            <a:prstGeom prst="rect">
              <a:avLst/>
            </a:prstGeom>
            <a:noFill/>
          </p:spPr>
          <p:txBody>
            <a:bodyPr wrap="square" rtlCol="0">
              <a:spAutoFit/>
            </a:bodyPr>
            <a:lstStyle/>
            <a:p>
              <a:r>
                <a:rPr lang="fr-FR" sz="1600" dirty="0" smtClean="0">
                  <a:latin typeface="Calibri" pitchFamily="34" charset="0"/>
                </a:rPr>
                <a:t>Effet</a:t>
              </a:r>
              <a:endParaRPr lang="fr-FR" sz="1600" dirty="0">
                <a:latin typeface="Calibri" pitchFamily="34" charset="0"/>
              </a:endParaRPr>
            </a:p>
          </p:txBody>
        </p:sp>
      </p:grpSp>
      <p:grpSp>
        <p:nvGrpSpPr>
          <p:cNvPr id="52" name="Groupe 51"/>
          <p:cNvGrpSpPr/>
          <p:nvPr/>
        </p:nvGrpSpPr>
        <p:grpSpPr>
          <a:xfrm>
            <a:off x="6050822" y="2046452"/>
            <a:ext cx="907868" cy="2497040"/>
            <a:chOff x="6050822" y="1830428"/>
            <a:chExt cx="907868" cy="2497040"/>
          </a:xfrm>
        </p:grpSpPr>
        <p:grpSp>
          <p:nvGrpSpPr>
            <p:cNvPr id="51" name="Groupe 50"/>
            <p:cNvGrpSpPr/>
            <p:nvPr/>
          </p:nvGrpSpPr>
          <p:grpSpPr>
            <a:xfrm>
              <a:off x="6052784" y="1830428"/>
              <a:ext cx="905906" cy="2497040"/>
              <a:chOff x="6069513" y="1880693"/>
              <a:chExt cx="905906" cy="2497040"/>
            </a:xfrm>
          </p:grpSpPr>
          <p:sp>
            <p:nvSpPr>
              <p:cNvPr id="22" name="ZoneTexte 21"/>
              <p:cNvSpPr txBox="1"/>
              <p:nvPr/>
            </p:nvSpPr>
            <p:spPr>
              <a:xfrm>
                <a:off x="6126359" y="4116123"/>
                <a:ext cx="849060" cy="261610"/>
              </a:xfrm>
              <a:prstGeom prst="rect">
                <a:avLst/>
              </a:prstGeom>
              <a:noFill/>
            </p:spPr>
            <p:txBody>
              <a:bodyPr wrap="square" rtlCol="0">
                <a:spAutoFit/>
              </a:bodyPr>
              <a:lstStyle/>
              <a:p>
                <a:r>
                  <a:rPr lang="fr-FR" sz="1100" dirty="0">
                    <a:solidFill>
                      <a:srgbClr val="FF0000"/>
                    </a:solidFill>
                  </a:rPr>
                  <a:t>I</a:t>
                </a:r>
                <a:r>
                  <a:rPr lang="fr-FR" sz="1100" dirty="0" smtClean="0">
                    <a:solidFill>
                      <a:srgbClr val="FF0000"/>
                    </a:solidFill>
                  </a:rPr>
                  <a:t>ndicateur</a:t>
                </a:r>
                <a:endParaRPr lang="fr-FR" sz="1100" dirty="0">
                  <a:solidFill>
                    <a:srgbClr val="FF0000"/>
                  </a:solidFill>
                </a:endParaRPr>
              </a:p>
            </p:txBody>
          </p:sp>
          <p:grpSp>
            <p:nvGrpSpPr>
              <p:cNvPr id="7" name="Groupe 6"/>
              <p:cNvGrpSpPr/>
              <p:nvPr/>
            </p:nvGrpSpPr>
            <p:grpSpPr>
              <a:xfrm>
                <a:off x="6069513" y="1880693"/>
                <a:ext cx="899306" cy="2033136"/>
                <a:chOff x="6061559" y="2469830"/>
                <a:chExt cx="899306" cy="2033136"/>
              </a:xfrm>
            </p:grpSpPr>
            <p:grpSp>
              <p:nvGrpSpPr>
                <p:cNvPr id="2" name="Groupe 1"/>
                <p:cNvGrpSpPr/>
                <p:nvPr/>
              </p:nvGrpSpPr>
              <p:grpSpPr>
                <a:xfrm>
                  <a:off x="6061559" y="2469830"/>
                  <a:ext cx="897626" cy="2033136"/>
                  <a:chOff x="6061559" y="2469830"/>
                  <a:chExt cx="897626" cy="2033136"/>
                </a:xfrm>
              </p:grpSpPr>
              <p:sp>
                <p:nvSpPr>
                  <p:cNvPr id="5" name="ZoneTexte 4"/>
                  <p:cNvSpPr txBox="1"/>
                  <p:nvPr/>
                </p:nvSpPr>
                <p:spPr>
                  <a:xfrm>
                    <a:off x="6061559" y="2469830"/>
                    <a:ext cx="849060" cy="261610"/>
                  </a:xfrm>
                  <a:prstGeom prst="rect">
                    <a:avLst/>
                  </a:prstGeom>
                  <a:noFill/>
                </p:spPr>
                <p:txBody>
                  <a:bodyPr wrap="square" rtlCol="0">
                    <a:spAutoFit/>
                  </a:bodyPr>
                  <a:lstStyle/>
                  <a:p>
                    <a:r>
                      <a:rPr lang="fr-FR" sz="1100" dirty="0">
                        <a:solidFill>
                          <a:srgbClr val="FF0000"/>
                        </a:solidFill>
                      </a:rPr>
                      <a:t>I</a:t>
                    </a:r>
                    <a:r>
                      <a:rPr lang="fr-FR" sz="1100" dirty="0" smtClean="0">
                        <a:solidFill>
                          <a:srgbClr val="FF0000"/>
                        </a:solidFill>
                      </a:rPr>
                      <a:t>ndicateur</a:t>
                    </a:r>
                    <a:endParaRPr lang="fr-FR" sz="1100" dirty="0">
                      <a:solidFill>
                        <a:srgbClr val="FF0000"/>
                      </a:solidFill>
                    </a:endParaRPr>
                  </a:p>
                </p:txBody>
              </p:sp>
              <p:sp>
                <p:nvSpPr>
                  <p:cNvPr id="18" name="ZoneTexte 17"/>
                  <p:cNvSpPr txBox="1"/>
                  <p:nvPr/>
                </p:nvSpPr>
                <p:spPr>
                  <a:xfrm>
                    <a:off x="6110125" y="4241356"/>
                    <a:ext cx="849060" cy="261610"/>
                  </a:xfrm>
                  <a:prstGeom prst="rect">
                    <a:avLst/>
                  </a:prstGeom>
                  <a:noFill/>
                </p:spPr>
                <p:txBody>
                  <a:bodyPr wrap="square" rtlCol="0">
                    <a:spAutoFit/>
                  </a:bodyPr>
                  <a:lstStyle/>
                  <a:p>
                    <a:r>
                      <a:rPr lang="fr-FR" sz="1100" dirty="0">
                        <a:solidFill>
                          <a:srgbClr val="FF0000"/>
                        </a:solidFill>
                      </a:rPr>
                      <a:t>I</a:t>
                    </a:r>
                    <a:r>
                      <a:rPr lang="fr-FR" sz="1100" dirty="0" smtClean="0">
                        <a:solidFill>
                          <a:srgbClr val="FF0000"/>
                        </a:solidFill>
                      </a:rPr>
                      <a:t>ndicateur</a:t>
                    </a:r>
                    <a:endParaRPr lang="fr-FR" sz="1100" dirty="0">
                      <a:solidFill>
                        <a:srgbClr val="FF0000"/>
                      </a:solidFill>
                    </a:endParaRPr>
                  </a:p>
                </p:txBody>
              </p:sp>
            </p:grpSp>
            <p:sp>
              <p:nvSpPr>
                <p:cNvPr id="21" name="ZoneTexte 20"/>
                <p:cNvSpPr txBox="1"/>
                <p:nvPr/>
              </p:nvSpPr>
              <p:spPr>
                <a:xfrm>
                  <a:off x="6111805" y="3850078"/>
                  <a:ext cx="849060" cy="261610"/>
                </a:xfrm>
                <a:prstGeom prst="rect">
                  <a:avLst/>
                </a:prstGeom>
                <a:noFill/>
              </p:spPr>
              <p:txBody>
                <a:bodyPr wrap="square" rtlCol="0">
                  <a:spAutoFit/>
                </a:bodyPr>
                <a:lstStyle/>
                <a:p>
                  <a:r>
                    <a:rPr lang="fr-FR" sz="1100" dirty="0">
                      <a:solidFill>
                        <a:srgbClr val="FF0000"/>
                      </a:solidFill>
                    </a:rPr>
                    <a:t>I</a:t>
                  </a:r>
                  <a:r>
                    <a:rPr lang="fr-FR" sz="1100" dirty="0" smtClean="0">
                      <a:solidFill>
                        <a:srgbClr val="FF0000"/>
                      </a:solidFill>
                    </a:rPr>
                    <a:t>ndicateur</a:t>
                  </a:r>
                  <a:endParaRPr lang="fr-FR" sz="1100" dirty="0">
                    <a:solidFill>
                      <a:srgbClr val="FF0000"/>
                    </a:solidFill>
                  </a:endParaRPr>
                </a:p>
              </p:txBody>
            </p:sp>
          </p:grpSp>
        </p:grpSp>
        <p:sp>
          <p:nvSpPr>
            <p:cNvPr id="56" name="ZoneTexte 55"/>
            <p:cNvSpPr txBox="1"/>
            <p:nvPr/>
          </p:nvSpPr>
          <p:spPr>
            <a:xfrm>
              <a:off x="6050822" y="2410790"/>
              <a:ext cx="849060" cy="261610"/>
            </a:xfrm>
            <a:prstGeom prst="rect">
              <a:avLst/>
            </a:prstGeom>
            <a:noFill/>
          </p:spPr>
          <p:txBody>
            <a:bodyPr wrap="square" rtlCol="0">
              <a:spAutoFit/>
            </a:bodyPr>
            <a:lstStyle/>
            <a:p>
              <a:r>
                <a:rPr lang="fr-FR" sz="1100" dirty="0">
                  <a:solidFill>
                    <a:srgbClr val="FF0000"/>
                  </a:solidFill>
                </a:rPr>
                <a:t>I</a:t>
              </a:r>
              <a:r>
                <a:rPr lang="fr-FR" sz="1100" dirty="0" smtClean="0">
                  <a:solidFill>
                    <a:srgbClr val="FF0000"/>
                  </a:solidFill>
                </a:rPr>
                <a:t>ndicateur</a:t>
              </a:r>
              <a:endParaRPr lang="fr-FR" sz="1100" dirty="0">
                <a:solidFill>
                  <a:srgbClr val="FF0000"/>
                </a:solidFill>
              </a:endParaRPr>
            </a:p>
          </p:txBody>
        </p:sp>
      </p:grpSp>
      <p:grpSp>
        <p:nvGrpSpPr>
          <p:cNvPr id="58" name="Groupe 57"/>
          <p:cNvGrpSpPr/>
          <p:nvPr/>
        </p:nvGrpSpPr>
        <p:grpSpPr>
          <a:xfrm>
            <a:off x="6527561" y="1976205"/>
            <a:ext cx="1424188" cy="2305676"/>
            <a:chOff x="5704369" y="2543363"/>
            <a:chExt cx="1898917" cy="2766811"/>
          </a:xfrm>
        </p:grpSpPr>
        <p:cxnSp>
          <p:nvCxnSpPr>
            <p:cNvPr id="59" name="Connecteur droit avec flèche 58"/>
            <p:cNvCxnSpPr/>
            <p:nvPr/>
          </p:nvCxnSpPr>
          <p:spPr>
            <a:xfrm flipH="1" flipV="1">
              <a:off x="5704369" y="2543363"/>
              <a:ext cx="1818673" cy="1094661"/>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p:nvPr/>
          </p:nvCxnSpPr>
          <p:spPr>
            <a:xfrm flipH="1" flipV="1">
              <a:off x="5704369" y="3773736"/>
              <a:ext cx="1819960" cy="8641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Connecteur droit avec flèche 60"/>
            <p:cNvCxnSpPr/>
            <p:nvPr/>
          </p:nvCxnSpPr>
          <p:spPr>
            <a:xfrm flipH="1">
              <a:off x="5704369" y="4005064"/>
              <a:ext cx="1819960" cy="727181"/>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2" name="Connecteur droit avec flèche 61"/>
            <p:cNvCxnSpPr/>
            <p:nvPr/>
          </p:nvCxnSpPr>
          <p:spPr>
            <a:xfrm flipH="1">
              <a:off x="5775812" y="4258943"/>
              <a:ext cx="1827474" cy="1051231"/>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pic>
        <p:nvPicPr>
          <p:cNvPr id="67" name="Image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6526" y="716522"/>
            <a:ext cx="1203784" cy="918443"/>
          </a:xfrm>
          <a:prstGeom prst="rect">
            <a:avLst/>
          </a:prstGeom>
        </p:spPr>
      </p:pic>
      <p:grpSp>
        <p:nvGrpSpPr>
          <p:cNvPr id="8" name="Groupe 7"/>
          <p:cNvGrpSpPr/>
          <p:nvPr/>
        </p:nvGrpSpPr>
        <p:grpSpPr>
          <a:xfrm>
            <a:off x="6612953" y="2244368"/>
            <a:ext cx="2125896" cy="2168220"/>
            <a:chOff x="6612953" y="2244368"/>
            <a:chExt cx="2125896" cy="2168220"/>
          </a:xfrm>
        </p:grpSpPr>
        <p:grpSp>
          <p:nvGrpSpPr>
            <p:cNvPr id="13" name="Groupe 12"/>
            <p:cNvGrpSpPr/>
            <p:nvPr/>
          </p:nvGrpSpPr>
          <p:grpSpPr>
            <a:xfrm>
              <a:off x="6612953" y="2244368"/>
              <a:ext cx="2125896" cy="2168220"/>
              <a:chOff x="6612953" y="2244368"/>
              <a:chExt cx="2125896" cy="2168220"/>
            </a:xfrm>
          </p:grpSpPr>
          <p:sp>
            <p:nvSpPr>
              <p:cNvPr id="36" name="ZoneTexte 35"/>
              <p:cNvSpPr txBox="1"/>
              <p:nvPr/>
            </p:nvSpPr>
            <p:spPr>
              <a:xfrm>
                <a:off x="7594931" y="3829856"/>
                <a:ext cx="1143918" cy="338554"/>
              </a:xfrm>
              <a:prstGeom prst="rect">
                <a:avLst/>
              </a:prstGeom>
              <a:noFill/>
            </p:spPr>
            <p:txBody>
              <a:bodyPr wrap="square" rtlCol="0">
                <a:spAutoFit/>
              </a:bodyPr>
              <a:lstStyle/>
              <a:p>
                <a:r>
                  <a:rPr lang="fr-FR" sz="1600" b="1" dirty="0" smtClean="0">
                    <a:solidFill>
                      <a:srgbClr val="00B050"/>
                    </a:solidFill>
                    <a:latin typeface="Calibri" pitchFamily="34" charset="0"/>
                  </a:rPr>
                  <a:t>Impact réel</a:t>
                </a:r>
                <a:endParaRPr lang="fr-FR" sz="1600" b="1" dirty="0">
                  <a:solidFill>
                    <a:srgbClr val="00B050"/>
                  </a:solidFill>
                  <a:latin typeface="Calibri" pitchFamily="34" charset="0"/>
                </a:endParaRPr>
              </a:p>
            </p:txBody>
          </p:sp>
          <p:grpSp>
            <p:nvGrpSpPr>
              <p:cNvPr id="38" name="Groupe 37"/>
              <p:cNvGrpSpPr/>
              <p:nvPr/>
            </p:nvGrpSpPr>
            <p:grpSpPr>
              <a:xfrm flipH="1">
                <a:off x="6612953" y="2244368"/>
                <a:ext cx="1244038" cy="2168220"/>
                <a:chOff x="5437492" y="1771481"/>
                <a:chExt cx="2367798" cy="2919343"/>
              </a:xfrm>
            </p:grpSpPr>
            <p:cxnSp>
              <p:nvCxnSpPr>
                <p:cNvPr id="39" name="Connecteur droit avec flèche 38"/>
                <p:cNvCxnSpPr/>
                <p:nvPr/>
              </p:nvCxnSpPr>
              <p:spPr>
                <a:xfrm flipH="1">
                  <a:off x="5437492" y="1771481"/>
                  <a:ext cx="2367798" cy="2118744"/>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6018769" y="3566549"/>
                  <a:ext cx="1421737" cy="412531"/>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a:endCxn id="36" idx="1"/>
                </p:cNvCxnSpPr>
                <p:nvPr/>
              </p:nvCxnSpPr>
              <p:spPr>
                <a:xfrm flipH="1" flipV="1">
                  <a:off x="5936275" y="4134138"/>
                  <a:ext cx="1504231" cy="45092"/>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p:nvPr/>
              </p:nvCxnSpPr>
              <p:spPr>
                <a:xfrm flipH="1" flipV="1">
                  <a:off x="5812485" y="4371362"/>
                  <a:ext cx="1589077" cy="319462"/>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8" name="Connecteur droit avec flèche 47"/>
            <p:cNvCxnSpPr/>
            <p:nvPr/>
          </p:nvCxnSpPr>
          <p:spPr>
            <a:xfrm>
              <a:off x="6625979" y="2820293"/>
              <a:ext cx="1022345" cy="964592"/>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029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circle(out)">
                                      <p:cBhvr>
                                        <p:cTn id="18" dur="1250"/>
                                        <p:tgtEl>
                                          <p:spTgt spid="58"/>
                                        </p:tgtEl>
                                      </p:cBhvr>
                                    </p:animEffect>
                                  </p:childTnLst>
                                </p:cTn>
                              </p:par>
                            </p:childTnLst>
                          </p:cTn>
                        </p:par>
                        <p:par>
                          <p:cTn id="19" fill="hold">
                            <p:stCondLst>
                              <p:cond delay="1250"/>
                            </p:stCondLst>
                            <p:childTnLst>
                              <p:par>
                                <p:cTn id="20" presetID="1"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par>
                                <p:cTn id="27" presetID="1" presetClass="exit" presetSubtype="0" fill="hold" nodeType="withEffect">
                                  <p:stCondLst>
                                    <p:cond delay="0"/>
                                  </p:stCondLst>
                                  <p:childTnLst>
                                    <p:set>
                                      <p:cBhvr>
                                        <p:cTn id="28" dur="1" fill="hold">
                                          <p:stCondLst>
                                            <p:cond delay="0"/>
                                          </p:stCondLst>
                                        </p:cTn>
                                        <p:tgtEl>
                                          <p:spTgt spid="5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4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3" presetClass="path" presetSubtype="0" accel="50000" decel="50000" fill="hold" nodeType="clickEffect">
                                  <p:stCondLst>
                                    <p:cond delay="0"/>
                                  </p:stCondLst>
                                  <p:childTnLst>
                                    <p:animMotion origin="layout" path="M -4.72222E-6 1.11111E-6 L -0.32934 -0.00277 " pathEditMode="relative" rAng="0" ptsTypes="AA">
                                      <p:cBhvr>
                                        <p:cTn id="36" dur="2000" fill="hold"/>
                                        <p:tgtEl>
                                          <p:spTgt spid="52"/>
                                        </p:tgtEl>
                                        <p:attrNameLst>
                                          <p:attrName>ppt_x</p:attrName>
                                          <p:attrName>ppt_y</p:attrName>
                                        </p:attrNameLst>
                                      </p:cBhvr>
                                      <p:rCtr x="-16476" y="-56"/>
                                    </p:animMotion>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0.32934 -0.00278 L -4.72222E-6 1.11111E-6 " pathEditMode="relative" rAng="0" ptsTypes="AA">
                                      <p:cBhvr>
                                        <p:cTn id="40" dur="2000" fill="hold"/>
                                        <p:tgtEl>
                                          <p:spTgt spid="52"/>
                                        </p:tgtEl>
                                        <p:attrNameLst>
                                          <p:attrName>ppt_x</p:attrName>
                                          <p:attrName>ppt_y</p:attrName>
                                        </p:attrNameLst>
                                      </p:cBhvr>
                                      <p:rCtr x="16458" y="139"/>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2345268" y="134938"/>
            <a:ext cx="6668104" cy="617687"/>
          </a:xfrm>
          <a:prstGeom prst="rect">
            <a:avLst/>
          </a:prstGeom>
        </p:spPr>
        <p:txBody>
          <a:bodyPr/>
          <a:lstStyle/>
          <a:p>
            <a:pPr eaLnBrk="1" hangingPunct="1"/>
            <a:r>
              <a:rPr lang="fr-FR" sz="3100" dirty="0" smtClean="0"/>
              <a:t>IFADEM : le </a:t>
            </a:r>
            <a:r>
              <a:rPr lang="fr-FR" sz="3100" dirty="0"/>
              <a:t>projet</a:t>
            </a:r>
            <a:endParaRPr lang="fr-FR" sz="3100" b="0" dirty="0"/>
          </a:p>
        </p:txBody>
      </p:sp>
      <p:graphicFrame>
        <p:nvGraphicFramePr>
          <p:cNvPr id="9" name="Espace réservé du contenu 4"/>
          <p:cNvGraphicFramePr>
            <a:graphicFrameLocks noGrp="1"/>
          </p:cNvGraphicFramePr>
          <p:nvPr>
            <p:ph idx="4294967295"/>
            <p:extLst>
              <p:ext uri="{D42A27DB-BD31-4B8C-83A1-F6EECF244321}">
                <p14:modId xmlns:p14="http://schemas.microsoft.com/office/powerpoint/2010/main" val="4001033359"/>
              </p:ext>
            </p:extLst>
          </p:nvPr>
        </p:nvGraphicFramePr>
        <p:xfrm>
          <a:off x="1547664" y="2569468"/>
          <a:ext cx="7388387"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ZoneTexte 1"/>
          <p:cNvSpPr txBox="1"/>
          <p:nvPr/>
        </p:nvSpPr>
        <p:spPr>
          <a:xfrm>
            <a:off x="3275856" y="4729708"/>
            <a:ext cx="4174868" cy="384721"/>
          </a:xfrm>
          <a:prstGeom prst="rect">
            <a:avLst/>
          </a:prstGeom>
          <a:noFill/>
        </p:spPr>
        <p:txBody>
          <a:bodyPr wrap="square" rtlCol="0">
            <a:spAutoFit/>
          </a:bodyPr>
          <a:lstStyle/>
          <a:p>
            <a:r>
              <a:rPr lang="fr-FR" b="1" dirty="0" smtClean="0"/>
              <a:t>Parcours de 350 heures de formation</a:t>
            </a:r>
            <a:endParaRPr lang="fr-FR" b="1" dirty="0"/>
          </a:p>
        </p:txBody>
      </p:sp>
      <p:sp>
        <p:nvSpPr>
          <p:cNvPr id="13" name="Text Box 6"/>
          <p:cNvSpPr txBox="1">
            <a:spLocks noChangeArrowheads="1"/>
          </p:cNvSpPr>
          <p:nvPr/>
        </p:nvSpPr>
        <p:spPr bwMode="auto">
          <a:xfrm>
            <a:off x="31593" y="5450358"/>
            <a:ext cx="1384057" cy="2874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700" dirty="0" smtClean="0"/>
              <a:t>Cas IFADEM développé par Marion </a:t>
            </a:r>
            <a:r>
              <a:rPr lang="fr-FR" sz="700" dirty="0" err="1" smtClean="0"/>
              <a:t>Alcaraz</a:t>
            </a:r>
            <a:r>
              <a:rPr lang="fr-FR" sz="700" dirty="0" smtClean="0"/>
              <a:t>, AUF</a:t>
            </a:r>
            <a:endParaRPr lang="fr-FR" sz="700" dirty="0"/>
          </a:p>
        </p:txBody>
      </p:sp>
      <p:pic>
        <p:nvPicPr>
          <p:cNvPr id="14" name="Image 13" descr="Capture d’écra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2706" y="933942"/>
            <a:ext cx="3973510" cy="2139582"/>
          </a:xfrm>
          <a:prstGeom prst="rect">
            <a:avLst/>
          </a:prstGeom>
        </p:spPr>
      </p:pic>
      <p:grpSp>
        <p:nvGrpSpPr>
          <p:cNvPr id="18" name="Groupe 17"/>
          <p:cNvGrpSpPr/>
          <p:nvPr/>
        </p:nvGrpSpPr>
        <p:grpSpPr>
          <a:xfrm>
            <a:off x="6661300" y="350560"/>
            <a:ext cx="2271750" cy="2728693"/>
            <a:chOff x="6661300" y="350560"/>
            <a:chExt cx="2271750" cy="2728693"/>
          </a:xfrm>
        </p:grpSpPr>
        <p:pic>
          <p:nvPicPr>
            <p:cNvPr id="16" name="Imag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84816" y="350560"/>
              <a:ext cx="1248234" cy="985448"/>
            </a:xfrm>
            <a:prstGeom prst="rect">
              <a:avLst/>
            </a:prstGeom>
          </p:spPr>
        </p:pic>
        <p:pic>
          <p:nvPicPr>
            <p:cNvPr id="17" name="Imag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61300" y="1621892"/>
              <a:ext cx="1943148" cy="1457361"/>
            </a:xfrm>
            <a:prstGeom prst="rect">
              <a:avLst/>
            </a:prstGeom>
          </p:spPr>
        </p:pic>
      </p:grpSp>
      <p:sp>
        <p:nvSpPr>
          <p:cNvPr id="19" name="Text Box 6"/>
          <p:cNvSpPr txBox="1">
            <a:spLocks noChangeArrowheads="1"/>
          </p:cNvSpPr>
          <p:nvPr/>
        </p:nvSpPr>
        <p:spPr bwMode="auto">
          <a:xfrm>
            <a:off x="7020272" y="5497792"/>
            <a:ext cx="1854551"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Photos © </a:t>
            </a:r>
            <a:r>
              <a:rPr lang="fr-FR" sz="700" dirty="0" smtClean="0">
                <a:hlinkClick r:id="rId11"/>
              </a:rPr>
              <a:t>www.ifadem.org</a:t>
            </a:r>
            <a:r>
              <a:rPr lang="fr-FR" sz="700" dirty="0"/>
              <a:t> </a:t>
            </a:r>
          </a:p>
        </p:txBody>
      </p:sp>
      <p:pic>
        <p:nvPicPr>
          <p:cNvPr id="12" name="Image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337" y="4770668"/>
            <a:ext cx="785664" cy="589248"/>
          </a:xfrm>
          <a:prstGeom prst="rect">
            <a:avLst/>
          </a:prstGeom>
        </p:spPr>
      </p:pic>
    </p:spTree>
    <p:extLst>
      <p:ext uri="{BB962C8B-B14F-4D97-AF65-F5344CB8AC3E}">
        <p14:creationId xmlns:p14="http://schemas.microsoft.com/office/powerpoint/2010/main" val="2126261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sz="3100" dirty="0"/>
              <a:t>IFADEM - Termes de référence</a:t>
            </a:r>
          </a:p>
        </p:txBody>
      </p:sp>
      <p:grpSp>
        <p:nvGrpSpPr>
          <p:cNvPr id="11" name="Grouper 10"/>
          <p:cNvGrpSpPr/>
          <p:nvPr/>
        </p:nvGrpSpPr>
        <p:grpSpPr>
          <a:xfrm>
            <a:off x="2627782" y="985292"/>
            <a:ext cx="3087151" cy="4284476"/>
            <a:chOff x="3459" y="0"/>
            <a:chExt cx="3328120" cy="4680520"/>
          </a:xfrm>
          <a:solidFill>
            <a:schemeClr val="accent1">
              <a:lumMod val="50000"/>
            </a:schemeClr>
          </a:solidFill>
        </p:grpSpPr>
        <p:sp>
          <p:nvSpPr>
            <p:cNvPr id="12" name="Opération manuelle 11"/>
            <p:cNvSpPr/>
            <p:nvPr/>
          </p:nvSpPr>
          <p:spPr>
            <a:xfrm rot="16200000">
              <a:off x="-672740" y="676200"/>
              <a:ext cx="4680520" cy="3328119"/>
            </a:xfrm>
            <a:prstGeom prst="flowChartManualOperation">
              <a:avLst/>
            </a:prstGeom>
            <a:grpFill/>
          </p:spPr>
          <p:style>
            <a:lnRef idx="0">
              <a:schemeClr val="lt1">
                <a:hueOff val="0"/>
                <a:satOff val="0"/>
                <a:lumOff val="0"/>
                <a:alphaOff val="0"/>
              </a:schemeClr>
            </a:lnRef>
            <a:fillRef idx="3">
              <a:schemeClr val="accent6">
                <a:alpha val="90000"/>
                <a:hueOff val="0"/>
                <a:satOff val="0"/>
                <a:lumOff val="0"/>
                <a:alphaOff val="0"/>
              </a:schemeClr>
            </a:fillRef>
            <a:effectRef idx="2">
              <a:schemeClr val="accent6">
                <a:alpha val="90000"/>
                <a:hueOff val="0"/>
                <a:satOff val="0"/>
                <a:lumOff val="0"/>
                <a:alphaOff val="0"/>
              </a:schemeClr>
            </a:effectRef>
            <a:fontRef idx="minor">
              <a:schemeClr val="lt1"/>
            </a:fontRef>
          </p:style>
        </p:sp>
        <p:sp>
          <p:nvSpPr>
            <p:cNvPr id="13" name="Opération manuelle 4"/>
            <p:cNvSpPr/>
            <p:nvPr/>
          </p:nvSpPr>
          <p:spPr>
            <a:xfrm>
              <a:off x="3459" y="936103"/>
              <a:ext cx="3304723" cy="28083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65100" tIns="0" rIns="166812" bIns="0" numCol="1" spcCol="1270" anchor="t" anchorCtr="0">
              <a:noAutofit/>
            </a:bodyPr>
            <a:lstStyle/>
            <a:p>
              <a:pPr lvl="0" algn="l" defTabSz="1155700">
                <a:lnSpc>
                  <a:spcPct val="90000"/>
                </a:lnSpc>
                <a:spcBef>
                  <a:spcPct val="0"/>
                </a:spcBef>
                <a:spcAft>
                  <a:spcPct val="35000"/>
                </a:spcAft>
              </a:pPr>
              <a:r>
                <a:rPr lang="fr-FR" sz="2400" b="1" kern="1200" dirty="0" smtClean="0">
                  <a:solidFill>
                    <a:srgbClr val="FFFFFF"/>
                  </a:solidFill>
                </a:rPr>
                <a:t>Objectifs</a:t>
              </a:r>
              <a:endParaRPr lang="fr-FR" sz="2400" b="1" kern="1200" dirty="0">
                <a:solidFill>
                  <a:srgbClr val="FFFFFF"/>
                </a:solidFill>
              </a:endParaRPr>
            </a:p>
            <a:p>
              <a:pPr marL="228600" lvl="1" indent="-228600" defTabSz="889000">
                <a:lnSpc>
                  <a:spcPct val="90000"/>
                </a:lnSpc>
                <a:spcAft>
                  <a:spcPct val="15000"/>
                </a:spcAft>
                <a:buFontTx/>
                <a:buChar char="••"/>
              </a:pPr>
              <a:r>
                <a:rPr lang="fr-FR" sz="1800" dirty="0">
                  <a:solidFill>
                    <a:srgbClr val="FFFFFF"/>
                  </a:solidFill>
                  <a:latin typeface="Times New Roman" pitchFamily="18" charset="0"/>
                </a:rPr>
                <a:t>Former 100 formateurs d’instituteurs</a:t>
              </a:r>
            </a:p>
            <a:p>
              <a:pPr marL="228600" lvl="1" indent="-228600" algn="l" defTabSz="889000">
                <a:lnSpc>
                  <a:spcPct val="90000"/>
                </a:lnSpc>
                <a:spcBef>
                  <a:spcPct val="0"/>
                </a:spcBef>
                <a:spcAft>
                  <a:spcPct val="15000"/>
                </a:spcAft>
                <a:buChar char="••"/>
              </a:pPr>
              <a:r>
                <a:rPr lang="fr-FR" sz="1800" kern="1200" dirty="0" smtClean="0">
                  <a:solidFill>
                    <a:srgbClr val="FFFFFF"/>
                  </a:solidFill>
                  <a:effectLst/>
                  <a:latin typeface="Times New Roman" pitchFamily="18" charset="0"/>
                </a:rPr>
                <a:t>Développer 7 livrets de formation</a:t>
              </a:r>
            </a:p>
            <a:p>
              <a:pPr marL="228600" lvl="1" indent="-228600" algn="l" defTabSz="889000">
                <a:lnSpc>
                  <a:spcPct val="90000"/>
                </a:lnSpc>
                <a:spcBef>
                  <a:spcPct val="0"/>
                </a:spcBef>
                <a:spcAft>
                  <a:spcPct val="15000"/>
                </a:spcAft>
                <a:buChar char="••"/>
              </a:pPr>
              <a:r>
                <a:rPr lang="fr-FR" sz="1800" kern="1200" dirty="0" smtClean="0">
                  <a:solidFill>
                    <a:srgbClr val="FFFFFF"/>
                  </a:solidFill>
                  <a:effectLst/>
                  <a:latin typeface="Times New Roman" pitchFamily="18" charset="0"/>
                </a:rPr>
                <a:t>Créer 4 Espaces numériques </a:t>
              </a:r>
            </a:p>
            <a:p>
              <a:pPr marL="228600" lvl="1" indent="-228600" defTabSz="889000">
                <a:lnSpc>
                  <a:spcPct val="90000"/>
                </a:lnSpc>
                <a:spcAft>
                  <a:spcPct val="15000"/>
                </a:spcAft>
                <a:buFontTx/>
                <a:buChar char="••"/>
              </a:pPr>
              <a:r>
                <a:rPr lang="fr-FR" sz="1800" dirty="0">
                  <a:solidFill>
                    <a:srgbClr val="FFFFFF"/>
                  </a:solidFill>
                  <a:latin typeface="Times New Roman" pitchFamily="18" charset="0"/>
                </a:rPr>
                <a:t>Former 1800 instituteurs</a:t>
              </a:r>
              <a:endParaRPr lang="fr-FR" sz="1800" dirty="0">
                <a:solidFill>
                  <a:srgbClr val="FFFFFF"/>
                </a:solidFill>
              </a:endParaRPr>
            </a:p>
            <a:p>
              <a:pPr marL="228600" lvl="1" indent="-228600" algn="l" defTabSz="889000">
                <a:lnSpc>
                  <a:spcPct val="90000"/>
                </a:lnSpc>
                <a:spcBef>
                  <a:spcPct val="0"/>
                </a:spcBef>
                <a:spcAft>
                  <a:spcPct val="15000"/>
                </a:spcAft>
                <a:buChar char="••"/>
              </a:pPr>
              <a:endParaRPr lang="fr-FR" sz="1800" kern="1200" dirty="0" smtClean="0">
                <a:solidFill>
                  <a:srgbClr val="FFFFFF"/>
                </a:solidFill>
                <a:effectLst/>
                <a:latin typeface="Times New Roman" pitchFamily="18" charset="0"/>
              </a:endParaRPr>
            </a:p>
          </p:txBody>
        </p:sp>
      </p:grpSp>
      <p:grpSp>
        <p:nvGrpSpPr>
          <p:cNvPr id="14" name="Grouper 13"/>
          <p:cNvGrpSpPr/>
          <p:nvPr/>
        </p:nvGrpSpPr>
        <p:grpSpPr>
          <a:xfrm>
            <a:off x="5804153" y="985291"/>
            <a:ext cx="3216458" cy="4060001"/>
            <a:chOff x="3692850" y="-1"/>
            <a:chExt cx="3216458" cy="4680520"/>
          </a:xfrm>
          <a:solidFill>
            <a:schemeClr val="bg2">
              <a:lumMod val="75000"/>
            </a:schemeClr>
          </a:solidFill>
        </p:grpSpPr>
        <p:sp>
          <p:nvSpPr>
            <p:cNvPr id="15" name="Opération manuelle 14"/>
            <p:cNvSpPr/>
            <p:nvPr/>
          </p:nvSpPr>
          <p:spPr>
            <a:xfrm rot="16200000">
              <a:off x="2960820" y="732031"/>
              <a:ext cx="4680520" cy="3216456"/>
            </a:xfrm>
            <a:prstGeom prst="flowChartManualOperation">
              <a:avLst/>
            </a:prstGeom>
            <a:solidFill>
              <a:schemeClr val="accent6">
                <a:lumMod val="50000"/>
              </a:schemeClr>
            </a:solidFill>
          </p:spPr>
          <p:style>
            <a:lnRef idx="0">
              <a:schemeClr val="lt1">
                <a:hueOff val="0"/>
                <a:satOff val="0"/>
                <a:lumOff val="0"/>
                <a:alphaOff val="0"/>
              </a:schemeClr>
            </a:lnRef>
            <a:fillRef idx="3">
              <a:schemeClr val="accent6">
                <a:alpha val="90000"/>
                <a:hueOff val="0"/>
                <a:satOff val="0"/>
                <a:lumOff val="0"/>
                <a:alphaOff val="-40000"/>
              </a:schemeClr>
            </a:fillRef>
            <a:effectRef idx="2">
              <a:schemeClr val="accent6">
                <a:alpha val="90000"/>
                <a:hueOff val="0"/>
                <a:satOff val="0"/>
                <a:lumOff val="0"/>
                <a:alphaOff val="-40000"/>
              </a:schemeClr>
            </a:effectRef>
            <a:fontRef idx="minor">
              <a:schemeClr val="lt1"/>
            </a:fontRef>
          </p:style>
        </p:sp>
        <p:sp>
          <p:nvSpPr>
            <p:cNvPr id="16" name="Opération manuelle 4"/>
            <p:cNvSpPr/>
            <p:nvPr/>
          </p:nvSpPr>
          <p:spPr>
            <a:xfrm>
              <a:off x="3692850" y="936103"/>
              <a:ext cx="3216458" cy="2808312"/>
            </a:xfrm>
            <a:prstGeom prst="rect">
              <a:avLst/>
            </a:prstGeom>
            <a:solidFill>
              <a:schemeClr val="accent6">
                <a:lumMod val="50000"/>
              </a:schemeClr>
            </a:solidFill>
          </p:spPr>
          <p:style>
            <a:lnRef idx="0">
              <a:scrgbClr r="0" g="0" b="0"/>
            </a:lnRef>
            <a:fillRef idx="0">
              <a:scrgbClr r="0" g="0" b="0"/>
            </a:fillRef>
            <a:effectRef idx="0">
              <a:scrgbClr r="0" g="0" b="0"/>
            </a:effectRef>
            <a:fontRef idx="minor">
              <a:schemeClr val="lt1"/>
            </a:fontRef>
          </p:style>
          <p:txBody>
            <a:bodyPr spcFirstLastPara="0" vert="horz" wrap="square" lIns="165100" tIns="0" rIns="166812" bIns="0" numCol="1" spcCol="1270" anchor="t" anchorCtr="0">
              <a:noAutofit/>
            </a:bodyPr>
            <a:lstStyle/>
            <a:p>
              <a:pPr lvl="0" algn="l" defTabSz="1155700">
                <a:lnSpc>
                  <a:spcPct val="90000"/>
                </a:lnSpc>
                <a:spcBef>
                  <a:spcPct val="0"/>
                </a:spcBef>
                <a:spcAft>
                  <a:spcPct val="35000"/>
                </a:spcAft>
              </a:pPr>
              <a:r>
                <a:rPr lang="fr-FR" sz="2400" b="1" kern="1200" dirty="0" smtClean="0">
                  <a:solidFill>
                    <a:srgbClr val="FFFFFF"/>
                  </a:solidFill>
                </a:rPr>
                <a:t>Impact attendu</a:t>
              </a:r>
              <a:endParaRPr lang="fr-FR" sz="2400" b="1" kern="1200" dirty="0">
                <a:solidFill>
                  <a:srgbClr val="FFFFFF"/>
                </a:solidFill>
              </a:endParaRPr>
            </a:p>
            <a:p>
              <a:pPr marL="228600" lvl="1" indent="-228600" algn="l" defTabSz="889000">
                <a:lnSpc>
                  <a:spcPct val="90000"/>
                </a:lnSpc>
                <a:spcBef>
                  <a:spcPct val="0"/>
                </a:spcBef>
                <a:spcAft>
                  <a:spcPct val="15000"/>
                </a:spcAft>
                <a:buChar char="••"/>
              </a:pPr>
              <a:r>
                <a:rPr lang="fr-FR" sz="1800" kern="1200" dirty="0" smtClean="0">
                  <a:solidFill>
                    <a:srgbClr val="FFFFFF"/>
                  </a:solidFill>
                  <a:effectLst/>
                  <a:latin typeface="Times New Roman" pitchFamily="18" charset="0"/>
                </a:rPr>
                <a:t>Améliorer les connaissances et compétences professionnelles des instituteurs</a:t>
              </a:r>
              <a:endParaRPr lang="fr-FR" sz="1800" kern="1200" dirty="0">
                <a:solidFill>
                  <a:srgbClr val="FFFFFF"/>
                </a:solidFill>
              </a:endParaRPr>
            </a:p>
            <a:p>
              <a:pPr marL="228600" lvl="1" indent="-228600" algn="l" defTabSz="889000">
                <a:lnSpc>
                  <a:spcPct val="90000"/>
                </a:lnSpc>
                <a:spcBef>
                  <a:spcPct val="0"/>
                </a:spcBef>
                <a:spcAft>
                  <a:spcPct val="15000"/>
                </a:spcAft>
                <a:buChar char="••"/>
              </a:pPr>
              <a:r>
                <a:rPr lang="fr-FR" sz="1800" kern="1200" dirty="0" smtClean="0">
                  <a:solidFill>
                    <a:srgbClr val="FFFFFF"/>
                  </a:solidFill>
                  <a:effectLst/>
                  <a:latin typeface="Times New Roman" pitchFamily="18" charset="0"/>
                </a:rPr>
                <a:t>Tester et valider une stratégie nationale de formation continue</a:t>
              </a:r>
            </a:p>
            <a:p>
              <a:pPr marL="228600" lvl="1" indent="-228600" algn="l" defTabSz="889000">
                <a:lnSpc>
                  <a:spcPct val="90000"/>
                </a:lnSpc>
                <a:spcBef>
                  <a:spcPct val="0"/>
                </a:spcBef>
                <a:spcAft>
                  <a:spcPct val="15000"/>
                </a:spcAft>
                <a:buChar char="••"/>
              </a:pPr>
              <a:r>
                <a:rPr lang="fr-FR" sz="1800" dirty="0" smtClean="0">
                  <a:solidFill>
                    <a:srgbClr val="FFFFFF"/>
                  </a:solidFill>
                  <a:latin typeface="Times New Roman" pitchFamily="18" charset="0"/>
                </a:rPr>
                <a:t>….</a:t>
              </a:r>
              <a:endParaRPr lang="fr-FR" sz="1800" kern="1200" dirty="0" smtClean="0">
                <a:solidFill>
                  <a:srgbClr val="FFFFFF"/>
                </a:solidFill>
                <a:effectLst/>
                <a:latin typeface="Times New Roman" pitchFamily="18" charset="0"/>
              </a:endParaRPr>
            </a:p>
          </p:txBody>
        </p:sp>
      </p:grpSp>
      <p:sp>
        <p:nvSpPr>
          <p:cNvPr id="2" name="Rectangle à coins arrondis 1"/>
          <p:cNvSpPr/>
          <p:nvPr/>
        </p:nvSpPr>
        <p:spPr>
          <a:xfrm>
            <a:off x="5892586" y="2175520"/>
            <a:ext cx="2999894" cy="1090853"/>
          </a:xfrm>
          <a:prstGeom prst="roundRect">
            <a:avLst/>
          </a:prstGeom>
          <a:solidFill>
            <a:schemeClr val="bg1">
              <a:alpha val="0"/>
            </a:schemeClr>
          </a:solid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p:cNvGrpSpPr/>
          <p:nvPr/>
        </p:nvGrpSpPr>
        <p:grpSpPr>
          <a:xfrm>
            <a:off x="7524328" y="642288"/>
            <a:ext cx="1525531" cy="1533233"/>
            <a:chOff x="7524328" y="642288"/>
            <a:chExt cx="1525531" cy="1533233"/>
          </a:xfrm>
        </p:grpSpPr>
        <p:sp>
          <p:nvSpPr>
            <p:cNvPr id="22" name="ZoneTexte 21"/>
            <p:cNvSpPr txBox="1"/>
            <p:nvPr/>
          </p:nvSpPr>
          <p:spPr>
            <a:xfrm>
              <a:off x="7524328" y="865847"/>
              <a:ext cx="1080120" cy="338554"/>
            </a:xfrm>
            <a:prstGeom prst="rect">
              <a:avLst/>
            </a:prstGeom>
            <a:noFill/>
          </p:spPr>
          <p:txBody>
            <a:bodyPr wrap="square" rtlCol="0">
              <a:spAutoFit/>
            </a:bodyPr>
            <a:lstStyle/>
            <a:p>
              <a:r>
                <a:rPr lang="fr-FR" sz="1600" dirty="0" smtClean="0">
                  <a:latin typeface="Calibri" pitchFamily="34" charset="0"/>
                </a:rPr>
                <a:t>Effets ? </a:t>
              </a:r>
              <a:endParaRPr lang="fr-FR" sz="1600" dirty="0">
                <a:latin typeface="Calibri" pitchFamily="34" charset="0"/>
              </a:endParaRPr>
            </a:p>
          </p:txBody>
        </p:sp>
        <p:sp>
          <p:nvSpPr>
            <p:cNvPr id="23" name="ZoneTexte 22"/>
            <p:cNvSpPr txBox="1"/>
            <p:nvPr/>
          </p:nvSpPr>
          <p:spPr>
            <a:xfrm>
              <a:off x="7729562" y="642288"/>
              <a:ext cx="1320297" cy="307777"/>
            </a:xfrm>
            <a:prstGeom prst="rect">
              <a:avLst/>
            </a:prstGeom>
            <a:noFill/>
          </p:spPr>
          <p:txBody>
            <a:bodyPr wrap="square" rtlCol="0">
              <a:spAutoFit/>
            </a:bodyPr>
            <a:lstStyle/>
            <a:p>
              <a:r>
                <a:rPr lang="fr-FR" sz="1400" dirty="0" smtClean="0">
                  <a:solidFill>
                    <a:srgbClr val="FF0000"/>
                  </a:solidFill>
                </a:rPr>
                <a:t>Indicateurs ?</a:t>
              </a:r>
              <a:endParaRPr lang="fr-FR" sz="1400" dirty="0">
                <a:solidFill>
                  <a:srgbClr val="FF0000"/>
                </a:solidFill>
              </a:endParaRPr>
            </a:p>
          </p:txBody>
        </p:sp>
        <p:cxnSp>
          <p:nvCxnSpPr>
            <p:cNvPr id="24" name="Connecteur droit avec flèche 23"/>
            <p:cNvCxnSpPr/>
            <p:nvPr/>
          </p:nvCxnSpPr>
          <p:spPr>
            <a:xfrm flipV="1">
              <a:off x="7524328" y="1204401"/>
              <a:ext cx="360040" cy="97112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5" name="ZoneTexte 24"/>
          <p:cNvSpPr txBox="1"/>
          <p:nvPr/>
        </p:nvSpPr>
        <p:spPr>
          <a:xfrm>
            <a:off x="184201" y="372667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pic>
        <p:nvPicPr>
          <p:cNvPr id="17" name="Imag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9562" y="5051512"/>
            <a:ext cx="785664" cy="589248"/>
          </a:xfrm>
          <a:prstGeom prst="rect">
            <a:avLst/>
          </a:prstGeom>
        </p:spPr>
      </p:pic>
    </p:spTree>
    <p:extLst>
      <p:ext uri="{BB962C8B-B14F-4D97-AF65-F5344CB8AC3E}">
        <p14:creationId xmlns:p14="http://schemas.microsoft.com/office/powerpoint/2010/main" val="113814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p:cNvSpPr/>
          <p:nvPr/>
        </p:nvSpPr>
        <p:spPr>
          <a:xfrm>
            <a:off x="4860032" y="3317134"/>
            <a:ext cx="4176464" cy="2280253"/>
          </a:xfrm>
          <a:prstGeom prst="wedgeEllipseCallout">
            <a:avLst>
              <a:gd name="adj1" fmla="val -48862"/>
              <a:gd name="adj2" fmla="val -9300"/>
            </a:avLst>
          </a:prstGeom>
          <a:no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endParaRPr lang="fr-FR" sz="1500" i="1" dirty="0">
              <a:solidFill>
                <a:schemeClr val="accent6">
                  <a:lumMod val="75000"/>
                </a:schemeClr>
              </a:solidFill>
              <a:latin typeface="Calibri"/>
              <a:cs typeface="Calibri"/>
            </a:endParaRPr>
          </a:p>
        </p:txBody>
      </p:sp>
      <p:sp>
        <p:nvSpPr>
          <p:cNvPr id="45060" name="Rectangle 2"/>
          <p:cNvSpPr>
            <a:spLocks noGrp="1" noChangeArrowheads="1"/>
          </p:cNvSpPr>
          <p:nvPr>
            <p:ph type="title"/>
          </p:nvPr>
        </p:nvSpPr>
        <p:spPr>
          <a:xfrm>
            <a:off x="2771800" y="134938"/>
            <a:ext cx="5483215" cy="571500"/>
          </a:xfrm>
          <a:prstGeom prst="rect">
            <a:avLst/>
          </a:prstGeom>
        </p:spPr>
        <p:txBody>
          <a:bodyPr/>
          <a:lstStyle/>
          <a:p>
            <a:r>
              <a:rPr lang="fr-FR" sz="3100" dirty="0" smtClean="0"/>
              <a:t>Déterminer les indicateurs</a:t>
            </a:r>
            <a:endParaRPr lang="fr-FR" sz="3100" dirty="0"/>
          </a:p>
        </p:txBody>
      </p:sp>
      <p:sp>
        <p:nvSpPr>
          <p:cNvPr id="8" name="Bulle ronde 7"/>
          <p:cNvSpPr/>
          <p:nvPr/>
        </p:nvSpPr>
        <p:spPr>
          <a:xfrm>
            <a:off x="6660232" y="858876"/>
            <a:ext cx="2353140" cy="1260140"/>
          </a:xfrm>
          <a:prstGeom prst="wedgeEllipseCallout">
            <a:avLst>
              <a:gd name="adj1" fmla="val -48349"/>
              <a:gd name="adj2" fmla="val 99373"/>
            </a:avLst>
          </a:prstGeom>
          <a:solidFill>
            <a:schemeClr val="bg1"/>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1200" i="1" dirty="0" smtClean="0">
                <a:solidFill>
                  <a:schemeClr val="accent6">
                    <a:lumMod val="75000"/>
                  </a:schemeClr>
                </a:solidFill>
                <a:latin typeface="Calibri"/>
                <a:cs typeface="Calibri"/>
              </a:rPr>
              <a:t>Interroger des experts – Lire des rapports </a:t>
            </a:r>
            <a:r>
              <a:rPr lang="fr-FR" sz="1200" i="1" dirty="0">
                <a:solidFill>
                  <a:schemeClr val="accent6">
                    <a:lumMod val="75000"/>
                  </a:schemeClr>
                </a:solidFill>
                <a:latin typeface="Calibri"/>
                <a:cs typeface="Calibri"/>
              </a:rPr>
              <a:t>d’évaluations de systèmes éducatifs</a:t>
            </a:r>
          </a:p>
        </p:txBody>
      </p:sp>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7630" y="0"/>
            <a:ext cx="785664" cy="589248"/>
          </a:xfrm>
          <a:prstGeom prst="rect">
            <a:avLst/>
          </a:prstGeom>
        </p:spPr>
      </p:pic>
      <p:sp>
        <p:nvSpPr>
          <p:cNvPr id="4" name="ZoneTexte 3"/>
          <p:cNvSpPr txBox="1"/>
          <p:nvPr/>
        </p:nvSpPr>
        <p:spPr>
          <a:xfrm>
            <a:off x="2843808" y="911976"/>
            <a:ext cx="3456384" cy="1349291"/>
          </a:xfrm>
          <a:prstGeom prst="rect">
            <a:avLst/>
          </a:prstGeom>
        </p:spPr>
        <p:style>
          <a:lnRef idx="0">
            <a:schemeClr val="accent3"/>
          </a:lnRef>
          <a:fillRef idx="3">
            <a:schemeClr val="accent3"/>
          </a:fillRef>
          <a:effectRef idx="3">
            <a:schemeClr val="accent3"/>
          </a:effectRef>
          <a:fontRef idx="minor">
            <a:schemeClr val="lt1"/>
          </a:fontRef>
        </p:style>
        <p:txBody>
          <a:bodyPr wrap="square" lIns="71320" tIns="35661" rIns="71320" bIns="35661" rtlCol="0">
            <a:spAutoFit/>
          </a:bodyPr>
          <a:lstStyle/>
          <a:p>
            <a:r>
              <a:rPr lang="fr-FR" b="1" dirty="0" smtClean="0">
                <a:solidFill>
                  <a:schemeClr val="tx1"/>
                </a:solidFill>
                <a:latin typeface="Calibri"/>
                <a:cs typeface="Calibri"/>
              </a:rPr>
              <a:t>Impact attendu :</a:t>
            </a:r>
            <a:endParaRPr lang="fr-FR" dirty="0" smtClean="0">
              <a:solidFill>
                <a:schemeClr val="tx1"/>
              </a:solidFill>
              <a:latin typeface="Calibri"/>
              <a:cs typeface="Calibri"/>
            </a:endParaRPr>
          </a:p>
          <a:p>
            <a:r>
              <a:rPr lang="fr-FR" sz="1600" i="1" dirty="0">
                <a:solidFill>
                  <a:schemeClr val="tx1"/>
                </a:solidFill>
                <a:latin typeface="Calibri"/>
                <a:cs typeface="Calibri"/>
              </a:rPr>
              <a:t>Amélioration </a:t>
            </a:r>
            <a:r>
              <a:rPr lang="fr-FR" sz="1600" i="1" dirty="0" smtClean="0">
                <a:solidFill>
                  <a:schemeClr val="tx1"/>
                </a:solidFill>
                <a:latin typeface="Calibri"/>
                <a:cs typeface="Calibri"/>
              </a:rPr>
              <a:t>des</a:t>
            </a:r>
          </a:p>
          <a:p>
            <a:pPr marL="699502" lvl="1" indent="-342900">
              <a:buFont typeface="+mj-lt"/>
              <a:buAutoNum type="arabicPeriod"/>
            </a:pPr>
            <a:r>
              <a:rPr lang="fr-FR" sz="1600" i="1" dirty="0">
                <a:solidFill>
                  <a:schemeClr val="tx1"/>
                </a:solidFill>
                <a:latin typeface="Calibri"/>
                <a:cs typeface="Calibri"/>
              </a:rPr>
              <a:t>c</a:t>
            </a:r>
            <a:r>
              <a:rPr lang="fr-FR" sz="1600" i="1" dirty="0" smtClean="0">
                <a:solidFill>
                  <a:schemeClr val="tx1"/>
                </a:solidFill>
                <a:latin typeface="Calibri"/>
                <a:cs typeface="Calibri"/>
              </a:rPr>
              <a:t>onnaissances </a:t>
            </a:r>
            <a:r>
              <a:rPr lang="fr-FR" sz="1600" i="1" dirty="0">
                <a:solidFill>
                  <a:schemeClr val="tx1"/>
                </a:solidFill>
                <a:latin typeface="Calibri"/>
                <a:cs typeface="Calibri"/>
              </a:rPr>
              <a:t>professionnelles</a:t>
            </a:r>
            <a:endParaRPr lang="fr-FR" sz="1600" i="1" dirty="0" smtClean="0">
              <a:solidFill>
                <a:schemeClr val="tx1"/>
              </a:solidFill>
              <a:latin typeface="Calibri"/>
              <a:cs typeface="Calibri"/>
            </a:endParaRPr>
          </a:p>
          <a:p>
            <a:pPr marL="699502" lvl="1" indent="-342900">
              <a:buFont typeface="+mj-lt"/>
              <a:buAutoNum type="arabicPeriod"/>
            </a:pPr>
            <a:r>
              <a:rPr lang="fr-FR" sz="1600" i="1" dirty="0">
                <a:solidFill>
                  <a:schemeClr val="tx1"/>
                </a:solidFill>
                <a:latin typeface="Calibri"/>
                <a:cs typeface="Calibri"/>
              </a:rPr>
              <a:t>compétences </a:t>
            </a:r>
            <a:r>
              <a:rPr lang="fr-FR" sz="1600" i="1" dirty="0" smtClean="0">
                <a:solidFill>
                  <a:schemeClr val="tx1"/>
                </a:solidFill>
                <a:latin typeface="Calibri"/>
                <a:cs typeface="Calibri"/>
              </a:rPr>
              <a:t>pratiques </a:t>
            </a:r>
          </a:p>
          <a:p>
            <a:r>
              <a:rPr lang="fr-FR" sz="1600" i="1" dirty="0" smtClean="0">
                <a:solidFill>
                  <a:schemeClr val="tx1"/>
                </a:solidFill>
                <a:latin typeface="Calibri"/>
                <a:cs typeface="Calibri"/>
              </a:rPr>
              <a:t>des </a:t>
            </a:r>
            <a:r>
              <a:rPr lang="fr-FR" sz="1600" i="1" dirty="0">
                <a:solidFill>
                  <a:schemeClr val="tx1"/>
                </a:solidFill>
                <a:latin typeface="Calibri"/>
                <a:cs typeface="Calibri"/>
              </a:rPr>
              <a:t>enseignants</a:t>
            </a:r>
          </a:p>
        </p:txBody>
      </p:sp>
      <p:sp>
        <p:nvSpPr>
          <p:cNvPr id="3" name="ZoneTexte 2"/>
          <p:cNvSpPr txBox="1"/>
          <p:nvPr/>
        </p:nvSpPr>
        <p:spPr>
          <a:xfrm>
            <a:off x="6014700" y="2641476"/>
            <a:ext cx="1293604" cy="523220"/>
          </a:xfrm>
          <a:prstGeom prst="rect">
            <a:avLst/>
          </a:prstGeom>
          <a:noFill/>
        </p:spPr>
        <p:txBody>
          <a:bodyPr wrap="square" rtlCol="0">
            <a:spAutoFit/>
          </a:bodyPr>
          <a:lstStyle/>
          <a:p>
            <a:r>
              <a:rPr lang="fr-FR" sz="2800" dirty="0" smtClean="0"/>
              <a:t>Effets ?</a:t>
            </a:r>
            <a:endParaRPr lang="fr-FR" dirty="0"/>
          </a:p>
        </p:txBody>
      </p:sp>
      <p:cxnSp>
        <p:nvCxnSpPr>
          <p:cNvPr id="12" name="Connecteur droit avec flèche 11"/>
          <p:cNvCxnSpPr/>
          <p:nvPr/>
        </p:nvCxnSpPr>
        <p:spPr>
          <a:xfrm>
            <a:off x="5796136" y="1849388"/>
            <a:ext cx="144016" cy="1728192"/>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16" name="Connecteur droit avec flèche 15"/>
          <p:cNvCxnSpPr/>
          <p:nvPr/>
        </p:nvCxnSpPr>
        <p:spPr>
          <a:xfrm>
            <a:off x="4427984" y="2007152"/>
            <a:ext cx="1368152" cy="2542536"/>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grpSp>
        <p:nvGrpSpPr>
          <p:cNvPr id="14" name="Groupe 13"/>
          <p:cNvGrpSpPr/>
          <p:nvPr/>
        </p:nvGrpSpPr>
        <p:grpSpPr>
          <a:xfrm>
            <a:off x="2123728" y="4786643"/>
            <a:ext cx="2916324" cy="900100"/>
            <a:chOff x="2123728" y="4786643"/>
            <a:chExt cx="2916324" cy="900100"/>
          </a:xfrm>
        </p:grpSpPr>
        <p:sp>
          <p:nvSpPr>
            <p:cNvPr id="2" name="Légende encadrée 1 1"/>
            <p:cNvSpPr/>
            <p:nvPr/>
          </p:nvSpPr>
          <p:spPr>
            <a:xfrm>
              <a:off x="2123728" y="4786643"/>
              <a:ext cx="2916324" cy="900100"/>
            </a:xfrm>
            <a:prstGeom prst="borderCallout1">
              <a:avLst>
                <a:gd name="adj1" fmla="val 1491"/>
                <a:gd name="adj2" fmla="val 49200"/>
                <a:gd name="adj3" fmla="val -150062"/>
                <a:gd name="adj4" fmla="val 115481"/>
              </a:avLst>
            </a:prstGeom>
            <a:noFill/>
            <a:ln w="44450">
              <a:noFill/>
              <a:headEnd type="triangle"/>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spcBef>
                  <a:spcPts val="468"/>
                </a:spcBef>
                <a:spcAft>
                  <a:spcPts val="936"/>
                </a:spcAft>
              </a:pPr>
              <a:r>
                <a:rPr lang="fr-FR" sz="2800" b="1" dirty="0">
                  <a:solidFill>
                    <a:srgbClr val="FF0000"/>
                  </a:solidFill>
                  <a:latin typeface="Calibri"/>
                  <a:cs typeface="Calibri"/>
                </a:rPr>
                <a:t>Indicateurs </a:t>
              </a:r>
              <a:endParaRPr lang="fr-FR" b="1" dirty="0">
                <a:solidFill>
                  <a:srgbClr val="FF0000"/>
                </a:solidFill>
                <a:latin typeface="Calibri"/>
                <a:cs typeface="Calibri"/>
              </a:endParaRPr>
            </a:p>
          </p:txBody>
        </p:sp>
        <p:cxnSp>
          <p:nvCxnSpPr>
            <p:cNvPr id="13" name="Connecteur droit avec flèche 12"/>
            <p:cNvCxnSpPr/>
            <p:nvPr/>
          </p:nvCxnSpPr>
          <p:spPr>
            <a:xfrm flipH="1">
              <a:off x="4535996" y="5027209"/>
              <a:ext cx="504056" cy="21602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2" name="ZoneTexte 21"/>
          <p:cNvSpPr txBox="1"/>
          <p:nvPr/>
        </p:nvSpPr>
        <p:spPr>
          <a:xfrm>
            <a:off x="184201" y="4063138"/>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
        <p:nvSpPr>
          <p:cNvPr id="10" name="ZoneTexte 9"/>
          <p:cNvSpPr txBox="1"/>
          <p:nvPr/>
        </p:nvSpPr>
        <p:spPr>
          <a:xfrm>
            <a:off x="5641513" y="3596839"/>
            <a:ext cx="2613502" cy="2000548"/>
          </a:xfrm>
          <a:prstGeom prst="rect">
            <a:avLst/>
          </a:prstGeom>
          <a:noFill/>
        </p:spPr>
        <p:txBody>
          <a:bodyPr wrap="square" rtlCol="0">
            <a:spAutoFit/>
          </a:bodyPr>
          <a:lstStyle/>
          <a:p>
            <a:r>
              <a:rPr lang="fr-FR" sz="1500" i="1" dirty="0">
                <a:solidFill>
                  <a:schemeClr val="accent6">
                    <a:lumMod val="75000"/>
                  </a:schemeClr>
                </a:solidFill>
                <a:latin typeface="Calibri"/>
                <a:cs typeface="Calibri"/>
              </a:rPr>
              <a:t>Connaissances professionnelles</a:t>
            </a:r>
          </a:p>
          <a:p>
            <a:pPr marL="642352" lvl="1" indent="-285750">
              <a:buFont typeface="Arial" panose="020B0604020202020204" pitchFamily="34" charset="0"/>
              <a:buChar char="•"/>
            </a:pPr>
            <a:r>
              <a:rPr lang="fr-FR" sz="1500" i="1" dirty="0">
                <a:solidFill>
                  <a:schemeClr val="accent6">
                    <a:lumMod val="75000"/>
                  </a:schemeClr>
                </a:solidFill>
                <a:latin typeface="Calibri"/>
                <a:cs typeface="Calibri"/>
              </a:rPr>
              <a:t>« connaitre les étapes d’une leçon » </a:t>
            </a:r>
          </a:p>
          <a:p>
            <a:pPr marL="642352" lvl="1" indent="-285750">
              <a:buFont typeface="Arial" panose="020B0604020202020204" pitchFamily="34" charset="0"/>
              <a:buChar char="•"/>
            </a:pPr>
            <a:r>
              <a:rPr lang="fr-FR" sz="1500" i="1" dirty="0">
                <a:solidFill>
                  <a:schemeClr val="accent6">
                    <a:lumMod val="75000"/>
                  </a:schemeClr>
                </a:solidFill>
                <a:latin typeface="Calibri"/>
                <a:cs typeface="Calibri"/>
              </a:rPr>
              <a:t>..</a:t>
            </a:r>
          </a:p>
          <a:p>
            <a:r>
              <a:rPr lang="fr-FR" sz="1500" i="1" dirty="0">
                <a:solidFill>
                  <a:schemeClr val="accent6">
                    <a:lumMod val="75000"/>
                  </a:schemeClr>
                </a:solidFill>
                <a:latin typeface="Calibri"/>
                <a:cs typeface="Calibri"/>
              </a:rPr>
              <a:t>Pratiques de classe</a:t>
            </a:r>
          </a:p>
          <a:p>
            <a:pPr marL="642352" lvl="1" indent="-285750">
              <a:buFont typeface="Arial" panose="020B0604020202020204" pitchFamily="34" charset="0"/>
              <a:buChar char="•"/>
            </a:pPr>
            <a:r>
              <a:rPr lang="fr-FR" sz="1500" i="1" dirty="0">
                <a:solidFill>
                  <a:schemeClr val="accent6">
                    <a:lumMod val="75000"/>
                  </a:schemeClr>
                </a:solidFill>
                <a:latin typeface="Calibri"/>
                <a:cs typeface="Calibri"/>
              </a:rPr>
              <a:t>« travail en groupes »</a:t>
            </a:r>
          </a:p>
          <a:p>
            <a:pPr marL="642352" lvl="1" indent="-285750">
              <a:buFont typeface="Arial" panose="020B0604020202020204" pitchFamily="34" charset="0"/>
              <a:buChar char="•"/>
            </a:pPr>
            <a:r>
              <a:rPr lang="fr-FR" sz="1500" i="1" dirty="0">
                <a:solidFill>
                  <a:schemeClr val="accent6">
                    <a:lumMod val="75000"/>
                  </a:schemeClr>
                </a:solidFill>
                <a:latin typeface="Calibri"/>
                <a:cs typeface="Calibri"/>
              </a:rPr>
              <a:t>…</a:t>
            </a:r>
          </a:p>
          <a:p>
            <a:endParaRPr lang="fr-FR" dirty="0"/>
          </a:p>
        </p:txBody>
      </p:sp>
    </p:spTree>
    <p:extLst>
      <p:ext uri="{BB962C8B-B14F-4D97-AF65-F5344CB8AC3E}">
        <p14:creationId xmlns:p14="http://schemas.microsoft.com/office/powerpoint/2010/main" val="24034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3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3000"/>
                                        <p:tgtEl>
                                          <p:spTgt spid="5"/>
                                        </p:tgtEl>
                                      </p:cBhvr>
                                    </p:animEffect>
                                  </p:childTnLst>
                                </p:cTn>
                              </p:par>
                              <p:par>
                                <p:cTn id="25" presetID="1" presetClass="entr" presetSubtype="0" fill="hold"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childTnLst>
                                </p:cTn>
                              </p:par>
                              <p:par>
                                <p:cTn id="31" presetID="1" presetClass="entr" presetSubtype="0" fill="hold" nodeType="withEffect" nodePh="1">
                                  <p:stCondLst>
                                    <p:cond delay="0"/>
                                  </p:stCondLst>
                                  <p:endCondLst>
                                    <p:cond evt="begin" delay="0">
                                      <p:tn val="31"/>
                                    </p:cond>
                                  </p:endCondLst>
                                  <p:childTnLst>
                                    <p:set>
                                      <p:cBhvr>
                                        <p:cTn id="3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par>
                                <p:cTn id="38" presetID="1" presetClass="entr" presetSubtype="0" fill="hold" nodeType="withEffect">
                                  <p:stCondLst>
                                    <p:cond delay="0"/>
                                  </p:stCondLst>
                                  <p:childTnLst>
                                    <p:set>
                                      <p:cBhvr>
                                        <p:cTn id="39" dur="1" fill="hold">
                                          <p:stCondLst>
                                            <p:cond delay="0"/>
                                          </p:stCondLst>
                                        </p:cTn>
                                        <p:tgtEl>
                                          <p:spTgt spid="10">
                                            <p:txEl>
                                              <p:pRg st="3" end="3"/>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3"/>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8"/>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12"/>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16"/>
                                        </p:tgtEl>
                                        <p:attrNameLst>
                                          <p:attrName>style.visibility</p:attrName>
                                        </p:attrNameLst>
                                      </p:cBhvr>
                                      <p:to>
                                        <p:strVal val="hidden"/>
                                      </p:to>
                                    </p:set>
                                  </p:childTnLst>
                                </p:cTn>
                              </p:par>
                              <p:par>
                                <p:cTn id="54" presetID="22" presetClass="entr" presetSubtype="2"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right)">
                                      <p:cBhvr>
                                        <p:cTn id="5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8" grpId="1" animBg="1"/>
      <p:bldP spid="4" grpId="0" animBg="1"/>
      <p:bldP spid="3" grpId="0"/>
      <p:bldP spid="3"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24334" y="4554622"/>
            <a:ext cx="4045889" cy="420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dirty="0">
              <a:solidFill>
                <a:schemeClr val="accent6">
                  <a:lumMod val="75000"/>
                </a:schemeClr>
              </a:solidFill>
              <a:latin typeface="Calibri"/>
              <a:cs typeface="Calibri"/>
            </a:endParaRPr>
          </a:p>
        </p:txBody>
      </p:sp>
      <p:sp>
        <p:nvSpPr>
          <p:cNvPr id="13" name="Bulle ronde 12"/>
          <p:cNvSpPr/>
          <p:nvPr/>
        </p:nvSpPr>
        <p:spPr>
          <a:xfrm>
            <a:off x="6236502" y="3489880"/>
            <a:ext cx="2886792" cy="1311836"/>
          </a:xfrm>
          <a:prstGeom prst="wedgeEllipseCallout">
            <a:avLst>
              <a:gd name="adj1" fmla="val -39394"/>
              <a:gd name="adj2" fmla="val -173117"/>
            </a:avLst>
          </a:prstGeom>
          <a:solidFill>
            <a:schemeClr val="accent1">
              <a:lumMod val="20000"/>
              <a:lumOff val="80000"/>
            </a:schemeClr>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2000" b="1" i="1" dirty="0" smtClean="0">
                <a:solidFill>
                  <a:schemeClr val="tx1"/>
                </a:solidFill>
                <a:latin typeface="Calibri"/>
                <a:cs typeface="Calibri"/>
              </a:rPr>
              <a:t>Questionnaire</a:t>
            </a:r>
            <a:r>
              <a:rPr lang="fr-FR" sz="2000" i="1" dirty="0" smtClean="0">
                <a:solidFill>
                  <a:schemeClr val="tx1"/>
                </a:solidFill>
                <a:latin typeface="Calibri"/>
                <a:cs typeface="Calibri"/>
              </a:rPr>
              <a:t> «</a:t>
            </a:r>
            <a:r>
              <a:rPr lang="fr-FR" sz="2000" i="1" dirty="0">
                <a:solidFill>
                  <a:schemeClr val="tx1"/>
                </a:solidFill>
                <a:latin typeface="Calibri"/>
                <a:cs typeface="Calibri"/>
              </a:rPr>
              <a:t> </a:t>
            </a:r>
            <a:r>
              <a:rPr lang="fr-FR" sz="2000" i="1" dirty="0" smtClean="0">
                <a:solidFill>
                  <a:schemeClr val="tx1"/>
                </a:solidFill>
                <a:latin typeface="Calibri"/>
                <a:cs typeface="Calibri"/>
              </a:rPr>
              <a:t>Connaissances professionnelles</a:t>
            </a:r>
            <a:r>
              <a:rPr lang="fr-FR" sz="2000" i="1" dirty="0">
                <a:solidFill>
                  <a:schemeClr val="tx1"/>
                </a:solidFill>
                <a:latin typeface="Calibri"/>
                <a:cs typeface="Calibri"/>
              </a:rPr>
              <a:t> »</a:t>
            </a:r>
            <a:endParaRPr lang="fr-FR" sz="2000" dirty="0">
              <a:solidFill>
                <a:schemeClr val="tx1"/>
              </a:solidFill>
              <a:latin typeface="Calibri"/>
              <a:cs typeface="Calibri"/>
            </a:endParaRPr>
          </a:p>
        </p:txBody>
      </p:sp>
      <p:sp>
        <p:nvSpPr>
          <p:cNvPr id="9" name="Bulle ronde 8"/>
          <p:cNvSpPr/>
          <p:nvPr/>
        </p:nvSpPr>
        <p:spPr>
          <a:xfrm>
            <a:off x="2868250" y="3489880"/>
            <a:ext cx="3024336" cy="1484789"/>
          </a:xfrm>
          <a:prstGeom prst="wedgeEllipseCallout">
            <a:avLst>
              <a:gd name="adj1" fmla="val 16740"/>
              <a:gd name="adj2" fmla="val -119229"/>
            </a:avLst>
          </a:prstGeom>
          <a:solidFill>
            <a:srgbClr val="FFFF66"/>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2000" b="1" i="1" dirty="0" smtClean="0">
                <a:solidFill>
                  <a:schemeClr val="tx1"/>
                </a:solidFill>
                <a:latin typeface="Calibri"/>
                <a:cs typeface="Calibri"/>
              </a:rPr>
              <a:t>Grille </a:t>
            </a:r>
            <a:r>
              <a:rPr lang="fr-FR" sz="2000" b="1" i="1" dirty="0">
                <a:solidFill>
                  <a:schemeClr val="tx1"/>
                </a:solidFill>
                <a:latin typeface="Calibri"/>
                <a:cs typeface="Calibri"/>
              </a:rPr>
              <a:t>d’observation </a:t>
            </a:r>
            <a:r>
              <a:rPr lang="fr-FR" sz="2000" i="1" dirty="0">
                <a:solidFill>
                  <a:schemeClr val="tx1"/>
                </a:solidFill>
                <a:latin typeface="Calibri"/>
                <a:cs typeface="Calibri"/>
              </a:rPr>
              <a:t>« </a:t>
            </a:r>
            <a:r>
              <a:rPr lang="fr-FR" sz="2000" i="1" dirty="0" smtClean="0">
                <a:solidFill>
                  <a:schemeClr val="tx1"/>
                </a:solidFill>
                <a:latin typeface="Calibri"/>
                <a:cs typeface="Calibri"/>
              </a:rPr>
              <a:t>séances de </a:t>
            </a:r>
            <a:r>
              <a:rPr lang="fr-FR" sz="2000" i="1" dirty="0">
                <a:solidFill>
                  <a:schemeClr val="tx1"/>
                </a:solidFill>
                <a:latin typeface="Calibri"/>
                <a:cs typeface="Calibri"/>
              </a:rPr>
              <a:t>classe » </a:t>
            </a:r>
          </a:p>
        </p:txBody>
      </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7630" y="0"/>
            <a:ext cx="785664" cy="589248"/>
          </a:xfrm>
          <a:prstGeom prst="rect">
            <a:avLst/>
          </a:prstGeom>
        </p:spPr>
      </p:pic>
      <p:sp>
        <p:nvSpPr>
          <p:cNvPr id="16" name="Rectangle 2"/>
          <p:cNvSpPr>
            <a:spLocks noGrp="1" noChangeArrowheads="1"/>
          </p:cNvSpPr>
          <p:nvPr>
            <p:ph type="title"/>
          </p:nvPr>
        </p:nvSpPr>
        <p:spPr>
          <a:xfrm>
            <a:off x="2771800" y="134938"/>
            <a:ext cx="5400600" cy="571500"/>
          </a:xfrm>
          <a:prstGeom prst="rect">
            <a:avLst/>
          </a:prstGeom>
        </p:spPr>
        <p:txBody>
          <a:bodyPr/>
          <a:lstStyle/>
          <a:p>
            <a:pPr eaLnBrk="1" hangingPunct="1"/>
            <a:r>
              <a:rPr lang="fr-FR" sz="3100" dirty="0" smtClean="0"/>
              <a:t>Indicateurs : méthodologie</a:t>
            </a:r>
            <a:endParaRPr lang="fr-FR" sz="3100" dirty="0"/>
          </a:p>
        </p:txBody>
      </p:sp>
      <p:sp>
        <p:nvSpPr>
          <p:cNvPr id="2" name="Légende encadrée 1 1"/>
          <p:cNvSpPr/>
          <p:nvPr/>
        </p:nvSpPr>
        <p:spPr>
          <a:xfrm>
            <a:off x="3779912" y="941032"/>
            <a:ext cx="3888432" cy="1542497"/>
          </a:xfrm>
          <a:prstGeom prst="borderCallout1">
            <a:avLst>
              <a:gd name="adj1" fmla="val 1491"/>
              <a:gd name="adj2" fmla="val 49200"/>
              <a:gd name="adj3" fmla="val 1867"/>
              <a:gd name="adj4" fmla="val 49434"/>
            </a:avLst>
          </a:prstGeom>
          <a:solidFill>
            <a:srgbClr val="8585E0">
              <a:alpha val="21000"/>
            </a:srgbClr>
          </a:solidFill>
          <a:ln>
            <a:solidFill>
              <a:schemeClr val="bg2">
                <a:alpha val="50000"/>
              </a:schemeClr>
            </a:solidFill>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spcBef>
                <a:spcPts val="468"/>
              </a:spcBef>
              <a:spcAft>
                <a:spcPts val="936"/>
              </a:spcAft>
            </a:pPr>
            <a:r>
              <a:rPr lang="fr-FR" sz="3200" b="1" dirty="0" smtClean="0">
                <a:solidFill>
                  <a:srgbClr val="FF0000"/>
                </a:solidFill>
                <a:latin typeface="Calibri"/>
                <a:cs typeface="Calibri"/>
              </a:rPr>
              <a:t>Indicateurs :</a:t>
            </a:r>
          </a:p>
          <a:p>
            <a:pPr marL="342900" indent="-342900">
              <a:spcBef>
                <a:spcPts val="468"/>
              </a:spcBef>
              <a:spcAft>
                <a:spcPts val="936"/>
              </a:spcAft>
              <a:buFont typeface="Arial" panose="020B0604020202020204" pitchFamily="34" charset="0"/>
              <a:buChar char="•"/>
            </a:pPr>
            <a:r>
              <a:rPr lang="fr-FR" sz="2000" b="1" i="1" dirty="0">
                <a:solidFill>
                  <a:schemeClr val="accent6">
                    <a:lumMod val="75000"/>
                  </a:schemeClr>
                </a:solidFill>
                <a:latin typeface="Calibri"/>
                <a:cs typeface="Calibri"/>
              </a:rPr>
              <a:t>Connaissances</a:t>
            </a:r>
            <a:r>
              <a:rPr lang="fr-FR" sz="2000" i="1" dirty="0">
                <a:solidFill>
                  <a:schemeClr val="accent6">
                    <a:lumMod val="75000"/>
                  </a:schemeClr>
                </a:solidFill>
                <a:latin typeface="Calibri"/>
                <a:cs typeface="Calibri"/>
              </a:rPr>
              <a:t> professionnelles</a:t>
            </a:r>
          </a:p>
          <a:p>
            <a:pPr marL="342900" indent="-342900">
              <a:spcBef>
                <a:spcPts val="468"/>
              </a:spcBef>
              <a:spcAft>
                <a:spcPts val="936"/>
              </a:spcAft>
              <a:buFont typeface="Arial" panose="020B0604020202020204" pitchFamily="34" charset="0"/>
              <a:buChar char="•"/>
            </a:pPr>
            <a:r>
              <a:rPr lang="fr-FR" sz="2000" b="1" i="1" dirty="0">
                <a:solidFill>
                  <a:schemeClr val="accent6">
                    <a:lumMod val="75000"/>
                  </a:schemeClr>
                </a:solidFill>
                <a:latin typeface="Calibri"/>
                <a:cs typeface="Calibri"/>
              </a:rPr>
              <a:t>Pratiques</a:t>
            </a:r>
            <a:r>
              <a:rPr lang="fr-FR" sz="2000" i="1" dirty="0">
                <a:solidFill>
                  <a:schemeClr val="accent6">
                    <a:lumMod val="75000"/>
                  </a:schemeClr>
                </a:solidFill>
                <a:latin typeface="Calibri"/>
                <a:cs typeface="Calibri"/>
              </a:rPr>
              <a:t> de </a:t>
            </a:r>
            <a:r>
              <a:rPr lang="fr-FR" sz="2000" i="1" dirty="0" smtClean="0">
                <a:solidFill>
                  <a:schemeClr val="accent6">
                    <a:lumMod val="75000"/>
                  </a:schemeClr>
                </a:solidFill>
                <a:latin typeface="Calibri"/>
                <a:cs typeface="Calibri"/>
              </a:rPr>
              <a:t>classe</a:t>
            </a:r>
            <a:r>
              <a:rPr lang="fr-FR" b="1" dirty="0" smtClean="0">
                <a:solidFill>
                  <a:schemeClr val="tx1"/>
                </a:solidFill>
                <a:latin typeface="Calibri"/>
                <a:cs typeface="Calibri"/>
              </a:rPr>
              <a:t> </a:t>
            </a:r>
            <a:endParaRPr lang="fr-FR" b="1" dirty="0">
              <a:solidFill>
                <a:schemeClr val="tx1"/>
              </a:solidFill>
              <a:latin typeface="Calibri"/>
              <a:cs typeface="Calibri"/>
            </a:endParaRPr>
          </a:p>
        </p:txBody>
      </p:sp>
      <p:sp>
        <p:nvSpPr>
          <p:cNvPr id="3" name="ZoneTexte 2"/>
          <p:cNvSpPr txBox="1"/>
          <p:nvPr/>
        </p:nvSpPr>
        <p:spPr>
          <a:xfrm>
            <a:off x="2697342" y="5059077"/>
            <a:ext cx="4653518" cy="569387"/>
          </a:xfrm>
          <a:prstGeom prst="rect">
            <a:avLst/>
          </a:prstGeom>
          <a:noFill/>
        </p:spPr>
        <p:txBody>
          <a:bodyPr wrap="square" rtlCol="0">
            <a:spAutoFit/>
          </a:bodyPr>
          <a:lstStyle/>
          <a:p>
            <a:pPr marL="0" lvl="1"/>
            <a:r>
              <a:rPr lang="fr-FR" dirty="0" smtClean="0"/>
              <a:t>Voir cours </a:t>
            </a:r>
            <a:r>
              <a:rPr lang="fr-FR" dirty="0">
                <a:hlinkClick r:id="rId4"/>
              </a:rPr>
              <a:t>Méthodes de recueil de </a:t>
            </a:r>
            <a:r>
              <a:rPr lang="fr-FR" dirty="0" smtClean="0">
                <a:hlinkClick r:id="rId4"/>
              </a:rPr>
              <a:t>données</a:t>
            </a:r>
            <a:endParaRPr lang="fr-FR" dirty="0"/>
          </a:p>
          <a:p>
            <a:pPr marL="0" lvl="1"/>
            <a:r>
              <a:rPr lang="fr-FR" sz="1200" dirty="0" smtClean="0">
                <a:hlinkClick r:id="rId5" action="ppaction://hlinkpres?slideindex=1&amp;slidetitle="/>
              </a:rPr>
              <a:t>Les entretiens</a:t>
            </a:r>
            <a:r>
              <a:rPr lang="fr-FR" sz="1200" dirty="0" smtClean="0"/>
              <a:t>, conception de </a:t>
            </a:r>
            <a:r>
              <a:rPr lang="fr-FR" sz="1200" dirty="0" smtClean="0">
                <a:hlinkClick r:id="rId6" action="ppaction://hlinkpres?slideindex=1&amp;slidetitle="/>
              </a:rPr>
              <a:t>questionnaires</a:t>
            </a:r>
            <a:r>
              <a:rPr lang="fr-FR" sz="1200" dirty="0" smtClean="0"/>
              <a:t>, observation directe …</a:t>
            </a:r>
            <a:endParaRPr lang="fr-FR" sz="1200" dirty="0"/>
          </a:p>
        </p:txBody>
      </p:sp>
      <p:sp>
        <p:nvSpPr>
          <p:cNvPr id="11" name="ZoneTexte 10"/>
          <p:cNvSpPr txBox="1"/>
          <p:nvPr/>
        </p:nvSpPr>
        <p:spPr>
          <a:xfrm>
            <a:off x="184201" y="4063138"/>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extLst>
      <p:ext uri="{BB962C8B-B14F-4D97-AF65-F5344CB8AC3E}">
        <p14:creationId xmlns:p14="http://schemas.microsoft.com/office/powerpoint/2010/main" val="248852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45056"/>
          <p:cNvSpPr/>
          <p:nvPr/>
        </p:nvSpPr>
        <p:spPr>
          <a:xfrm>
            <a:off x="2767588" y="2657066"/>
            <a:ext cx="5995412" cy="1303125"/>
          </a:xfrm>
          <a:prstGeom prst="rect">
            <a:avLst/>
          </a:prstGeom>
        </p:spPr>
        <p:style>
          <a:lnRef idx="2">
            <a:schemeClr val="accent1"/>
          </a:lnRef>
          <a:fillRef idx="1">
            <a:schemeClr val="lt1"/>
          </a:fillRef>
          <a:effectRef idx="0">
            <a:schemeClr val="accent1"/>
          </a:effectRef>
          <a:fontRef idx="minor">
            <a:schemeClr val="dk1"/>
          </a:fontRef>
        </p:style>
        <p:txBody>
          <a:bodyPr wrap="square" lIns="71320" tIns="35661" rIns="71320" bIns="35661">
            <a:spAutoFit/>
          </a:bodyPr>
          <a:lstStyle/>
          <a:p>
            <a:r>
              <a:rPr lang="fr-FR" sz="1600" b="1" i="1" dirty="0" smtClean="0"/>
              <a:t>QCM sur les connaissances </a:t>
            </a:r>
            <a:r>
              <a:rPr lang="fr-FR" sz="1600" b="1" i="1" dirty="0"/>
              <a:t>professionnelles</a:t>
            </a:r>
          </a:p>
          <a:p>
            <a:pPr marL="171450" indent="-171450">
              <a:buFont typeface="Arial" panose="020B0604020202020204" pitchFamily="34" charset="0"/>
              <a:buChar char="•"/>
            </a:pPr>
            <a:r>
              <a:rPr lang="fr-FR" sz="1600" i="1" dirty="0" smtClean="0"/>
              <a:t>20</a:t>
            </a:r>
            <a:r>
              <a:rPr lang="fr-FR" sz="1600" i="1" dirty="0"/>
              <a:t>% des enseignants interrogés </a:t>
            </a:r>
            <a:r>
              <a:rPr lang="fr-FR" sz="1600" i="1" dirty="0" smtClean="0"/>
              <a:t>connaissent les </a:t>
            </a:r>
            <a:r>
              <a:rPr lang="fr-FR" sz="1600" i="1" dirty="0"/>
              <a:t>étapes d’une leçon de compréhension </a:t>
            </a:r>
            <a:r>
              <a:rPr lang="fr-FR" sz="1600" i="1" dirty="0" smtClean="0"/>
              <a:t>orale</a:t>
            </a:r>
          </a:p>
          <a:p>
            <a:pPr marL="171450" indent="-171450">
              <a:buFont typeface="Arial" panose="020B0604020202020204" pitchFamily="34" charset="0"/>
              <a:buChar char="•"/>
            </a:pPr>
            <a:r>
              <a:rPr lang="fr-FR" sz="1600" i="1" dirty="0" smtClean="0"/>
              <a:t>….</a:t>
            </a:r>
          </a:p>
          <a:p>
            <a:pPr marL="171450" indent="-171450">
              <a:buFont typeface="Arial" panose="020B0604020202020204" pitchFamily="34" charset="0"/>
              <a:buChar char="•"/>
            </a:pPr>
            <a:r>
              <a:rPr lang="fr-FR" sz="1600" b="1" i="1" dirty="0" smtClean="0">
                <a:solidFill>
                  <a:srgbClr val="C00000"/>
                </a:solidFill>
              </a:rPr>
              <a:t>Moyenne </a:t>
            </a:r>
            <a:r>
              <a:rPr lang="fr-FR" sz="1600" b="1" i="1" dirty="0">
                <a:solidFill>
                  <a:srgbClr val="C00000"/>
                </a:solidFill>
              </a:rPr>
              <a:t>de </a:t>
            </a:r>
            <a:r>
              <a:rPr lang="fr-FR" sz="1600" b="1" i="1" dirty="0" smtClean="0">
                <a:solidFill>
                  <a:srgbClr val="C00000"/>
                </a:solidFill>
              </a:rPr>
              <a:t>23,7/45</a:t>
            </a:r>
            <a:endParaRPr lang="fr-FR" sz="1600" b="1" dirty="0">
              <a:solidFill>
                <a:srgbClr val="C00000"/>
              </a:solidFill>
            </a:endParaRPr>
          </a:p>
        </p:txBody>
      </p:sp>
      <p:sp>
        <p:nvSpPr>
          <p:cNvPr id="5" name="ZoneTexte 4"/>
          <p:cNvSpPr txBox="1"/>
          <p:nvPr/>
        </p:nvSpPr>
        <p:spPr>
          <a:xfrm>
            <a:off x="2771800" y="4286807"/>
            <a:ext cx="5991200" cy="1303127"/>
          </a:xfrm>
          <a:prstGeom prst="rect">
            <a:avLst/>
          </a:prstGeom>
        </p:spPr>
        <p:style>
          <a:lnRef idx="2">
            <a:schemeClr val="accent2"/>
          </a:lnRef>
          <a:fillRef idx="1">
            <a:schemeClr val="lt1"/>
          </a:fillRef>
          <a:effectRef idx="0">
            <a:schemeClr val="accent2"/>
          </a:effectRef>
          <a:fontRef idx="minor">
            <a:schemeClr val="dk1"/>
          </a:fontRef>
        </p:style>
        <p:txBody>
          <a:bodyPr wrap="square" lIns="71323" tIns="35662" rIns="71323" bIns="35662" rtlCol="0">
            <a:spAutoFit/>
          </a:bodyPr>
          <a:lstStyle/>
          <a:p>
            <a:r>
              <a:rPr lang="fr-FR" sz="1600" b="1" i="1" dirty="0" smtClean="0"/>
              <a:t>Observation </a:t>
            </a:r>
            <a:r>
              <a:rPr lang="fr-FR" sz="1600" b="1" i="1" dirty="0"/>
              <a:t>de séances </a:t>
            </a:r>
            <a:r>
              <a:rPr lang="fr-FR" sz="1600" b="1" i="1" dirty="0" smtClean="0"/>
              <a:t>de </a:t>
            </a:r>
            <a:r>
              <a:rPr lang="fr-FR" sz="1600" b="1" i="1" dirty="0"/>
              <a:t>classe</a:t>
            </a:r>
            <a:endParaRPr lang="fr-FR" sz="1600" i="1" dirty="0" smtClean="0"/>
          </a:p>
          <a:p>
            <a:pPr marL="171450" indent="-171450">
              <a:buFont typeface="Arial" panose="020B0604020202020204" pitchFamily="34" charset="0"/>
              <a:buChar char="•"/>
            </a:pPr>
            <a:r>
              <a:rPr lang="fr-FR" sz="1600" i="1" dirty="0" smtClean="0">
                <a:solidFill>
                  <a:srgbClr val="C00000"/>
                </a:solidFill>
              </a:rPr>
              <a:t>13</a:t>
            </a:r>
            <a:r>
              <a:rPr lang="fr-FR" sz="1600" i="1" dirty="0">
                <a:solidFill>
                  <a:srgbClr val="C00000"/>
                </a:solidFill>
              </a:rPr>
              <a:t>% </a:t>
            </a:r>
            <a:r>
              <a:rPr lang="fr-FR" sz="1600" i="1" dirty="0"/>
              <a:t>des enseignants acceptent que leurs élèves utilisent des tournures </a:t>
            </a:r>
            <a:r>
              <a:rPr lang="fr-FR" sz="1600" i="1" dirty="0" smtClean="0"/>
              <a:t>« français oral » </a:t>
            </a:r>
          </a:p>
          <a:p>
            <a:pPr marL="171450" indent="-171450">
              <a:buFont typeface="Arial" panose="020B0604020202020204" pitchFamily="34" charset="0"/>
              <a:buChar char="•"/>
            </a:pPr>
            <a:r>
              <a:rPr lang="fr-FR" sz="1600" i="1" dirty="0" smtClean="0">
                <a:solidFill>
                  <a:srgbClr val="C00000"/>
                </a:solidFill>
              </a:rPr>
              <a:t>44% </a:t>
            </a:r>
            <a:r>
              <a:rPr lang="fr-FR" sz="1600" i="1" dirty="0"/>
              <a:t>des enseignants </a:t>
            </a:r>
            <a:r>
              <a:rPr lang="fr-FR" sz="1600" i="1" dirty="0" smtClean="0"/>
              <a:t>font travailler </a:t>
            </a:r>
            <a:r>
              <a:rPr lang="fr-FR" sz="1600" i="1" dirty="0"/>
              <a:t>leurs élèves en </a:t>
            </a:r>
            <a:r>
              <a:rPr lang="fr-FR" sz="1600" i="1" dirty="0" smtClean="0"/>
              <a:t>groupes</a:t>
            </a:r>
            <a:endParaRPr lang="fr-FR" sz="1600" i="1" dirty="0"/>
          </a:p>
          <a:p>
            <a:pPr marL="171450" indent="-171450">
              <a:buFont typeface="Arial" panose="020B0604020202020204" pitchFamily="34" charset="0"/>
              <a:buChar char="•"/>
            </a:pPr>
            <a:r>
              <a:rPr lang="fr-FR" sz="1600" i="1" dirty="0" smtClean="0"/>
              <a:t>…</a:t>
            </a:r>
            <a:endParaRPr lang="fr-FR" sz="1600" dirty="0"/>
          </a:p>
        </p:txBody>
      </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7630" y="0"/>
            <a:ext cx="785664" cy="589248"/>
          </a:xfrm>
          <a:prstGeom prst="rect">
            <a:avLst/>
          </a:prstGeom>
        </p:spPr>
      </p:pic>
      <p:sp>
        <p:nvSpPr>
          <p:cNvPr id="18" name="Rectangle 2"/>
          <p:cNvSpPr>
            <a:spLocks noGrp="1" noChangeArrowheads="1"/>
          </p:cNvSpPr>
          <p:nvPr>
            <p:ph type="title"/>
          </p:nvPr>
        </p:nvSpPr>
        <p:spPr>
          <a:xfrm>
            <a:off x="2771800" y="134938"/>
            <a:ext cx="5400600" cy="571500"/>
          </a:xfrm>
          <a:prstGeom prst="rect">
            <a:avLst/>
          </a:prstGeom>
        </p:spPr>
        <p:txBody>
          <a:bodyPr/>
          <a:lstStyle/>
          <a:p>
            <a:pPr eaLnBrk="1" hangingPunct="1"/>
            <a:r>
              <a:rPr lang="fr-FR" sz="3100" dirty="0"/>
              <a:t>Situation de </a:t>
            </a:r>
            <a:r>
              <a:rPr lang="fr-FR" sz="3100" dirty="0" smtClean="0"/>
              <a:t>départ</a:t>
            </a:r>
            <a:endParaRPr lang="fr-FR" sz="3100" dirty="0"/>
          </a:p>
        </p:txBody>
      </p:sp>
      <p:sp>
        <p:nvSpPr>
          <p:cNvPr id="3" name="Légende encadrée 1 2"/>
          <p:cNvSpPr/>
          <p:nvPr/>
        </p:nvSpPr>
        <p:spPr>
          <a:xfrm>
            <a:off x="2946375" y="1532886"/>
            <a:ext cx="5637838" cy="960872"/>
          </a:xfrm>
          <a:prstGeom prst="borderCallout1">
            <a:avLst>
              <a:gd name="adj1" fmla="val -2039"/>
              <a:gd name="adj2" fmla="val 48228"/>
              <a:gd name="adj3" fmla="val 1776"/>
              <a:gd name="adj4" fmla="val 48660"/>
            </a:avLst>
          </a:prstGeom>
          <a:ln>
            <a:solidFill>
              <a:schemeClr val="tx1">
                <a:lumMod val="75000"/>
                <a:lumOff val="25000"/>
              </a:schemeClr>
            </a:solidFill>
          </a:ln>
        </p:spPr>
        <p:style>
          <a:lnRef idx="0">
            <a:schemeClr val="accent3"/>
          </a:lnRef>
          <a:fillRef idx="3">
            <a:schemeClr val="accent3"/>
          </a:fillRef>
          <a:effectRef idx="3">
            <a:schemeClr val="accent3"/>
          </a:effectRef>
          <a:fontRef idx="minor">
            <a:schemeClr val="lt1"/>
          </a:fontRef>
        </p:style>
        <p:txBody>
          <a:bodyPr lIns="71320" tIns="35661" rIns="71320" bIns="35661" rtlCol="0" anchor="ctr"/>
          <a:lstStyle/>
          <a:p>
            <a:pPr algn="ctr"/>
            <a:r>
              <a:rPr lang="fr-FR" sz="3200" b="1" dirty="0">
                <a:solidFill>
                  <a:schemeClr val="tx1"/>
                </a:solidFill>
                <a:latin typeface="Calibri"/>
                <a:cs typeface="Calibri"/>
              </a:rPr>
              <a:t>Situation</a:t>
            </a:r>
            <a:r>
              <a:rPr lang="fr-FR" sz="2800" b="1" dirty="0">
                <a:solidFill>
                  <a:schemeClr val="tx1"/>
                </a:solidFill>
                <a:latin typeface="Calibri"/>
                <a:cs typeface="Calibri"/>
              </a:rPr>
              <a:t> de </a:t>
            </a:r>
            <a:r>
              <a:rPr lang="fr-FR" sz="2800" b="1" dirty="0" smtClean="0">
                <a:solidFill>
                  <a:schemeClr val="tx1"/>
                </a:solidFill>
                <a:latin typeface="Calibri"/>
                <a:cs typeface="Calibri"/>
              </a:rPr>
              <a:t>départ</a:t>
            </a:r>
            <a:r>
              <a:rPr lang="fr-FR" sz="2800" dirty="0" smtClean="0">
                <a:solidFill>
                  <a:schemeClr val="tx1"/>
                </a:solidFill>
                <a:latin typeface="Calibri"/>
                <a:cs typeface="Calibri"/>
              </a:rPr>
              <a:t>, </a:t>
            </a:r>
            <a:r>
              <a:rPr lang="fr-FR" sz="2800" i="1" dirty="0" err="1" smtClean="0">
                <a:solidFill>
                  <a:schemeClr val="tx1"/>
                </a:solidFill>
                <a:latin typeface="Calibri"/>
                <a:cs typeface="Calibri"/>
              </a:rPr>
              <a:t>baseline</a:t>
            </a:r>
            <a:endParaRPr lang="fr-FR" sz="2800" i="1" dirty="0">
              <a:solidFill>
                <a:schemeClr val="tx1"/>
              </a:solidFill>
              <a:latin typeface="Calibri"/>
              <a:cs typeface="Calibri"/>
            </a:endParaRPr>
          </a:p>
          <a:p>
            <a:pPr algn="ctr"/>
            <a:r>
              <a:rPr lang="fr-FR" sz="2000" i="1" dirty="0" smtClean="0">
                <a:solidFill>
                  <a:schemeClr val="tx1"/>
                </a:solidFill>
                <a:latin typeface="Calibri"/>
                <a:cs typeface="Calibri"/>
              </a:rPr>
              <a:t>= Recueil </a:t>
            </a:r>
            <a:r>
              <a:rPr lang="fr-FR" sz="2000" i="1" dirty="0">
                <a:solidFill>
                  <a:schemeClr val="tx1"/>
                </a:solidFill>
                <a:latin typeface="Calibri"/>
                <a:cs typeface="Calibri"/>
              </a:rPr>
              <a:t>des données au démarrage du </a:t>
            </a:r>
            <a:r>
              <a:rPr lang="fr-FR" sz="2000" i="1" dirty="0" smtClean="0">
                <a:solidFill>
                  <a:schemeClr val="tx1"/>
                </a:solidFill>
                <a:latin typeface="Calibri"/>
                <a:cs typeface="Calibri"/>
              </a:rPr>
              <a:t>projet </a:t>
            </a:r>
            <a:endParaRPr lang="fr-FR" sz="2000" i="1" dirty="0">
              <a:solidFill>
                <a:schemeClr val="tx1"/>
              </a:solidFill>
              <a:latin typeface="Calibri"/>
              <a:cs typeface="Calibri"/>
            </a:endParaRPr>
          </a:p>
        </p:txBody>
      </p:sp>
      <p:sp>
        <p:nvSpPr>
          <p:cNvPr id="9" name="ZoneTexte 8"/>
          <p:cNvSpPr txBox="1"/>
          <p:nvPr/>
        </p:nvSpPr>
        <p:spPr>
          <a:xfrm>
            <a:off x="184201" y="4063138"/>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extLst>
      <p:ext uri="{BB962C8B-B14F-4D97-AF65-F5344CB8AC3E}">
        <p14:creationId xmlns:p14="http://schemas.microsoft.com/office/powerpoint/2010/main" val="2967784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5057"/>
                                        </p:tgtEl>
                                        <p:attrNameLst>
                                          <p:attrName>style.visibility</p:attrName>
                                        </p:attrNameLst>
                                      </p:cBhvr>
                                      <p:to>
                                        <p:strVal val="visible"/>
                                      </p:to>
                                    </p:set>
                                    <p:anim calcmode="lin" valueType="num">
                                      <p:cBhvr>
                                        <p:cTn id="7" dur="1000" fill="hold"/>
                                        <p:tgtEl>
                                          <p:spTgt spid="45057"/>
                                        </p:tgtEl>
                                        <p:attrNameLst>
                                          <p:attrName>ppt_w</p:attrName>
                                        </p:attrNameLst>
                                      </p:cBhvr>
                                      <p:tavLst>
                                        <p:tav tm="0">
                                          <p:val>
                                            <p:fltVal val="0"/>
                                          </p:val>
                                        </p:tav>
                                        <p:tav tm="100000">
                                          <p:val>
                                            <p:strVal val="#ppt_w"/>
                                          </p:val>
                                        </p:tav>
                                      </p:tavLst>
                                    </p:anim>
                                    <p:anim calcmode="lin" valueType="num">
                                      <p:cBhvr>
                                        <p:cTn id="8" dur="1000" fill="hold"/>
                                        <p:tgtEl>
                                          <p:spTgt spid="45057"/>
                                        </p:tgtEl>
                                        <p:attrNameLst>
                                          <p:attrName>ppt_h</p:attrName>
                                        </p:attrNameLst>
                                      </p:cBhvr>
                                      <p:tavLst>
                                        <p:tav tm="0">
                                          <p:val>
                                            <p:fltVal val="0"/>
                                          </p:val>
                                        </p:tav>
                                        <p:tav tm="100000">
                                          <p:val>
                                            <p:strVal val="#ppt_h"/>
                                          </p:val>
                                        </p:tav>
                                      </p:tavLst>
                                    </p:anim>
                                    <p:animEffect transition="in" filter="fade">
                                      <p:cBhvr>
                                        <p:cTn id="9" dur="1000"/>
                                        <p:tgtEl>
                                          <p:spTgt spid="4505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7" grpId="0" animBg="1"/>
      <p:bldP spid="5"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title"/>
          </p:nvPr>
        </p:nvSpPr>
        <p:spPr>
          <a:xfrm>
            <a:off x="2771800" y="134938"/>
            <a:ext cx="6120680" cy="571500"/>
          </a:xfrm>
          <a:prstGeom prst="rect">
            <a:avLst/>
          </a:prstGeom>
        </p:spPr>
        <p:txBody>
          <a:bodyPr/>
          <a:lstStyle/>
          <a:p>
            <a:pPr eaLnBrk="1" hangingPunct="1"/>
            <a:r>
              <a:rPr lang="fr-FR" sz="3100" dirty="0" smtClean="0"/>
              <a:t>Utiliser les indicateurs pour mémoriser la situation initiale</a:t>
            </a:r>
            <a:endParaRPr lang="fr-FR" sz="3100" dirty="0"/>
          </a:p>
        </p:txBody>
      </p:sp>
      <p:sp>
        <p:nvSpPr>
          <p:cNvPr id="6" name="Flèche vers le bas 5"/>
          <p:cNvSpPr/>
          <p:nvPr/>
        </p:nvSpPr>
        <p:spPr>
          <a:xfrm>
            <a:off x="7210773" y="1604427"/>
            <a:ext cx="1742727" cy="3845361"/>
          </a:xfrm>
          <a:prstGeom prst="downArrow">
            <a:avLst/>
          </a:prstGeom>
          <a:solidFill>
            <a:srgbClr val="FF9900"/>
          </a:solidFill>
          <a:ln w="38100" cmpd="sng">
            <a:noFill/>
            <a:prstDash val="sysDash"/>
          </a:ln>
        </p:spPr>
        <p:style>
          <a:lnRef idx="1">
            <a:schemeClr val="accent2"/>
          </a:lnRef>
          <a:fillRef idx="3">
            <a:schemeClr val="accent2"/>
          </a:fillRef>
          <a:effectRef idx="2">
            <a:schemeClr val="accent2"/>
          </a:effectRef>
          <a:fontRef idx="minor">
            <a:schemeClr val="lt1"/>
          </a:fontRef>
        </p:style>
        <p:txBody>
          <a:bodyPr vert="vert" lIns="71320" tIns="35661" rIns="71320" bIns="35661" rtlCol="0" anchor="ctr"/>
          <a:lstStyle/>
          <a:p>
            <a:pPr algn="ctr"/>
            <a:r>
              <a:rPr lang="fr-FR" sz="3200" b="1" cap="small" dirty="0" smtClean="0">
                <a:ln w="1905">
                  <a:solidFill>
                    <a:schemeClr val="tx1"/>
                  </a:solidFill>
                </a:ln>
                <a:solidFill>
                  <a:schemeClr val="tx1"/>
                </a:solidFill>
                <a:effectLst>
                  <a:innerShdw blurRad="69850" dist="43180" dir="5400000">
                    <a:srgbClr val="000000">
                      <a:alpha val="65000"/>
                    </a:srgbClr>
                  </a:innerShdw>
                </a:effectLst>
              </a:rPr>
              <a:t>déductif</a:t>
            </a:r>
            <a:endParaRPr lang="fr-FR" b="1" cap="small" dirty="0">
              <a:ln w="1905">
                <a:solidFill>
                  <a:schemeClr val="tx1"/>
                </a:solidFill>
              </a:ln>
              <a:solidFill>
                <a:schemeClr val="tx1"/>
              </a:solidFill>
              <a:effectLst>
                <a:innerShdw blurRad="69850" dist="43180" dir="5400000">
                  <a:srgbClr val="000000">
                    <a:alpha val="65000"/>
                  </a:srgbClr>
                </a:innerShdw>
              </a:effectLst>
            </a:endParaRPr>
          </a:p>
        </p:txBody>
      </p:sp>
      <p:cxnSp>
        <p:nvCxnSpPr>
          <p:cNvPr id="11" name="Connecteur droit avec flèche 10"/>
          <p:cNvCxnSpPr/>
          <p:nvPr/>
        </p:nvCxnSpPr>
        <p:spPr>
          <a:xfrm>
            <a:off x="4788024" y="2653013"/>
            <a:ext cx="14868" cy="1899862"/>
          </a:xfrm>
          <a:prstGeom prst="straightConnector1">
            <a:avLst/>
          </a:prstGeom>
          <a:ln w="38100" cmpd="sng">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4" name="Groupe 3"/>
          <p:cNvGrpSpPr/>
          <p:nvPr/>
        </p:nvGrpSpPr>
        <p:grpSpPr>
          <a:xfrm>
            <a:off x="3010763" y="2020662"/>
            <a:ext cx="3600400" cy="3410001"/>
            <a:chOff x="2979911" y="1545543"/>
            <a:chExt cx="3600400" cy="3410001"/>
          </a:xfrm>
        </p:grpSpPr>
        <p:sp>
          <p:nvSpPr>
            <p:cNvPr id="2" name="Légende encadrée 1 1"/>
            <p:cNvSpPr/>
            <p:nvPr/>
          </p:nvSpPr>
          <p:spPr>
            <a:xfrm>
              <a:off x="3375518" y="2705255"/>
              <a:ext cx="2907323" cy="600687"/>
            </a:xfrm>
            <a:prstGeom prst="borderCallout1">
              <a:avLst>
                <a:gd name="adj1" fmla="val 1272"/>
                <a:gd name="adj2" fmla="val 49038"/>
                <a:gd name="adj3" fmla="val 1992"/>
                <a:gd name="adj4" fmla="val 49740"/>
              </a:avLst>
            </a:prstGeom>
            <a:solidFill>
              <a:schemeClr val="bg1"/>
            </a:solidFill>
            <a:ln>
              <a:solidFill>
                <a:schemeClr val="bg2"/>
              </a:solidFill>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3200" b="1" dirty="0">
                  <a:solidFill>
                    <a:srgbClr val="FF0000"/>
                  </a:solidFill>
                  <a:latin typeface="Calibri"/>
                  <a:cs typeface="Calibri"/>
                </a:rPr>
                <a:t>Indicateurs </a:t>
              </a:r>
              <a:endParaRPr lang="fr-FR" sz="3600" b="1" dirty="0">
                <a:solidFill>
                  <a:srgbClr val="FF0000"/>
                </a:solidFill>
                <a:latin typeface="Calibri"/>
                <a:cs typeface="Calibri"/>
              </a:endParaRPr>
            </a:p>
          </p:txBody>
        </p:sp>
        <p:sp>
          <p:nvSpPr>
            <p:cNvPr id="13" name="ZoneTexte 12"/>
            <p:cNvSpPr txBox="1"/>
            <p:nvPr/>
          </p:nvSpPr>
          <p:spPr>
            <a:xfrm>
              <a:off x="3245004" y="1545543"/>
              <a:ext cx="3294367" cy="564461"/>
            </a:xfrm>
            <a:prstGeom prst="rect">
              <a:avLst/>
            </a:prstGeom>
          </p:spPr>
          <p:style>
            <a:lnRef idx="0">
              <a:schemeClr val="accent3"/>
            </a:lnRef>
            <a:fillRef idx="3">
              <a:schemeClr val="accent3"/>
            </a:fillRef>
            <a:effectRef idx="3">
              <a:schemeClr val="accent3"/>
            </a:effectRef>
            <a:fontRef idx="minor">
              <a:schemeClr val="lt1"/>
            </a:fontRef>
          </p:style>
          <p:txBody>
            <a:bodyPr wrap="square" lIns="71320" tIns="35661" rIns="71320" bIns="35661" rtlCol="0">
              <a:spAutoFit/>
            </a:bodyPr>
            <a:lstStyle/>
            <a:p>
              <a:pPr algn="ctr"/>
              <a:r>
                <a:rPr lang="fr-FR" sz="3200" b="1" dirty="0">
                  <a:solidFill>
                    <a:schemeClr val="tx1"/>
                  </a:solidFill>
                  <a:latin typeface="Calibri"/>
                  <a:cs typeface="Calibri"/>
                </a:rPr>
                <a:t>Impact attendu</a:t>
              </a:r>
            </a:p>
          </p:txBody>
        </p:sp>
        <p:sp>
          <p:nvSpPr>
            <p:cNvPr id="3" name="Légende encadrée 1 2"/>
            <p:cNvSpPr/>
            <p:nvPr/>
          </p:nvSpPr>
          <p:spPr>
            <a:xfrm>
              <a:off x="2979911" y="4108461"/>
              <a:ext cx="3600400" cy="847083"/>
            </a:xfrm>
            <a:prstGeom prst="borderCallout1">
              <a:avLst>
                <a:gd name="adj1" fmla="val -2039"/>
                <a:gd name="adj2" fmla="val 48228"/>
                <a:gd name="adj3" fmla="val -358"/>
                <a:gd name="adj4" fmla="val 48071"/>
              </a:avLst>
            </a:prstGeom>
            <a:solidFill>
              <a:schemeClr val="accent1">
                <a:lumMod val="40000"/>
                <a:lumOff val="60000"/>
              </a:schemeClr>
            </a:solidFill>
            <a:ln>
              <a:solidFill>
                <a:schemeClr val="tx1">
                  <a:lumMod val="65000"/>
                  <a:lumOff val="35000"/>
                </a:schemeClr>
              </a:solidFill>
            </a:ln>
          </p:spPr>
          <p:style>
            <a:lnRef idx="0">
              <a:schemeClr val="accent3"/>
            </a:lnRef>
            <a:fillRef idx="3">
              <a:schemeClr val="accent3"/>
            </a:fillRef>
            <a:effectRef idx="3">
              <a:schemeClr val="accent3"/>
            </a:effectRef>
            <a:fontRef idx="minor">
              <a:schemeClr val="lt1"/>
            </a:fontRef>
          </p:style>
          <p:txBody>
            <a:bodyPr lIns="71320" tIns="35661" rIns="71320" bIns="35661" rtlCol="0" anchor="ctr"/>
            <a:lstStyle/>
            <a:p>
              <a:pPr algn="ctr"/>
              <a:r>
                <a:rPr lang="fr-FR" sz="3200" b="1" dirty="0" smtClean="0">
                  <a:solidFill>
                    <a:schemeClr val="tx1"/>
                  </a:solidFill>
                  <a:latin typeface="Calibri"/>
                  <a:cs typeface="Calibri"/>
                </a:rPr>
                <a:t>Situation initiale</a:t>
              </a:r>
              <a:endParaRPr lang="fr-FR" sz="3200" b="1" dirty="0">
                <a:solidFill>
                  <a:schemeClr val="tx1"/>
                </a:solidFill>
                <a:latin typeface="Calibri"/>
                <a:cs typeface="Calibri"/>
              </a:endParaRPr>
            </a:p>
          </p:txBody>
        </p:sp>
      </p:grpSp>
      <p:sp>
        <p:nvSpPr>
          <p:cNvPr id="10" name="ZoneTexte 9"/>
          <p:cNvSpPr txBox="1"/>
          <p:nvPr/>
        </p:nvSpPr>
        <p:spPr>
          <a:xfrm>
            <a:off x="184201" y="4063138"/>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extLst>
      <p:ext uri="{BB962C8B-B14F-4D97-AF65-F5344CB8AC3E}">
        <p14:creationId xmlns:p14="http://schemas.microsoft.com/office/powerpoint/2010/main" val="359073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20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endParaRPr lang="fr-FR"/>
          </a:p>
        </p:txBody>
      </p:sp>
      <p:grpSp>
        <p:nvGrpSpPr>
          <p:cNvPr id="15" name="Groupe 14"/>
          <p:cNvGrpSpPr/>
          <p:nvPr/>
        </p:nvGrpSpPr>
        <p:grpSpPr>
          <a:xfrm>
            <a:off x="971448" y="841276"/>
            <a:ext cx="7772764" cy="3771840"/>
            <a:chOff x="827584" y="1491138"/>
            <a:chExt cx="7776864" cy="3141878"/>
          </a:xfrm>
        </p:grpSpPr>
        <p:sp>
          <p:nvSpPr>
            <p:cNvPr id="36" name="Ellipse 35"/>
            <p:cNvSpPr/>
            <p:nvPr/>
          </p:nvSpPr>
          <p:spPr>
            <a:xfrm>
              <a:off x="7308304" y="1491138"/>
              <a:ext cx="1296144" cy="3141878"/>
            </a:xfrm>
            <a:prstGeom prst="ellipse">
              <a:avLst/>
            </a:prstGeom>
            <a:gradFill flip="none" rotWithShape="1">
              <a:gsLst>
                <a:gs pos="0">
                  <a:srgbClr val="FFFF66"/>
                </a:gs>
                <a:gs pos="64999">
                  <a:srgbClr val="F0EBD5"/>
                </a:gs>
                <a:gs pos="100000">
                  <a:srgbClr val="F0EBD5"/>
                </a:gs>
                <a:gs pos="100000">
                  <a:srgbClr val="D1C39F"/>
                </a:gs>
              </a:gsLst>
              <a:lin ang="27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à coins arrondis 36"/>
            <p:cNvSpPr/>
            <p:nvPr/>
          </p:nvSpPr>
          <p:spPr>
            <a:xfrm>
              <a:off x="827584" y="2996952"/>
              <a:ext cx="7272808" cy="504056"/>
            </a:xfrm>
            <a:prstGeom prst="roundRect">
              <a:avLst/>
            </a:prstGeom>
            <a:solidFill>
              <a:srgbClr val="FFFF66">
                <a:alpha val="39000"/>
              </a:srgbClr>
            </a:solidFill>
            <a:ln w="3175">
              <a:solidFill>
                <a:schemeClr val="accent1">
                  <a:alpha val="4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 name="Connecteur droit 37"/>
            <p:cNvCxnSpPr>
              <a:endCxn id="36" idx="0"/>
            </p:cNvCxnSpPr>
            <p:nvPr/>
          </p:nvCxnSpPr>
          <p:spPr>
            <a:xfrm flipV="1">
              <a:off x="827584" y="1491138"/>
              <a:ext cx="7128792" cy="150581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a:endCxn id="36" idx="4"/>
            </p:cNvCxnSpPr>
            <p:nvPr/>
          </p:nvCxnSpPr>
          <p:spPr>
            <a:xfrm>
              <a:off x="827584" y="3501008"/>
              <a:ext cx="7128792" cy="113200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ZoneTexte 39"/>
            <p:cNvSpPr txBox="1"/>
            <p:nvPr/>
          </p:nvSpPr>
          <p:spPr>
            <a:xfrm>
              <a:off x="1835696" y="3068961"/>
              <a:ext cx="1224135" cy="282010"/>
            </a:xfrm>
            <a:prstGeom prst="rect">
              <a:avLst/>
            </a:prstGeom>
            <a:noFill/>
            <a:ln>
              <a:noFill/>
            </a:ln>
          </p:spPr>
          <p:txBody>
            <a:bodyPr wrap="square" rtlCol="0">
              <a:spAutoFit/>
            </a:bodyPr>
            <a:lstStyle/>
            <a:p>
              <a:r>
                <a:rPr lang="fr-FR" sz="1600" dirty="0" smtClean="0">
                  <a:latin typeface="Calibri" pitchFamily="34" charset="0"/>
                </a:rPr>
                <a:t>Objectifs</a:t>
              </a:r>
              <a:endParaRPr lang="fr-FR" sz="1600" dirty="0">
                <a:latin typeface="Calibri" pitchFamily="34" charset="0"/>
              </a:endParaRPr>
            </a:p>
          </p:txBody>
        </p:sp>
        <p:sp>
          <p:nvSpPr>
            <p:cNvPr id="41" name="ZoneTexte 40"/>
            <p:cNvSpPr txBox="1"/>
            <p:nvPr/>
          </p:nvSpPr>
          <p:spPr>
            <a:xfrm>
              <a:off x="3995936" y="3068961"/>
              <a:ext cx="1440159" cy="412239"/>
            </a:xfrm>
            <a:prstGeom prst="rect">
              <a:avLst/>
            </a:prstGeom>
            <a:noFill/>
            <a:ln>
              <a:noFill/>
            </a:ln>
          </p:spPr>
          <p:txBody>
            <a:bodyPr wrap="square" rtlCol="0">
              <a:spAutoFit/>
            </a:bodyPr>
            <a:lstStyle/>
            <a:p>
              <a:r>
                <a:rPr lang="fr-FR" sz="1600" dirty="0">
                  <a:latin typeface="Calibri" pitchFamily="34" charset="0"/>
                </a:rPr>
                <a:t>Résultats</a:t>
              </a:r>
            </a:p>
          </p:txBody>
        </p:sp>
        <p:sp>
          <p:nvSpPr>
            <p:cNvPr id="42" name="ZoneTexte 41"/>
            <p:cNvSpPr txBox="1"/>
            <p:nvPr/>
          </p:nvSpPr>
          <p:spPr>
            <a:xfrm rot="20724326">
              <a:off x="5458909" y="1970934"/>
              <a:ext cx="882903" cy="282010"/>
            </a:xfrm>
            <a:prstGeom prst="rect">
              <a:avLst/>
            </a:prstGeom>
            <a:noFill/>
            <a:ln>
              <a:noFill/>
            </a:ln>
          </p:spPr>
          <p:txBody>
            <a:bodyPr wrap="square" rtlCol="0">
              <a:spAutoFit/>
            </a:bodyPr>
            <a:lstStyle/>
            <a:p>
              <a:r>
                <a:rPr lang="fr-FR" sz="1600" dirty="0" smtClean="0">
                  <a:latin typeface="Calibri" pitchFamily="34" charset="0"/>
                </a:rPr>
                <a:t>Effets</a:t>
              </a:r>
              <a:endParaRPr lang="fr-FR" sz="1600" dirty="0">
                <a:latin typeface="Calibri" pitchFamily="34" charset="0"/>
              </a:endParaRPr>
            </a:p>
          </p:txBody>
        </p:sp>
        <p:sp>
          <p:nvSpPr>
            <p:cNvPr id="43" name="ZoneTexte 42"/>
            <p:cNvSpPr txBox="1"/>
            <p:nvPr/>
          </p:nvSpPr>
          <p:spPr>
            <a:xfrm>
              <a:off x="7524328" y="2308809"/>
              <a:ext cx="1080120" cy="282010"/>
            </a:xfrm>
            <a:prstGeom prst="rect">
              <a:avLst/>
            </a:prstGeom>
            <a:noFill/>
            <a:ln>
              <a:noFill/>
            </a:ln>
          </p:spPr>
          <p:txBody>
            <a:bodyPr wrap="square" rtlCol="0">
              <a:spAutoFit/>
            </a:bodyPr>
            <a:lstStyle/>
            <a:p>
              <a:r>
                <a:rPr lang="fr-FR" sz="1600" dirty="0" smtClean="0">
                  <a:latin typeface="Calibri" pitchFamily="34" charset="0"/>
                </a:rPr>
                <a:t>Impact</a:t>
              </a:r>
              <a:endParaRPr lang="fr-FR" sz="1600" dirty="0">
                <a:latin typeface="Calibri" pitchFamily="34" charset="0"/>
              </a:endParaRPr>
            </a:p>
          </p:txBody>
        </p:sp>
      </p:grpSp>
      <p:grpSp>
        <p:nvGrpSpPr>
          <p:cNvPr id="16" name="Groupe 15"/>
          <p:cNvGrpSpPr/>
          <p:nvPr/>
        </p:nvGrpSpPr>
        <p:grpSpPr>
          <a:xfrm>
            <a:off x="899478" y="2389675"/>
            <a:ext cx="791670" cy="1210243"/>
            <a:chOff x="683568" y="2708920"/>
            <a:chExt cx="792088" cy="1008112"/>
          </a:xfrm>
        </p:grpSpPr>
        <p:sp>
          <p:nvSpPr>
            <p:cNvPr id="34" name="Ellipse 33"/>
            <p:cNvSpPr/>
            <p:nvPr/>
          </p:nvSpPr>
          <p:spPr>
            <a:xfrm>
              <a:off x="683568" y="2708920"/>
              <a:ext cx="792088" cy="1008112"/>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p:cNvSpPr/>
            <p:nvPr/>
          </p:nvSpPr>
          <p:spPr>
            <a:xfrm>
              <a:off x="827584" y="2924944"/>
              <a:ext cx="504056" cy="576064"/>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9" name="Groupe 18"/>
          <p:cNvGrpSpPr/>
          <p:nvPr/>
        </p:nvGrpSpPr>
        <p:grpSpPr>
          <a:xfrm>
            <a:off x="7736631" y="2389675"/>
            <a:ext cx="791670" cy="1210243"/>
            <a:chOff x="683568" y="2708920"/>
            <a:chExt cx="792088" cy="1008112"/>
          </a:xfrm>
        </p:grpSpPr>
        <p:sp>
          <p:nvSpPr>
            <p:cNvPr id="28" name="Ellipse 27"/>
            <p:cNvSpPr/>
            <p:nvPr/>
          </p:nvSpPr>
          <p:spPr>
            <a:xfrm>
              <a:off x="683568" y="2708920"/>
              <a:ext cx="792088" cy="1008112"/>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827584" y="2924944"/>
              <a:ext cx="504056" cy="576064"/>
            </a:xfrm>
            <a:prstGeom prst="ellipse">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p:cNvSpPr txBox="1"/>
          <p:nvPr/>
        </p:nvSpPr>
        <p:spPr>
          <a:xfrm>
            <a:off x="683568" y="4702922"/>
            <a:ext cx="1295461" cy="584775"/>
          </a:xfrm>
          <a:prstGeom prst="rect">
            <a:avLst/>
          </a:prstGeom>
          <a:noFill/>
          <a:ln>
            <a:solidFill>
              <a:schemeClr val="accent1"/>
            </a:solidFill>
          </a:ln>
        </p:spPr>
        <p:txBody>
          <a:bodyPr wrap="square" rtlCol="0">
            <a:spAutoFit/>
          </a:bodyPr>
          <a:lstStyle/>
          <a:p>
            <a:pPr algn="ctr"/>
            <a:r>
              <a:rPr lang="fr-FR" sz="1600" dirty="0" smtClean="0">
                <a:latin typeface="Calibri" pitchFamily="34" charset="0"/>
              </a:rPr>
              <a:t>Évaluation ex-ante</a:t>
            </a:r>
            <a:endParaRPr lang="fr-FR" sz="1600" dirty="0">
              <a:latin typeface="Calibri" pitchFamily="34" charset="0"/>
            </a:endParaRPr>
          </a:p>
        </p:txBody>
      </p:sp>
      <p:sp>
        <p:nvSpPr>
          <p:cNvPr id="23" name="ZoneTexte 22"/>
          <p:cNvSpPr txBox="1"/>
          <p:nvPr/>
        </p:nvSpPr>
        <p:spPr>
          <a:xfrm>
            <a:off x="7376782" y="4700834"/>
            <a:ext cx="1583341" cy="584776"/>
          </a:xfrm>
          <a:prstGeom prst="rect">
            <a:avLst/>
          </a:prstGeom>
          <a:noFill/>
          <a:ln>
            <a:solidFill>
              <a:schemeClr val="accent1"/>
            </a:solidFill>
          </a:ln>
        </p:spPr>
        <p:txBody>
          <a:bodyPr wrap="square" rtlCol="0">
            <a:spAutoFit/>
          </a:bodyPr>
          <a:lstStyle/>
          <a:p>
            <a:pPr algn="ctr"/>
            <a:r>
              <a:rPr lang="fr-FR" sz="1600" dirty="0">
                <a:latin typeface="Calibri" pitchFamily="34" charset="0"/>
              </a:rPr>
              <a:t>Évaluation </a:t>
            </a:r>
          </a:p>
          <a:p>
            <a:pPr algn="ctr"/>
            <a:r>
              <a:rPr lang="fr-FR" sz="1600" dirty="0">
                <a:latin typeface="Calibri" pitchFamily="34" charset="0"/>
              </a:rPr>
              <a:t>ex-post</a:t>
            </a:r>
          </a:p>
        </p:txBody>
      </p:sp>
      <p:cxnSp>
        <p:nvCxnSpPr>
          <p:cNvPr id="26" name="Connecteur droit avec flèche 25"/>
          <p:cNvCxnSpPr/>
          <p:nvPr/>
        </p:nvCxnSpPr>
        <p:spPr>
          <a:xfrm flipV="1">
            <a:off x="8168452" y="3648227"/>
            <a:ext cx="0" cy="1052490"/>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V="1">
            <a:off x="1259328" y="3648227"/>
            <a:ext cx="0" cy="1052490"/>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9" name="Ellipse 8"/>
          <p:cNvSpPr/>
          <p:nvPr/>
        </p:nvSpPr>
        <p:spPr>
          <a:xfrm>
            <a:off x="573072" y="4513684"/>
            <a:ext cx="1517685" cy="912352"/>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766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77778E-7 -4.44444E-6 L 0.74757 0.00917 " pathEditMode="relative" rAng="0" ptsTypes="AA">
                                      <p:cBhvr>
                                        <p:cTn id="10" dur="2000" fill="hold"/>
                                        <p:tgtEl>
                                          <p:spTgt spid="9"/>
                                        </p:tgtEl>
                                        <p:attrNameLst>
                                          <p:attrName>ppt_x</p:attrName>
                                          <p:attrName>ppt_y</p:attrName>
                                        </p:attrNameLst>
                                      </p:cBhvr>
                                      <p:rCtr x="37378" y="4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égende encadrée 1 8"/>
          <p:cNvSpPr/>
          <p:nvPr/>
        </p:nvSpPr>
        <p:spPr>
          <a:xfrm>
            <a:off x="3491880" y="2221431"/>
            <a:ext cx="5184576" cy="840093"/>
          </a:xfrm>
          <a:prstGeom prst="borderCallout1">
            <a:avLst>
              <a:gd name="adj1" fmla="val 102997"/>
              <a:gd name="adj2" fmla="val 47921"/>
              <a:gd name="adj3" fmla="val 289198"/>
              <a:gd name="adj4" fmla="val 48245"/>
            </a:avLst>
          </a:prstGeom>
          <a:solidFill>
            <a:schemeClr val="bg1"/>
          </a:solidFill>
          <a:ln w="57150">
            <a:solidFill>
              <a:schemeClr val="bg1"/>
            </a:solidFill>
            <a:headEnd type="triangle"/>
            <a:tailEnd type="none"/>
          </a:ln>
          <a:effectLst/>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3200" b="1" dirty="0" smtClean="0">
                <a:solidFill>
                  <a:srgbClr val="FF0000"/>
                </a:solidFill>
                <a:latin typeface="Calibri"/>
                <a:cs typeface="Calibri"/>
              </a:rPr>
              <a:t>Indicateurs</a:t>
            </a:r>
            <a:endParaRPr lang="fr-FR" sz="3200" b="1" dirty="0">
              <a:solidFill>
                <a:srgbClr val="FF0000"/>
              </a:solidFill>
              <a:latin typeface="Calibri"/>
              <a:cs typeface="Calibri"/>
            </a:endParaRPr>
          </a:p>
        </p:txBody>
      </p:sp>
      <p:sp>
        <p:nvSpPr>
          <p:cNvPr id="15" name="Bulle ronde 14"/>
          <p:cNvSpPr/>
          <p:nvPr/>
        </p:nvSpPr>
        <p:spPr>
          <a:xfrm>
            <a:off x="5866130" y="745268"/>
            <a:ext cx="3078342" cy="1049052"/>
          </a:xfrm>
          <a:prstGeom prst="wedgeEllipseCallout">
            <a:avLst>
              <a:gd name="adj1" fmla="val -39463"/>
              <a:gd name="adj2" fmla="val 110467"/>
            </a:avLst>
          </a:prstGeom>
          <a:solidFill>
            <a:schemeClr val="accent5">
              <a:lumMod val="40000"/>
              <a:lumOff val="60000"/>
            </a:schemeClr>
          </a:solidFill>
          <a:ln>
            <a:solidFill>
              <a:schemeClr val="bg2"/>
            </a:solidFill>
            <a:prstDash val="dash"/>
            <a:tailEnd type="none"/>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2000" i="1" dirty="0" smtClean="0">
                <a:solidFill>
                  <a:schemeClr val="tx1"/>
                </a:solidFill>
                <a:latin typeface="Calibri"/>
                <a:cs typeface="Calibri"/>
                <a:sym typeface="Wingdings" panose="05000000000000000000" pitchFamily="2" charset="2"/>
              </a:rPr>
              <a:t></a:t>
            </a:r>
            <a:r>
              <a:rPr lang="fr-FR" sz="1600" i="1" dirty="0" smtClean="0">
                <a:solidFill>
                  <a:schemeClr val="tx1"/>
                </a:solidFill>
                <a:latin typeface="Calibri"/>
                <a:cs typeface="Calibri"/>
                <a:sym typeface="Wingdings" panose="05000000000000000000" pitchFamily="2" charset="2"/>
              </a:rPr>
              <a:t> </a:t>
            </a:r>
            <a:r>
              <a:rPr lang="fr-FR" sz="1600" i="1" dirty="0" smtClean="0">
                <a:solidFill>
                  <a:schemeClr val="tx1"/>
                </a:solidFill>
                <a:latin typeface="Calibri"/>
                <a:cs typeface="Calibri"/>
              </a:rPr>
              <a:t>Même méthodologie que celle utilisée au début du projet</a:t>
            </a:r>
            <a:endParaRPr lang="fr-FR" sz="1600" i="1" dirty="0">
              <a:solidFill>
                <a:schemeClr val="tx1"/>
              </a:solidFill>
              <a:latin typeface="Calibri"/>
              <a:cs typeface="Calibri"/>
            </a:endParaRPr>
          </a:p>
        </p:txBody>
      </p:sp>
      <p:sp>
        <p:nvSpPr>
          <p:cNvPr id="12" name="Rectangle 11"/>
          <p:cNvSpPr/>
          <p:nvPr/>
        </p:nvSpPr>
        <p:spPr>
          <a:xfrm>
            <a:off x="2524334" y="4554622"/>
            <a:ext cx="4045889" cy="420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a:endParaRPr lang="fr-FR"/>
          </a:p>
        </p:txBody>
      </p:sp>
      <p:sp>
        <p:nvSpPr>
          <p:cNvPr id="3" name="Légende encadrée 1 2"/>
          <p:cNvSpPr/>
          <p:nvPr/>
        </p:nvSpPr>
        <p:spPr>
          <a:xfrm>
            <a:off x="3563888" y="4537687"/>
            <a:ext cx="5112568" cy="840093"/>
          </a:xfrm>
          <a:prstGeom prst="borderCallout1">
            <a:avLst>
              <a:gd name="adj1" fmla="val -2039"/>
              <a:gd name="adj2" fmla="val 48228"/>
              <a:gd name="adj3" fmla="val -4400"/>
              <a:gd name="adj4" fmla="val 48275"/>
            </a:avLst>
          </a:prstGeom>
          <a:solidFill>
            <a:schemeClr val="accent1">
              <a:lumMod val="60000"/>
              <a:lumOff val="40000"/>
            </a:schemeClr>
          </a:solidFill>
          <a:ln>
            <a:solidFill>
              <a:schemeClr val="tx1">
                <a:lumMod val="65000"/>
                <a:lumOff val="35000"/>
              </a:schemeClr>
            </a:solidFill>
          </a:ln>
        </p:spPr>
        <p:style>
          <a:lnRef idx="0">
            <a:schemeClr val="accent3"/>
          </a:lnRef>
          <a:fillRef idx="3">
            <a:schemeClr val="accent3"/>
          </a:fillRef>
          <a:effectRef idx="3">
            <a:schemeClr val="accent3"/>
          </a:effectRef>
          <a:fontRef idx="minor">
            <a:schemeClr val="lt1"/>
          </a:fontRef>
        </p:style>
        <p:txBody>
          <a:bodyPr lIns="71320" tIns="35661" rIns="71320" bIns="35661" rtlCol="0" anchor="ctr"/>
          <a:lstStyle/>
          <a:p>
            <a:pPr algn="ctr"/>
            <a:r>
              <a:rPr lang="fr-FR" sz="3200" b="1" dirty="0" smtClean="0">
                <a:solidFill>
                  <a:schemeClr val="tx1"/>
                </a:solidFill>
                <a:latin typeface="Calibri"/>
                <a:cs typeface="Calibri"/>
              </a:rPr>
              <a:t>Situation finale</a:t>
            </a:r>
            <a:endParaRPr lang="fr-FR" sz="3200" b="1" dirty="0">
              <a:solidFill>
                <a:schemeClr val="tx1"/>
              </a:solidFill>
              <a:latin typeface="Calibri"/>
              <a:cs typeface="Calibri"/>
            </a:endParaRPr>
          </a:p>
        </p:txBody>
      </p:sp>
      <p:sp>
        <p:nvSpPr>
          <p:cNvPr id="16" name="Rectangle 2"/>
          <p:cNvSpPr>
            <a:spLocks noGrp="1" noChangeArrowheads="1"/>
          </p:cNvSpPr>
          <p:nvPr>
            <p:ph type="title"/>
          </p:nvPr>
        </p:nvSpPr>
        <p:spPr>
          <a:prstGeom prst="rect">
            <a:avLst/>
          </a:prstGeom>
        </p:spPr>
        <p:txBody>
          <a:bodyPr/>
          <a:lstStyle/>
          <a:p>
            <a:pPr eaLnBrk="1" hangingPunct="1"/>
            <a:r>
              <a:rPr lang="fr-FR" sz="3100" dirty="0"/>
              <a:t>Evaluation ex-post</a:t>
            </a:r>
          </a:p>
        </p:txBody>
      </p:sp>
      <p:sp>
        <p:nvSpPr>
          <p:cNvPr id="10" name="Bulle ronde 9"/>
          <p:cNvSpPr/>
          <p:nvPr/>
        </p:nvSpPr>
        <p:spPr>
          <a:xfrm>
            <a:off x="2987824" y="3494207"/>
            <a:ext cx="2887741" cy="864096"/>
          </a:xfrm>
          <a:prstGeom prst="wedgeEllipseCallout">
            <a:avLst>
              <a:gd name="adj1" fmla="val 40940"/>
              <a:gd name="adj2" fmla="val -117725"/>
            </a:avLst>
          </a:prstGeom>
          <a:solidFill>
            <a:schemeClr val="accent6">
              <a:lumMod val="20000"/>
              <a:lumOff val="80000"/>
            </a:schemeClr>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1600" i="1" dirty="0">
                <a:solidFill>
                  <a:schemeClr val="accent6">
                    <a:lumMod val="75000"/>
                  </a:schemeClr>
                </a:solidFill>
                <a:latin typeface="Calibri"/>
                <a:cs typeface="Calibri"/>
              </a:rPr>
              <a:t>Recueil des données </a:t>
            </a:r>
            <a:r>
              <a:rPr lang="fr-FR" sz="1600" i="1" dirty="0" smtClean="0">
                <a:solidFill>
                  <a:schemeClr val="accent6">
                    <a:lumMod val="75000"/>
                  </a:schemeClr>
                </a:solidFill>
                <a:latin typeface="Calibri"/>
                <a:cs typeface="Calibri"/>
              </a:rPr>
              <a:t>après la fin du </a:t>
            </a:r>
            <a:r>
              <a:rPr lang="fr-FR" sz="1600" i="1" dirty="0">
                <a:solidFill>
                  <a:schemeClr val="accent6">
                    <a:lumMod val="75000"/>
                  </a:schemeClr>
                </a:solidFill>
                <a:latin typeface="Calibri"/>
                <a:cs typeface="Calibri"/>
              </a:rPr>
              <a:t>projet </a:t>
            </a:r>
          </a:p>
        </p:txBody>
      </p:sp>
      <p:sp>
        <p:nvSpPr>
          <p:cNvPr id="18" name="ZoneTexte 17"/>
          <p:cNvSpPr txBox="1"/>
          <p:nvPr/>
        </p:nvSpPr>
        <p:spPr>
          <a:xfrm>
            <a:off x="180137" y="443281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extLst>
      <p:ext uri="{BB962C8B-B14F-4D97-AF65-F5344CB8AC3E}">
        <p14:creationId xmlns:p14="http://schemas.microsoft.com/office/powerpoint/2010/main" val="1435966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necteur droit avec flèche 14"/>
          <p:cNvCxnSpPr/>
          <p:nvPr/>
        </p:nvCxnSpPr>
        <p:spPr>
          <a:xfrm flipV="1">
            <a:off x="5220072" y="2359540"/>
            <a:ext cx="0" cy="2016224"/>
          </a:xfrm>
          <a:prstGeom prst="straightConnector1">
            <a:avLst/>
          </a:prstGeom>
          <a:ln w="38100" cmpd="sng">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4" name="Groupe 3"/>
          <p:cNvGrpSpPr/>
          <p:nvPr/>
        </p:nvGrpSpPr>
        <p:grpSpPr>
          <a:xfrm>
            <a:off x="2750833" y="1527482"/>
            <a:ext cx="4824536" cy="3778290"/>
            <a:chOff x="2534809" y="1527482"/>
            <a:chExt cx="4824536" cy="3778290"/>
          </a:xfrm>
        </p:grpSpPr>
        <p:sp>
          <p:nvSpPr>
            <p:cNvPr id="3" name="Légende encadrée 1 2"/>
            <p:cNvSpPr/>
            <p:nvPr/>
          </p:nvSpPr>
          <p:spPr>
            <a:xfrm>
              <a:off x="2627784" y="4427734"/>
              <a:ext cx="4680520" cy="878038"/>
            </a:xfrm>
            <a:prstGeom prst="borderCallout1">
              <a:avLst>
                <a:gd name="adj1" fmla="val -2039"/>
                <a:gd name="adj2" fmla="val 48228"/>
                <a:gd name="adj3" fmla="val -1958"/>
                <a:gd name="adj4" fmla="val 48112"/>
              </a:avLst>
            </a:prstGeom>
            <a:solidFill>
              <a:schemeClr val="accent1">
                <a:lumMod val="60000"/>
                <a:lumOff val="40000"/>
              </a:schemeClr>
            </a:solidFill>
            <a:ln>
              <a:solidFill>
                <a:schemeClr val="tx1">
                  <a:lumMod val="65000"/>
                  <a:lumOff val="35000"/>
                </a:schemeClr>
              </a:solidFill>
            </a:ln>
          </p:spPr>
          <p:style>
            <a:lnRef idx="0">
              <a:schemeClr val="accent3"/>
            </a:lnRef>
            <a:fillRef idx="3">
              <a:schemeClr val="accent3"/>
            </a:fillRef>
            <a:effectRef idx="3">
              <a:schemeClr val="accent3"/>
            </a:effectRef>
            <a:fontRef idx="minor">
              <a:schemeClr val="lt1"/>
            </a:fontRef>
          </p:style>
          <p:txBody>
            <a:bodyPr lIns="71320" tIns="35661" rIns="71320" bIns="35661" rtlCol="0" anchor="ctr"/>
            <a:lstStyle/>
            <a:p>
              <a:pPr algn="ctr"/>
              <a:r>
                <a:rPr lang="fr-FR" sz="3600" b="1" dirty="0">
                  <a:solidFill>
                    <a:schemeClr val="tx1"/>
                  </a:solidFill>
                  <a:latin typeface="Calibri"/>
                  <a:cs typeface="Calibri"/>
                </a:rPr>
                <a:t>Situation </a:t>
              </a:r>
              <a:r>
                <a:rPr lang="fr-FR" sz="3600" b="1" dirty="0" smtClean="0">
                  <a:solidFill>
                    <a:schemeClr val="tx1"/>
                  </a:solidFill>
                  <a:latin typeface="Calibri"/>
                  <a:cs typeface="Calibri"/>
                </a:rPr>
                <a:t>finale</a:t>
              </a:r>
              <a:endParaRPr lang="fr-FR" sz="3600" b="1" dirty="0">
                <a:solidFill>
                  <a:schemeClr val="tx1"/>
                </a:solidFill>
                <a:latin typeface="Calibri"/>
                <a:cs typeface="Calibri"/>
              </a:endParaRPr>
            </a:p>
          </p:txBody>
        </p:sp>
        <p:sp>
          <p:nvSpPr>
            <p:cNvPr id="22" name="Ellipse 21"/>
            <p:cNvSpPr/>
            <p:nvPr/>
          </p:nvSpPr>
          <p:spPr>
            <a:xfrm>
              <a:off x="3329862" y="1527482"/>
              <a:ext cx="3348372" cy="780088"/>
            </a:xfrm>
            <a:prstGeom prst="ellipse">
              <a:avLst/>
            </a:prstGeom>
            <a:noFill/>
            <a:ln w="38100" cmpd="sng">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2500" b="1" dirty="0" smtClean="0">
                  <a:ln>
                    <a:noFill/>
                    <a:prstDash val="solid"/>
                  </a:ln>
                  <a:solidFill>
                    <a:srgbClr val="248511"/>
                  </a:solidFill>
                </a:rPr>
                <a:t>IMPACT REEL</a:t>
              </a:r>
              <a:endParaRPr lang="fr-FR" sz="2500" b="1" dirty="0">
                <a:ln>
                  <a:noFill/>
                  <a:prstDash val="solid"/>
                </a:ln>
                <a:solidFill>
                  <a:srgbClr val="248511"/>
                </a:solidFill>
              </a:endParaRPr>
            </a:p>
          </p:txBody>
        </p:sp>
        <p:sp>
          <p:nvSpPr>
            <p:cNvPr id="9" name="Légende encadrée 1 8"/>
            <p:cNvSpPr/>
            <p:nvPr/>
          </p:nvSpPr>
          <p:spPr>
            <a:xfrm>
              <a:off x="2534809" y="2947605"/>
              <a:ext cx="4824536" cy="840093"/>
            </a:xfrm>
            <a:prstGeom prst="borderCallout1">
              <a:avLst>
                <a:gd name="adj1" fmla="val 188377"/>
                <a:gd name="adj2" fmla="val 50162"/>
                <a:gd name="adj3" fmla="val 187970"/>
                <a:gd name="adj4" fmla="val 5012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4000" b="1" dirty="0">
                  <a:solidFill>
                    <a:srgbClr val="FF0000"/>
                  </a:solidFill>
                  <a:latin typeface="Calibri"/>
                  <a:cs typeface="Calibri"/>
                </a:rPr>
                <a:t>Indicateurs</a:t>
              </a:r>
              <a:endParaRPr lang="fr-FR" sz="1200" i="1" dirty="0">
                <a:solidFill>
                  <a:srgbClr val="FF0000"/>
                </a:solidFill>
                <a:latin typeface="Calibri"/>
                <a:cs typeface="Calibri"/>
              </a:endParaRPr>
            </a:p>
          </p:txBody>
        </p:sp>
      </p:grpSp>
      <p:sp>
        <p:nvSpPr>
          <p:cNvPr id="13" name="Rectangle 2"/>
          <p:cNvSpPr>
            <a:spLocks noGrp="1" noChangeArrowheads="1"/>
          </p:cNvSpPr>
          <p:nvPr>
            <p:ph type="title"/>
          </p:nvPr>
        </p:nvSpPr>
        <p:spPr>
          <a:xfrm>
            <a:off x="2627784" y="134938"/>
            <a:ext cx="6385588" cy="571500"/>
          </a:xfrm>
          <a:prstGeom prst="rect">
            <a:avLst/>
          </a:prstGeom>
        </p:spPr>
        <p:txBody>
          <a:bodyPr/>
          <a:lstStyle/>
          <a:p>
            <a:pPr eaLnBrk="1" hangingPunct="1"/>
            <a:r>
              <a:rPr lang="fr-FR" sz="3100" dirty="0"/>
              <a:t>Utiliser les indicateurs pour </a:t>
            </a:r>
            <a:r>
              <a:rPr lang="fr-FR" sz="3100" dirty="0" smtClean="0"/>
              <a:t>connaître la </a:t>
            </a:r>
            <a:r>
              <a:rPr lang="fr-FR" sz="3100" dirty="0"/>
              <a:t>situation </a:t>
            </a:r>
            <a:r>
              <a:rPr lang="fr-FR" sz="3100" dirty="0" smtClean="0"/>
              <a:t>finale</a:t>
            </a:r>
            <a:endParaRPr lang="fr-FR" sz="3100" dirty="0"/>
          </a:p>
        </p:txBody>
      </p:sp>
      <p:sp>
        <p:nvSpPr>
          <p:cNvPr id="2" name="Flèche vers le haut 1"/>
          <p:cNvSpPr/>
          <p:nvPr/>
        </p:nvSpPr>
        <p:spPr>
          <a:xfrm>
            <a:off x="7596337" y="1057300"/>
            <a:ext cx="1526958" cy="4260473"/>
          </a:xfrm>
          <a:prstGeom prst="upArrow">
            <a:avLst/>
          </a:prstGeom>
          <a:solidFill>
            <a:srgbClr val="FF9900"/>
          </a:solidFill>
          <a:ln>
            <a:noFill/>
          </a:ln>
        </p:spPr>
        <p:style>
          <a:lnRef idx="1">
            <a:schemeClr val="accent1"/>
          </a:lnRef>
          <a:fillRef idx="3">
            <a:schemeClr val="accent1"/>
          </a:fillRef>
          <a:effectRef idx="2">
            <a:schemeClr val="accent1"/>
          </a:effectRef>
          <a:fontRef idx="minor">
            <a:schemeClr val="lt1"/>
          </a:fontRef>
        </p:style>
        <p:txBody>
          <a:bodyPr vert="vert" lIns="71320" tIns="35661" rIns="71320" bIns="35661" rtlCol="0" anchor="ctr">
            <a:scene3d>
              <a:camera prst="orthographicFront">
                <a:rot lat="0" lon="300000" rev="0"/>
              </a:camera>
              <a:lightRig rig="threePt" dir="t"/>
            </a:scene3d>
          </a:bodyPr>
          <a:lstStyle/>
          <a:p>
            <a:pPr algn="ctr"/>
            <a:r>
              <a:rPr lang="fr-FR" sz="3600" b="1" cap="small" dirty="0" smtClean="0">
                <a:ln w="1905">
                  <a:solidFill>
                    <a:schemeClr val="tx1"/>
                  </a:solidFill>
                </a:ln>
                <a:solidFill>
                  <a:schemeClr val="tx1"/>
                </a:solidFill>
                <a:effectLst>
                  <a:innerShdw blurRad="69850" dist="43180" dir="5400000">
                    <a:srgbClr val="000000">
                      <a:alpha val="65000"/>
                    </a:srgbClr>
                  </a:innerShdw>
                </a:effectLst>
              </a:rPr>
              <a:t>inductif</a:t>
            </a:r>
            <a:endParaRPr lang="fr-FR" dirty="0"/>
          </a:p>
        </p:txBody>
      </p:sp>
      <p:sp>
        <p:nvSpPr>
          <p:cNvPr id="10" name="ZoneTexte 9"/>
          <p:cNvSpPr txBox="1"/>
          <p:nvPr/>
        </p:nvSpPr>
        <p:spPr>
          <a:xfrm>
            <a:off x="180137" y="443281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extLst>
      <p:ext uri="{BB962C8B-B14F-4D97-AF65-F5344CB8AC3E}">
        <p14:creationId xmlns:p14="http://schemas.microsoft.com/office/powerpoint/2010/main" val="1009540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nvPr>
        </p:nvSpPr>
        <p:spPr>
          <a:prstGeom prst="rect">
            <a:avLst/>
          </a:prstGeom>
        </p:spPr>
        <p:txBody>
          <a:bodyPr/>
          <a:lstStyle/>
          <a:p>
            <a:pPr eaLnBrk="1" hangingPunct="1"/>
            <a:r>
              <a:rPr lang="fr-FR" sz="3100" dirty="0" smtClean="0"/>
              <a:t>Appréciation de l’impact</a:t>
            </a:r>
            <a:endParaRPr lang="fr-FR" sz="3100" dirty="0"/>
          </a:p>
        </p:txBody>
      </p:sp>
      <p:sp>
        <p:nvSpPr>
          <p:cNvPr id="5" name="Espace réservé du contenu 4"/>
          <p:cNvSpPr>
            <a:spLocks noGrp="1"/>
          </p:cNvSpPr>
          <p:nvPr>
            <p:ph idx="1"/>
          </p:nvPr>
        </p:nvSpPr>
        <p:spPr>
          <a:xfrm>
            <a:off x="2627784" y="913284"/>
            <a:ext cx="6389219" cy="4293716"/>
          </a:xfrm>
        </p:spPr>
        <p:txBody>
          <a:bodyPr/>
          <a:lstStyle/>
          <a:p>
            <a:r>
              <a:rPr lang="fr-FR" sz="2000" dirty="0"/>
              <a:t>Ce n'est pas parce qu'un indicateur est quantifié qu'il a du sens</a:t>
            </a:r>
          </a:p>
          <a:p>
            <a:pPr lvl="1"/>
            <a:r>
              <a:rPr lang="fr-FR" sz="1800" dirty="0">
                <a:solidFill>
                  <a:schemeClr val="accent1">
                    <a:lumMod val="50000"/>
                  </a:schemeClr>
                </a:solidFill>
              </a:rPr>
              <a:t>Une augmentation de revenus de </a:t>
            </a:r>
            <a:r>
              <a:rPr lang="fr-FR" sz="1800" dirty="0" smtClean="0">
                <a:solidFill>
                  <a:schemeClr val="accent1">
                    <a:lumMod val="50000"/>
                  </a:schemeClr>
                </a:solidFill>
              </a:rPr>
              <a:t>100€, </a:t>
            </a:r>
            <a:r>
              <a:rPr lang="fr-FR" sz="1800" dirty="0">
                <a:solidFill>
                  <a:schemeClr val="accent1">
                    <a:lumMod val="50000"/>
                  </a:schemeClr>
                </a:solidFill>
              </a:rPr>
              <a:t>est-ce "peu" ? "beaucoup" </a:t>
            </a:r>
            <a:r>
              <a:rPr lang="fr-FR" sz="1800" dirty="0" smtClean="0">
                <a:solidFill>
                  <a:schemeClr val="accent1">
                    <a:lumMod val="50000"/>
                  </a:schemeClr>
                </a:solidFill>
              </a:rPr>
              <a:t>?</a:t>
            </a:r>
            <a:endParaRPr lang="fr-FR" sz="1800" dirty="0"/>
          </a:p>
          <a:p>
            <a:r>
              <a:rPr lang="fr-FR" sz="2000" b="1" dirty="0" smtClean="0"/>
              <a:t>Calibrer</a:t>
            </a:r>
            <a:r>
              <a:rPr lang="fr-FR" sz="2000" dirty="0" smtClean="0"/>
              <a:t> la variation de chaque indicateur en comparant situation de départ et impact attendu</a:t>
            </a:r>
            <a:endParaRPr lang="fr-FR" sz="2000" dirty="0"/>
          </a:p>
          <a:p>
            <a:pPr lvl="1"/>
            <a:r>
              <a:rPr lang="fr-FR" sz="1800" dirty="0" smtClean="0">
                <a:solidFill>
                  <a:schemeClr val="accent1">
                    <a:lumMod val="50000"/>
                  </a:schemeClr>
                </a:solidFill>
              </a:rPr>
              <a:t>Entre </a:t>
            </a:r>
            <a:r>
              <a:rPr lang="fr-FR" sz="1800" dirty="0">
                <a:solidFill>
                  <a:schemeClr val="accent1">
                    <a:lumMod val="50000"/>
                  </a:schemeClr>
                </a:solidFill>
              </a:rPr>
              <a:t>0% et 100%. </a:t>
            </a:r>
          </a:p>
          <a:p>
            <a:pPr lvl="2"/>
            <a:r>
              <a:rPr lang="fr-FR" sz="1400" dirty="0" smtClean="0"/>
              <a:t>0% = on reste à la situation initiale</a:t>
            </a:r>
          </a:p>
          <a:p>
            <a:pPr lvl="2"/>
            <a:r>
              <a:rPr lang="fr-FR" sz="1400" dirty="0" smtClean="0"/>
              <a:t>100% = impact optimal attendu</a:t>
            </a:r>
            <a:endParaRPr lang="fr-FR" sz="1400" dirty="0"/>
          </a:p>
          <a:p>
            <a:pPr lvl="2"/>
            <a:r>
              <a:rPr lang="fr-FR" sz="1400" dirty="0" smtClean="0"/>
              <a:t>% de variation de l’indicateur</a:t>
            </a:r>
          </a:p>
          <a:p>
            <a:pPr marL="713203" lvl="2" indent="0">
              <a:buNone/>
            </a:pPr>
            <a:r>
              <a:rPr lang="fr-FR" sz="1400" dirty="0"/>
              <a:t>	</a:t>
            </a:r>
            <a:r>
              <a:rPr lang="fr-FR" sz="1400" dirty="0" smtClean="0"/>
              <a:t>	</a:t>
            </a:r>
            <a:r>
              <a:rPr lang="fr-FR" sz="1400" dirty="0" smtClean="0">
                <a:solidFill>
                  <a:schemeClr val="accent2"/>
                </a:solidFill>
              </a:rPr>
              <a:t>= (mesure finale- mesure initiale) / impact optimal</a:t>
            </a:r>
          </a:p>
          <a:p>
            <a:r>
              <a:rPr lang="fr-FR" sz="2000" dirty="0" smtClean="0"/>
              <a:t>Comment mettre en évidence l’impact spécifique du projet ?</a:t>
            </a:r>
            <a:endParaRPr lang="fr-FR" sz="2000" dirty="0"/>
          </a:p>
          <a:p>
            <a:pPr lvl="1"/>
            <a:r>
              <a:rPr lang="fr-FR" sz="1800" dirty="0" smtClean="0">
                <a:solidFill>
                  <a:schemeClr val="accent1">
                    <a:lumMod val="50000"/>
                  </a:schemeClr>
                </a:solidFill>
              </a:rPr>
              <a:t>Comparer avec un groupe « témoin »</a:t>
            </a:r>
            <a:endParaRPr lang="fr-FR" sz="1800" dirty="0" smtClean="0"/>
          </a:p>
          <a:p>
            <a:pPr marL="713203" lvl="2" indent="0">
              <a:buNone/>
            </a:pPr>
            <a:endParaRPr lang="fr-FR" sz="1400" dirty="0" smtClean="0">
              <a:solidFill>
                <a:schemeClr val="accent2"/>
              </a:solidFill>
            </a:endParaRPr>
          </a:p>
        </p:txBody>
      </p:sp>
      <p:sp>
        <p:nvSpPr>
          <p:cNvPr id="7" name="ZoneTexte 6"/>
          <p:cNvSpPr txBox="1"/>
          <p:nvPr/>
        </p:nvSpPr>
        <p:spPr>
          <a:xfrm>
            <a:off x="180137" y="443281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Tree>
    <p:extLst>
      <p:ext uri="{BB962C8B-B14F-4D97-AF65-F5344CB8AC3E}">
        <p14:creationId xmlns:p14="http://schemas.microsoft.com/office/powerpoint/2010/main" val="3325176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p:cNvSpPr/>
          <p:nvPr/>
        </p:nvSpPr>
        <p:spPr>
          <a:xfrm>
            <a:off x="95132" y="1068119"/>
            <a:ext cx="9013372" cy="3157533"/>
          </a:xfrm>
          <a:prstGeom prst="ellipse">
            <a:avLst/>
          </a:prstGeom>
          <a:noFill/>
          <a:ln w="38100" cmpd="sng">
            <a:solidFill>
              <a:srgbClr val="FF0000"/>
            </a:solidFill>
            <a:prstDash val="dash"/>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3200" b="1" dirty="0" smtClean="0">
                <a:ln>
                  <a:noFill/>
                  <a:prstDash val="solid"/>
                </a:ln>
                <a:solidFill>
                  <a:srgbClr val="FF0000"/>
                </a:solidFill>
              </a:rPr>
              <a:t>        </a:t>
            </a:r>
            <a:r>
              <a:rPr lang="fr-FR" sz="3600" b="1" dirty="0" smtClean="0">
                <a:ln>
                  <a:noFill/>
                  <a:prstDash val="solid"/>
                </a:ln>
                <a:solidFill>
                  <a:srgbClr val="248511"/>
                </a:solidFill>
              </a:rPr>
              <a:t>Impact réel</a:t>
            </a:r>
            <a:endParaRPr lang="fr-FR" sz="2800" b="1" dirty="0">
              <a:ln>
                <a:noFill/>
                <a:prstDash val="solid"/>
              </a:ln>
              <a:solidFill>
                <a:srgbClr val="248511"/>
              </a:solidFill>
            </a:endParaRPr>
          </a:p>
        </p:txBody>
      </p:sp>
      <p:sp>
        <p:nvSpPr>
          <p:cNvPr id="16" name="Bulle ronde 15"/>
          <p:cNvSpPr/>
          <p:nvPr/>
        </p:nvSpPr>
        <p:spPr>
          <a:xfrm>
            <a:off x="575541" y="2148145"/>
            <a:ext cx="2070230" cy="443387"/>
          </a:xfrm>
          <a:prstGeom prst="wedgeEllipseCallout">
            <a:avLst>
              <a:gd name="adj1" fmla="val 25094"/>
              <a:gd name="adj2" fmla="val 132710"/>
            </a:avLst>
          </a:prstGeom>
          <a:solidFill>
            <a:srgbClr val="FF99CC"/>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1600" i="1" dirty="0" smtClean="0">
                <a:solidFill>
                  <a:schemeClr val="tx1"/>
                </a:solidFill>
                <a:latin typeface="Calibri"/>
                <a:cs typeface="Calibri"/>
              </a:rPr>
              <a:t>Amélioration ?</a:t>
            </a:r>
            <a:endParaRPr lang="fr-FR" sz="1600" i="1" dirty="0">
              <a:solidFill>
                <a:schemeClr val="tx1"/>
              </a:solidFill>
              <a:latin typeface="Calibri"/>
              <a:cs typeface="Calibri"/>
            </a:endParaRPr>
          </a:p>
        </p:txBody>
      </p:sp>
      <p:sp>
        <p:nvSpPr>
          <p:cNvPr id="14" name="Bulle ronde 13"/>
          <p:cNvSpPr/>
          <p:nvPr/>
        </p:nvSpPr>
        <p:spPr>
          <a:xfrm>
            <a:off x="5099180" y="1592020"/>
            <a:ext cx="3392240" cy="819453"/>
          </a:xfrm>
          <a:prstGeom prst="wedgeEllipseCallout">
            <a:avLst>
              <a:gd name="adj1" fmla="val -5704"/>
              <a:gd name="adj2" fmla="val 119085"/>
            </a:avLst>
          </a:prstGeom>
          <a:solidFill>
            <a:srgbClr val="FF99CC"/>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1200" i="1" dirty="0">
                <a:solidFill>
                  <a:schemeClr val="tx1"/>
                </a:solidFill>
                <a:latin typeface="Calibri"/>
                <a:cs typeface="Calibri"/>
              </a:rPr>
              <a:t>Les enseignants qui avaient obtenu les moins bons résultats à l’entrée sont- ils ceux qui ont le plus évolué ?</a:t>
            </a:r>
          </a:p>
        </p:txBody>
      </p:sp>
      <p:sp>
        <p:nvSpPr>
          <p:cNvPr id="11" name="Légende encadrée 1 10"/>
          <p:cNvSpPr/>
          <p:nvPr/>
        </p:nvSpPr>
        <p:spPr>
          <a:xfrm>
            <a:off x="4883156" y="3009702"/>
            <a:ext cx="2952328" cy="720080"/>
          </a:xfrm>
          <a:prstGeom prst="borderCallout1">
            <a:avLst>
              <a:gd name="adj1" fmla="val 103300"/>
              <a:gd name="adj2" fmla="val 46674"/>
              <a:gd name="adj3" fmla="val 103576"/>
              <a:gd name="adj4" fmla="val 50308"/>
            </a:avLst>
          </a:prstGeom>
          <a:solidFill>
            <a:srgbClr val="009973"/>
          </a:solidFill>
        </p:spPr>
        <p:style>
          <a:lnRef idx="1">
            <a:schemeClr val="accent3"/>
          </a:lnRef>
          <a:fillRef idx="3">
            <a:schemeClr val="accent3"/>
          </a:fillRef>
          <a:effectRef idx="2">
            <a:schemeClr val="accent3"/>
          </a:effectRef>
          <a:fontRef idx="minor">
            <a:schemeClr val="lt1"/>
          </a:fontRef>
        </p:style>
        <p:txBody>
          <a:bodyPr lIns="71320" tIns="35661" rIns="71320" bIns="35661" rtlCol="0" anchor="ctr"/>
          <a:lstStyle/>
          <a:p>
            <a:pPr algn="ctr"/>
            <a:r>
              <a:rPr lang="fr-FR" b="1" dirty="0" smtClean="0">
                <a:solidFill>
                  <a:srgbClr val="000000"/>
                </a:solidFill>
                <a:latin typeface="Calibri"/>
                <a:cs typeface="Calibri"/>
              </a:rPr>
              <a:t>Quantitatif et qualitatif</a:t>
            </a:r>
          </a:p>
          <a:p>
            <a:pPr algn="ctr"/>
            <a:r>
              <a:rPr lang="fr-FR" dirty="0" smtClean="0">
                <a:solidFill>
                  <a:srgbClr val="000000"/>
                </a:solidFill>
                <a:latin typeface="Calibri"/>
                <a:cs typeface="Calibri"/>
              </a:rPr>
              <a:t>Analyse des dynamiques </a:t>
            </a:r>
            <a:endParaRPr lang="fr-FR" dirty="0">
              <a:solidFill>
                <a:srgbClr val="000000"/>
              </a:solidFill>
              <a:latin typeface="Calibri"/>
              <a:cs typeface="Calibri"/>
            </a:endParaRPr>
          </a:p>
        </p:txBody>
      </p:sp>
      <p:sp>
        <p:nvSpPr>
          <p:cNvPr id="4" name="Légende encadrée 1 3"/>
          <p:cNvSpPr/>
          <p:nvPr/>
        </p:nvSpPr>
        <p:spPr>
          <a:xfrm>
            <a:off x="1484388" y="2990400"/>
            <a:ext cx="2538282" cy="720080"/>
          </a:xfrm>
          <a:prstGeom prst="borderCallout1">
            <a:avLst>
              <a:gd name="adj1" fmla="val 103300"/>
              <a:gd name="adj2" fmla="val 46674"/>
              <a:gd name="adj3" fmla="val 103621"/>
              <a:gd name="adj4" fmla="val 49750"/>
            </a:avLst>
          </a:prstGeom>
          <a:solidFill>
            <a:srgbClr val="009973"/>
          </a:solidFill>
        </p:spPr>
        <p:style>
          <a:lnRef idx="1">
            <a:schemeClr val="accent3"/>
          </a:lnRef>
          <a:fillRef idx="3">
            <a:schemeClr val="accent3"/>
          </a:fillRef>
          <a:effectRef idx="2">
            <a:schemeClr val="accent3"/>
          </a:effectRef>
          <a:fontRef idx="minor">
            <a:schemeClr val="lt1"/>
          </a:fontRef>
        </p:style>
        <p:txBody>
          <a:bodyPr lIns="71320" tIns="35661" rIns="71320" bIns="35661" rtlCol="0" anchor="ctr"/>
          <a:lstStyle/>
          <a:p>
            <a:pPr algn="ctr"/>
            <a:r>
              <a:rPr lang="fr-FR" b="1" dirty="0" smtClean="0">
                <a:solidFill>
                  <a:srgbClr val="000000"/>
                </a:solidFill>
                <a:latin typeface="Calibri"/>
                <a:cs typeface="Calibri"/>
              </a:rPr>
              <a:t>Quantitatif</a:t>
            </a:r>
            <a:endParaRPr lang="fr-FR" b="1" dirty="0">
              <a:solidFill>
                <a:srgbClr val="000000"/>
              </a:solidFill>
              <a:latin typeface="Calibri"/>
              <a:cs typeface="Calibri"/>
            </a:endParaRPr>
          </a:p>
          <a:p>
            <a:pPr algn="ctr"/>
            <a:r>
              <a:rPr lang="fr-FR" dirty="0" smtClean="0">
                <a:solidFill>
                  <a:srgbClr val="000000"/>
                </a:solidFill>
                <a:latin typeface="Calibri"/>
                <a:cs typeface="Calibri"/>
              </a:rPr>
              <a:t>% Calibré</a:t>
            </a:r>
            <a:endParaRPr lang="fr-FR" dirty="0">
              <a:solidFill>
                <a:srgbClr val="000000"/>
              </a:solidFill>
              <a:latin typeface="Calibri"/>
              <a:cs typeface="Calibri"/>
            </a:endParaRPr>
          </a:p>
        </p:txBody>
      </p:sp>
      <p:sp>
        <p:nvSpPr>
          <p:cNvPr id="3" name="Légende encadrée 1 2"/>
          <p:cNvSpPr/>
          <p:nvPr/>
        </p:nvSpPr>
        <p:spPr>
          <a:xfrm>
            <a:off x="179512" y="4345665"/>
            <a:ext cx="2844824" cy="1176131"/>
          </a:xfrm>
          <a:prstGeom prst="borderCallout1">
            <a:avLst>
              <a:gd name="adj1" fmla="val -2039"/>
              <a:gd name="adj2" fmla="val 48228"/>
              <a:gd name="adj3" fmla="val -1948"/>
              <a:gd name="adj4" fmla="val 48107"/>
            </a:avLst>
          </a:prstGeom>
          <a:ln>
            <a:solidFill>
              <a:schemeClr val="tx1">
                <a:lumMod val="65000"/>
                <a:lumOff val="35000"/>
              </a:schemeClr>
            </a:solidFill>
          </a:ln>
        </p:spPr>
        <p:style>
          <a:lnRef idx="0">
            <a:schemeClr val="accent3"/>
          </a:lnRef>
          <a:fillRef idx="3">
            <a:schemeClr val="accent3"/>
          </a:fillRef>
          <a:effectRef idx="3">
            <a:schemeClr val="accent3"/>
          </a:effectRef>
          <a:fontRef idx="minor">
            <a:schemeClr val="lt1"/>
          </a:fontRef>
        </p:style>
        <p:txBody>
          <a:bodyPr lIns="71320" tIns="35661" rIns="71320" bIns="35661" rtlCol="0" anchor="ctr"/>
          <a:lstStyle/>
          <a:p>
            <a:pPr algn="ctr"/>
            <a:r>
              <a:rPr lang="fr-FR" b="1" dirty="0" smtClean="0">
                <a:solidFill>
                  <a:srgbClr val="FF0000"/>
                </a:solidFill>
                <a:latin typeface="Calibri"/>
                <a:cs typeface="Calibri"/>
              </a:rPr>
              <a:t>Indicateurs</a:t>
            </a:r>
            <a:r>
              <a:rPr lang="fr-FR" b="1" dirty="0" smtClean="0">
                <a:solidFill>
                  <a:schemeClr val="tx1"/>
                </a:solidFill>
                <a:latin typeface="Calibri"/>
                <a:cs typeface="Calibri"/>
              </a:rPr>
              <a:t> de la situation de </a:t>
            </a:r>
            <a:r>
              <a:rPr lang="fr-FR" b="1" dirty="0">
                <a:solidFill>
                  <a:schemeClr val="tx1"/>
                </a:solidFill>
                <a:latin typeface="Calibri"/>
                <a:cs typeface="Calibri"/>
              </a:rPr>
              <a:t>départ</a:t>
            </a:r>
          </a:p>
          <a:p>
            <a:pPr algn="ctr"/>
            <a:r>
              <a:rPr lang="fr-FR" sz="1400" i="1" dirty="0" smtClean="0">
                <a:solidFill>
                  <a:schemeClr val="tx1"/>
                </a:solidFill>
                <a:latin typeface="Calibri"/>
                <a:cs typeface="Calibri"/>
              </a:rPr>
              <a:t>Entrée </a:t>
            </a:r>
            <a:r>
              <a:rPr lang="fr-FR" sz="1400" i="1" dirty="0">
                <a:solidFill>
                  <a:schemeClr val="tx1"/>
                </a:solidFill>
                <a:latin typeface="Calibri"/>
                <a:cs typeface="Calibri"/>
              </a:rPr>
              <a:t>des enseignants en </a:t>
            </a:r>
            <a:r>
              <a:rPr lang="fr-FR" sz="1400" i="1" dirty="0" smtClean="0">
                <a:solidFill>
                  <a:schemeClr val="tx1"/>
                </a:solidFill>
                <a:latin typeface="Calibri"/>
                <a:cs typeface="Calibri"/>
              </a:rPr>
              <a:t>formation.</a:t>
            </a:r>
            <a:endParaRPr lang="fr-FR" sz="1400" i="1" dirty="0">
              <a:solidFill>
                <a:schemeClr val="tx1"/>
              </a:solidFill>
              <a:latin typeface="Calibri"/>
              <a:cs typeface="Calibri"/>
            </a:endParaRPr>
          </a:p>
        </p:txBody>
      </p:sp>
      <p:sp>
        <p:nvSpPr>
          <p:cNvPr id="9" name="Légende encadrée 1 8"/>
          <p:cNvSpPr/>
          <p:nvPr/>
        </p:nvSpPr>
        <p:spPr>
          <a:xfrm>
            <a:off x="5823868" y="4273447"/>
            <a:ext cx="3140620" cy="1221650"/>
          </a:xfrm>
          <a:prstGeom prst="borderCallout1">
            <a:avLst>
              <a:gd name="adj1" fmla="val 103300"/>
              <a:gd name="adj2" fmla="val 50175"/>
              <a:gd name="adj3" fmla="val 104462"/>
              <a:gd name="adj4" fmla="val 49857"/>
            </a:avLst>
          </a:prstGeom>
          <a:solidFill>
            <a:srgbClr val="8585E0"/>
          </a:solidFill>
          <a:ln>
            <a:solidFill>
              <a:schemeClr val="bg2"/>
            </a:solidFill>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b="1" dirty="0">
                <a:solidFill>
                  <a:srgbClr val="FF0000"/>
                </a:solidFill>
                <a:latin typeface="Calibri"/>
                <a:cs typeface="Calibri"/>
              </a:rPr>
              <a:t>Indicateurs</a:t>
            </a:r>
            <a:r>
              <a:rPr lang="fr-FR" b="1" dirty="0">
                <a:solidFill>
                  <a:schemeClr val="tx1"/>
                </a:solidFill>
                <a:latin typeface="Calibri"/>
                <a:cs typeface="Calibri"/>
              </a:rPr>
              <a:t> de la s</a:t>
            </a:r>
            <a:r>
              <a:rPr lang="fr-FR" b="1" dirty="0" smtClean="0">
                <a:solidFill>
                  <a:srgbClr val="000000"/>
                </a:solidFill>
                <a:latin typeface="Calibri"/>
                <a:cs typeface="Calibri"/>
              </a:rPr>
              <a:t>ituation </a:t>
            </a:r>
          </a:p>
          <a:p>
            <a:pPr algn="ctr"/>
            <a:r>
              <a:rPr lang="fr-FR" b="1" dirty="0" smtClean="0">
                <a:solidFill>
                  <a:srgbClr val="000000"/>
                </a:solidFill>
                <a:latin typeface="Calibri"/>
                <a:cs typeface="Calibri"/>
              </a:rPr>
              <a:t>ex-post</a:t>
            </a:r>
            <a:endParaRPr lang="fr-FR" b="1" dirty="0">
              <a:solidFill>
                <a:srgbClr val="000000"/>
              </a:solidFill>
              <a:latin typeface="Calibri"/>
              <a:cs typeface="Calibri"/>
            </a:endParaRPr>
          </a:p>
          <a:p>
            <a:pPr algn="ctr"/>
            <a:r>
              <a:rPr lang="fr-FR" sz="1400" i="1" dirty="0" smtClean="0">
                <a:solidFill>
                  <a:srgbClr val="000000"/>
                </a:solidFill>
                <a:latin typeface="Calibri"/>
                <a:cs typeface="Calibri"/>
              </a:rPr>
              <a:t>1 an après la sortie </a:t>
            </a:r>
            <a:r>
              <a:rPr lang="fr-FR" sz="1400" i="1" dirty="0">
                <a:solidFill>
                  <a:srgbClr val="000000"/>
                </a:solidFill>
                <a:latin typeface="Calibri"/>
                <a:cs typeface="Calibri"/>
              </a:rPr>
              <a:t>de </a:t>
            </a:r>
            <a:r>
              <a:rPr lang="fr-FR" sz="1400" i="1" dirty="0" smtClean="0">
                <a:solidFill>
                  <a:srgbClr val="000000"/>
                </a:solidFill>
                <a:latin typeface="Calibri"/>
                <a:cs typeface="Calibri"/>
              </a:rPr>
              <a:t>formation</a:t>
            </a:r>
            <a:endParaRPr lang="fr-FR" sz="1200" i="1" dirty="0">
              <a:solidFill>
                <a:srgbClr val="000000"/>
              </a:solidFill>
              <a:latin typeface="Calibri"/>
              <a:cs typeface="Calibri"/>
            </a:endParaRPr>
          </a:p>
        </p:txBody>
      </p:sp>
      <p:sp>
        <p:nvSpPr>
          <p:cNvPr id="15" name="Rectangle 2"/>
          <p:cNvSpPr>
            <a:spLocks noGrp="1" noChangeArrowheads="1"/>
          </p:cNvSpPr>
          <p:nvPr>
            <p:ph type="title"/>
          </p:nvPr>
        </p:nvSpPr>
        <p:spPr>
          <a:xfrm>
            <a:off x="2345268" y="18462"/>
            <a:ext cx="5827132" cy="687976"/>
          </a:xfrm>
          <a:prstGeom prst="rect">
            <a:avLst/>
          </a:prstGeom>
        </p:spPr>
        <p:txBody>
          <a:bodyPr/>
          <a:lstStyle/>
          <a:p>
            <a:pPr eaLnBrk="1" hangingPunct="1"/>
            <a:r>
              <a:rPr lang="fr-FR" sz="3100" dirty="0"/>
              <a:t>Quel impact ?</a:t>
            </a:r>
          </a:p>
        </p:txBody>
      </p:sp>
      <p:sp>
        <p:nvSpPr>
          <p:cNvPr id="5" name="Double flèche horizontale 4"/>
          <p:cNvSpPr/>
          <p:nvPr/>
        </p:nvSpPr>
        <p:spPr>
          <a:xfrm>
            <a:off x="3058604" y="4608711"/>
            <a:ext cx="2710676" cy="744064"/>
          </a:xfrm>
          <a:prstGeom prst="lef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VARIATION</a:t>
            </a:r>
            <a:endParaRPr lang="fr-FR" dirty="0"/>
          </a:p>
        </p:txBody>
      </p:sp>
      <p:sp>
        <p:nvSpPr>
          <p:cNvPr id="12" name="Bulle ronde 11"/>
          <p:cNvSpPr/>
          <p:nvPr/>
        </p:nvSpPr>
        <p:spPr>
          <a:xfrm>
            <a:off x="2446267" y="1600240"/>
            <a:ext cx="2034227" cy="674898"/>
          </a:xfrm>
          <a:prstGeom prst="wedgeEllipseCallout">
            <a:avLst>
              <a:gd name="adj1" fmla="val -3019"/>
              <a:gd name="adj2" fmla="val 156089"/>
            </a:avLst>
          </a:prstGeom>
          <a:solidFill>
            <a:srgbClr val="FF99CC"/>
          </a:solidFill>
          <a:ln>
            <a:solidFill>
              <a:schemeClr val="bg2"/>
            </a:solidFill>
            <a:prstDash val="dash"/>
          </a:ln>
        </p:spPr>
        <p:style>
          <a:lnRef idx="1">
            <a:schemeClr val="accent1"/>
          </a:lnRef>
          <a:fillRef idx="3">
            <a:schemeClr val="accent1"/>
          </a:fillRef>
          <a:effectRef idx="2">
            <a:schemeClr val="accent1"/>
          </a:effectRef>
          <a:fontRef idx="minor">
            <a:schemeClr val="lt1"/>
          </a:fontRef>
        </p:style>
        <p:txBody>
          <a:bodyPr lIns="71320" tIns="35661" rIns="71320" bIns="35661" rtlCol="0" anchor="ctr"/>
          <a:lstStyle/>
          <a:p>
            <a:pPr algn="ctr"/>
            <a:r>
              <a:rPr lang="fr-FR" sz="1600" i="1" dirty="0" smtClean="0">
                <a:solidFill>
                  <a:schemeClr val="tx1"/>
                </a:solidFill>
                <a:latin typeface="Calibri"/>
                <a:cs typeface="Calibri"/>
              </a:rPr>
              <a:t>Fort ou faible / % attendu </a:t>
            </a:r>
            <a:r>
              <a:rPr lang="fr-FR" sz="1600" i="1" dirty="0">
                <a:solidFill>
                  <a:schemeClr val="tx1"/>
                </a:solidFill>
                <a:latin typeface="Calibri"/>
                <a:cs typeface="Calibri"/>
              </a:rPr>
              <a:t>? </a:t>
            </a:r>
          </a:p>
        </p:txBody>
      </p:sp>
    </p:spTree>
    <p:extLst>
      <p:ext uri="{BB962C8B-B14F-4D97-AF65-F5344CB8AC3E}">
        <p14:creationId xmlns:p14="http://schemas.microsoft.com/office/powerpoint/2010/main" val="1261624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0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20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1000"/>
                                        <p:tgtEl>
                                          <p:spTgt spid="8"/>
                                        </p:tgtEl>
                                      </p:cBhvr>
                                    </p:animEffec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9"/>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4" grpId="0" animBg="1"/>
      <p:bldP spid="11" grpId="0" animBg="1"/>
      <p:bldP spid="4" grpId="0" animBg="1"/>
      <p:bldP spid="3" grpId="0" animBg="1"/>
      <p:bldP spid="3" grpId="1" animBg="1"/>
      <p:bldP spid="9" grpId="0" animBg="1"/>
      <p:bldP spid="9" grpId="1" animBg="1"/>
      <p:bldP spid="5" grpId="0" animBg="1"/>
      <p:bldP spid="5" grpId="1"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1909" y="265212"/>
            <a:ext cx="2471413" cy="1901087"/>
          </a:xfrm>
          <a:prstGeom prst="rect">
            <a:avLst/>
          </a:prstGeom>
        </p:spPr>
      </p:pic>
      <p:sp>
        <p:nvSpPr>
          <p:cNvPr id="13" name="Rectangle 2"/>
          <p:cNvSpPr>
            <a:spLocks noGrp="1" noChangeArrowheads="1"/>
          </p:cNvSpPr>
          <p:nvPr>
            <p:ph type="title"/>
          </p:nvPr>
        </p:nvSpPr>
        <p:spPr>
          <a:prstGeom prst="rect">
            <a:avLst/>
          </a:prstGeom>
        </p:spPr>
        <p:txBody>
          <a:bodyPr/>
          <a:lstStyle/>
          <a:p>
            <a:pPr eaLnBrk="1" hangingPunct="1"/>
            <a:r>
              <a:rPr lang="fr-FR" sz="3100" dirty="0" smtClean="0"/>
              <a:t>Synthèse</a:t>
            </a:r>
            <a:endParaRPr lang="fr-FR" sz="3100" dirty="0"/>
          </a:p>
        </p:txBody>
      </p:sp>
      <p:sp>
        <p:nvSpPr>
          <p:cNvPr id="12" name="ZoneTexte 11"/>
          <p:cNvSpPr txBox="1"/>
          <p:nvPr/>
        </p:nvSpPr>
        <p:spPr>
          <a:xfrm>
            <a:off x="187327" y="4068633"/>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
        <p:nvSpPr>
          <p:cNvPr id="16" name="ZoneTexte 15"/>
          <p:cNvSpPr txBox="1"/>
          <p:nvPr/>
        </p:nvSpPr>
        <p:spPr>
          <a:xfrm>
            <a:off x="184942" y="373722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
        <p:nvSpPr>
          <p:cNvPr id="17" name="ZoneTexte 16"/>
          <p:cNvSpPr txBox="1"/>
          <p:nvPr/>
        </p:nvSpPr>
        <p:spPr>
          <a:xfrm>
            <a:off x="184942" y="339816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sp>
        <p:nvSpPr>
          <p:cNvPr id="18" name="Espace réservé du contenu 1"/>
          <p:cNvSpPr>
            <a:spLocks noGrp="1"/>
          </p:cNvSpPr>
          <p:nvPr>
            <p:ph idx="1"/>
          </p:nvPr>
        </p:nvSpPr>
        <p:spPr>
          <a:xfrm>
            <a:off x="2795194" y="985291"/>
            <a:ext cx="6221809" cy="4512749"/>
          </a:xfrm>
        </p:spPr>
        <p:txBody>
          <a:bodyPr/>
          <a:lstStyle/>
          <a:p>
            <a:r>
              <a:rPr lang="fr-FR" dirty="0"/>
              <a:t>L'impact attendu </a:t>
            </a:r>
          </a:p>
          <a:p>
            <a:endParaRPr lang="fr-FR" dirty="0" smtClean="0"/>
          </a:p>
          <a:p>
            <a:pPr marL="0" indent="0">
              <a:buNone/>
            </a:pPr>
            <a:endParaRPr lang="fr-FR" sz="1400" dirty="0" smtClean="0"/>
          </a:p>
          <a:p>
            <a:r>
              <a:rPr lang="fr-FR" dirty="0" smtClean="0"/>
              <a:t>Déduction et induction</a:t>
            </a:r>
          </a:p>
          <a:p>
            <a:endParaRPr lang="fr-FR" dirty="0"/>
          </a:p>
          <a:p>
            <a:endParaRPr lang="fr-FR" dirty="0" smtClean="0"/>
          </a:p>
          <a:p>
            <a:endParaRPr lang="fr-FR" dirty="0"/>
          </a:p>
          <a:p>
            <a:pPr marL="0" lvl="0" indent="0">
              <a:buNone/>
            </a:pPr>
            <a:endParaRPr lang="fr-FR" sz="2400" kern="1200" dirty="0" smtClean="0">
              <a:solidFill>
                <a:srgbClr val="000000"/>
              </a:solidFill>
            </a:endParaRPr>
          </a:p>
          <a:p>
            <a:pPr lvl="0"/>
            <a:r>
              <a:rPr lang="fr-FR" sz="2400" kern="1200" dirty="0" smtClean="0">
                <a:solidFill>
                  <a:srgbClr val="000000"/>
                </a:solidFill>
              </a:rPr>
              <a:t>Impact</a:t>
            </a:r>
            <a:endParaRPr lang="fr-FR" dirty="0" smtClean="0"/>
          </a:p>
          <a:p>
            <a:pPr lvl="1"/>
            <a:endParaRPr lang="fr-FR" dirty="0"/>
          </a:p>
        </p:txBody>
      </p:sp>
      <p:sp>
        <p:nvSpPr>
          <p:cNvPr id="14" name="ZoneTexte 13"/>
          <p:cNvSpPr txBox="1"/>
          <p:nvPr/>
        </p:nvSpPr>
        <p:spPr>
          <a:xfrm>
            <a:off x="185217" y="4427734"/>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smtClean="0">
                <a:solidFill>
                  <a:srgbClr val="FFFF00"/>
                </a:solidFill>
                <a:latin typeface="Calibri" pitchFamily="34" charset="0"/>
              </a:rPr>
              <a:t> </a:t>
            </a:r>
            <a:r>
              <a:rPr lang="fr-FR" sz="400" dirty="0" smtClean="0">
                <a:solidFill>
                  <a:schemeClr val="accent6"/>
                </a:solidFill>
                <a:latin typeface="Calibri" pitchFamily="34" charset="0"/>
              </a:rPr>
              <a:t>.</a:t>
            </a:r>
            <a:endParaRPr lang="fr-FR" sz="400" dirty="0">
              <a:solidFill>
                <a:schemeClr val="accent6"/>
              </a:solidFill>
              <a:latin typeface="Calibri" pitchFamily="34" charset="0"/>
            </a:endParaRPr>
          </a:p>
        </p:txBody>
      </p:sp>
      <p:pic>
        <p:nvPicPr>
          <p:cNvPr id="2" name="Image 1"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1785" y="2445152"/>
            <a:ext cx="2221537" cy="1523864"/>
          </a:xfrm>
          <a:prstGeom prst="rect">
            <a:avLst/>
          </a:prstGeom>
        </p:spPr>
      </p:pic>
      <p:pic>
        <p:nvPicPr>
          <p:cNvPr id="4" name="Image 3"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5856" y="2497941"/>
            <a:ext cx="2219885" cy="1508358"/>
          </a:xfrm>
          <a:prstGeom prst="rect">
            <a:avLst/>
          </a:prstGeom>
        </p:spPr>
      </p:pic>
      <p:pic>
        <p:nvPicPr>
          <p:cNvPr id="5" name="Image 4" descr="Capture d’écra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51953" y="4135420"/>
            <a:ext cx="3779912" cy="1467650"/>
          </a:xfrm>
          <a:prstGeom prst="rect">
            <a:avLst/>
          </a:prstGeom>
        </p:spPr>
      </p:pic>
    </p:spTree>
    <p:extLst>
      <p:ext uri="{BB962C8B-B14F-4D97-AF65-F5344CB8AC3E}">
        <p14:creationId xmlns:p14="http://schemas.microsoft.com/office/powerpoint/2010/main" val="314416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a:xfrm>
            <a:off x="2267744" y="75139"/>
            <a:ext cx="6876256" cy="683848"/>
          </a:xfrm>
        </p:spPr>
        <p:txBody>
          <a:bodyPr/>
          <a:lstStyle/>
          <a:p>
            <a:pPr eaLnBrk="1" hangingPunct="1"/>
            <a:r>
              <a:rPr lang="fr-FR" sz="3333" dirty="0" smtClean="0"/>
              <a:t>Développement d’indicateurs </a:t>
            </a:r>
            <a:r>
              <a:rPr lang="fr-FR" sz="3333" dirty="0"/>
              <a:t>d’impact</a:t>
            </a:r>
          </a:p>
        </p:txBody>
      </p:sp>
      <p:sp>
        <p:nvSpPr>
          <p:cNvPr id="149507" name="Rectangle 3"/>
          <p:cNvSpPr>
            <a:spLocks noGrp="1" noChangeArrowheads="1"/>
          </p:cNvSpPr>
          <p:nvPr>
            <p:ph type="body" idx="1"/>
          </p:nvPr>
        </p:nvSpPr>
        <p:spPr>
          <a:xfrm>
            <a:off x="937796" y="3319311"/>
            <a:ext cx="7921459" cy="1914453"/>
          </a:xfrm>
        </p:spPr>
        <p:txBody>
          <a:bodyPr/>
          <a:lstStyle/>
          <a:p>
            <a:pPr marL="0" indent="0" eaLnBrk="1" hangingPunct="1">
              <a:lnSpc>
                <a:spcPct val="80000"/>
              </a:lnSpc>
              <a:buNone/>
            </a:pPr>
            <a:r>
              <a:rPr lang="fr-FR" sz="2000" b="1" dirty="0" smtClean="0"/>
              <a:t>Le projet </a:t>
            </a:r>
            <a:r>
              <a:rPr lang="fr-FR" sz="2000" dirty="0"/>
              <a:t>consiste à former le personnel soignant qui formera à son tour des personnes du corps médical </a:t>
            </a:r>
            <a:r>
              <a:rPr lang="fr-FR" sz="2000" dirty="0" smtClean="0"/>
              <a:t>(infirmiers, </a:t>
            </a:r>
            <a:r>
              <a:rPr lang="fr-FR" sz="2000" dirty="0"/>
              <a:t>sages-femmes…) </a:t>
            </a:r>
          </a:p>
          <a:p>
            <a:pPr marL="698472" lvl="1" indent="-317487" eaLnBrk="1" hangingPunct="1">
              <a:lnSpc>
                <a:spcPct val="80000"/>
              </a:lnSpc>
            </a:pPr>
            <a:r>
              <a:rPr lang="fr-FR" sz="1667" dirty="0"/>
              <a:t>La </a:t>
            </a:r>
            <a:r>
              <a:rPr lang="fr-FR" sz="1667" b="1" dirty="0"/>
              <a:t>finalité</a:t>
            </a:r>
            <a:r>
              <a:rPr lang="fr-FR" sz="1667" dirty="0"/>
              <a:t> est </a:t>
            </a:r>
            <a:r>
              <a:rPr lang="fr-FR" sz="1667" dirty="0" smtClean="0"/>
              <a:t>l’amélioration </a:t>
            </a:r>
            <a:r>
              <a:rPr lang="fr-FR" sz="1667" dirty="0"/>
              <a:t>des conditions de vie des populations ;</a:t>
            </a:r>
          </a:p>
          <a:p>
            <a:pPr marL="698472" lvl="1" indent="-317487" eaLnBrk="1" hangingPunct="1">
              <a:lnSpc>
                <a:spcPct val="80000"/>
              </a:lnSpc>
            </a:pPr>
            <a:r>
              <a:rPr lang="fr-FR" sz="1667" dirty="0" smtClean="0"/>
              <a:t>Le </a:t>
            </a:r>
            <a:r>
              <a:rPr lang="fr-FR" sz="1667" b="1" dirty="0" smtClean="0"/>
              <a:t>but </a:t>
            </a:r>
            <a:r>
              <a:rPr lang="fr-FR" sz="1667" dirty="0" smtClean="0"/>
              <a:t>est l’amélioration du </a:t>
            </a:r>
            <a:r>
              <a:rPr lang="fr-FR" sz="1667" dirty="0"/>
              <a:t>système de santé </a:t>
            </a:r>
            <a:r>
              <a:rPr lang="fr-FR" sz="1667" dirty="0" smtClean="0"/>
              <a:t>régional</a:t>
            </a:r>
            <a:endParaRPr lang="fr-FR" sz="1667" dirty="0"/>
          </a:p>
          <a:p>
            <a:pPr marL="698472" lvl="1" indent="-317487" eaLnBrk="1" hangingPunct="1">
              <a:lnSpc>
                <a:spcPct val="80000"/>
              </a:lnSpc>
            </a:pPr>
            <a:r>
              <a:rPr lang="fr-FR" sz="1667" dirty="0"/>
              <a:t>Les </a:t>
            </a:r>
            <a:r>
              <a:rPr lang="fr-FR" sz="1667" b="1" dirty="0"/>
              <a:t>effets</a:t>
            </a:r>
            <a:r>
              <a:rPr lang="fr-FR" sz="1667" dirty="0"/>
              <a:t> sur les </a:t>
            </a:r>
            <a:r>
              <a:rPr lang="fr-FR" sz="1667" dirty="0" smtClean="0"/>
              <a:t>médecins/infirmiers … que vous devez étudier sont : </a:t>
            </a:r>
            <a:endParaRPr lang="fr-FR" sz="1667" dirty="0"/>
          </a:p>
          <a:p>
            <a:pPr marL="1047708" lvl="2" indent="-285739" eaLnBrk="1" hangingPunct="1">
              <a:lnSpc>
                <a:spcPct val="80000"/>
              </a:lnSpc>
              <a:buFontTx/>
              <a:buAutoNum type="arabicPeriod"/>
            </a:pPr>
            <a:r>
              <a:rPr lang="fr-FR" sz="1500" dirty="0" smtClean="0"/>
              <a:t>L’amélioration de leur statut </a:t>
            </a:r>
            <a:r>
              <a:rPr lang="fr-FR" sz="1500" dirty="0"/>
              <a:t>social </a:t>
            </a:r>
          </a:p>
          <a:p>
            <a:pPr marL="1047708" lvl="2" indent="-285739" eaLnBrk="1" hangingPunct="1">
              <a:lnSpc>
                <a:spcPct val="80000"/>
              </a:lnSpc>
              <a:buFontTx/>
              <a:buAutoNum type="arabicPeriod"/>
            </a:pPr>
            <a:r>
              <a:rPr lang="fr-FR" sz="1500" dirty="0" smtClean="0"/>
              <a:t>L’avancement de leur </a:t>
            </a:r>
            <a:r>
              <a:rPr lang="fr-FR" sz="1500" dirty="0"/>
              <a:t>situation économique, </a:t>
            </a:r>
          </a:p>
        </p:txBody>
      </p:sp>
      <p:sp>
        <p:nvSpPr>
          <p:cNvPr id="47110" name="Text Box 4"/>
          <p:cNvSpPr txBox="1">
            <a:spLocks noChangeArrowheads="1"/>
          </p:cNvSpPr>
          <p:nvPr/>
        </p:nvSpPr>
        <p:spPr bwMode="auto">
          <a:xfrm>
            <a:off x="0" y="2260094"/>
            <a:ext cx="2267744" cy="66941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750" dirty="0"/>
              <a:t>Source : </a:t>
            </a:r>
            <a:r>
              <a:rPr lang="fr-FR" sz="750" dirty="0">
                <a:hlinkClick r:id="rId3"/>
              </a:rPr>
              <a:t>Prise en compte de l’impact et construction d’indicateurs d’impact</a:t>
            </a:r>
            <a:endParaRPr lang="fr-FR" sz="750" dirty="0"/>
          </a:p>
          <a:p>
            <a:pPr eaLnBrk="1" hangingPunct="1"/>
            <a:r>
              <a:rPr lang="fr-FR" sz="750" dirty="0"/>
              <a:t>Gilbert </a:t>
            </a:r>
            <a:r>
              <a:rPr lang="fr-FR" sz="750" dirty="0" err="1"/>
              <a:t>Graugnard</a:t>
            </a:r>
            <a:r>
              <a:rPr lang="fr-FR" sz="750" dirty="0"/>
              <a:t> - Nicolas </a:t>
            </a:r>
            <a:r>
              <a:rPr lang="fr-FR" sz="750" dirty="0" err="1"/>
              <a:t>Heeren</a:t>
            </a:r>
            <a:r>
              <a:rPr lang="fr-FR" sz="750" dirty="0"/>
              <a:t> CIEDEL </a:t>
            </a:r>
          </a:p>
          <a:p>
            <a:pPr eaLnBrk="1" hangingPunct="1"/>
            <a:r>
              <a:rPr lang="fr-FR" sz="750" dirty="0"/>
              <a:t>Proposé à partir de l’exercice d’application réalisé par Mlle Laëtitia TANKWE.</a:t>
            </a:r>
          </a:p>
        </p:txBody>
      </p:sp>
      <p:pic>
        <p:nvPicPr>
          <p:cNvPr id="8" name="Picture 3"/>
          <p:cNvPicPr>
            <a:picLocks noChangeAspect="1" noChangeArrowheads="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31593" y="3156351"/>
            <a:ext cx="494508" cy="637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u pied de page 5"/>
          <p:cNvSpPr>
            <a:spLocks noGrp="1" noChangeArrowheads="1"/>
          </p:cNvSpPr>
          <p:nvPr>
            <p:ph type="ftr" sz="quarter" idx="3"/>
          </p:nvPr>
        </p:nvSpPr>
        <p:spPr bwMode="auto">
          <a:xfrm>
            <a:off x="565261" y="5365726"/>
            <a:ext cx="2880320" cy="242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50000"/>
              </a:spcBef>
              <a:defRPr sz="917" dirty="0" smtClean="0">
                <a:solidFill>
                  <a:srgbClr val="000000"/>
                </a:solidFill>
              </a:defRPr>
            </a:lvl1pPr>
            <a:lvl2pPr>
              <a:defRPr sz="1100"/>
            </a:lvl2pPr>
          </a:lstStyle>
          <a:p>
            <a:pPr lvl="1"/>
            <a:r>
              <a:rPr lang="fr-FR" dirty="0" smtClean="0"/>
              <a:t>Rémi BACHELET : </a:t>
            </a:r>
            <a:r>
              <a:rPr lang="fr-FR" dirty="0" smtClean="0">
                <a:hlinkClick r:id="rId6"/>
              </a:rPr>
              <a:t>gestiondeprojet.pm</a:t>
            </a:r>
            <a:endParaRPr lang="fr-FR" dirty="0" smtClean="0"/>
          </a:p>
        </p:txBody>
      </p:sp>
      <p:pic>
        <p:nvPicPr>
          <p:cNvPr id="7" name="Imag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4289" y="5365726"/>
            <a:ext cx="793507" cy="277629"/>
          </a:xfrm>
          <a:prstGeom prst="rect">
            <a:avLst/>
          </a:prstGeom>
        </p:spPr>
      </p:pic>
      <p:sp useBgFill="1">
        <p:nvSpPr>
          <p:cNvPr id="11" name="Text Box 24"/>
          <p:cNvSpPr txBox="1">
            <a:spLocks noChangeArrowheads="1"/>
          </p:cNvSpPr>
          <p:nvPr/>
        </p:nvSpPr>
        <p:spPr bwMode="auto">
          <a:xfrm>
            <a:off x="9420473" y="7071469"/>
            <a:ext cx="1743369" cy="195129"/>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800" dirty="0" smtClean="0">
                <a:latin typeface="Arial" charset="0"/>
              </a:rPr>
              <a:t>Image : </a:t>
            </a:r>
            <a:r>
              <a:rPr lang="fr-FR" sz="800" dirty="0" smtClean="0">
                <a:latin typeface="Arial" charset="0"/>
                <a:hlinkClick r:id="rId8"/>
              </a:rPr>
              <a:t>source</a:t>
            </a:r>
            <a:endParaRPr lang="fr-FR" sz="800" dirty="0">
              <a:latin typeface="Arial" charset="0"/>
            </a:endParaRPr>
          </a:p>
        </p:txBody>
      </p:sp>
      <p:pic>
        <p:nvPicPr>
          <p:cNvPr id="1026" name="Picture 2" descr="http://negronews.fr/wp-content/uploads/2015/12/2712-34781-le-top-50-des-centres-hospitaliers-en-afrique_l.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3888" y="752647"/>
            <a:ext cx="3528392" cy="2462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9986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9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9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95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95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495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
          <p:cNvGrpSpPr/>
          <p:nvPr/>
        </p:nvGrpSpPr>
        <p:grpSpPr>
          <a:xfrm>
            <a:off x="5076056" y="4976943"/>
            <a:ext cx="1678195" cy="688869"/>
            <a:chOff x="4260027" y="4608090"/>
            <a:chExt cx="1678195" cy="688869"/>
          </a:xfrm>
        </p:grpSpPr>
        <p:pic>
          <p:nvPicPr>
            <p:cNvPr id="5"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6" name="TextBox 11"/>
            <p:cNvSpPr txBox="1"/>
            <p:nvPr/>
          </p:nvSpPr>
          <p:spPr>
            <a:xfrm>
              <a:off x="5036968" y="4752106"/>
              <a:ext cx="901254" cy="461665"/>
            </a:xfrm>
            <a:prstGeom prst="rect">
              <a:avLst/>
            </a:prstGeom>
            <a:noFill/>
          </p:spPr>
          <p:txBody>
            <a:bodyPr wrap="square" rtlCol="0">
              <a:spAutoFit/>
            </a:bodyPr>
            <a:lstStyle/>
            <a:p>
              <a:r>
                <a:rPr lang="en-US" sz="2400" b="1" dirty="0" smtClean="0">
                  <a:solidFill>
                    <a:srgbClr val="000000"/>
                  </a:solidFill>
                </a:rPr>
                <a:t>Quiz</a:t>
              </a:r>
              <a:endParaRPr lang="en-US" sz="2400" b="1" dirty="0">
                <a:solidFill>
                  <a:srgbClr val="000000"/>
                </a:solidFill>
              </a:endParaRPr>
            </a:p>
          </p:txBody>
        </p:sp>
      </p:grpSp>
      <p:sp>
        <p:nvSpPr>
          <p:cNvPr id="7" name="ZoneTexte 6"/>
          <p:cNvSpPr txBox="1"/>
          <p:nvPr/>
        </p:nvSpPr>
        <p:spPr>
          <a:xfrm>
            <a:off x="2627784" y="841276"/>
            <a:ext cx="6408712" cy="4493538"/>
          </a:xfrm>
          <a:prstGeom prst="rect">
            <a:avLst/>
          </a:prstGeom>
          <a:noFill/>
        </p:spPr>
        <p:txBody>
          <a:bodyPr wrap="square" rtlCol="0">
            <a:spAutoFit/>
          </a:bodyPr>
          <a:lstStyle/>
          <a:p>
            <a:pPr marL="0" lvl="1">
              <a:spcBef>
                <a:spcPts val="600"/>
              </a:spcBef>
              <a:buClr>
                <a:srgbClr val="FF6600"/>
              </a:buClr>
            </a:pPr>
            <a:r>
              <a:rPr lang="fr-FR" sz="2000" i="1" dirty="0" smtClean="0">
                <a:latin typeface="Calibri" pitchFamily="34" charset="0"/>
              </a:rPr>
              <a:t>Pour le </a:t>
            </a:r>
            <a:r>
              <a:rPr lang="fr-FR" sz="2000" i="1" dirty="0">
                <a:latin typeface="Calibri" pitchFamily="34" charset="0"/>
              </a:rPr>
              <a:t>projet </a:t>
            </a:r>
            <a:r>
              <a:rPr lang="fr-FR" sz="2000" i="1" dirty="0" smtClean="0">
                <a:latin typeface="Calibri" pitchFamily="34" charset="0"/>
              </a:rPr>
              <a:t>de formation du </a:t>
            </a:r>
            <a:r>
              <a:rPr lang="fr-FR" sz="2000" i="1" dirty="0">
                <a:latin typeface="Calibri" pitchFamily="34" charset="0"/>
              </a:rPr>
              <a:t>personnel </a:t>
            </a:r>
            <a:r>
              <a:rPr lang="fr-FR" sz="2000" i="1" dirty="0" smtClean="0">
                <a:latin typeface="Calibri" pitchFamily="34" charset="0"/>
              </a:rPr>
              <a:t>soignant, l</a:t>
            </a:r>
            <a:r>
              <a:rPr lang="fr-FR" sz="1800" i="1" dirty="0" smtClean="0">
                <a:latin typeface="Calibri" pitchFamily="34" charset="0"/>
              </a:rPr>
              <a:t>es </a:t>
            </a:r>
            <a:r>
              <a:rPr lang="fr-FR" sz="1800" i="1" dirty="0">
                <a:latin typeface="Calibri" pitchFamily="34" charset="0"/>
              </a:rPr>
              <a:t>effets sur les formateurs </a:t>
            </a:r>
            <a:r>
              <a:rPr lang="fr-FR" sz="1800" i="1" dirty="0" smtClean="0">
                <a:latin typeface="Calibri" pitchFamily="34" charset="0"/>
              </a:rPr>
              <a:t>que </a:t>
            </a:r>
            <a:r>
              <a:rPr lang="fr-FR" sz="1800" i="1" dirty="0">
                <a:latin typeface="Calibri" pitchFamily="34" charset="0"/>
              </a:rPr>
              <a:t>vous devez étudier sont : </a:t>
            </a:r>
            <a:endParaRPr lang="fr-FR" sz="2000" i="1" dirty="0" smtClean="0">
              <a:latin typeface="Calibri" pitchFamily="34" charset="0"/>
            </a:endParaRPr>
          </a:p>
          <a:p>
            <a:pPr marL="1056103" lvl="2" indent="-342900" fontAlgn="ctr">
              <a:buFont typeface="+mj-lt"/>
              <a:buAutoNum type="arabicPeriod"/>
            </a:pPr>
            <a:r>
              <a:rPr lang="fr-FR" sz="1600" i="1" dirty="0" smtClean="0">
                <a:solidFill>
                  <a:schemeClr val="accent1">
                    <a:lumMod val="50000"/>
                  </a:schemeClr>
                </a:solidFill>
                <a:latin typeface="Calibri" pitchFamily="34" charset="0"/>
              </a:rPr>
              <a:t>L’amélioration </a:t>
            </a:r>
            <a:r>
              <a:rPr lang="fr-FR" sz="1600" i="1" dirty="0">
                <a:solidFill>
                  <a:schemeClr val="accent1">
                    <a:lumMod val="50000"/>
                  </a:schemeClr>
                </a:solidFill>
                <a:latin typeface="Calibri" pitchFamily="34" charset="0"/>
              </a:rPr>
              <a:t>du statut social </a:t>
            </a:r>
          </a:p>
          <a:p>
            <a:pPr marL="1056103" lvl="2" indent="-342900" fontAlgn="ctr">
              <a:buFont typeface="+mj-lt"/>
              <a:buAutoNum type="arabicPeriod"/>
            </a:pPr>
            <a:r>
              <a:rPr lang="fr-FR" sz="1600" i="1" dirty="0">
                <a:solidFill>
                  <a:schemeClr val="accent1">
                    <a:lumMod val="50000"/>
                  </a:schemeClr>
                </a:solidFill>
                <a:latin typeface="Calibri" pitchFamily="34" charset="0"/>
              </a:rPr>
              <a:t>L’avancement de la situation économique, </a:t>
            </a:r>
          </a:p>
          <a:p>
            <a:pPr fontAlgn="ctr"/>
            <a:r>
              <a:rPr lang="fr-FR" sz="2000" i="1" dirty="0">
                <a:latin typeface="Calibri" pitchFamily="34" charset="0"/>
              </a:rPr>
              <a:t>Proposez </a:t>
            </a:r>
            <a:r>
              <a:rPr lang="fr-FR" sz="2000" i="1" dirty="0" smtClean="0">
                <a:latin typeface="Calibri" pitchFamily="34" charset="0"/>
              </a:rPr>
              <a:t>des indicateurs </a:t>
            </a:r>
            <a:r>
              <a:rPr lang="fr-FR" sz="2000" i="1" dirty="0">
                <a:latin typeface="Calibri" pitchFamily="34" charset="0"/>
              </a:rPr>
              <a:t>pour ces deux </a:t>
            </a:r>
            <a:r>
              <a:rPr lang="fr-FR" sz="2000" i="1" dirty="0" smtClean="0">
                <a:latin typeface="Calibri" pitchFamily="34" charset="0"/>
              </a:rPr>
              <a:t>effets, choisissez-en un pour chacun et calibrez-le</a:t>
            </a:r>
          </a:p>
          <a:p>
            <a:pPr fontAlgn="ctr"/>
            <a:endParaRPr lang="fr-FR" sz="600" i="1" dirty="0" smtClean="0">
              <a:latin typeface="Calibri" pitchFamily="34" charset="0"/>
            </a:endParaRPr>
          </a:p>
          <a:p>
            <a:pPr fontAlgn="ctr"/>
            <a:endParaRPr lang="fr-FR" sz="600" i="1" dirty="0" smtClean="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a:latin typeface="Calibri" pitchFamily="34" charset="0"/>
            </a:endParaRPr>
          </a:p>
          <a:p>
            <a:pPr fontAlgn="ctr"/>
            <a:r>
              <a:rPr lang="fr-FR" sz="2000" i="1" dirty="0" smtClean="0">
                <a:solidFill>
                  <a:schemeClr val="accent2"/>
                </a:solidFill>
                <a:latin typeface="Calibri" pitchFamily="34" charset="0"/>
              </a:rPr>
              <a:t>Partagez votre travail, découvrez le corrigé …et les travaux des autres apprenants : </a:t>
            </a:r>
          </a:p>
          <a:p>
            <a:pPr marL="342900" lvl="1" indent="-342900" fontAlgn="ctr">
              <a:buFont typeface="Arial" panose="020B0604020202020204" pitchFamily="34" charset="0"/>
              <a:buChar char="•"/>
            </a:pPr>
            <a:r>
              <a:rPr lang="fr-FR" sz="2200" dirty="0">
                <a:latin typeface="Calibri" pitchFamily="34" charset="0"/>
              </a:rPr>
              <a:t>Sur le fil de discussion (MOOC/SPOC) </a:t>
            </a:r>
          </a:p>
          <a:p>
            <a:pPr marL="342900" lvl="1" indent="-342900" fontAlgn="ctr">
              <a:buFont typeface="Arial" panose="020B0604020202020204" pitchFamily="34" charset="0"/>
              <a:buChar char="•"/>
            </a:pPr>
            <a:r>
              <a:rPr lang="fr-FR" sz="2200" dirty="0">
                <a:latin typeface="Calibri" pitchFamily="34" charset="0"/>
              </a:rPr>
              <a:t>Sur les communautés </a:t>
            </a:r>
            <a:r>
              <a:rPr lang="fr-FR" sz="2200" dirty="0" smtClean="0">
                <a:latin typeface="Calibri" pitchFamily="34" charset="0"/>
              </a:rPr>
              <a:t>:</a:t>
            </a:r>
            <a:endParaRPr lang="fr-FR" sz="2200" i="1" dirty="0" smtClean="0">
              <a:latin typeface="Calibri" pitchFamily="34" charset="0"/>
              <a:hlinkClick r:id="rId4"/>
            </a:endParaRPr>
          </a:p>
          <a:p>
            <a:pPr marL="699501" lvl="2" indent="-342900" fontAlgn="ctr">
              <a:buFont typeface="Arial" panose="020B0604020202020204" pitchFamily="34" charset="0"/>
              <a:buChar char="•"/>
            </a:pPr>
            <a:r>
              <a:rPr lang="fr-FR" sz="2000" dirty="0">
                <a:hlinkClick r:id="rId5"/>
              </a:rPr>
              <a:t>Facebook</a:t>
            </a:r>
            <a:r>
              <a:rPr lang="fr-FR" sz="2000" i="1" dirty="0"/>
              <a:t>, </a:t>
            </a:r>
            <a:r>
              <a:rPr lang="fr-FR" sz="2000" dirty="0" smtClean="0">
                <a:hlinkClick r:id="rId6"/>
              </a:rPr>
              <a:t>Twitter</a:t>
            </a:r>
            <a:r>
              <a:rPr lang="fr-FR" sz="1800" dirty="0" smtClean="0">
                <a:hlinkClick r:id="rId6"/>
              </a:rPr>
              <a:t> </a:t>
            </a:r>
            <a:r>
              <a:rPr lang="fr-FR" sz="1600" dirty="0">
                <a:hlinkClick r:id="rId6"/>
              </a:rPr>
              <a:t>#Gestiondeprojet.pm</a:t>
            </a:r>
            <a:endParaRPr lang="fr-FR" sz="1600" dirty="0" smtClean="0">
              <a:latin typeface="Calibri" pitchFamily="34" charset="0"/>
            </a:endParaRPr>
          </a:p>
          <a:p>
            <a:pPr marL="0" lvl="1" fontAlgn="ctr"/>
            <a:r>
              <a:rPr lang="fr-FR" sz="2000" i="1" dirty="0" smtClean="0">
                <a:latin typeface="Calibri" pitchFamily="34" charset="0"/>
              </a:rPr>
              <a:t>Utilisez </a:t>
            </a:r>
            <a:r>
              <a:rPr lang="fr-FR" sz="1800" i="1" dirty="0" smtClean="0">
                <a:solidFill>
                  <a:srgbClr val="FF0000"/>
                </a:solidFill>
                <a:latin typeface="Calibri" pitchFamily="34" charset="0"/>
              </a:rPr>
              <a:t>#Indicateurs</a:t>
            </a:r>
            <a:endParaRPr lang="fr-FR" sz="2000" i="1" dirty="0">
              <a:solidFill>
                <a:srgbClr val="FF0000"/>
              </a:solidFill>
              <a:latin typeface="Calibri" pitchFamily="34" charset="0"/>
            </a:endParaRPr>
          </a:p>
        </p:txBody>
      </p:sp>
      <p:sp>
        <p:nvSpPr>
          <p:cNvPr id="8" name="Rectangle 2"/>
          <p:cNvSpPr txBox="1">
            <a:spLocks noChangeArrowheads="1"/>
          </p:cNvSpPr>
          <p:nvPr/>
        </p:nvSpPr>
        <p:spPr>
          <a:xfrm>
            <a:off x="2483768" y="121196"/>
            <a:ext cx="6660232" cy="787524"/>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grpSp>
        <p:nvGrpSpPr>
          <p:cNvPr id="12" name="Groupe 11"/>
          <p:cNvGrpSpPr/>
          <p:nvPr/>
        </p:nvGrpSpPr>
        <p:grpSpPr>
          <a:xfrm>
            <a:off x="6885689" y="2281436"/>
            <a:ext cx="2138637" cy="1128706"/>
            <a:chOff x="6885689" y="2353444"/>
            <a:chExt cx="2138637" cy="1128706"/>
          </a:xfrm>
        </p:grpSpPr>
        <p:pic>
          <p:nvPicPr>
            <p:cNvPr id="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6134" y="2353444"/>
              <a:ext cx="1728192" cy="1128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Connecteur droit avec flèche 9"/>
            <p:cNvCxnSpPr/>
            <p:nvPr/>
          </p:nvCxnSpPr>
          <p:spPr>
            <a:xfrm flipV="1">
              <a:off x="6885689" y="3289548"/>
              <a:ext cx="302941" cy="19260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123951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3" end="13"/>
                                            </p:txEl>
                                          </p:spTgt>
                                        </p:tgtEl>
                                        <p:attrNameLst>
                                          <p:attrName>style.visibility</p:attrName>
                                        </p:attrNameLst>
                                      </p:cBhvr>
                                      <p:to>
                                        <p:strVal val="visible"/>
                                      </p:to>
                                    </p:set>
                                  </p:childTnLst>
                                </p:cTn>
                              </p:par>
                            </p:childTnLst>
                          </p:cTn>
                        </p:par>
                        <p:par>
                          <p:cTn id="19" fill="hold">
                            <p:stCondLst>
                              <p:cond delay="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6" end="1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17" end="1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prstGeom prst="rect">
            <a:avLst/>
          </a:prstGeom>
        </p:spPr>
        <p:txBody>
          <a:bodyPr/>
          <a:lstStyle/>
          <a:p>
            <a:pPr algn="ctr" eaLnBrk="1" hangingPunct="1"/>
            <a:r>
              <a:rPr lang="fr-FR" sz="3400" dirty="0"/>
              <a:t>Sommaire</a:t>
            </a:r>
          </a:p>
        </p:txBody>
      </p:sp>
      <p:sp>
        <p:nvSpPr>
          <p:cNvPr id="8" name="Rectangle 3"/>
          <p:cNvSpPr txBox="1">
            <a:spLocks noChangeArrowheads="1"/>
          </p:cNvSpPr>
          <p:nvPr/>
        </p:nvSpPr>
        <p:spPr>
          <a:xfrm>
            <a:off x="3275856" y="1537353"/>
            <a:ext cx="5400600" cy="3240360"/>
          </a:xfrm>
          <a:prstGeom prst="rect">
            <a:avLst/>
          </a:prstGeom>
        </p:spPr>
        <p:txBody>
          <a:bodyPr lIns="71320" tIns="35661" rIns="71320" bIns="35661"/>
          <a:lstStyle/>
          <a:p>
            <a:pPr marL="356602" indent="-356602">
              <a:spcBef>
                <a:spcPct val="20000"/>
              </a:spcBef>
              <a:spcAft>
                <a:spcPts val="468"/>
              </a:spcAft>
              <a:buFont typeface="+mj-lt"/>
              <a:buAutoNum type="arabicPeriod"/>
              <a:defRPr/>
            </a:pPr>
            <a:r>
              <a:rPr lang="fr-FR" sz="2000" dirty="0">
                <a:solidFill>
                  <a:srgbClr val="000000"/>
                </a:solidFill>
                <a:latin typeface="Calibri" pitchFamily="34" charset="0"/>
              </a:rPr>
              <a:t>Fondamentaux de l’évaluation</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a:solidFill>
                  <a:srgbClr val="000000"/>
                </a:solidFill>
                <a:latin typeface="Calibri" pitchFamily="34" charset="0"/>
              </a:rPr>
              <a:t>Le processus </a:t>
            </a:r>
            <a:r>
              <a:rPr lang="fr-FR" sz="2000" dirty="0" smtClean="0">
                <a:solidFill>
                  <a:srgbClr val="000000"/>
                </a:solidFill>
                <a:latin typeface="Calibri" pitchFamily="34" charset="0"/>
              </a:rPr>
              <a:t>d’évaluation</a:t>
            </a:r>
            <a:endParaRPr lang="fr-FR" sz="2000" dirty="0">
              <a:solidFill>
                <a:srgbClr val="000000"/>
              </a:solidFill>
              <a:latin typeface="Calibri" pitchFamily="34" charset="0"/>
            </a:endParaRP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dirty="0" smtClean="0">
                <a:solidFill>
                  <a:srgbClr val="000000"/>
                </a:solidFill>
                <a:latin typeface="Calibri" pitchFamily="34" charset="0"/>
              </a:rPr>
              <a:t>Évaluer l’impact en mettant en œuvre des </a:t>
            </a:r>
            <a:r>
              <a:rPr lang="fr-FR" sz="2000" dirty="0">
                <a:solidFill>
                  <a:srgbClr val="000000"/>
                </a:solidFill>
                <a:latin typeface="Calibri" pitchFamily="34" charset="0"/>
              </a:rPr>
              <a:t>indicateurs</a:t>
            </a:r>
          </a:p>
          <a:p>
            <a:pPr marL="356602" indent="-356602">
              <a:spcBef>
                <a:spcPct val="20000"/>
              </a:spcBef>
              <a:spcAft>
                <a:spcPts val="468"/>
              </a:spcAft>
              <a:buFont typeface="+mj-lt"/>
              <a:buAutoNum type="arabicPeriod"/>
              <a:defRPr/>
            </a:pPr>
            <a:endParaRPr lang="fr-FR" sz="900" dirty="0">
              <a:solidFill>
                <a:srgbClr val="000000"/>
              </a:solidFill>
              <a:latin typeface="Calibri" pitchFamily="34" charset="0"/>
            </a:endParaRPr>
          </a:p>
          <a:p>
            <a:pPr marL="356602" indent="-356602">
              <a:spcBef>
                <a:spcPct val="20000"/>
              </a:spcBef>
              <a:spcAft>
                <a:spcPts val="468"/>
              </a:spcAft>
              <a:buFont typeface="+mj-lt"/>
              <a:buAutoNum type="arabicPeriod"/>
              <a:defRPr/>
            </a:pPr>
            <a:r>
              <a:rPr lang="fr-FR" sz="2000" b="1" dirty="0">
                <a:solidFill>
                  <a:srgbClr val="000000"/>
                </a:solidFill>
                <a:latin typeface="Calibri" pitchFamily="34" charset="0"/>
              </a:rPr>
              <a:t>Critères de réussite, bonnes pratiques</a:t>
            </a:r>
          </a:p>
        </p:txBody>
      </p:sp>
    </p:spTree>
    <p:extLst>
      <p:ext uri="{BB962C8B-B14F-4D97-AF65-F5344CB8AC3E}">
        <p14:creationId xmlns:p14="http://schemas.microsoft.com/office/powerpoint/2010/main" val="4861209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prstGeom prst="rect">
            <a:avLst/>
          </a:prstGeom>
        </p:spPr>
        <p:txBody>
          <a:bodyPr/>
          <a:lstStyle/>
          <a:p>
            <a:pPr eaLnBrk="1" hangingPunct="1"/>
            <a:r>
              <a:rPr lang="fr-FR" dirty="0"/>
              <a:t>Suivre et valoriser une évaluation</a:t>
            </a:r>
          </a:p>
        </p:txBody>
      </p:sp>
      <p:sp>
        <p:nvSpPr>
          <p:cNvPr id="10" name="Text Box 6"/>
          <p:cNvSpPr txBox="1">
            <a:spLocks noChangeArrowheads="1"/>
          </p:cNvSpPr>
          <p:nvPr/>
        </p:nvSpPr>
        <p:spPr bwMode="auto">
          <a:xfrm>
            <a:off x="6982576" y="5535260"/>
            <a:ext cx="1854551"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700" dirty="0" smtClean="0"/>
              <a:t>Photos © </a:t>
            </a:r>
            <a:r>
              <a:rPr lang="fr-FR" sz="700" dirty="0" smtClean="0">
                <a:hlinkClick r:id="rId3"/>
              </a:rPr>
              <a:t>www.ifadem.org</a:t>
            </a:r>
            <a:r>
              <a:rPr lang="fr-FR" sz="700" dirty="0" smtClean="0"/>
              <a:t> Liban </a:t>
            </a:r>
            <a:endParaRPr lang="fr-FR" sz="700" dirty="0"/>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4638" y="1322208"/>
            <a:ext cx="5327904" cy="3560064"/>
          </a:xfrm>
          <a:prstGeom prst="rect">
            <a:avLst/>
          </a:prstGeom>
        </p:spPr>
      </p:pic>
    </p:spTree>
    <p:extLst>
      <p:ext uri="{BB962C8B-B14F-4D97-AF65-F5344CB8AC3E}">
        <p14:creationId xmlns:p14="http://schemas.microsoft.com/office/powerpoint/2010/main" val="1990239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prstGeom prst="rect">
            <a:avLst/>
          </a:prstGeom>
        </p:spPr>
        <p:txBody>
          <a:bodyPr/>
          <a:lstStyle/>
          <a:p>
            <a:pPr eaLnBrk="1" hangingPunct="1"/>
            <a:r>
              <a:rPr lang="fr-FR" dirty="0" smtClean="0"/>
              <a:t>Les critères</a:t>
            </a:r>
          </a:p>
        </p:txBody>
      </p:sp>
      <p:sp>
        <p:nvSpPr>
          <p:cNvPr id="60420" name="Rectangle 3"/>
          <p:cNvSpPr>
            <a:spLocks noGrp="1" noChangeArrowheads="1"/>
          </p:cNvSpPr>
          <p:nvPr>
            <p:ph idx="1"/>
          </p:nvPr>
        </p:nvSpPr>
        <p:spPr>
          <a:xfrm>
            <a:off x="2699792" y="913284"/>
            <a:ext cx="6313580" cy="4080453"/>
          </a:xfrm>
          <a:prstGeom prst="rect">
            <a:avLst/>
          </a:prstGeom>
        </p:spPr>
        <p:txBody>
          <a:bodyPr/>
          <a:lstStyle/>
          <a:p>
            <a:pPr eaLnBrk="1" hangingPunct="1">
              <a:lnSpc>
                <a:spcPct val="90000"/>
              </a:lnSpc>
            </a:pPr>
            <a:r>
              <a:rPr lang="fr-FR" sz="2000" dirty="0"/>
              <a:t>Les “angles de vue” </a:t>
            </a:r>
            <a:r>
              <a:rPr lang="fr-FR" sz="2000" dirty="0" smtClean="0"/>
              <a:t>grâce auxquels on porte un jugement sur la réussite d’un projet.</a:t>
            </a:r>
          </a:p>
          <a:p>
            <a:pPr eaLnBrk="1" hangingPunct="1">
              <a:lnSpc>
                <a:spcPct val="90000"/>
              </a:lnSpc>
            </a:pPr>
            <a:r>
              <a:rPr lang="fr-FR" sz="2000" dirty="0" smtClean="0"/>
              <a:t>Trois catégories de critères génériques : </a:t>
            </a:r>
          </a:p>
          <a:p>
            <a:pPr marL="1069805" lvl="2" indent="-356602" eaLnBrk="1" hangingPunct="1">
              <a:lnSpc>
                <a:spcPct val="90000"/>
              </a:lnSpc>
              <a:buFont typeface="+mj-lt"/>
              <a:buAutoNum type="arabicPeriod"/>
            </a:pPr>
            <a:r>
              <a:rPr lang="fr-FR" dirty="0" smtClean="0"/>
              <a:t> Ceux qui relèvent de </a:t>
            </a:r>
            <a:r>
              <a:rPr lang="fr-FR" b="1" dirty="0" smtClean="0">
                <a:solidFill>
                  <a:srgbClr val="C00000"/>
                </a:solidFill>
              </a:rPr>
              <a:t>l’efficacité</a:t>
            </a:r>
            <a:r>
              <a:rPr lang="fr-FR" dirty="0" smtClean="0">
                <a:solidFill>
                  <a:srgbClr val="C00000"/>
                </a:solidFill>
              </a:rPr>
              <a:t> </a:t>
            </a:r>
            <a:r>
              <a:rPr lang="fr-FR" dirty="0" smtClean="0"/>
              <a:t>comparent objectifs et résultats, impact attendu et impact réel…</a:t>
            </a:r>
            <a:endParaRPr lang="fr-FR" dirty="0"/>
          </a:p>
          <a:p>
            <a:pPr marL="1069805" lvl="2" indent="-356602" eaLnBrk="1" hangingPunct="1">
              <a:lnSpc>
                <a:spcPct val="90000"/>
              </a:lnSpc>
              <a:buFont typeface="+mj-lt"/>
              <a:buAutoNum type="arabicPeriod"/>
            </a:pPr>
            <a:r>
              <a:rPr lang="fr-FR" dirty="0" smtClean="0"/>
              <a:t> </a:t>
            </a:r>
            <a:r>
              <a:rPr lang="fr-FR" b="1" dirty="0" smtClean="0">
                <a:solidFill>
                  <a:srgbClr val="C00000"/>
                </a:solidFill>
              </a:rPr>
              <a:t>L’efficience</a:t>
            </a:r>
            <a:r>
              <a:rPr lang="fr-FR" dirty="0" smtClean="0">
                <a:solidFill>
                  <a:srgbClr val="C00000"/>
                </a:solidFill>
              </a:rPr>
              <a:t> </a:t>
            </a:r>
            <a:r>
              <a:rPr lang="fr-FR" dirty="0"/>
              <a:t>: </a:t>
            </a:r>
            <a:r>
              <a:rPr lang="fr-FR" dirty="0" smtClean="0"/>
              <a:t>met en rapport les </a:t>
            </a:r>
            <a:r>
              <a:rPr lang="fr-FR" b="1" dirty="0"/>
              <a:t>résultats</a:t>
            </a:r>
            <a:r>
              <a:rPr lang="fr-FR" dirty="0"/>
              <a:t> avec les </a:t>
            </a:r>
            <a:r>
              <a:rPr lang="fr-FR" b="1" dirty="0"/>
              <a:t>ressources</a:t>
            </a:r>
            <a:r>
              <a:rPr lang="fr-FR" dirty="0"/>
              <a:t> </a:t>
            </a:r>
            <a:r>
              <a:rPr lang="fr-FR" dirty="0" smtClean="0"/>
              <a:t>utilisées pour les atteindre </a:t>
            </a:r>
            <a:r>
              <a:rPr lang="fr-FR" sz="1400" dirty="0" smtClean="0">
                <a:solidFill>
                  <a:schemeClr val="accent1">
                    <a:lumMod val="50000"/>
                  </a:schemeClr>
                </a:solidFill>
              </a:rPr>
              <a:t>(humaines, financières, matérielles</a:t>
            </a:r>
            <a:r>
              <a:rPr lang="fr-FR" sz="1400" dirty="0">
                <a:solidFill>
                  <a:schemeClr val="accent1">
                    <a:lumMod val="50000"/>
                  </a:schemeClr>
                </a:solidFill>
              </a:rPr>
              <a:t>), </a:t>
            </a:r>
          </a:p>
          <a:p>
            <a:pPr marL="1069805" lvl="2" indent="-356602" eaLnBrk="1" hangingPunct="1">
              <a:lnSpc>
                <a:spcPct val="90000"/>
              </a:lnSpc>
              <a:buFont typeface="+mj-lt"/>
              <a:buAutoNum type="arabicPeriod"/>
            </a:pPr>
            <a:r>
              <a:rPr lang="fr-FR" dirty="0" smtClean="0"/>
              <a:t> </a:t>
            </a:r>
            <a:r>
              <a:rPr lang="fr-FR" b="1" dirty="0" smtClean="0">
                <a:solidFill>
                  <a:srgbClr val="C00000"/>
                </a:solidFill>
              </a:rPr>
              <a:t>La pérennité </a:t>
            </a:r>
            <a:r>
              <a:rPr lang="fr-FR" dirty="0" smtClean="0"/>
              <a:t>: </a:t>
            </a:r>
            <a:r>
              <a:rPr lang="fr-FR" dirty="0"/>
              <a:t>l’action est </a:t>
            </a:r>
            <a:r>
              <a:rPr lang="fr-FR" dirty="0" smtClean="0"/>
              <a:t>durable/soutenable </a:t>
            </a:r>
            <a:r>
              <a:rPr lang="fr-FR" sz="1400" dirty="0">
                <a:solidFill>
                  <a:schemeClr val="accent1">
                    <a:lumMod val="50000"/>
                  </a:schemeClr>
                </a:solidFill>
              </a:rPr>
              <a:t>(elle se poursuit de manière autonome sans appui extérieur), </a:t>
            </a:r>
          </a:p>
          <a:p>
            <a:pPr lvl="1" eaLnBrk="1" hangingPunct="1">
              <a:lnSpc>
                <a:spcPct val="90000"/>
              </a:lnSpc>
            </a:pPr>
            <a:r>
              <a:rPr lang="fr-FR" sz="1800" dirty="0"/>
              <a:t>La méthodologie de mise en œuvre des critères est également développée dans la vidéo </a:t>
            </a:r>
            <a:r>
              <a:rPr lang="fr-FR" sz="1800" dirty="0">
                <a:hlinkClick r:id="rId3"/>
              </a:rPr>
              <a:t>formation au brainstorming.</a:t>
            </a:r>
            <a:endParaRPr lang="fr-FR" sz="1800" dirty="0"/>
          </a:p>
          <a:p>
            <a:pPr lvl="1" eaLnBrk="1" hangingPunct="1">
              <a:lnSpc>
                <a:spcPct val="90000"/>
              </a:lnSpc>
            </a:pPr>
            <a:r>
              <a:rPr lang="fr-FR" sz="1800" dirty="0"/>
              <a:t>D’autres critères peuvent être utilisés : </a:t>
            </a:r>
            <a:r>
              <a:rPr lang="fr-FR" sz="1600" i="1" dirty="0" smtClean="0">
                <a:solidFill>
                  <a:srgbClr val="0070C0"/>
                </a:solidFill>
              </a:rPr>
              <a:t>implication des personnes, respect de l’environnement</a:t>
            </a:r>
            <a:r>
              <a:rPr lang="fr-FR" sz="1600" i="1" dirty="0">
                <a:solidFill>
                  <a:srgbClr val="0070C0"/>
                </a:solidFill>
              </a:rPr>
              <a:t>, cohérence avec d’autres projets, etc…</a:t>
            </a:r>
          </a:p>
        </p:txBody>
      </p:sp>
      <p:sp>
        <p:nvSpPr>
          <p:cNvPr id="7" name="ZoneTexte 6"/>
          <p:cNvSpPr txBox="1"/>
          <p:nvPr/>
        </p:nvSpPr>
        <p:spPr>
          <a:xfrm>
            <a:off x="107974" y="349633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2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42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42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042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9"/>
          <p:cNvSpPr>
            <a:spLocks noGrp="1"/>
          </p:cNvSpPr>
          <p:nvPr>
            <p:ph type="title"/>
          </p:nvPr>
        </p:nvSpPr>
        <p:spPr/>
        <p:txBody>
          <a:bodyPr/>
          <a:lstStyle/>
          <a:p>
            <a:r>
              <a:rPr lang="fr-FR" sz="2400" dirty="0"/>
              <a:t>IFADEM </a:t>
            </a:r>
            <a:r>
              <a:rPr lang="fr-FR" sz="2400" dirty="0" smtClean="0"/>
              <a:t>: </a:t>
            </a:r>
            <a:r>
              <a:rPr lang="fr-FR" dirty="0" smtClean="0"/>
              <a:t>critères</a:t>
            </a:r>
            <a:endParaRPr lang="fr-FR" dirty="0"/>
          </a:p>
        </p:txBody>
      </p:sp>
      <p:grpSp>
        <p:nvGrpSpPr>
          <p:cNvPr id="9" name="Grouper 8"/>
          <p:cNvGrpSpPr/>
          <p:nvPr/>
        </p:nvGrpSpPr>
        <p:grpSpPr>
          <a:xfrm>
            <a:off x="3779912" y="3206076"/>
            <a:ext cx="5095892" cy="875560"/>
            <a:chOff x="2530165" y="2869655"/>
            <a:chExt cx="4891801" cy="875560"/>
          </a:xfrm>
        </p:grpSpPr>
        <p:sp>
          <p:nvSpPr>
            <p:cNvPr id="10" name="Arrondir un rectangle avec un coin du même côté 9"/>
            <p:cNvSpPr/>
            <p:nvPr/>
          </p:nvSpPr>
          <p:spPr>
            <a:xfrm rot="5400000">
              <a:off x="4440586" y="959234"/>
              <a:ext cx="741583" cy="4562426"/>
            </a:xfrm>
            <a:prstGeom prst="round2SameRect">
              <a:avLst/>
            </a:prstGeom>
            <a:noFill/>
            <a:ln>
              <a:solidFill>
                <a:srgbClr val="FFFFFF">
                  <a:alpha val="90000"/>
                </a:srgbClr>
              </a:solid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 name="Arrondir un rectangle avec un coin du même côté 4"/>
            <p:cNvSpPr/>
            <p:nvPr/>
          </p:nvSpPr>
          <p:spPr>
            <a:xfrm>
              <a:off x="2962535" y="3076034"/>
              <a:ext cx="4459431" cy="6691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30480" rIns="60960" bIns="30480" numCol="1" spcCol="1270" anchor="ctr" anchorCtr="0">
              <a:noAutofit/>
            </a:bodyPr>
            <a:lstStyle/>
            <a:p>
              <a:pPr marL="171450" lvl="1" indent="-171450" defTabSz="711200">
                <a:lnSpc>
                  <a:spcPct val="90000"/>
                </a:lnSpc>
                <a:spcAft>
                  <a:spcPct val="15000"/>
                </a:spcAft>
                <a:buChar char="••"/>
              </a:pPr>
              <a:r>
                <a:rPr lang="fr-FR" sz="2000" b="1" kern="1200" dirty="0" smtClean="0"/>
                <a:t>Intégration </a:t>
              </a:r>
              <a:r>
                <a:rPr lang="fr-FR" sz="2000" kern="1200" dirty="0" smtClean="0"/>
                <a:t>dans le </a:t>
              </a:r>
              <a:r>
                <a:rPr lang="fr-FR" sz="2000" dirty="0"/>
                <a:t>système </a:t>
              </a:r>
              <a:r>
                <a:rPr lang="fr-FR" sz="2000" dirty="0" smtClean="0"/>
                <a:t>de formation des instituteurs burundais </a:t>
              </a:r>
              <a:endParaRPr lang="fr-FR" sz="2000" kern="1200" dirty="0"/>
            </a:p>
          </p:txBody>
        </p:sp>
      </p:grpSp>
      <p:grpSp>
        <p:nvGrpSpPr>
          <p:cNvPr id="13" name="Grouper 12"/>
          <p:cNvGrpSpPr/>
          <p:nvPr/>
        </p:nvGrpSpPr>
        <p:grpSpPr>
          <a:xfrm>
            <a:off x="4063720" y="792255"/>
            <a:ext cx="5035746" cy="1152128"/>
            <a:chOff x="2566365" y="1068147"/>
            <a:chExt cx="4562426" cy="741583"/>
          </a:xfrm>
        </p:grpSpPr>
        <p:sp>
          <p:nvSpPr>
            <p:cNvPr id="15" name="Arrondir un rectangle avec un coin du même côté 14"/>
            <p:cNvSpPr/>
            <p:nvPr/>
          </p:nvSpPr>
          <p:spPr>
            <a:xfrm rot="5400000">
              <a:off x="4476786" y="-842274"/>
              <a:ext cx="741583" cy="4562426"/>
            </a:xfrm>
            <a:prstGeom prst="round2SameRect">
              <a:avLst/>
            </a:prstGeom>
            <a:solidFill>
              <a:srgbClr val="FFFFFF">
                <a:alpha val="64000"/>
              </a:srgbClr>
            </a:solidFill>
            <a:ln>
              <a:solidFill>
                <a:srgbClr val="FFFFFF">
                  <a:alpha val="90000"/>
                </a:srgbClr>
              </a:solid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 name="Arrondir un rectangle avec un coin du même côté 4"/>
            <p:cNvSpPr/>
            <p:nvPr/>
          </p:nvSpPr>
          <p:spPr>
            <a:xfrm>
              <a:off x="2633103" y="1104348"/>
              <a:ext cx="4459486" cy="6691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30480" rIns="60960" bIns="30480" numCol="1" spcCol="1270" anchor="ctr" anchorCtr="0">
              <a:noAutofit/>
            </a:bodyPr>
            <a:lstStyle/>
            <a:p>
              <a:pPr marL="171450" lvl="1" indent="-171450" defTabSz="711200">
                <a:lnSpc>
                  <a:spcPct val="90000"/>
                </a:lnSpc>
                <a:spcAft>
                  <a:spcPct val="15000"/>
                </a:spcAft>
                <a:buChar char="••"/>
              </a:pPr>
              <a:r>
                <a:rPr lang="fr-FR" sz="2000" i="1" kern="1200" dirty="0" smtClean="0"/>
                <a:t>Nombre d’enseignants formés </a:t>
              </a:r>
              <a:r>
                <a:rPr lang="fr-FR" sz="1800" kern="1200" dirty="0" smtClean="0"/>
                <a:t>(/objectif)</a:t>
              </a:r>
              <a:r>
                <a:rPr lang="fr-FR" sz="2000" i="1" kern="1200" dirty="0" smtClean="0"/>
                <a:t>, </a:t>
              </a:r>
            </a:p>
            <a:p>
              <a:pPr marL="171450" lvl="1" indent="-171450" defTabSz="711200">
                <a:lnSpc>
                  <a:spcPct val="90000"/>
                </a:lnSpc>
                <a:spcAft>
                  <a:spcPct val="15000"/>
                </a:spcAft>
                <a:buChar char="••"/>
              </a:pPr>
              <a:r>
                <a:rPr lang="fr-FR" sz="1800" i="1" kern="1200" dirty="0" smtClean="0"/>
                <a:t>%</a:t>
              </a:r>
              <a:r>
                <a:rPr lang="fr-FR" sz="2000" i="1" kern="1200" dirty="0" smtClean="0"/>
                <a:t> qui améliorent effectivement leur pédagogie </a:t>
              </a:r>
              <a:r>
                <a:rPr lang="fr-FR" sz="1800" dirty="0"/>
                <a:t>(impact).</a:t>
              </a:r>
            </a:p>
          </p:txBody>
        </p:sp>
      </p:grpSp>
      <p:grpSp>
        <p:nvGrpSpPr>
          <p:cNvPr id="17" name="Grouper 16"/>
          <p:cNvGrpSpPr/>
          <p:nvPr/>
        </p:nvGrpSpPr>
        <p:grpSpPr>
          <a:xfrm>
            <a:off x="4211959" y="2191366"/>
            <a:ext cx="4926599" cy="925679"/>
            <a:chOff x="2566365" y="2077677"/>
            <a:chExt cx="4562427" cy="925679"/>
          </a:xfrm>
        </p:grpSpPr>
        <p:sp>
          <p:nvSpPr>
            <p:cNvPr id="18" name="Arrondir un rectangle avec un coin du même côté 17"/>
            <p:cNvSpPr/>
            <p:nvPr/>
          </p:nvSpPr>
          <p:spPr>
            <a:xfrm rot="5400000">
              <a:off x="4476787" y="351352"/>
              <a:ext cx="741583" cy="4562426"/>
            </a:xfrm>
            <a:prstGeom prst="round2SameRect">
              <a:avLst/>
            </a:prstGeom>
            <a:solidFill>
              <a:srgbClr val="FFFFFF">
                <a:alpha val="55000"/>
              </a:srgbClr>
            </a:solidFill>
            <a:ln>
              <a:solidFill>
                <a:srgbClr val="FFFFFF">
                  <a:alpha val="90000"/>
                </a:srgbClr>
              </a:solid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ndir un rectangle avec un coin du même côté 4"/>
            <p:cNvSpPr/>
            <p:nvPr/>
          </p:nvSpPr>
          <p:spPr>
            <a:xfrm>
              <a:off x="2566365" y="2077677"/>
              <a:ext cx="4526225" cy="6691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r-FR" sz="2000" kern="1200" dirty="0" smtClean="0"/>
                <a:t>Rapport </a:t>
              </a:r>
              <a:r>
                <a:rPr lang="fr-FR" sz="2000" b="1" kern="1200" dirty="0" smtClean="0"/>
                <a:t>résultats / budget et moyens mobilisés </a:t>
              </a:r>
              <a:r>
                <a:rPr lang="fr-FR" sz="2000" i="1" kern="1200" dirty="0" smtClean="0"/>
                <a:t>Plus performant</a:t>
              </a:r>
              <a:r>
                <a:rPr lang="fr-FR" sz="2000" i="1" dirty="0" smtClean="0"/>
                <a:t> que la formation classique ?</a:t>
              </a:r>
              <a:endParaRPr lang="fr-FR" sz="2000" i="1" kern="1200" dirty="0"/>
            </a:p>
          </p:txBody>
        </p:sp>
      </p:grpSp>
      <p:grpSp>
        <p:nvGrpSpPr>
          <p:cNvPr id="23" name="Grouper 22"/>
          <p:cNvGrpSpPr/>
          <p:nvPr/>
        </p:nvGrpSpPr>
        <p:grpSpPr>
          <a:xfrm>
            <a:off x="4230321" y="4494279"/>
            <a:ext cx="4873370" cy="741583"/>
            <a:chOff x="2566365" y="3988133"/>
            <a:chExt cx="4562426" cy="741583"/>
          </a:xfrm>
        </p:grpSpPr>
        <p:sp>
          <p:nvSpPr>
            <p:cNvPr id="24" name="Arrondir un rectangle avec un coin du même côté 23"/>
            <p:cNvSpPr/>
            <p:nvPr/>
          </p:nvSpPr>
          <p:spPr>
            <a:xfrm rot="5400000">
              <a:off x="4476786" y="2077712"/>
              <a:ext cx="741583" cy="4562426"/>
            </a:xfrm>
            <a:prstGeom prst="round2SameRect">
              <a:avLst/>
            </a:prstGeom>
            <a:solidFill>
              <a:srgbClr val="FFFFFF">
                <a:alpha val="47000"/>
              </a:srgbClr>
            </a:solidFill>
            <a:ln>
              <a:solidFill>
                <a:srgbClr val="FFFFFF">
                  <a:alpha val="90000"/>
                </a:srgbClr>
              </a:solid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 name="Arrondir un rectangle avec un coin du même côté 4"/>
            <p:cNvSpPr/>
            <p:nvPr/>
          </p:nvSpPr>
          <p:spPr>
            <a:xfrm>
              <a:off x="2566365" y="4024335"/>
              <a:ext cx="4526225" cy="6691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r-FR" sz="2000" kern="1200" dirty="0" smtClean="0"/>
                <a:t>Capacité du ministère </a:t>
              </a:r>
              <a:r>
                <a:rPr lang="fr-FR" sz="2000" dirty="0" smtClean="0"/>
                <a:t>b</a:t>
              </a:r>
              <a:r>
                <a:rPr lang="fr-FR" sz="2000" kern="1200" dirty="0" smtClean="0"/>
                <a:t>urundais à faire fonctionner seul </a:t>
              </a:r>
              <a:r>
                <a:rPr lang="fr-FR" sz="2000" b="1" kern="1200" dirty="0" smtClean="0"/>
                <a:t>la formation</a:t>
              </a:r>
              <a:endParaRPr lang="fr-FR" sz="2000" b="1" kern="1200" dirty="0"/>
            </a:p>
          </p:txBody>
        </p:sp>
      </p:grpSp>
      <p:pic>
        <p:nvPicPr>
          <p:cNvPr id="26" name="Imag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2894" y="0"/>
            <a:ext cx="785664" cy="589248"/>
          </a:xfrm>
          <a:prstGeom prst="rect">
            <a:avLst/>
          </a:prstGeom>
        </p:spPr>
      </p:pic>
      <p:sp>
        <p:nvSpPr>
          <p:cNvPr id="27" name="ZoneTexte 26"/>
          <p:cNvSpPr txBox="1"/>
          <p:nvPr/>
        </p:nvSpPr>
        <p:spPr>
          <a:xfrm>
            <a:off x="107974" y="349633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4" name="Forme libre 3"/>
          <p:cNvSpPr/>
          <p:nvPr/>
        </p:nvSpPr>
        <p:spPr>
          <a:xfrm>
            <a:off x="2694032" y="3145529"/>
            <a:ext cx="1373912" cy="1144041"/>
          </a:xfrm>
          <a:custGeom>
            <a:avLst/>
            <a:gdLst>
              <a:gd name="connsiteX0" fmla="*/ 0 w 1373912"/>
              <a:gd name="connsiteY0" fmla="*/ 190677 h 1144041"/>
              <a:gd name="connsiteX1" fmla="*/ 190677 w 1373912"/>
              <a:gd name="connsiteY1" fmla="*/ 0 h 1144041"/>
              <a:gd name="connsiteX2" fmla="*/ 1183235 w 1373912"/>
              <a:gd name="connsiteY2" fmla="*/ 0 h 1144041"/>
              <a:gd name="connsiteX3" fmla="*/ 1373912 w 1373912"/>
              <a:gd name="connsiteY3" fmla="*/ 190677 h 1144041"/>
              <a:gd name="connsiteX4" fmla="*/ 1373912 w 1373912"/>
              <a:gd name="connsiteY4" fmla="*/ 953364 h 1144041"/>
              <a:gd name="connsiteX5" fmla="*/ 1183235 w 1373912"/>
              <a:gd name="connsiteY5" fmla="*/ 1144041 h 1144041"/>
              <a:gd name="connsiteX6" fmla="*/ 190677 w 1373912"/>
              <a:gd name="connsiteY6" fmla="*/ 1144041 h 1144041"/>
              <a:gd name="connsiteX7" fmla="*/ 0 w 1373912"/>
              <a:gd name="connsiteY7" fmla="*/ 953364 h 1144041"/>
              <a:gd name="connsiteX8" fmla="*/ 0 w 1373912"/>
              <a:gd name="connsiteY8" fmla="*/ 190677 h 114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3912" h="1144041">
                <a:moveTo>
                  <a:pt x="0" y="190677"/>
                </a:moveTo>
                <a:cubicBezTo>
                  <a:pt x="0" y="85369"/>
                  <a:pt x="85369" y="0"/>
                  <a:pt x="190677" y="0"/>
                </a:cubicBezTo>
                <a:lnTo>
                  <a:pt x="1183235" y="0"/>
                </a:lnTo>
                <a:cubicBezTo>
                  <a:pt x="1288543" y="0"/>
                  <a:pt x="1373912" y="85369"/>
                  <a:pt x="1373912" y="190677"/>
                </a:cubicBezTo>
                <a:lnTo>
                  <a:pt x="1373912" y="953364"/>
                </a:lnTo>
                <a:cubicBezTo>
                  <a:pt x="1373912" y="1058672"/>
                  <a:pt x="1288543" y="1144041"/>
                  <a:pt x="1183235" y="1144041"/>
                </a:cubicBezTo>
                <a:lnTo>
                  <a:pt x="190677" y="1144041"/>
                </a:lnTo>
                <a:cubicBezTo>
                  <a:pt x="85369" y="1144041"/>
                  <a:pt x="0" y="1058672"/>
                  <a:pt x="0" y="953364"/>
                </a:cubicBezTo>
                <a:lnTo>
                  <a:pt x="0" y="190677"/>
                </a:lnTo>
                <a:close/>
              </a:path>
            </a:pathLst>
          </a:custGeom>
          <a:solidFill>
            <a:srgbClr val="FFCC00">
              <a:alpha val="80000"/>
            </a:srgb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24427" tIns="90137" rIns="124427" bIns="90137" numCol="1" spcCol="1270" anchor="ctr" anchorCtr="0">
            <a:noAutofit/>
          </a:bodyPr>
          <a:lstStyle/>
          <a:p>
            <a:pPr lvl="0" algn="ctr" defTabSz="800100">
              <a:lnSpc>
                <a:spcPct val="90000"/>
              </a:lnSpc>
              <a:spcBef>
                <a:spcPct val="0"/>
              </a:spcBef>
              <a:spcAft>
                <a:spcPct val="35000"/>
              </a:spcAft>
            </a:pPr>
            <a:r>
              <a:rPr lang="fr-FR" sz="1800" b="1" kern="1200" dirty="0" smtClean="0">
                <a:solidFill>
                  <a:srgbClr val="000000"/>
                </a:solidFill>
              </a:rPr>
              <a:t>Cohérence</a:t>
            </a:r>
            <a:endParaRPr lang="fr-FR" sz="1000" b="1" kern="1200" dirty="0">
              <a:solidFill>
                <a:srgbClr val="000000"/>
              </a:solidFill>
            </a:endParaRPr>
          </a:p>
        </p:txBody>
      </p:sp>
      <p:sp>
        <p:nvSpPr>
          <p:cNvPr id="5" name="Forme libre 4"/>
          <p:cNvSpPr/>
          <p:nvPr/>
        </p:nvSpPr>
        <p:spPr>
          <a:xfrm>
            <a:off x="2671596" y="778966"/>
            <a:ext cx="1373912" cy="1144041"/>
          </a:xfrm>
          <a:custGeom>
            <a:avLst/>
            <a:gdLst>
              <a:gd name="connsiteX0" fmla="*/ 0 w 1373912"/>
              <a:gd name="connsiteY0" fmla="*/ 190677 h 1144041"/>
              <a:gd name="connsiteX1" fmla="*/ 190677 w 1373912"/>
              <a:gd name="connsiteY1" fmla="*/ 0 h 1144041"/>
              <a:gd name="connsiteX2" fmla="*/ 1183235 w 1373912"/>
              <a:gd name="connsiteY2" fmla="*/ 0 h 1144041"/>
              <a:gd name="connsiteX3" fmla="*/ 1373912 w 1373912"/>
              <a:gd name="connsiteY3" fmla="*/ 190677 h 1144041"/>
              <a:gd name="connsiteX4" fmla="*/ 1373912 w 1373912"/>
              <a:gd name="connsiteY4" fmla="*/ 953364 h 1144041"/>
              <a:gd name="connsiteX5" fmla="*/ 1183235 w 1373912"/>
              <a:gd name="connsiteY5" fmla="*/ 1144041 h 1144041"/>
              <a:gd name="connsiteX6" fmla="*/ 190677 w 1373912"/>
              <a:gd name="connsiteY6" fmla="*/ 1144041 h 1144041"/>
              <a:gd name="connsiteX7" fmla="*/ 0 w 1373912"/>
              <a:gd name="connsiteY7" fmla="*/ 953364 h 1144041"/>
              <a:gd name="connsiteX8" fmla="*/ 0 w 1373912"/>
              <a:gd name="connsiteY8" fmla="*/ 190677 h 114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3912" h="1144041">
                <a:moveTo>
                  <a:pt x="0" y="190677"/>
                </a:moveTo>
                <a:cubicBezTo>
                  <a:pt x="0" y="85369"/>
                  <a:pt x="85369" y="0"/>
                  <a:pt x="190677" y="0"/>
                </a:cubicBezTo>
                <a:lnTo>
                  <a:pt x="1183235" y="0"/>
                </a:lnTo>
                <a:cubicBezTo>
                  <a:pt x="1288543" y="0"/>
                  <a:pt x="1373912" y="85369"/>
                  <a:pt x="1373912" y="190677"/>
                </a:cubicBezTo>
                <a:lnTo>
                  <a:pt x="1373912" y="953364"/>
                </a:lnTo>
                <a:cubicBezTo>
                  <a:pt x="1373912" y="1058672"/>
                  <a:pt x="1288543" y="1144041"/>
                  <a:pt x="1183235" y="1144041"/>
                </a:cubicBezTo>
                <a:lnTo>
                  <a:pt x="190677" y="1144041"/>
                </a:lnTo>
                <a:cubicBezTo>
                  <a:pt x="85369" y="1144041"/>
                  <a:pt x="0" y="1058672"/>
                  <a:pt x="0" y="953364"/>
                </a:cubicBezTo>
                <a:lnTo>
                  <a:pt x="0" y="190677"/>
                </a:lnTo>
                <a:close/>
              </a:path>
            </a:pathLst>
          </a:custGeom>
          <a:solidFill>
            <a:srgbClr val="3366FF">
              <a:alpha val="79000"/>
            </a:srgb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24427" tIns="90137" rIns="124427" bIns="90137" numCol="1" spcCol="1270" anchor="ctr" anchorCtr="0">
            <a:noAutofit/>
          </a:bodyPr>
          <a:lstStyle/>
          <a:p>
            <a:pPr lvl="0" algn="ctr" defTabSz="800100">
              <a:lnSpc>
                <a:spcPct val="90000"/>
              </a:lnSpc>
              <a:spcBef>
                <a:spcPct val="0"/>
              </a:spcBef>
              <a:spcAft>
                <a:spcPct val="35000"/>
              </a:spcAft>
            </a:pPr>
            <a:r>
              <a:rPr lang="fr-FR" sz="1800" b="1" kern="1200" dirty="0" smtClean="0">
                <a:solidFill>
                  <a:srgbClr val="000000"/>
                </a:solidFill>
              </a:rPr>
              <a:t>Efficacité</a:t>
            </a:r>
            <a:endParaRPr lang="fr-FR" sz="1800" b="1" kern="1200" dirty="0">
              <a:solidFill>
                <a:srgbClr val="000000"/>
              </a:solidFill>
            </a:endParaRPr>
          </a:p>
        </p:txBody>
      </p:sp>
      <p:sp>
        <p:nvSpPr>
          <p:cNvPr id="6" name="Forme libre 5"/>
          <p:cNvSpPr/>
          <p:nvPr/>
        </p:nvSpPr>
        <p:spPr>
          <a:xfrm>
            <a:off x="2694032" y="1958601"/>
            <a:ext cx="1373912" cy="1144041"/>
          </a:xfrm>
          <a:custGeom>
            <a:avLst/>
            <a:gdLst>
              <a:gd name="connsiteX0" fmla="*/ 0 w 1373912"/>
              <a:gd name="connsiteY0" fmla="*/ 190677 h 1144041"/>
              <a:gd name="connsiteX1" fmla="*/ 190677 w 1373912"/>
              <a:gd name="connsiteY1" fmla="*/ 0 h 1144041"/>
              <a:gd name="connsiteX2" fmla="*/ 1183235 w 1373912"/>
              <a:gd name="connsiteY2" fmla="*/ 0 h 1144041"/>
              <a:gd name="connsiteX3" fmla="*/ 1373912 w 1373912"/>
              <a:gd name="connsiteY3" fmla="*/ 190677 h 1144041"/>
              <a:gd name="connsiteX4" fmla="*/ 1373912 w 1373912"/>
              <a:gd name="connsiteY4" fmla="*/ 953364 h 1144041"/>
              <a:gd name="connsiteX5" fmla="*/ 1183235 w 1373912"/>
              <a:gd name="connsiteY5" fmla="*/ 1144041 h 1144041"/>
              <a:gd name="connsiteX6" fmla="*/ 190677 w 1373912"/>
              <a:gd name="connsiteY6" fmla="*/ 1144041 h 1144041"/>
              <a:gd name="connsiteX7" fmla="*/ 0 w 1373912"/>
              <a:gd name="connsiteY7" fmla="*/ 953364 h 1144041"/>
              <a:gd name="connsiteX8" fmla="*/ 0 w 1373912"/>
              <a:gd name="connsiteY8" fmla="*/ 190677 h 114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3912" h="1144041">
                <a:moveTo>
                  <a:pt x="0" y="190677"/>
                </a:moveTo>
                <a:cubicBezTo>
                  <a:pt x="0" y="85369"/>
                  <a:pt x="85369" y="0"/>
                  <a:pt x="190677" y="0"/>
                </a:cubicBezTo>
                <a:lnTo>
                  <a:pt x="1183235" y="0"/>
                </a:lnTo>
                <a:cubicBezTo>
                  <a:pt x="1288543" y="0"/>
                  <a:pt x="1373912" y="85369"/>
                  <a:pt x="1373912" y="190677"/>
                </a:cubicBezTo>
                <a:lnTo>
                  <a:pt x="1373912" y="953364"/>
                </a:lnTo>
                <a:cubicBezTo>
                  <a:pt x="1373912" y="1058672"/>
                  <a:pt x="1288543" y="1144041"/>
                  <a:pt x="1183235" y="1144041"/>
                </a:cubicBezTo>
                <a:lnTo>
                  <a:pt x="190677" y="1144041"/>
                </a:lnTo>
                <a:cubicBezTo>
                  <a:pt x="85369" y="1144041"/>
                  <a:pt x="0" y="1058672"/>
                  <a:pt x="0" y="953364"/>
                </a:cubicBezTo>
                <a:lnTo>
                  <a:pt x="0" y="190677"/>
                </a:lnTo>
                <a:close/>
              </a:path>
            </a:pathLst>
          </a:custGeom>
          <a:solidFill>
            <a:srgbClr val="8BCB6F">
              <a:alpha val="76000"/>
            </a:srgb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24427" tIns="90137" rIns="124427" bIns="90137" numCol="1" spcCol="1270" anchor="ctr" anchorCtr="0">
            <a:noAutofit/>
          </a:bodyPr>
          <a:lstStyle/>
          <a:p>
            <a:pPr lvl="0" algn="ctr" defTabSz="800100">
              <a:lnSpc>
                <a:spcPct val="90000"/>
              </a:lnSpc>
              <a:spcBef>
                <a:spcPct val="0"/>
              </a:spcBef>
              <a:spcAft>
                <a:spcPct val="35000"/>
              </a:spcAft>
            </a:pPr>
            <a:r>
              <a:rPr lang="fr-FR" sz="1800" b="1" kern="1200" dirty="0" smtClean="0">
                <a:solidFill>
                  <a:srgbClr val="000000"/>
                </a:solidFill>
              </a:rPr>
              <a:t>Efficience</a:t>
            </a:r>
            <a:endParaRPr lang="fr-FR" sz="1800" b="1" kern="1200" dirty="0">
              <a:solidFill>
                <a:srgbClr val="000000"/>
              </a:solidFill>
            </a:endParaRPr>
          </a:p>
        </p:txBody>
      </p:sp>
      <p:sp>
        <p:nvSpPr>
          <p:cNvPr id="7" name="Forme libre 6"/>
          <p:cNvSpPr/>
          <p:nvPr/>
        </p:nvSpPr>
        <p:spPr>
          <a:xfrm>
            <a:off x="2687382" y="4363355"/>
            <a:ext cx="1373912" cy="1144041"/>
          </a:xfrm>
          <a:custGeom>
            <a:avLst/>
            <a:gdLst>
              <a:gd name="connsiteX0" fmla="*/ 0 w 1373912"/>
              <a:gd name="connsiteY0" fmla="*/ 190677 h 1144041"/>
              <a:gd name="connsiteX1" fmla="*/ 190677 w 1373912"/>
              <a:gd name="connsiteY1" fmla="*/ 0 h 1144041"/>
              <a:gd name="connsiteX2" fmla="*/ 1183235 w 1373912"/>
              <a:gd name="connsiteY2" fmla="*/ 0 h 1144041"/>
              <a:gd name="connsiteX3" fmla="*/ 1373912 w 1373912"/>
              <a:gd name="connsiteY3" fmla="*/ 190677 h 1144041"/>
              <a:gd name="connsiteX4" fmla="*/ 1373912 w 1373912"/>
              <a:gd name="connsiteY4" fmla="*/ 953364 h 1144041"/>
              <a:gd name="connsiteX5" fmla="*/ 1183235 w 1373912"/>
              <a:gd name="connsiteY5" fmla="*/ 1144041 h 1144041"/>
              <a:gd name="connsiteX6" fmla="*/ 190677 w 1373912"/>
              <a:gd name="connsiteY6" fmla="*/ 1144041 h 1144041"/>
              <a:gd name="connsiteX7" fmla="*/ 0 w 1373912"/>
              <a:gd name="connsiteY7" fmla="*/ 953364 h 1144041"/>
              <a:gd name="connsiteX8" fmla="*/ 0 w 1373912"/>
              <a:gd name="connsiteY8" fmla="*/ 190677 h 114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3912" h="1144041">
                <a:moveTo>
                  <a:pt x="0" y="190677"/>
                </a:moveTo>
                <a:cubicBezTo>
                  <a:pt x="0" y="85369"/>
                  <a:pt x="85369" y="0"/>
                  <a:pt x="190677" y="0"/>
                </a:cubicBezTo>
                <a:lnTo>
                  <a:pt x="1183235" y="0"/>
                </a:lnTo>
                <a:cubicBezTo>
                  <a:pt x="1288543" y="0"/>
                  <a:pt x="1373912" y="85369"/>
                  <a:pt x="1373912" y="190677"/>
                </a:cubicBezTo>
                <a:lnTo>
                  <a:pt x="1373912" y="953364"/>
                </a:lnTo>
                <a:cubicBezTo>
                  <a:pt x="1373912" y="1058672"/>
                  <a:pt x="1288543" y="1144041"/>
                  <a:pt x="1183235" y="1144041"/>
                </a:cubicBezTo>
                <a:lnTo>
                  <a:pt x="190677" y="1144041"/>
                </a:lnTo>
                <a:cubicBezTo>
                  <a:pt x="85369" y="1144041"/>
                  <a:pt x="0" y="1058672"/>
                  <a:pt x="0" y="953364"/>
                </a:cubicBezTo>
                <a:lnTo>
                  <a:pt x="0" y="190677"/>
                </a:lnTo>
                <a:close/>
              </a:path>
            </a:pathLst>
          </a:custGeom>
          <a:solidFill>
            <a:srgbClr val="8D42C6">
              <a:alpha val="77000"/>
            </a:srgb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16807" tIns="86327" rIns="116807" bIns="86327" numCol="1" spcCol="1270" anchor="ctr" anchorCtr="0">
            <a:noAutofit/>
          </a:bodyPr>
          <a:lstStyle/>
          <a:p>
            <a:pPr lvl="0" algn="ctr" defTabSz="711200">
              <a:lnSpc>
                <a:spcPct val="90000"/>
              </a:lnSpc>
              <a:spcBef>
                <a:spcPct val="0"/>
              </a:spcBef>
              <a:spcAft>
                <a:spcPct val="35000"/>
              </a:spcAft>
            </a:pPr>
            <a:r>
              <a:rPr lang="fr-FR" sz="1600" b="1" kern="1200" dirty="0" smtClean="0">
                <a:solidFill>
                  <a:srgbClr val="000000"/>
                </a:solidFill>
              </a:rPr>
              <a:t>Pérennité</a:t>
            </a:r>
            <a:endParaRPr lang="fr-FR" sz="1600" b="1" kern="1200" dirty="0">
              <a:solidFill>
                <a:srgbClr val="000000"/>
              </a:solidFill>
            </a:endParaRPr>
          </a:p>
        </p:txBody>
      </p:sp>
    </p:spTree>
    <p:extLst>
      <p:ext uri="{BB962C8B-B14F-4D97-AF65-F5344CB8AC3E}">
        <p14:creationId xmlns:p14="http://schemas.microsoft.com/office/powerpoint/2010/main" val="871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2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20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noChangeArrowheads="1"/>
          </p:cNvSpPr>
          <p:nvPr>
            <p:ph type="title"/>
          </p:nvPr>
        </p:nvSpPr>
        <p:spPr>
          <a:prstGeom prst="rect">
            <a:avLst/>
          </a:prstGeom>
        </p:spPr>
        <p:txBody>
          <a:bodyPr/>
          <a:lstStyle/>
          <a:p>
            <a:pPr eaLnBrk="1" hangingPunct="1"/>
            <a:r>
              <a:rPr lang="fr-FR" dirty="0" smtClean="0"/>
              <a:t>À quoi sert l’évaluation ?</a:t>
            </a:r>
            <a:r>
              <a:rPr lang="fr-FR" b="0" dirty="0" smtClean="0"/>
              <a:t> </a:t>
            </a:r>
            <a:r>
              <a:rPr lang="fr-FR" sz="2000" b="0" dirty="0" smtClean="0"/>
              <a:t>(1/2)</a:t>
            </a:r>
          </a:p>
        </p:txBody>
      </p:sp>
      <p:sp>
        <p:nvSpPr>
          <p:cNvPr id="221187" name="Rectangle 3"/>
          <p:cNvSpPr>
            <a:spLocks noGrp="1" noChangeArrowheads="1"/>
          </p:cNvSpPr>
          <p:nvPr>
            <p:ph idx="1"/>
          </p:nvPr>
        </p:nvSpPr>
        <p:spPr>
          <a:xfrm>
            <a:off x="2843808" y="865030"/>
            <a:ext cx="6120680" cy="4584758"/>
          </a:xfrm>
          <a:prstGeom prst="rect">
            <a:avLst/>
          </a:prstGeom>
        </p:spPr>
        <p:txBody>
          <a:bodyPr/>
          <a:lstStyle/>
          <a:p>
            <a:pPr eaLnBrk="1" hangingPunct="1"/>
            <a:r>
              <a:rPr lang="fr-FR" dirty="0" smtClean="0"/>
              <a:t>Contrôler</a:t>
            </a:r>
          </a:p>
          <a:p>
            <a:pPr lvl="1" eaLnBrk="1" hangingPunct="1"/>
            <a:r>
              <a:rPr lang="fr-FR" dirty="0" smtClean="0"/>
              <a:t>… si ce qui a été prévu a été réalisé, vérifier comment le financement a été utilisé, certifier la régularité des procédures (audit)</a:t>
            </a:r>
          </a:p>
          <a:p>
            <a:pPr eaLnBrk="1" hangingPunct="1"/>
            <a:r>
              <a:rPr lang="fr-FR" dirty="0" smtClean="0"/>
              <a:t>S’améliorer</a:t>
            </a:r>
          </a:p>
          <a:p>
            <a:pPr lvl="1" eaLnBrk="1" hangingPunct="1"/>
            <a:r>
              <a:rPr lang="fr-FR" dirty="0" smtClean="0"/>
              <a:t>Faire mieux la prochaine fois</a:t>
            </a:r>
          </a:p>
          <a:p>
            <a:pPr lvl="1" eaLnBrk="1" hangingPunct="1"/>
            <a:endParaRPr lang="fr-FR" dirty="0" smtClean="0"/>
          </a:p>
          <a:p>
            <a:pPr eaLnBrk="1" hangingPunct="1"/>
            <a:r>
              <a:rPr lang="fr-FR" dirty="0" smtClean="0"/>
              <a:t>Piloter </a:t>
            </a:r>
          </a:p>
          <a:p>
            <a:pPr lvl="1" eaLnBrk="1" hangingPunct="1"/>
            <a:r>
              <a:rPr lang="fr-FR" dirty="0" smtClean="0"/>
              <a:t>Régulation en cours de projet</a:t>
            </a:r>
          </a:p>
          <a:p>
            <a:pPr eaLnBrk="1" hangingPunct="1"/>
            <a:r>
              <a:rPr lang="fr-FR" dirty="0" smtClean="0"/>
              <a:t>Capitaliser</a:t>
            </a:r>
          </a:p>
          <a:p>
            <a:pPr lvl="1" eaLnBrk="1" hangingPunct="1"/>
            <a:r>
              <a:rPr lang="fr-FR" dirty="0" smtClean="0"/>
              <a:t>Mémoriser l’expérience, la transformer en savoir partageable pour améliorer les projets/programmes futurs</a:t>
            </a:r>
          </a:p>
        </p:txBody>
      </p:sp>
      <p:sp>
        <p:nvSpPr>
          <p:cNvPr id="53254" name="Text Box 4"/>
          <p:cNvSpPr txBox="1">
            <a:spLocks noChangeArrowheads="1"/>
          </p:cNvSpPr>
          <p:nvPr/>
        </p:nvSpPr>
        <p:spPr bwMode="auto">
          <a:xfrm>
            <a:off x="5381626" y="5524500"/>
            <a:ext cx="2268141"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endParaRPr lang="fr-FR" sz="700"/>
          </a:p>
        </p:txBody>
      </p:sp>
      <p:pic>
        <p:nvPicPr>
          <p:cNvPr id="2" name="Image 1" descr="Capture d’écran"/>
          <p:cNvPicPr>
            <a:picLocks noChangeAspect="1"/>
          </p:cNvPicPr>
          <p:nvPr/>
        </p:nvPicPr>
        <p:blipFill rotWithShape="1">
          <a:blip r:embed="rId3" cstate="print">
            <a:extLst>
              <a:ext uri="{28A0092B-C50C-407E-A947-70E740481C1C}">
                <a14:useLocalDpi xmlns:a14="http://schemas.microsoft.com/office/drawing/2010/main" val="0"/>
              </a:ext>
            </a:extLst>
          </a:blip>
          <a:srcRect t="9817"/>
          <a:stretch/>
        </p:blipFill>
        <p:spPr>
          <a:xfrm>
            <a:off x="6747335" y="2163312"/>
            <a:ext cx="2273060" cy="1558284"/>
          </a:xfrm>
          <a:prstGeom prst="rect">
            <a:avLst/>
          </a:prstGeom>
        </p:spPr>
      </p:pic>
      <p:sp>
        <p:nvSpPr>
          <p:cNvPr id="8" name="ZoneTexte 7"/>
          <p:cNvSpPr txBox="1"/>
          <p:nvPr/>
        </p:nvSpPr>
        <p:spPr>
          <a:xfrm>
            <a:off x="107974" y="384834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useBgFill="1">
        <p:nvSpPr>
          <p:cNvPr id="9" name="Text Box 24"/>
          <p:cNvSpPr txBox="1">
            <a:spLocks noChangeArrowheads="1"/>
          </p:cNvSpPr>
          <p:nvPr/>
        </p:nvSpPr>
        <p:spPr bwMode="auto">
          <a:xfrm>
            <a:off x="4644008" y="5504482"/>
            <a:ext cx="3721291" cy="195129"/>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800" dirty="0" smtClean="0">
                <a:latin typeface="Arial" charset="0"/>
              </a:rPr>
              <a:t>Image cc-by-NC : </a:t>
            </a:r>
            <a:r>
              <a:rPr lang="fr-FR" sz="800" dirty="0" smtClean="0">
                <a:latin typeface="Arial" charset="0"/>
                <a:hlinkClick r:id="rId4"/>
              </a:rPr>
              <a:t>source1</a:t>
            </a:r>
            <a:r>
              <a:rPr lang="fr-FR" sz="800" dirty="0" smtClean="0">
                <a:latin typeface="Arial" charset="0"/>
              </a:rPr>
              <a:t>, </a:t>
            </a:r>
            <a:r>
              <a:rPr lang="fr-FR" sz="800" dirty="0" smtClean="0">
                <a:latin typeface="Arial" charset="0"/>
                <a:hlinkClick r:id="rId5"/>
              </a:rPr>
              <a:t>source2 </a:t>
            </a:r>
            <a:r>
              <a:rPr lang="fr-FR" sz="800" dirty="0" smtClean="0">
                <a:latin typeface="Arial" charset="0"/>
              </a:rPr>
              <a:t>cc-by-NC</a:t>
            </a:r>
            <a:r>
              <a:rPr lang="fr-FR" sz="800" dirty="0">
                <a:latin typeface="Arial" charset="0"/>
              </a:rPr>
              <a:t>, </a:t>
            </a:r>
            <a:r>
              <a:rPr lang="fr-FR" sz="800" dirty="0">
                <a:latin typeface="Arial" charset="0"/>
                <a:hlinkClick r:id="rId6"/>
              </a:rPr>
              <a:t>source3 </a:t>
            </a:r>
            <a:r>
              <a:rPr lang="fr-FR" sz="800" dirty="0">
                <a:latin typeface="Arial" charset="0"/>
              </a:rPr>
              <a:t>cc-by-NC</a:t>
            </a:r>
          </a:p>
        </p:txBody>
      </p:sp>
      <p:pic>
        <p:nvPicPr>
          <p:cNvPr id="6" name="Imag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68981" y="2938713"/>
            <a:ext cx="782883" cy="782883"/>
          </a:xfrm>
          <a:prstGeom prst="rect">
            <a:avLst/>
          </a:prstGeom>
        </p:spPr>
      </p:pic>
      <p:pic>
        <p:nvPicPr>
          <p:cNvPr id="10" name="Imag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87377" y="844790"/>
            <a:ext cx="391442" cy="384499"/>
          </a:xfrm>
          <a:prstGeom prst="rect">
            <a:avLst/>
          </a:prstGeom>
        </p:spPr>
      </p:pic>
      <p:pic>
        <p:nvPicPr>
          <p:cNvPr id="11" name="Imag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330" y="4052836"/>
            <a:ext cx="524977" cy="4199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1187">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21187">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2118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1187">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21187">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21187">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21187">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2"/>
          <p:cNvSpPr>
            <a:spLocks noGrp="1" noChangeArrowheads="1"/>
          </p:cNvSpPr>
          <p:nvPr>
            <p:ph type="title"/>
          </p:nvPr>
        </p:nvSpPr>
        <p:spPr>
          <a:prstGeom prst="rect">
            <a:avLst/>
          </a:prstGeom>
        </p:spPr>
        <p:txBody>
          <a:bodyPr/>
          <a:lstStyle/>
          <a:p>
            <a:pPr eaLnBrk="1" hangingPunct="1"/>
            <a:r>
              <a:rPr lang="fr-FR" dirty="0" smtClean="0"/>
              <a:t>À quoi sert l’évaluation ?</a:t>
            </a:r>
            <a:r>
              <a:rPr lang="fr-FR" b="0" dirty="0" smtClean="0"/>
              <a:t> </a:t>
            </a:r>
            <a:r>
              <a:rPr lang="fr-FR" sz="2000" b="0" dirty="0"/>
              <a:t>(2/2)</a:t>
            </a:r>
          </a:p>
        </p:txBody>
      </p:sp>
      <p:sp>
        <p:nvSpPr>
          <p:cNvPr id="227331" name="Rectangle 3"/>
          <p:cNvSpPr>
            <a:spLocks noGrp="1" noChangeArrowheads="1"/>
          </p:cNvSpPr>
          <p:nvPr>
            <p:ph idx="1"/>
          </p:nvPr>
        </p:nvSpPr>
        <p:spPr>
          <a:xfrm>
            <a:off x="2965452" y="1138490"/>
            <a:ext cx="5711004" cy="4527321"/>
          </a:xfrm>
          <a:prstGeom prst="rect">
            <a:avLst/>
          </a:prstGeom>
        </p:spPr>
        <p:txBody>
          <a:bodyPr/>
          <a:lstStyle/>
          <a:p>
            <a:pPr eaLnBrk="1" hangingPunct="1"/>
            <a:r>
              <a:rPr lang="fr-FR" dirty="0" smtClean="0"/>
              <a:t>Former</a:t>
            </a:r>
          </a:p>
          <a:p>
            <a:pPr lvl="1" eaLnBrk="1" hangingPunct="1"/>
            <a:r>
              <a:rPr lang="fr-FR" dirty="0" smtClean="0"/>
              <a:t>Permet aux acteurs d’apprendre et de progresser</a:t>
            </a:r>
          </a:p>
          <a:p>
            <a:pPr eaLnBrk="1" hangingPunct="1"/>
            <a:r>
              <a:rPr lang="fr-FR" dirty="0" smtClean="0"/>
              <a:t>Communiquer et valoriser</a:t>
            </a:r>
          </a:p>
          <a:p>
            <a:pPr lvl="1" eaLnBrk="1" hangingPunct="1"/>
            <a:r>
              <a:rPr lang="fr-FR" dirty="0" smtClean="0"/>
              <a:t>Les actions, leurs résultats, leur impact</a:t>
            </a:r>
          </a:p>
          <a:p>
            <a:pPr lvl="1" eaLnBrk="1" hangingPunct="1"/>
            <a:endParaRPr lang="fr-FR" dirty="0" smtClean="0"/>
          </a:p>
          <a:p>
            <a:pPr lvl="1" eaLnBrk="1" hangingPunct="1"/>
            <a:endParaRPr lang="fr-FR" dirty="0" smtClean="0"/>
          </a:p>
          <a:p>
            <a:pPr eaLnBrk="1" hangingPunct="1"/>
            <a:r>
              <a:rPr lang="fr-FR" dirty="0" smtClean="0"/>
              <a:t>Faire participer</a:t>
            </a:r>
          </a:p>
          <a:p>
            <a:pPr lvl="1" eaLnBrk="1" hangingPunct="1"/>
            <a:r>
              <a:rPr lang="fr-FR" dirty="0" smtClean="0"/>
              <a:t>Si les termes de référence sont construits et négociés avec toutes les parties prenantes</a:t>
            </a:r>
          </a:p>
          <a:p>
            <a:pPr eaLnBrk="1" hangingPunct="1"/>
            <a:r>
              <a:rPr lang="fr-FR" dirty="0" smtClean="0"/>
              <a:t>Mais aussi …</a:t>
            </a:r>
          </a:p>
          <a:p>
            <a:pPr lvl="1" eaLnBrk="1" hangingPunct="1"/>
            <a:r>
              <a:rPr lang="fr-FR" i="1" dirty="0" smtClean="0"/>
              <a:t>Réfléchir avant d’agir, motiver... </a:t>
            </a:r>
          </a:p>
        </p:txBody>
      </p:sp>
      <p:sp>
        <p:nvSpPr>
          <p:cNvPr id="54278" name="Text Box 4"/>
          <p:cNvSpPr txBox="1">
            <a:spLocks noChangeArrowheads="1"/>
          </p:cNvSpPr>
          <p:nvPr/>
        </p:nvSpPr>
        <p:spPr bwMode="auto">
          <a:xfrm>
            <a:off x="5381626" y="5524500"/>
            <a:ext cx="2268141" cy="1797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endParaRPr lang="fr-FR" sz="700"/>
          </a:p>
        </p:txBody>
      </p:sp>
      <p:sp>
        <p:nvSpPr>
          <p:cNvPr id="7" name="ZoneTexte 6"/>
          <p:cNvSpPr txBox="1"/>
          <p:nvPr/>
        </p:nvSpPr>
        <p:spPr>
          <a:xfrm>
            <a:off x="107974" y="384834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281" y="678525"/>
            <a:ext cx="1088823" cy="859597"/>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5661" y="2785492"/>
            <a:ext cx="933620" cy="576064"/>
          </a:xfrm>
          <a:prstGeom prst="rect">
            <a:avLst/>
          </a:prstGeom>
        </p:spPr>
      </p:pic>
      <p:sp useBgFill="1">
        <p:nvSpPr>
          <p:cNvPr id="11" name="Text Box 24"/>
          <p:cNvSpPr txBox="1">
            <a:spLocks noChangeArrowheads="1"/>
          </p:cNvSpPr>
          <p:nvPr/>
        </p:nvSpPr>
        <p:spPr bwMode="auto">
          <a:xfrm>
            <a:off x="6516216" y="5470684"/>
            <a:ext cx="1849083" cy="195129"/>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800" dirty="0" smtClean="0">
                <a:latin typeface="Arial" charset="0"/>
              </a:rPr>
              <a:t>Image cc-by-NC : </a:t>
            </a:r>
            <a:r>
              <a:rPr lang="fr-FR" sz="800" dirty="0" smtClean="0">
                <a:latin typeface="Arial" charset="0"/>
                <a:hlinkClick r:id="rId5"/>
              </a:rPr>
              <a:t>source1</a:t>
            </a:r>
            <a:r>
              <a:rPr lang="fr-FR" sz="800" dirty="0" smtClean="0">
                <a:latin typeface="Arial" charset="0"/>
              </a:rPr>
              <a:t>, </a:t>
            </a:r>
            <a:r>
              <a:rPr lang="fr-FR" sz="800" dirty="0" smtClean="0">
                <a:latin typeface="Arial" charset="0"/>
                <a:hlinkClick r:id="rId6"/>
              </a:rPr>
              <a:t>source2 </a:t>
            </a:r>
            <a:endParaRPr lang="fr-FR" sz="800" dirty="0">
              <a:latin typeface="Arial" charset="0"/>
            </a:endParaRPr>
          </a:p>
        </p:txBody>
      </p:sp>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20272" y="4369668"/>
            <a:ext cx="1368152" cy="976070"/>
          </a:xfrm>
          <a:prstGeom prst="rect">
            <a:avLst/>
          </a:prstGeom>
        </p:spPr>
      </p:pic>
      <p:pic>
        <p:nvPicPr>
          <p:cNvPr id="3" name="Image 2" descr="Capture d’écra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53476" y="2731008"/>
            <a:ext cx="3733591" cy="8709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7331">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27331">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27331">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7331">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7331">
                                            <p:txEl>
                                              <p:pRg st="7" end="7"/>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227331">
                                            <p:txEl>
                                              <p:pRg st="8" end="8"/>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227331">
                                            <p:txEl>
                                              <p:pRg st="9" end="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Rectangle 3"/>
          <p:cNvSpPr>
            <a:spLocks noGrp="1" noChangeArrowheads="1"/>
          </p:cNvSpPr>
          <p:nvPr>
            <p:ph idx="1"/>
          </p:nvPr>
        </p:nvSpPr>
        <p:spPr>
          <a:xfrm>
            <a:off x="2699792" y="337220"/>
            <a:ext cx="6120680" cy="4869780"/>
          </a:xfrm>
          <a:prstGeom prst="rect">
            <a:avLst/>
          </a:prstGeom>
        </p:spPr>
        <p:txBody>
          <a:bodyPr/>
          <a:lstStyle/>
          <a:p>
            <a:pPr eaLnBrk="1" hangingPunct="1"/>
            <a:r>
              <a:rPr lang="fr-FR" sz="2300" dirty="0">
                <a:ea typeface="+mn-ea"/>
                <a:cs typeface="+mn-cs"/>
              </a:rPr>
              <a:t>La volonté de progresser</a:t>
            </a:r>
          </a:p>
          <a:p>
            <a:pPr lvl="1" eaLnBrk="1" hangingPunct="1">
              <a:lnSpc>
                <a:spcPct val="80000"/>
              </a:lnSpc>
            </a:pPr>
            <a:r>
              <a:rPr lang="fr-FR" sz="1800" dirty="0">
                <a:solidFill>
                  <a:schemeClr val="accent2">
                    <a:lumMod val="75000"/>
                  </a:schemeClr>
                </a:solidFill>
              </a:rPr>
              <a:t>Désir </a:t>
            </a:r>
            <a:r>
              <a:rPr lang="fr-FR" sz="1800" dirty="0" smtClean="0">
                <a:solidFill>
                  <a:schemeClr val="accent2">
                    <a:lumMod val="75000"/>
                  </a:schemeClr>
                </a:solidFill>
              </a:rPr>
              <a:t>de s’améliorer ? Crainte du changement </a:t>
            </a:r>
            <a:r>
              <a:rPr lang="fr-FR" sz="1800" dirty="0">
                <a:solidFill>
                  <a:schemeClr val="accent2">
                    <a:lumMod val="75000"/>
                  </a:schemeClr>
                </a:solidFill>
              </a:rPr>
              <a:t>?</a:t>
            </a:r>
          </a:p>
          <a:p>
            <a:pPr marL="267451" lvl="1" indent="-267451" eaLnBrk="1" hangingPunct="1">
              <a:buChar char="•"/>
            </a:pPr>
            <a:r>
              <a:rPr lang="fr-FR" sz="2300" dirty="0">
                <a:ea typeface="+mn-ea"/>
                <a:cs typeface="+mn-cs"/>
              </a:rPr>
              <a:t>Une équipe-projet sécurisée</a:t>
            </a:r>
          </a:p>
          <a:p>
            <a:pPr lvl="1" eaLnBrk="1" hangingPunct="1">
              <a:lnSpc>
                <a:spcPct val="80000"/>
              </a:lnSpc>
            </a:pPr>
            <a:r>
              <a:rPr lang="fr-FR" sz="1800" dirty="0" smtClean="0">
                <a:solidFill>
                  <a:schemeClr val="accent2">
                    <a:lumMod val="75000"/>
                  </a:schemeClr>
                </a:solidFill>
              </a:rPr>
              <a:t>Sûre d’elle ? </a:t>
            </a:r>
            <a:r>
              <a:rPr lang="fr-FR" sz="1800" dirty="0">
                <a:solidFill>
                  <a:schemeClr val="accent2">
                    <a:lumMod val="75000"/>
                  </a:schemeClr>
                </a:solidFill>
              </a:rPr>
              <a:t>Stabilisée </a:t>
            </a:r>
            <a:r>
              <a:rPr lang="fr-FR" sz="1800" dirty="0" smtClean="0">
                <a:solidFill>
                  <a:schemeClr val="accent2">
                    <a:lumMod val="75000"/>
                  </a:schemeClr>
                </a:solidFill>
              </a:rPr>
              <a:t>? Menacée ?</a:t>
            </a:r>
            <a:endParaRPr lang="fr-FR" sz="1800" dirty="0">
              <a:solidFill>
                <a:schemeClr val="accent2">
                  <a:lumMod val="75000"/>
                </a:schemeClr>
              </a:solidFill>
            </a:endParaRPr>
          </a:p>
          <a:p>
            <a:pPr marL="267451" lvl="1" indent="-267451" eaLnBrk="1" hangingPunct="1">
              <a:buChar char="•"/>
            </a:pPr>
            <a:r>
              <a:rPr lang="fr-FR" sz="2300" dirty="0">
                <a:ea typeface="+mn-ea"/>
                <a:cs typeface="+mn-cs"/>
              </a:rPr>
              <a:t>Les convergences d’intérêts des acteurs</a:t>
            </a:r>
          </a:p>
          <a:p>
            <a:pPr lvl="1" eaLnBrk="1" hangingPunct="1">
              <a:lnSpc>
                <a:spcPct val="80000"/>
              </a:lnSpc>
            </a:pPr>
            <a:r>
              <a:rPr lang="fr-FR" sz="1800" dirty="0">
                <a:solidFill>
                  <a:schemeClr val="accent2">
                    <a:lumMod val="75000"/>
                  </a:schemeClr>
                </a:solidFill>
              </a:rPr>
              <a:t>Concertation ? Négociation ? Conflits ?</a:t>
            </a:r>
          </a:p>
          <a:p>
            <a:pPr marL="267451" lvl="1" indent="-267451" eaLnBrk="1" hangingPunct="1">
              <a:buChar char="•"/>
            </a:pPr>
            <a:r>
              <a:rPr lang="fr-FR" sz="2300" dirty="0">
                <a:ea typeface="+mn-ea"/>
                <a:cs typeface="+mn-cs"/>
              </a:rPr>
              <a:t>Le </a:t>
            </a:r>
            <a:r>
              <a:rPr lang="fr-FR" sz="2300" dirty="0" smtClean="0">
                <a:ea typeface="+mn-ea"/>
                <a:cs typeface="+mn-cs"/>
              </a:rPr>
              <a:t>style de </a:t>
            </a:r>
            <a:r>
              <a:rPr lang="fr-FR" sz="2300" dirty="0">
                <a:ea typeface="+mn-ea"/>
                <a:cs typeface="+mn-cs"/>
              </a:rPr>
              <a:t>management</a:t>
            </a:r>
          </a:p>
          <a:p>
            <a:pPr lvl="1" eaLnBrk="1" hangingPunct="1">
              <a:lnSpc>
                <a:spcPct val="80000"/>
              </a:lnSpc>
            </a:pPr>
            <a:r>
              <a:rPr lang="fr-FR" sz="1800" dirty="0">
                <a:solidFill>
                  <a:schemeClr val="accent2">
                    <a:lumMod val="75000"/>
                  </a:schemeClr>
                </a:solidFill>
              </a:rPr>
              <a:t>Autoritaire ? Collaboratif ? </a:t>
            </a:r>
          </a:p>
          <a:p>
            <a:pPr marL="267451" lvl="1" indent="-267451" eaLnBrk="1" hangingPunct="1">
              <a:buChar char="•"/>
            </a:pPr>
            <a:r>
              <a:rPr lang="fr-FR" sz="2300" dirty="0">
                <a:ea typeface="+mn-ea"/>
                <a:cs typeface="+mn-cs"/>
              </a:rPr>
              <a:t>L’importance accordée à l’évaluation</a:t>
            </a:r>
          </a:p>
          <a:p>
            <a:pPr marL="1426407" lvl="4" indent="0" eaLnBrk="1" hangingPunct="1">
              <a:lnSpc>
                <a:spcPct val="80000"/>
              </a:lnSpc>
              <a:buNone/>
            </a:pPr>
            <a:r>
              <a:rPr lang="fr-FR" dirty="0" smtClean="0">
                <a:solidFill>
                  <a:schemeClr val="accent2">
                    <a:lumMod val="75000"/>
                  </a:schemeClr>
                </a:solidFill>
              </a:rPr>
              <a:t>- Moyens </a:t>
            </a:r>
            <a:r>
              <a:rPr lang="fr-FR" dirty="0">
                <a:solidFill>
                  <a:schemeClr val="accent2">
                    <a:lumMod val="75000"/>
                  </a:schemeClr>
                </a:solidFill>
              </a:rPr>
              <a:t>financiers et humains ? Temps </a:t>
            </a:r>
            <a:r>
              <a:rPr lang="fr-FR" dirty="0" smtClean="0">
                <a:solidFill>
                  <a:schemeClr val="accent2">
                    <a:lumMod val="75000"/>
                  </a:schemeClr>
                </a:solidFill>
              </a:rPr>
              <a:t>prévu  pour la </a:t>
            </a:r>
            <a:r>
              <a:rPr lang="fr-FR" dirty="0">
                <a:solidFill>
                  <a:schemeClr val="accent2">
                    <a:lumMod val="75000"/>
                  </a:schemeClr>
                </a:solidFill>
              </a:rPr>
              <a:t>restitution </a:t>
            </a:r>
            <a:r>
              <a:rPr lang="fr-FR" dirty="0" smtClean="0">
                <a:solidFill>
                  <a:schemeClr val="accent2">
                    <a:lumMod val="75000"/>
                  </a:schemeClr>
                </a:solidFill>
              </a:rPr>
              <a:t>et le débat ? </a:t>
            </a:r>
          </a:p>
          <a:p>
            <a:pPr lvl="4" eaLnBrk="1" hangingPunct="1">
              <a:lnSpc>
                <a:spcPct val="80000"/>
              </a:lnSpc>
            </a:pPr>
            <a:endParaRPr lang="fr-FR" sz="1050" dirty="0">
              <a:solidFill>
                <a:schemeClr val="accent2">
                  <a:lumMod val="75000"/>
                </a:schemeClr>
              </a:solidFill>
            </a:endParaRPr>
          </a:p>
          <a:p>
            <a:pPr marL="267451" lvl="1" indent="-267451" eaLnBrk="1" hangingPunct="1">
              <a:buChar char="•"/>
            </a:pPr>
            <a:r>
              <a:rPr lang="fr-FR" sz="2300" dirty="0" smtClean="0">
                <a:ea typeface="+mn-ea"/>
                <a:cs typeface="+mn-cs"/>
              </a:rPr>
              <a:t>Conséquences de l’évaluation</a:t>
            </a:r>
            <a:endParaRPr lang="fr-FR" sz="2300" dirty="0">
              <a:ea typeface="+mn-ea"/>
              <a:cs typeface="+mn-cs"/>
            </a:endParaRPr>
          </a:p>
          <a:p>
            <a:pPr lvl="1" eaLnBrk="1" hangingPunct="1"/>
            <a:r>
              <a:rPr lang="fr-FR" sz="1800" dirty="0">
                <a:solidFill>
                  <a:schemeClr val="accent2">
                    <a:lumMod val="75000"/>
                  </a:schemeClr>
                </a:solidFill>
              </a:rPr>
              <a:t>Des moyens pour appliquer les conclusions de l’étude ? Une valorisation de ses résultats ? Une corvée </a:t>
            </a:r>
            <a:r>
              <a:rPr lang="fr-FR" sz="1800" dirty="0" smtClean="0">
                <a:solidFill>
                  <a:schemeClr val="accent2">
                    <a:lumMod val="75000"/>
                  </a:schemeClr>
                </a:solidFill>
              </a:rPr>
              <a:t>? Un rapport mis dans un tiroir ?</a:t>
            </a:r>
            <a:endParaRPr lang="fr-FR" sz="1800" dirty="0">
              <a:solidFill>
                <a:schemeClr val="accent2">
                  <a:lumMod val="75000"/>
                </a:schemeClr>
              </a:solidFill>
            </a:endParaRPr>
          </a:p>
        </p:txBody>
      </p:sp>
      <p:sp>
        <p:nvSpPr>
          <p:cNvPr id="5" name="ZoneTexte 4"/>
          <p:cNvSpPr txBox="1"/>
          <p:nvPr/>
        </p:nvSpPr>
        <p:spPr>
          <a:xfrm>
            <a:off x="107974" y="4181352"/>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73536"/>
            <a:ext cx="648072" cy="648072"/>
          </a:xfrm>
          <a:prstGeom prst="rect">
            <a:avLst/>
          </a:prstGeom>
        </p:spPr>
      </p:pic>
      <p:sp useBgFill="1">
        <p:nvSpPr>
          <p:cNvPr id="6" name="Text Box 24"/>
          <p:cNvSpPr txBox="1">
            <a:spLocks noChangeArrowheads="1"/>
          </p:cNvSpPr>
          <p:nvPr/>
        </p:nvSpPr>
        <p:spPr bwMode="auto">
          <a:xfrm>
            <a:off x="3419872" y="5470684"/>
            <a:ext cx="4945427" cy="195129"/>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1" rIns="71320" bIns="35661">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fr-FR" sz="800" dirty="0" smtClean="0">
                <a:latin typeface="Arial" charset="0"/>
              </a:rPr>
              <a:t>Images : </a:t>
            </a:r>
            <a:r>
              <a:rPr lang="fr-FR" sz="800" dirty="0" smtClean="0">
                <a:latin typeface="Arial" charset="0"/>
                <a:hlinkClick r:id="rId4"/>
              </a:rPr>
              <a:t>source1</a:t>
            </a:r>
            <a:r>
              <a:rPr lang="fr-FR" sz="800" dirty="0" smtClean="0">
                <a:latin typeface="Arial" charset="0"/>
              </a:rPr>
              <a:t>, </a:t>
            </a:r>
            <a:r>
              <a:rPr lang="fr-FR" sz="800" dirty="0" smtClean="0">
                <a:latin typeface="Arial" charset="0"/>
                <a:hlinkClick r:id="rId5"/>
              </a:rPr>
              <a:t>source2 </a:t>
            </a:r>
            <a:r>
              <a:rPr lang="fr-FR" sz="800" dirty="0" smtClean="0">
                <a:latin typeface="Arial" charset="0"/>
              </a:rPr>
              <a:t>, </a:t>
            </a:r>
            <a:r>
              <a:rPr lang="fr-FR" sz="800" dirty="0" smtClean="0">
                <a:latin typeface="Arial" charset="0"/>
                <a:hlinkClick r:id="rId6"/>
              </a:rPr>
              <a:t>source3</a:t>
            </a:r>
            <a:r>
              <a:rPr lang="fr-FR" sz="800" dirty="0" smtClean="0">
                <a:latin typeface="Arial" charset="0"/>
              </a:rPr>
              <a:t>, </a:t>
            </a:r>
            <a:r>
              <a:rPr lang="fr-FR" sz="800" dirty="0" smtClean="0">
                <a:latin typeface="Arial" charset="0"/>
                <a:hlinkClick r:id="rId7"/>
              </a:rPr>
              <a:t>source4</a:t>
            </a:r>
            <a:r>
              <a:rPr lang="fr-FR" sz="800" dirty="0" smtClean="0">
                <a:latin typeface="Arial" charset="0"/>
              </a:rPr>
              <a:t>, </a:t>
            </a:r>
            <a:r>
              <a:rPr lang="fr-FR" sz="800" dirty="0" smtClean="0">
                <a:latin typeface="Arial" charset="0"/>
                <a:hlinkClick r:id="rId8"/>
              </a:rPr>
              <a:t>source5 </a:t>
            </a:r>
            <a:endParaRPr lang="fr-FR" sz="800" dirty="0">
              <a:latin typeface="Arial" charset="0"/>
            </a:endParaRPr>
          </a:p>
        </p:txBody>
      </p:sp>
      <p:pic>
        <p:nvPicPr>
          <p:cNvPr id="1026" name="Picture 2" descr="https://www.autoliv.com/PublishingImages/ALV-SB%20K12-2009_web.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92280" y="985292"/>
            <a:ext cx="1051477" cy="7557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valbonne-consulting.com/wp-content/uploads/2013/03/convergence.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76907" y="2137420"/>
            <a:ext cx="1533699" cy="9468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commons/a/a3/Handshake_(Workshop_Cologne_'06).jpe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47356" y="2464917"/>
            <a:ext cx="649172" cy="64729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59832" y="3557282"/>
            <a:ext cx="936104" cy="624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52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5283">
                                            <p:txEl>
                                              <p:pRg st="2" end="2"/>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5283">
                                            <p:txEl>
                                              <p:pRg st="3" end="3"/>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25283">
                                            <p:txEl>
                                              <p:pRg st="4" end="4"/>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02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0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5283">
                                            <p:txEl>
                                              <p:pRg st="5" end="5"/>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225283">
                                            <p:txEl>
                                              <p:pRg st="6" end="6"/>
                                            </p:txEl>
                                          </p:spTgt>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028"/>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0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5283">
                                            <p:txEl>
                                              <p:pRg st="7" end="7"/>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0"/>
                                          </p:stCondLst>
                                        </p:cTn>
                                        <p:tgtEl>
                                          <p:spTgt spid="225283">
                                            <p:txEl>
                                              <p:pRg st="8" end="8"/>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1030"/>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0"/>
                                          </p:stCondLst>
                                        </p:cTn>
                                        <p:tgtEl>
                                          <p:spTgt spid="225283">
                                            <p:txEl>
                                              <p:pRg st="9" end="9"/>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225283">
                                            <p:txEl>
                                              <p:pRg st="11" end="11"/>
                                            </p:txEl>
                                          </p:spTgt>
                                        </p:tgtEl>
                                        <p:attrNameLst>
                                          <p:attrName>style.visibility</p:attrName>
                                        </p:attrNameLst>
                                      </p:cBhvr>
                                      <p:to>
                                        <p:strVal val="visible"/>
                                      </p:to>
                                    </p:set>
                                  </p:childTnLst>
                                </p:cTn>
                              </p:par>
                              <p:par>
                                <p:cTn id="65" presetID="1" presetClass="exit" presetSubtype="0" fill="hold" nodeType="withEffect">
                                  <p:stCondLst>
                                    <p:cond delay="0"/>
                                  </p:stCondLst>
                                  <p:childTnLst>
                                    <p:set>
                                      <p:cBhvr>
                                        <p:cTn id="66" dur="1" fill="hold">
                                          <p:stCondLst>
                                            <p:cond delay="0"/>
                                          </p:stCondLst>
                                        </p:cTn>
                                        <p:tgtEl>
                                          <p:spTgt spid="4"/>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225283">
                                            <p:txEl>
                                              <p:pRg st="12" end="12"/>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résultats de l’évaluation</a:t>
            </a:r>
            <a:endParaRPr lang="fr-FR" dirty="0"/>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2894" y="0"/>
            <a:ext cx="785664" cy="589248"/>
          </a:xfrm>
          <a:prstGeom prst="rect">
            <a:avLst/>
          </a:prstGeom>
        </p:spPr>
      </p:pic>
      <p:grpSp>
        <p:nvGrpSpPr>
          <p:cNvPr id="14" name="Groupe 13"/>
          <p:cNvGrpSpPr/>
          <p:nvPr/>
        </p:nvGrpSpPr>
        <p:grpSpPr>
          <a:xfrm>
            <a:off x="1043608" y="1633364"/>
            <a:ext cx="7844118" cy="3910504"/>
            <a:chOff x="1043608" y="1633364"/>
            <a:chExt cx="7844118" cy="3910504"/>
          </a:xfrm>
        </p:grpSpPr>
        <p:sp>
          <p:nvSpPr>
            <p:cNvPr id="6" name="ZoneTexte 5"/>
            <p:cNvSpPr txBox="1"/>
            <p:nvPr/>
          </p:nvSpPr>
          <p:spPr>
            <a:xfrm>
              <a:off x="1043608" y="2281436"/>
              <a:ext cx="1728192" cy="3262432"/>
            </a:xfrm>
            <a:prstGeom prst="rect">
              <a:avLst/>
            </a:prstGeom>
            <a:noFill/>
          </p:spPr>
          <p:txBody>
            <a:bodyPr wrap="square" rtlCol="0">
              <a:spAutoFit/>
            </a:bodyPr>
            <a:lstStyle/>
            <a:p>
              <a:pPr lvl="0"/>
              <a:r>
                <a:rPr lang="fr-FR" sz="1100" i="1" dirty="0">
                  <a:latin typeface="Calibri"/>
                  <a:cs typeface="Calibri"/>
                </a:rPr>
                <a:t>« L’évaluation de </a:t>
              </a:r>
              <a:r>
                <a:rPr lang="fr-FR" sz="1100" i="1" dirty="0" smtClean="0">
                  <a:latin typeface="Calibri"/>
                  <a:cs typeface="Calibri"/>
                </a:rPr>
                <a:t>la 2e </a:t>
              </a:r>
              <a:r>
                <a:rPr lang="fr-FR" sz="1100" i="1" dirty="0">
                  <a:latin typeface="Calibri"/>
                  <a:cs typeface="Calibri"/>
                </a:rPr>
                <a:t>phase </a:t>
              </a:r>
              <a:r>
                <a:rPr lang="fr-FR" sz="1100" i="1" dirty="0" smtClean="0">
                  <a:latin typeface="Calibri"/>
                  <a:cs typeface="Calibri"/>
                </a:rPr>
                <a:t>IFADEM </a:t>
              </a:r>
              <a:r>
                <a:rPr lang="fr-FR" sz="1100" i="1" dirty="0">
                  <a:latin typeface="Calibri"/>
                  <a:cs typeface="Calibri"/>
                </a:rPr>
                <a:t>a permis de mettre en évidence la </a:t>
              </a:r>
              <a:r>
                <a:rPr lang="fr-FR" sz="1100" b="1" i="1" dirty="0">
                  <a:latin typeface="Calibri"/>
                  <a:cs typeface="Calibri"/>
                </a:rPr>
                <a:t>nature de la </a:t>
              </a:r>
              <a:r>
                <a:rPr lang="fr-FR" sz="1300" b="1" i="1" dirty="0">
                  <a:latin typeface="Calibri"/>
                  <a:cs typeface="Calibri"/>
                </a:rPr>
                <a:t>performance de l’action</a:t>
              </a:r>
              <a:r>
                <a:rPr lang="fr-FR" sz="1100" b="1" i="1" dirty="0">
                  <a:latin typeface="Calibri"/>
                  <a:cs typeface="Calibri"/>
                </a:rPr>
                <a:t> de formation continue </a:t>
              </a:r>
              <a:r>
                <a:rPr lang="fr-FR" sz="1100" i="1" dirty="0">
                  <a:latin typeface="Calibri"/>
                  <a:cs typeface="Calibri"/>
                </a:rPr>
                <a:t>(…) Ce rapport montre les </a:t>
              </a:r>
              <a:r>
                <a:rPr lang="fr-FR" sz="1300" b="1" i="1" dirty="0">
                  <a:latin typeface="Calibri"/>
                  <a:cs typeface="Calibri"/>
                </a:rPr>
                <a:t>potentialités</a:t>
              </a:r>
              <a:r>
                <a:rPr lang="fr-FR" sz="1100" b="1" i="1" dirty="0">
                  <a:latin typeface="Calibri"/>
                  <a:cs typeface="Calibri"/>
                </a:rPr>
                <a:t> du système en cours de construction</a:t>
              </a:r>
              <a:r>
                <a:rPr lang="fr-FR" sz="1100" i="1" dirty="0">
                  <a:latin typeface="Calibri"/>
                  <a:cs typeface="Calibri"/>
                </a:rPr>
                <a:t> par le ministère et les différentes parties </a:t>
              </a:r>
              <a:r>
                <a:rPr lang="fr-FR" sz="1100" i="1" dirty="0" smtClean="0">
                  <a:latin typeface="Calibri"/>
                  <a:cs typeface="Calibri"/>
                </a:rPr>
                <a:t>prenantes </a:t>
              </a:r>
              <a:r>
                <a:rPr lang="fr-FR" sz="1100" i="1" dirty="0">
                  <a:latin typeface="Calibri"/>
                  <a:cs typeface="Calibri"/>
                </a:rPr>
                <a:t>; il souligne aussi certaines </a:t>
              </a:r>
              <a:r>
                <a:rPr lang="fr-FR" sz="1100" b="1" i="1" dirty="0">
                  <a:latin typeface="Calibri"/>
                  <a:cs typeface="Calibri"/>
                </a:rPr>
                <a:t>conditions qui déterminent la </a:t>
              </a:r>
              <a:r>
                <a:rPr lang="fr-FR" sz="1300" b="1" i="1" dirty="0">
                  <a:latin typeface="Calibri"/>
                  <a:cs typeface="Calibri"/>
                </a:rPr>
                <a:t>viabilité</a:t>
              </a:r>
              <a:r>
                <a:rPr lang="fr-FR" sz="1100" b="1" i="1" dirty="0">
                  <a:latin typeface="Calibri"/>
                  <a:cs typeface="Calibri"/>
                </a:rPr>
                <a:t> </a:t>
              </a:r>
              <a:r>
                <a:rPr lang="fr-FR" sz="1100" i="1" dirty="0">
                  <a:latin typeface="Calibri"/>
                  <a:cs typeface="Calibri"/>
                </a:rPr>
                <a:t>d’un plan stratégique de formation continue dans les cinq années à venir. </a:t>
              </a:r>
              <a:r>
                <a:rPr lang="fr-FR" sz="1100" i="1" dirty="0" smtClean="0">
                  <a:latin typeface="Calibri"/>
                  <a:cs typeface="Calibri"/>
                </a:rPr>
                <a:t>»</a:t>
              </a:r>
              <a:endParaRPr lang="fr-FR" sz="1100" i="1" dirty="0">
                <a:latin typeface="Calibri"/>
                <a:cs typeface="Calibri"/>
              </a:endParaRPr>
            </a:p>
          </p:txBody>
        </p:sp>
        <p:pic>
          <p:nvPicPr>
            <p:cNvPr id="4" name="Image 3"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5677" y="1633364"/>
              <a:ext cx="5452049" cy="3174211"/>
            </a:xfrm>
            <a:prstGeom prst="rect">
              <a:avLst/>
            </a:prstGeom>
          </p:spPr>
        </p:pic>
      </p:grpSp>
      <p:sp>
        <p:nvSpPr>
          <p:cNvPr id="13" name="ZoneTexte 12"/>
          <p:cNvSpPr txBox="1"/>
          <p:nvPr/>
        </p:nvSpPr>
        <p:spPr>
          <a:xfrm>
            <a:off x="3491880" y="4945732"/>
            <a:ext cx="2952328" cy="384721"/>
          </a:xfrm>
          <a:prstGeom prst="rect">
            <a:avLst/>
          </a:prstGeom>
          <a:noFill/>
        </p:spPr>
        <p:txBody>
          <a:bodyPr wrap="square" rtlCol="0">
            <a:spAutoFit/>
          </a:bodyPr>
          <a:lstStyle/>
          <a:p>
            <a:r>
              <a:rPr lang="fr-FR" dirty="0" smtClean="0">
                <a:hlinkClick r:id="rId5"/>
              </a:rPr>
              <a:t>www.ifadem.org</a:t>
            </a:r>
            <a:r>
              <a:rPr lang="fr-FR" dirty="0" smtClean="0"/>
              <a:t> </a:t>
            </a:r>
            <a:endParaRPr lang="fr-FR" dirty="0"/>
          </a:p>
        </p:txBody>
      </p:sp>
    </p:spTree>
    <p:extLst>
      <p:ext uri="{BB962C8B-B14F-4D97-AF65-F5344CB8AC3E}">
        <p14:creationId xmlns:p14="http://schemas.microsoft.com/office/powerpoint/2010/main" val="41112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07974" y="4181352"/>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7" name="Rectangle 2"/>
          <p:cNvSpPr>
            <a:spLocks noGrp="1" noChangeArrowheads="1"/>
          </p:cNvSpPr>
          <p:nvPr>
            <p:ph type="title"/>
          </p:nvPr>
        </p:nvSpPr>
        <p:spPr>
          <a:xfrm>
            <a:off x="2771800" y="134938"/>
            <a:ext cx="6241572" cy="571500"/>
          </a:xfrm>
          <a:prstGeom prst="rect">
            <a:avLst/>
          </a:prstGeom>
        </p:spPr>
        <p:txBody>
          <a:bodyPr/>
          <a:lstStyle/>
          <a:p>
            <a:pPr eaLnBrk="1" hangingPunct="1"/>
            <a:r>
              <a:rPr lang="fr-FR" sz="2400" dirty="0" smtClean="0">
                <a:solidFill>
                  <a:srgbClr val="000000"/>
                </a:solidFill>
              </a:rPr>
              <a:t>Synthèse</a:t>
            </a:r>
            <a:endParaRPr lang="fr-FR" dirty="0" smtClean="0"/>
          </a:p>
        </p:txBody>
      </p:sp>
      <p:sp>
        <p:nvSpPr>
          <p:cNvPr id="3" name="Espace réservé du contenu 2"/>
          <p:cNvSpPr>
            <a:spLocks noGrp="1"/>
          </p:cNvSpPr>
          <p:nvPr>
            <p:ph idx="1"/>
          </p:nvPr>
        </p:nvSpPr>
        <p:spPr>
          <a:xfrm>
            <a:off x="3573634" y="913284"/>
            <a:ext cx="5453115" cy="3459708"/>
          </a:xfrm>
        </p:spPr>
        <p:txBody>
          <a:bodyPr/>
          <a:lstStyle/>
          <a:p>
            <a:r>
              <a:rPr lang="fr-FR" dirty="0"/>
              <a:t>Les </a:t>
            </a:r>
            <a:r>
              <a:rPr lang="fr-FR" dirty="0" smtClean="0"/>
              <a:t>critères</a:t>
            </a:r>
          </a:p>
          <a:p>
            <a:endParaRPr lang="fr-FR" dirty="0" smtClean="0"/>
          </a:p>
          <a:p>
            <a:r>
              <a:rPr lang="fr-FR" dirty="0"/>
              <a:t>À quoi sert l’évaluation </a:t>
            </a:r>
            <a:r>
              <a:rPr lang="fr-FR" dirty="0" smtClean="0"/>
              <a:t>?</a:t>
            </a:r>
            <a:endParaRPr lang="fr-FR" i="1" dirty="0" smtClean="0"/>
          </a:p>
          <a:p>
            <a:pPr lvl="1"/>
            <a:r>
              <a:rPr lang="fr-FR" i="1" dirty="0" smtClean="0"/>
              <a:t>Contrôler</a:t>
            </a:r>
            <a:r>
              <a:rPr lang="fr-FR" i="1" dirty="0"/>
              <a:t>, s</a:t>
            </a:r>
            <a:r>
              <a:rPr lang="fr-FR" i="1" dirty="0" smtClean="0"/>
              <a:t>’améliorer, piloter, capitaliser, former, valoriser, faire participer…</a:t>
            </a:r>
          </a:p>
          <a:p>
            <a:endParaRPr lang="fr-FR" dirty="0" smtClean="0"/>
          </a:p>
          <a:p>
            <a:endParaRPr lang="fr-FR" dirty="0"/>
          </a:p>
          <a:p>
            <a:endParaRPr lang="fr-FR" dirty="0" smtClean="0"/>
          </a:p>
          <a:p>
            <a:r>
              <a:rPr lang="fr-FR" dirty="0" smtClean="0"/>
              <a:t>Bonnes pratiques</a:t>
            </a:r>
          </a:p>
          <a:p>
            <a:pPr lvl="1" eaLnBrk="1" hangingPunct="1"/>
            <a:r>
              <a:rPr lang="fr-FR" sz="1600" dirty="0"/>
              <a:t>Conséquences </a:t>
            </a:r>
            <a:r>
              <a:rPr lang="fr-FR" sz="1600" dirty="0" smtClean="0"/>
              <a:t>de l’évaluation ?</a:t>
            </a:r>
            <a:endParaRPr lang="fr-FR" sz="1600" dirty="0"/>
          </a:p>
        </p:txBody>
      </p:sp>
      <p:sp>
        <p:nvSpPr>
          <p:cNvPr id="10" name="ZoneTexte 9"/>
          <p:cNvSpPr txBox="1"/>
          <p:nvPr/>
        </p:nvSpPr>
        <p:spPr>
          <a:xfrm>
            <a:off x="107974" y="384834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
        <p:nvSpPr>
          <p:cNvPr id="11" name="ZoneTexte 10"/>
          <p:cNvSpPr txBox="1"/>
          <p:nvPr/>
        </p:nvSpPr>
        <p:spPr>
          <a:xfrm>
            <a:off x="107974" y="3496336"/>
            <a:ext cx="378042" cy="133574"/>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6" name="Image 5"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1908" y="272046"/>
            <a:ext cx="846126" cy="2819101"/>
          </a:xfrm>
          <a:prstGeom prst="rect">
            <a:avLst/>
          </a:prstGeom>
        </p:spPr>
      </p:pic>
      <p:pic>
        <p:nvPicPr>
          <p:cNvPr id="15" name="Imag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5562" y="4369390"/>
            <a:ext cx="648072" cy="648072"/>
          </a:xfrm>
          <a:prstGeom prst="rect">
            <a:avLst/>
          </a:prstGeom>
        </p:spPr>
      </p:pic>
      <p:pic>
        <p:nvPicPr>
          <p:cNvPr id="16" name="Picture 4" descr="http://valbonne-consulting.com/wp-content/uploads/2013/03/convergen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7944" y="4755211"/>
            <a:ext cx="1183776" cy="7308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ttps://upload.wikimedia.org/wikipedia/commons/a/a3/Handshake_(Workshop_Cologne_'06).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5622" y="4796965"/>
            <a:ext cx="649172" cy="64729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4198" y="4394048"/>
            <a:ext cx="936104" cy="624070"/>
          </a:xfrm>
          <a:prstGeom prst="rect">
            <a:avLst/>
          </a:prstGeom>
        </p:spPr>
      </p:pic>
      <p:grpSp>
        <p:nvGrpSpPr>
          <p:cNvPr id="4" name="Groupe 3"/>
          <p:cNvGrpSpPr/>
          <p:nvPr/>
        </p:nvGrpSpPr>
        <p:grpSpPr>
          <a:xfrm>
            <a:off x="6300192" y="2829731"/>
            <a:ext cx="2590444" cy="1032219"/>
            <a:chOff x="6300192" y="2829731"/>
            <a:chExt cx="2590444" cy="1032219"/>
          </a:xfrm>
        </p:grpSpPr>
        <p:grpSp>
          <p:nvGrpSpPr>
            <p:cNvPr id="2" name="Groupe 1"/>
            <p:cNvGrpSpPr/>
            <p:nvPr/>
          </p:nvGrpSpPr>
          <p:grpSpPr>
            <a:xfrm>
              <a:off x="6300192" y="2829731"/>
              <a:ext cx="1378671" cy="1032219"/>
              <a:chOff x="7236296" y="1270000"/>
              <a:chExt cx="1152128" cy="813783"/>
            </a:xfrm>
          </p:grpSpPr>
          <p:pic>
            <p:nvPicPr>
              <p:cNvPr id="9"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56376" y="1305124"/>
                <a:ext cx="432048" cy="432048"/>
              </a:xfrm>
              <a:prstGeom prst="rect">
                <a:avLst/>
              </a:prstGeom>
            </p:spPr>
          </p:pic>
          <p:pic>
            <p:nvPicPr>
              <p:cNvPr id="12" name="Imag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36296" y="1270000"/>
                <a:ext cx="391442" cy="384499"/>
              </a:xfrm>
              <a:prstGeom prst="rect">
                <a:avLst/>
              </a:prstGeom>
            </p:spPr>
          </p:pic>
          <p:pic>
            <p:nvPicPr>
              <p:cNvPr id="13" name="Image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45545" y="1663825"/>
                <a:ext cx="524977" cy="419958"/>
              </a:xfrm>
              <a:prstGeom prst="rect">
                <a:avLst/>
              </a:prstGeom>
            </p:spPr>
          </p:pic>
        </p:grpSp>
        <p:pic>
          <p:nvPicPr>
            <p:cNvPr id="19" name="Image 18" descr="Capture d’écran"/>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53556" y="3480058"/>
              <a:ext cx="1637080" cy="38189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wipe(up)">
                                      <p:cBhvr>
                                        <p:cTn id="5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Espace réservé du contenu 2"/>
          <p:cNvSpPr>
            <a:spLocks noGrp="1"/>
          </p:cNvSpPr>
          <p:nvPr>
            <p:ph idx="1"/>
          </p:nvPr>
        </p:nvSpPr>
        <p:spPr>
          <a:xfrm>
            <a:off x="2123728" y="1273324"/>
            <a:ext cx="6408712" cy="648072"/>
          </a:xfrm>
        </p:spPr>
        <p:txBody>
          <a:bodyPr/>
          <a:lstStyle/>
          <a:p>
            <a:pPr marL="356602" lvl="1" indent="0">
              <a:buNone/>
            </a:pPr>
            <a:r>
              <a:rPr lang="fr-FR" dirty="0" smtClean="0">
                <a:hlinkClick r:id="rId3"/>
              </a:rPr>
              <a:t>Évaluation </a:t>
            </a:r>
            <a:r>
              <a:rPr lang="fr-FR" dirty="0">
                <a:hlinkClick r:id="rId3"/>
              </a:rPr>
              <a:t>: tableau de bord [gestiondeprojet.pm</a:t>
            </a:r>
            <a:r>
              <a:rPr lang="fr-FR" dirty="0" smtClean="0">
                <a:hlinkClick r:id="rId3"/>
              </a:rPr>
              <a:t>]</a:t>
            </a:r>
            <a:endParaRPr lang="fr-FR" dirty="0" smtClean="0"/>
          </a:p>
        </p:txBody>
      </p:sp>
      <p:pic>
        <p:nvPicPr>
          <p:cNvPr id="5" name="Image 4" descr="Capture d’écran"/>
          <p:cNvPicPr>
            <a:picLocks noChangeAspect="1"/>
          </p:cNvPicPr>
          <p:nvPr/>
        </p:nvPicPr>
        <p:blipFill rotWithShape="1">
          <a:blip r:embed="rId4" cstate="print">
            <a:extLst>
              <a:ext uri="{28A0092B-C50C-407E-A947-70E740481C1C}">
                <a14:useLocalDpi xmlns:a14="http://schemas.microsoft.com/office/drawing/2010/main" val="0"/>
              </a:ext>
            </a:extLst>
          </a:blip>
          <a:srcRect b="-870"/>
          <a:stretch/>
        </p:blipFill>
        <p:spPr>
          <a:xfrm>
            <a:off x="395536" y="4226800"/>
            <a:ext cx="7658764" cy="568832"/>
          </a:xfrm>
          <a:prstGeom prst="rect">
            <a:avLst/>
          </a:prstGeom>
        </p:spPr>
      </p:pic>
      <p:sp>
        <p:nvSpPr>
          <p:cNvPr id="8" name="Titre 1"/>
          <p:cNvSpPr>
            <a:spLocks noGrp="1"/>
          </p:cNvSpPr>
          <p:nvPr>
            <p:ph type="title"/>
          </p:nvPr>
        </p:nvSpPr>
        <p:spPr>
          <a:xfrm>
            <a:off x="2123728" y="134938"/>
            <a:ext cx="6889644" cy="571500"/>
          </a:xfrm>
        </p:spPr>
        <p:txBody>
          <a:bodyPr/>
          <a:lstStyle/>
          <a:p>
            <a:r>
              <a:rPr lang="fr-FR" dirty="0" smtClean="0"/>
              <a:t>Outil : tableau de bord d’évaluation</a:t>
            </a:r>
            <a:endParaRPr lang="fr-FR" dirty="0"/>
          </a:p>
        </p:txBody>
      </p:sp>
      <p:pic>
        <p:nvPicPr>
          <p:cNvPr id="9" name="Picture 3"/>
          <p:cNvPicPr>
            <a:picLocks noChangeAspect="1" noChangeArrowheads="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0" y="5100567"/>
            <a:ext cx="494508" cy="637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e 12"/>
          <p:cNvGrpSpPr/>
          <p:nvPr/>
        </p:nvGrpSpPr>
        <p:grpSpPr>
          <a:xfrm>
            <a:off x="0" y="869139"/>
            <a:ext cx="9144000" cy="2996473"/>
            <a:chOff x="0" y="869139"/>
            <a:chExt cx="9144000" cy="2996473"/>
          </a:xfrm>
        </p:grpSpPr>
        <p:grpSp>
          <p:nvGrpSpPr>
            <p:cNvPr id="11" name="Groupe 10"/>
            <p:cNvGrpSpPr/>
            <p:nvPr/>
          </p:nvGrpSpPr>
          <p:grpSpPr>
            <a:xfrm>
              <a:off x="7547452" y="869139"/>
              <a:ext cx="1489044" cy="1160404"/>
              <a:chOff x="7547452" y="869139"/>
              <a:chExt cx="1489044" cy="1160404"/>
            </a:xfrm>
          </p:grpSpPr>
          <p:pic>
            <p:nvPicPr>
              <p:cNvPr id="4" name="Imag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47080" y="869139"/>
                <a:ext cx="952500" cy="952500"/>
              </a:xfrm>
              <a:prstGeom prst="rect">
                <a:avLst/>
              </a:prstGeom>
            </p:spPr>
          </p:pic>
          <p:sp>
            <p:nvSpPr>
              <p:cNvPr id="10" name="ZoneTexte 9"/>
              <p:cNvSpPr txBox="1"/>
              <p:nvPr/>
            </p:nvSpPr>
            <p:spPr>
              <a:xfrm>
                <a:off x="7547452" y="1752544"/>
                <a:ext cx="1489044" cy="276999"/>
              </a:xfrm>
              <a:prstGeom prst="rect">
                <a:avLst/>
              </a:prstGeom>
              <a:noFill/>
            </p:spPr>
            <p:txBody>
              <a:bodyPr wrap="square" rtlCol="0">
                <a:spAutoFit/>
              </a:bodyPr>
              <a:lstStyle/>
              <a:p>
                <a:r>
                  <a:rPr lang="fr-FR" sz="1200" dirty="0">
                    <a:hlinkClick r:id="rId8"/>
                  </a:rPr>
                  <a:t>https://</a:t>
                </a:r>
                <a:r>
                  <a:rPr lang="fr-FR" sz="1200" dirty="0" smtClean="0">
                    <a:hlinkClick r:id="rId8"/>
                  </a:rPr>
                  <a:t>goo.gl/162sp</a:t>
                </a:r>
                <a:endParaRPr lang="fr-FR" sz="1200" dirty="0" smtClean="0"/>
              </a:p>
            </p:txBody>
          </p:sp>
        </p:grpSp>
        <p:pic>
          <p:nvPicPr>
            <p:cNvPr id="12" name="Image 11" descr="Capture d’écra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241011"/>
              <a:ext cx="9144000" cy="1624601"/>
            </a:xfrm>
            <a:prstGeom prst="rect">
              <a:avLst/>
            </a:prstGeom>
          </p:spPr>
        </p:pic>
      </p:grpSp>
    </p:spTree>
    <p:extLst>
      <p:ext uri="{BB962C8B-B14F-4D97-AF65-F5344CB8AC3E}">
        <p14:creationId xmlns:p14="http://schemas.microsoft.com/office/powerpoint/2010/main" val="302636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2627784" y="769268"/>
            <a:ext cx="6408712" cy="4308872"/>
          </a:xfrm>
          <a:prstGeom prst="rect">
            <a:avLst/>
          </a:prstGeom>
          <a:noFill/>
        </p:spPr>
        <p:txBody>
          <a:bodyPr wrap="square" rtlCol="0">
            <a:spAutoFit/>
          </a:bodyPr>
          <a:lstStyle/>
          <a:p>
            <a:pPr marL="0" lvl="1">
              <a:spcBef>
                <a:spcPts val="600"/>
              </a:spcBef>
              <a:buClr>
                <a:srgbClr val="FF6600"/>
              </a:buClr>
            </a:pPr>
            <a:r>
              <a:rPr lang="fr-FR" sz="2000" i="1" dirty="0" smtClean="0">
                <a:latin typeface="Calibri" pitchFamily="34" charset="0"/>
              </a:rPr>
              <a:t>Pour un projet sur lequel vous travaillez, mettez en œuvre un tableau de bord avec des indicateurs : limitez-vous à la </a:t>
            </a:r>
            <a:r>
              <a:rPr lang="fr-FR" sz="2000" b="1" i="1" dirty="0" smtClean="0">
                <a:latin typeface="Calibri" pitchFamily="34" charset="0"/>
              </a:rPr>
              <a:t>valorisation</a:t>
            </a:r>
            <a:r>
              <a:rPr lang="fr-FR" sz="2000" i="1" dirty="0" smtClean="0">
                <a:latin typeface="Calibri" pitchFamily="34" charset="0"/>
              </a:rPr>
              <a:t> du projet.</a:t>
            </a:r>
          </a:p>
          <a:p>
            <a:pPr marL="699502" lvl="1" indent="-342900" fontAlgn="ctr">
              <a:buClr>
                <a:srgbClr val="FF6600"/>
              </a:buClr>
              <a:buFont typeface="Arial" panose="020B0604020202020204" pitchFamily="34" charset="0"/>
              <a:buChar char="•"/>
            </a:pPr>
            <a:r>
              <a:rPr lang="fr-FR" sz="1800" i="1" dirty="0">
                <a:solidFill>
                  <a:schemeClr val="accent1">
                    <a:lumMod val="50000"/>
                  </a:schemeClr>
                </a:solidFill>
                <a:latin typeface="Calibri" pitchFamily="34" charset="0"/>
              </a:rPr>
              <a:t>Faire connaitre et diffuser les accomplissements du projet</a:t>
            </a:r>
            <a:endParaRPr lang="fr-FR" sz="600" i="1" dirty="0" smtClean="0">
              <a:latin typeface="Calibri" pitchFamily="34" charset="0"/>
            </a:endParaRPr>
          </a:p>
          <a:p>
            <a:pPr fontAlgn="ctr"/>
            <a:endParaRPr lang="fr-FR" sz="600" i="1" dirty="0" smtClean="0">
              <a:latin typeface="Calibri" pitchFamily="34" charset="0"/>
            </a:endParaRPr>
          </a:p>
          <a:p>
            <a:pPr fontAlgn="ctr"/>
            <a:endParaRPr lang="fr-FR" sz="600" i="1" dirty="0" smtClean="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a:latin typeface="Calibri" pitchFamily="34" charset="0"/>
            </a:endParaRPr>
          </a:p>
          <a:p>
            <a:pPr fontAlgn="ctr"/>
            <a:endParaRPr lang="fr-FR" sz="600" i="1" dirty="0" smtClean="0">
              <a:latin typeface="Calibri" pitchFamily="34" charset="0"/>
            </a:endParaRPr>
          </a:p>
          <a:p>
            <a:pPr fontAlgn="ctr"/>
            <a:endParaRPr lang="fr-FR" sz="600" i="1" dirty="0">
              <a:latin typeface="Calibri" pitchFamily="34" charset="0"/>
            </a:endParaRPr>
          </a:p>
          <a:p>
            <a:pPr fontAlgn="ctr"/>
            <a:endParaRPr lang="fr-FR" sz="600" i="1" dirty="0">
              <a:latin typeface="Calibri" pitchFamily="34" charset="0"/>
            </a:endParaRPr>
          </a:p>
          <a:p>
            <a:pPr fontAlgn="ctr"/>
            <a:r>
              <a:rPr lang="fr-FR" sz="2000" i="1" dirty="0" smtClean="0">
                <a:solidFill>
                  <a:schemeClr val="accent2"/>
                </a:solidFill>
                <a:latin typeface="Calibri" pitchFamily="34" charset="0"/>
              </a:rPr>
              <a:t>Partagez votre travail, commentez et découvrez les travaux des autres apprenants : </a:t>
            </a:r>
          </a:p>
          <a:p>
            <a:pPr marL="342900" lvl="1" indent="-342900" fontAlgn="ctr">
              <a:buFont typeface="Arial" panose="020B0604020202020204" pitchFamily="34" charset="0"/>
              <a:buChar char="•"/>
            </a:pPr>
            <a:r>
              <a:rPr lang="fr-FR" sz="2200" dirty="0">
                <a:latin typeface="Calibri" pitchFamily="34" charset="0"/>
              </a:rPr>
              <a:t>Sur le fil de discussion (MOOC/SPOC) </a:t>
            </a:r>
          </a:p>
          <a:p>
            <a:pPr marL="342900" lvl="1" indent="-342900" fontAlgn="ctr">
              <a:buFont typeface="Arial" panose="020B0604020202020204" pitchFamily="34" charset="0"/>
              <a:buChar char="•"/>
            </a:pPr>
            <a:r>
              <a:rPr lang="fr-FR" sz="2200" dirty="0">
                <a:latin typeface="Calibri" pitchFamily="34" charset="0"/>
              </a:rPr>
              <a:t>Sur les communautés :</a:t>
            </a:r>
            <a:endParaRPr lang="fr-FR" sz="2200" i="1" dirty="0">
              <a:latin typeface="Calibri" pitchFamily="34" charset="0"/>
              <a:hlinkClick r:id="rId3"/>
            </a:endParaRPr>
          </a:p>
          <a:p>
            <a:pPr marL="699501" lvl="2" indent="-342900" fontAlgn="ctr">
              <a:buFont typeface="Arial" panose="020B0604020202020204" pitchFamily="34" charset="0"/>
              <a:buChar char="•"/>
            </a:pPr>
            <a:r>
              <a:rPr lang="fr-FR" sz="2000" dirty="0">
                <a:hlinkClick r:id="rId4"/>
              </a:rPr>
              <a:t>Facebook</a:t>
            </a:r>
            <a:r>
              <a:rPr lang="fr-FR" sz="2000" dirty="0"/>
              <a:t>, </a:t>
            </a:r>
            <a:r>
              <a:rPr lang="fr-FR" sz="2000" dirty="0" smtClean="0">
                <a:hlinkClick r:id="rId5"/>
              </a:rPr>
              <a:t>Twitter</a:t>
            </a:r>
            <a:r>
              <a:rPr lang="fr-FR" sz="1800" dirty="0" smtClean="0">
                <a:hlinkClick r:id="rId5"/>
              </a:rPr>
              <a:t> </a:t>
            </a:r>
            <a:r>
              <a:rPr lang="fr-FR" sz="1800" dirty="0">
                <a:hlinkClick r:id="rId5"/>
              </a:rPr>
              <a:t>#Gestiondeprojet.pm</a:t>
            </a:r>
            <a:endParaRPr lang="fr-FR" sz="1800" dirty="0">
              <a:latin typeface="Calibri" pitchFamily="34" charset="0"/>
            </a:endParaRPr>
          </a:p>
          <a:p>
            <a:pPr marL="0" lvl="1" fontAlgn="ctr"/>
            <a:r>
              <a:rPr lang="fr-FR" sz="2000" i="1" dirty="0" smtClean="0">
                <a:latin typeface="Calibri" pitchFamily="34" charset="0"/>
              </a:rPr>
              <a:t>Utilisez </a:t>
            </a:r>
            <a:r>
              <a:rPr lang="fr-FR" sz="1800" i="1" dirty="0" smtClean="0">
                <a:solidFill>
                  <a:srgbClr val="FF0000"/>
                </a:solidFill>
                <a:latin typeface="Calibri" pitchFamily="34" charset="0"/>
              </a:rPr>
              <a:t>#</a:t>
            </a:r>
            <a:r>
              <a:rPr lang="fr-FR" sz="1800" i="1" dirty="0" err="1" smtClean="0">
                <a:solidFill>
                  <a:srgbClr val="FF0000"/>
                </a:solidFill>
                <a:latin typeface="Calibri" pitchFamily="34" charset="0"/>
              </a:rPr>
              <a:t>SuiviEvaluation</a:t>
            </a:r>
            <a:endParaRPr lang="fr-FR" sz="2400" i="1" dirty="0">
              <a:solidFill>
                <a:srgbClr val="FF0000"/>
              </a:solidFill>
              <a:latin typeface="Calibri" pitchFamily="34" charset="0"/>
            </a:endParaRPr>
          </a:p>
        </p:txBody>
      </p:sp>
      <p:grpSp>
        <p:nvGrpSpPr>
          <p:cNvPr id="3" name="Groupe 2"/>
          <p:cNvGrpSpPr/>
          <p:nvPr/>
        </p:nvGrpSpPr>
        <p:grpSpPr>
          <a:xfrm>
            <a:off x="5471840" y="2065412"/>
            <a:ext cx="3291003" cy="1060830"/>
            <a:chOff x="5456960" y="2516750"/>
            <a:chExt cx="3291003" cy="1060830"/>
          </a:xfrm>
        </p:grpSpPr>
        <p:cxnSp>
          <p:nvCxnSpPr>
            <p:cNvPr id="10" name="Connecteur droit avec flèche 9"/>
            <p:cNvCxnSpPr/>
            <p:nvPr/>
          </p:nvCxnSpPr>
          <p:spPr>
            <a:xfrm flipV="1">
              <a:off x="7020272" y="3208694"/>
              <a:ext cx="288032" cy="36888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pic>
          <p:nvPicPr>
            <p:cNvPr id="11" name="Image 10" descr="Capture d’écra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6960" y="2516750"/>
              <a:ext cx="3291003" cy="584708"/>
            </a:xfrm>
            <a:prstGeom prst="rect">
              <a:avLst/>
            </a:prstGeom>
          </p:spPr>
        </p:pic>
      </p:grpSp>
      <p:grpSp>
        <p:nvGrpSpPr>
          <p:cNvPr id="4" name="Group 9"/>
          <p:cNvGrpSpPr/>
          <p:nvPr/>
        </p:nvGrpSpPr>
        <p:grpSpPr>
          <a:xfrm>
            <a:off x="5076056" y="4976943"/>
            <a:ext cx="1678195" cy="688869"/>
            <a:chOff x="4260027" y="4608090"/>
            <a:chExt cx="1678195" cy="688869"/>
          </a:xfrm>
        </p:grpSpPr>
        <p:pic>
          <p:nvPicPr>
            <p:cNvPr id="5"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6" name="TextBox 11"/>
            <p:cNvSpPr txBox="1"/>
            <p:nvPr/>
          </p:nvSpPr>
          <p:spPr>
            <a:xfrm>
              <a:off x="5036968" y="4752106"/>
              <a:ext cx="901254" cy="461665"/>
            </a:xfrm>
            <a:prstGeom prst="rect">
              <a:avLst/>
            </a:prstGeom>
            <a:noFill/>
          </p:spPr>
          <p:txBody>
            <a:bodyPr wrap="square" rtlCol="0">
              <a:spAutoFit/>
            </a:bodyPr>
            <a:lstStyle/>
            <a:p>
              <a:r>
                <a:rPr lang="en-US" sz="2400" b="1" dirty="0" smtClean="0">
                  <a:solidFill>
                    <a:srgbClr val="000000"/>
                  </a:solidFill>
                </a:rPr>
                <a:t>Quiz</a:t>
              </a:r>
              <a:endParaRPr lang="en-US" sz="2400" b="1" dirty="0">
                <a:solidFill>
                  <a:srgbClr val="000000"/>
                </a:solidFill>
              </a:endParaRPr>
            </a:p>
          </p:txBody>
        </p:sp>
      </p:grpSp>
      <p:sp>
        <p:nvSpPr>
          <p:cNvPr id="7" name="Rectangle 2"/>
          <p:cNvSpPr txBox="1">
            <a:spLocks noChangeArrowheads="1"/>
          </p:cNvSpPr>
          <p:nvPr/>
        </p:nvSpPr>
        <p:spPr>
          <a:xfrm>
            <a:off x="2483768" y="121196"/>
            <a:ext cx="6660232" cy="787524"/>
          </a:xfrm>
          <a:prstGeom prst="rect">
            <a:avLst/>
          </a:prstGeom>
        </p:spPr>
        <p:txBody>
          <a:bodyPr lIns="71320" tIns="35661" rIns="71320" bIns="35661"/>
          <a:lstStyle/>
          <a:p>
            <a:pPr lvl="0" algn="ctr"/>
            <a:r>
              <a:rPr lang="fr-FR" sz="2800" b="1" kern="0" dirty="0" smtClean="0">
                <a:latin typeface="Calibri" pitchFamily="34" charset="0"/>
                <a:ea typeface="+mj-ea"/>
                <a:cs typeface="+mj-cs"/>
              </a:rPr>
              <a:t>Réflexion et questions</a:t>
            </a:r>
          </a:p>
        </p:txBody>
      </p:sp>
    </p:spTree>
    <p:extLst>
      <p:ext uri="{BB962C8B-B14F-4D97-AF65-F5344CB8AC3E}">
        <p14:creationId xmlns:p14="http://schemas.microsoft.com/office/powerpoint/2010/main" val="276601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4" end="14"/>
                                            </p:txEl>
                                          </p:spTgt>
                                        </p:tgtEl>
                                        <p:attrNameLst>
                                          <p:attrName>style.visibility</p:attrName>
                                        </p:attrNameLst>
                                      </p:cBhvr>
                                      <p:to>
                                        <p:strVal val="visible"/>
                                      </p:to>
                                    </p:set>
                                  </p:childTnLst>
                                </p:cTn>
                              </p:par>
                              <p:par>
                                <p:cTn id="15" presetID="22" presetClass="entr" presetSubtype="4"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8">
                                            <p:txEl>
                                              <p:pRg st="16" end="1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18" end="1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2"/>
          <p:cNvSpPr>
            <a:spLocks noGrp="1" noChangeArrowheads="1"/>
          </p:cNvSpPr>
          <p:nvPr>
            <p:ph type="title"/>
          </p:nvPr>
        </p:nvSpPr>
        <p:spPr>
          <a:prstGeom prst="rect">
            <a:avLst/>
          </a:prstGeom>
        </p:spPr>
        <p:txBody>
          <a:bodyPr/>
          <a:lstStyle/>
          <a:p>
            <a:pPr eaLnBrk="1" hangingPunct="1"/>
            <a:r>
              <a:rPr lang="fr-FR" dirty="0" smtClean="0"/>
              <a:t>Merci de votre attention !</a:t>
            </a:r>
          </a:p>
        </p:txBody>
      </p:sp>
      <p:sp>
        <p:nvSpPr>
          <p:cNvPr id="57349" name="Rectangle 3"/>
          <p:cNvSpPr>
            <a:spLocks noGrp="1" noChangeArrowheads="1"/>
          </p:cNvSpPr>
          <p:nvPr>
            <p:ph idx="1"/>
          </p:nvPr>
        </p:nvSpPr>
        <p:spPr>
          <a:xfrm>
            <a:off x="2843808" y="841276"/>
            <a:ext cx="6173195" cy="4752528"/>
          </a:xfrm>
          <a:prstGeom prst="rect">
            <a:avLst/>
          </a:prstGeom>
        </p:spPr>
        <p:txBody>
          <a:bodyPr/>
          <a:lstStyle/>
          <a:p>
            <a:pPr marL="44575" indent="0" eaLnBrk="1" hangingPunct="1">
              <a:buNone/>
            </a:pPr>
            <a:r>
              <a:rPr lang="fr-FR" dirty="0" smtClean="0"/>
              <a:t>Bibliographie</a:t>
            </a:r>
          </a:p>
          <a:p>
            <a:pPr lvl="1" eaLnBrk="1" hangingPunct="1"/>
            <a:r>
              <a:rPr lang="fr-FR" dirty="0" smtClean="0"/>
              <a:t>Guides </a:t>
            </a:r>
            <a:r>
              <a:rPr lang="fr-FR" dirty="0"/>
              <a:t>et outils </a:t>
            </a:r>
            <a:r>
              <a:rPr lang="fr-FR" dirty="0" smtClean="0"/>
              <a:t>F3E : </a:t>
            </a:r>
            <a:r>
              <a:rPr lang="fr-FR" dirty="0">
                <a:hlinkClick r:id="rId3"/>
              </a:rPr>
              <a:t>http://</a:t>
            </a:r>
            <a:r>
              <a:rPr lang="fr-FR" dirty="0" smtClean="0">
                <a:hlinkClick r:id="rId3"/>
              </a:rPr>
              <a:t>f3e.asso.fr</a:t>
            </a:r>
            <a:endParaRPr lang="fr-FR" dirty="0" smtClean="0"/>
          </a:p>
          <a:p>
            <a:pPr lvl="2" eaLnBrk="1" hangingPunct="1"/>
            <a:r>
              <a:rPr lang="fr-FR" dirty="0" smtClean="0">
                <a:solidFill>
                  <a:schemeClr val="accent2"/>
                </a:solidFill>
                <a:hlinkClick r:id="rId4"/>
              </a:rPr>
              <a:t>Prise </a:t>
            </a:r>
            <a:r>
              <a:rPr lang="fr-FR" dirty="0">
                <a:solidFill>
                  <a:schemeClr val="accent2"/>
                </a:solidFill>
                <a:hlinkClick r:id="rId4"/>
              </a:rPr>
              <a:t>en compte de l’impact et construction d’indicateurs </a:t>
            </a:r>
            <a:r>
              <a:rPr lang="fr-FR" dirty="0" smtClean="0">
                <a:solidFill>
                  <a:schemeClr val="accent2"/>
                </a:solidFill>
              </a:rPr>
              <a:t>- Gilbert </a:t>
            </a:r>
            <a:r>
              <a:rPr lang="fr-FR" dirty="0" err="1">
                <a:solidFill>
                  <a:schemeClr val="accent2"/>
                </a:solidFill>
              </a:rPr>
              <a:t>Graugnard</a:t>
            </a:r>
            <a:r>
              <a:rPr lang="fr-FR" dirty="0">
                <a:solidFill>
                  <a:schemeClr val="accent2"/>
                </a:solidFill>
              </a:rPr>
              <a:t> - Nicolas </a:t>
            </a:r>
            <a:r>
              <a:rPr lang="fr-FR" dirty="0" err="1" smtClean="0">
                <a:solidFill>
                  <a:schemeClr val="accent2"/>
                </a:solidFill>
              </a:rPr>
              <a:t>Heeren</a:t>
            </a:r>
            <a:r>
              <a:rPr lang="fr-FR" dirty="0" smtClean="0">
                <a:solidFill>
                  <a:schemeClr val="accent2"/>
                </a:solidFill>
              </a:rPr>
              <a:t> CIEDEL, dont cette formation est largement inspirée </a:t>
            </a:r>
            <a:r>
              <a:rPr lang="fr-FR" dirty="0" smtClean="0">
                <a:solidFill>
                  <a:schemeClr val="accent2"/>
                </a:solidFill>
                <a:hlinkClick r:id="rId5"/>
              </a:rPr>
              <a:t>http</a:t>
            </a:r>
            <a:r>
              <a:rPr lang="fr-FR" dirty="0">
                <a:solidFill>
                  <a:schemeClr val="accent2"/>
                </a:solidFill>
                <a:hlinkClick r:id="rId5"/>
              </a:rPr>
              <a:t>://</a:t>
            </a:r>
            <a:r>
              <a:rPr lang="fr-FR" dirty="0" smtClean="0">
                <a:solidFill>
                  <a:schemeClr val="accent2"/>
                </a:solidFill>
                <a:hlinkClick r:id="rId5"/>
              </a:rPr>
              <a:t>goo.gl/aFpABM</a:t>
            </a:r>
            <a:r>
              <a:rPr lang="fr-FR" dirty="0" smtClean="0"/>
              <a:t> </a:t>
            </a:r>
          </a:p>
          <a:p>
            <a:pPr marL="44575" indent="0" eaLnBrk="1" hangingPunct="1">
              <a:buNone/>
            </a:pPr>
            <a:r>
              <a:rPr lang="fr-FR" dirty="0" smtClean="0"/>
              <a:t>Autres formations sur gestiondeprojet.pm :</a:t>
            </a:r>
            <a:endParaRPr lang="fr-FR" dirty="0"/>
          </a:p>
          <a:p>
            <a:pPr lvl="1" eaLnBrk="1" hangingPunct="1"/>
            <a:r>
              <a:rPr lang="fr-FR" dirty="0" smtClean="0"/>
              <a:t>Évaluation d’un site internet : </a:t>
            </a:r>
            <a:r>
              <a:rPr lang="fr-FR" dirty="0" smtClean="0">
                <a:hlinkClick r:id="rId6"/>
              </a:rPr>
              <a:t>Web analytics</a:t>
            </a:r>
            <a:endParaRPr lang="fr-FR" dirty="0" smtClean="0"/>
          </a:p>
          <a:p>
            <a:pPr lvl="1" eaLnBrk="1" hangingPunct="1"/>
            <a:r>
              <a:rPr lang="fr-FR" dirty="0" smtClean="0"/>
              <a:t>Méthodologie des indicateurs : </a:t>
            </a:r>
            <a:r>
              <a:rPr lang="fr-FR" dirty="0" smtClean="0">
                <a:hlinkClick r:id="rId7"/>
              </a:rPr>
              <a:t>Méthodes de recueil et d’analyse de données</a:t>
            </a:r>
            <a:endParaRPr lang="fr-FR" dirty="0" smtClean="0"/>
          </a:p>
          <a:p>
            <a:pPr marL="0" indent="0" eaLnBrk="1" hangingPunct="1">
              <a:buNone/>
            </a:pPr>
            <a:endParaRPr lang="fr-FR" sz="1400" dirty="0" smtClean="0"/>
          </a:p>
          <a:p>
            <a:pPr marL="0" indent="0" eaLnBrk="1" hangingPunct="1">
              <a:buNone/>
            </a:pPr>
            <a:endParaRPr lang="fr-FR" sz="1400" dirty="0" smtClean="0"/>
          </a:p>
          <a:p>
            <a:pPr marL="44575" lvl="1" indent="0" eaLnBrk="1" hangingPunct="1">
              <a:buNone/>
            </a:pPr>
            <a:r>
              <a:rPr lang="fr-FR" dirty="0"/>
              <a:t>Crédits de cette </a:t>
            </a:r>
            <a:r>
              <a:rPr lang="fr-FR" dirty="0" smtClean="0"/>
              <a:t>formation </a:t>
            </a:r>
            <a:r>
              <a:rPr lang="fr-FR" sz="1200" dirty="0" smtClean="0"/>
              <a:t>Auteur </a:t>
            </a:r>
            <a:r>
              <a:rPr lang="fr-FR" sz="1200" dirty="0"/>
              <a:t>: Rémi </a:t>
            </a:r>
            <a:r>
              <a:rPr lang="fr-FR" sz="1200" dirty="0" smtClean="0"/>
              <a:t>BACHELET</a:t>
            </a:r>
            <a:endParaRPr lang="fr-FR" dirty="0"/>
          </a:p>
          <a:p>
            <a:pPr lvl="1"/>
            <a:r>
              <a:rPr lang="fr-FR" sz="1400" b="1" dirty="0"/>
              <a:t>Version 1 (</a:t>
            </a:r>
            <a:r>
              <a:rPr lang="fr-FR" sz="1400" b="1" dirty="0" smtClean="0"/>
              <a:t>05/2010) </a:t>
            </a:r>
            <a:r>
              <a:rPr lang="fr-FR" sz="1400" dirty="0" smtClean="0"/>
              <a:t>(</a:t>
            </a:r>
            <a:r>
              <a:rPr lang="fr-FR" sz="1400" dirty="0" smtClean="0">
                <a:hlinkClick r:id="rId8"/>
              </a:rPr>
              <a:t>diapos</a:t>
            </a:r>
            <a:r>
              <a:rPr lang="fr-FR" sz="1400" dirty="0" smtClean="0"/>
              <a:t>, </a:t>
            </a:r>
            <a:r>
              <a:rPr lang="fr-FR" sz="1400" dirty="0" smtClean="0">
                <a:hlinkClick r:id="rId9"/>
              </a:rPr>
              <a:t>vidéo</a:t>
            </a:r>
            <a:r>
              <a:rPr lang="fr-FR" sz="1400" dirty="0" smtClean="0"/>
              <a:t>)</a:t>
            </a:r>
            <a:endParaRPr lang="fr-FR" sz="1400" b="1" dirty="0"/>
          </a:p>
          <a:p>
            <a:pPr lvl="1"/>
            <a:r>
              <a:rPr lang="fr-FR" sz="1400" b="1" dirty="0" smtClean="0"/>
              <a:t>Version </a:t>
            </a:r>
            <a:r>
              <a:rPr lang="fr-FR" sz="1400" b="1" dirty="0"/>
              <a:t>2 (</a:t>
            </a:r>
            <a:r>
              <a:rPr lang="fr-FR" sz="1400" b="1" dirty="0" smtClean="0"/>
              <a:t>09/2013</a:t>
            </a:r>
            <a:r>
              <a:rPr lang="fr-FR" sz="1400" b="1" dirty="0"/>
              <a:t>) </a:t>
            </a:r>
            <a:r>
              <a:rPr lang="fr-FR" sz="1400" dirty="0"/>
              <a:t>(</a:t>
            </a:r>
            <a:r>
              <a:rPr lang="fr-FR" sz="1400" dirty="0" smtClean="0">
                <a:hlinkClick r:id="rId10"/>
              </a:rPr>
              <a:t>diapos</a:t>
            </a:r>
            <a:r>
              <a:rPr lang="fr-FR" sz="1400" dirty="0" smtClean="0"/>
              <a:t>, </a:t>
            </a:r>
            <a:r>
              <a:rPr lang="fr-FR" sz="1400" dirty="0" smtClean="0">
                <a:hlinkClick r:id="rId11"/>
              </a:rPr>
              <a:t>vidéo</a:t>
            </a:r>
            <a:r>
              <a:rPr lang="fr-FR" sz="1400" dirty="0"/>
              <a:t>), Marion </a:t>
            </a:r>
            <a:r>
              <a:rPr lang="fr-FR" sz="1400" dirty="0" err="1" smtClean="0"/>
              <a:t>Alcaraz</a:t>
            </a:r>
            <a:r>
              <a:rPr lang="fr-FR" sz="1400" dirty="0" smtClean="0"/>
              <a:t> (IFADEM).</a:t>
            </a:r>
            <a:endParaRPr lang="fr-FR" sz="1400" b="1" dirty="0"/>
          </a:p>
          <a:p>
            <a:pPr lvl="1"/>
            <a:r>
              <a:rPr lang="fr-FR" sz="1400" b="1" dirty="0" smtClean="0"/>
              <a:t>Version 3 </a:t>
            </a:r>
            <a:r>
              <a:rPr lang="fr-FR" sz="1400" b="1" dirty="0"/>
              <a:t>(</a:t>
            </a:r>
            <a:r>
              <a:rPr lang="fr-FR" sz="1400" b="1" dirty="0" smtClean="0"/>
              <a:t>05/2016) </a:t>
            </a:r>
            <a:r>
              <a:rPr lang="fr-FR" sz="1400" dirty="0" smtClean="0"/>
              <a:t>(</a:t>
            </a:r>
            <a:r>
              <a:rPr lang="fr-FR" sz="1400" dirty="0" smtClean="0">
                <a:hlinkClick r:id="rId12"/>
              </a:rPr>
              <a:t>diapos</a:t>
            </a:r>
            <a:r>
              <a:rPr lang="fr-FR" sz="1400" dirty="0" smtClean="0"/>
              <a:t>, </a:t>
            </a:r>
            <a:r>
              <a:rPr lang="fr-FR" sz="1400" dirty="0" smtClean="0">
                <a:hlinkClick r:id="rId13"/>
              </a:rPr>
              <a:t>vidéo</a:t>
            </a:r>
            <a:r>
              <a:rPr lang="fr-FR" sz="1400" dirty="0" smtClean="0"/>
              <a:t>)</a:t>
            </a:r>
            <a:endParaRPr lang="fr-FR" sz="1400" dirty="0"/>
          </a:p>
          <a:p>
            <a:pPr lvl="1" eaLnBrk="1" hangingPunct="1"/>
            <a:endParaRPr lang="fr-FR" dirty="0" smtClean="0"/>
          </a:p>
        </p:txBody>
      </p:sp>
    </p:spTree>
    <p:extLst>
      <p:ext uri="{BB962C8B-B14F-4D97-AF65-F5344CB8AC3E}">
        <p14:creationId xmlns:p14="http://schemas.microsoft.com/office/powerpoint/2010/main" val="177146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73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34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734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34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7349">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7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Lst>
  </p:timing>
</p:sld>
</file>

<file path=ppt/theme/theme1.xml><?xml version="1.0" encoding="utf-8"?>
<a:theme xmlns:a="http://schemas.openxmlformats.org/drawingml/2006/main" name="Modèle cours ECLille 2004">
  <a:themeElements>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Modèle cours ECLille 200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cours ECLille 20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cours ECLille 20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cours ECLille 20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cours ECLille 20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cours ECLille 20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cours ECLille 20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cours ECLille 20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15030</TotalTime>
  <Words>4109</Words>
  <Application>Microsoft Office PowerPoint</Application>
  <PresentationFormat>Affichage à l'écran (16:10)</PresentationFormat>
  <Paragraphs>923</Paragraphs>
  <Slides>66</Slides>
  <Notes>66</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66</vt:i4>
      </vt:variant>
    </vt:vector>
  </HeadingPairs>
  <TitlesOfParts>
    <vt:vector size="79" baseType="lpstr">
      <vt:lpstr>Andalus</vt:lpstr>
      <vt:lpstr>Arial</vt:lpstr>
      <vt:lpstr>Arial Narrow</vt:lpstr>
      <vt:lpstr>Blue Highway</vt:lpstr>
      <vt:lpstr>Browallia New</vt:lpstr>
      <vt:lpstr>BrowalliaUPC</vt:lpstr>
      <vt:lpstr>Calibri</vt:lpstr>
      <vt:lpstr>Lucida Sans Unicode</vt:lpstr>
      <vt:lpstr>Sylfaen</vt:lpstr>
      <vt:lpstr>Tahoma</vt:lpstr>
      <vt:lpstr>Times New Roman</vt:lpstr>
      <vt:lpstr>Wingdings</vt:lpstr>
      <vt:lpstr>Modèle cours ECLille 2004</vt:lpstr>
      <vt:lpstr>L'évaluation d’impact des projets</vt:lpstr>
      <vt:lpstr>Avant de commencer </vt:lpstr>
      <vt:lpstr>Cours sous licence Creative Commons </vt:lpstr>
      <vt:lpstr>Objectifs </vt:lpstr>
      <vt:lpstr>Vocabulaire de l’évaluation</vt:lpstr>
      <vt:lpstr>Présentation PowerPoint</vt:lpstr>
      <vt:lpstr>Sommaire</vt:lpstr>
      <vt:lpstr>Fondamentaux de l’évaluation</vt:lpstr>
      <vt:lpstr>Présentation PowerPoint</vt:lpstr>
      <vt:lpstr>Définitions </vt:lpstr>
      <vt:lpstr>Présentation PowerPoint</vt:lpstr>
      <vt:lpstr>L'évaluation des résultats</vt:lpstr>
      <vt:lpstr>Présentation PowerPoint</vt:lpstr>
      <vt:lpstr>Présentation PowerPoint</vt:lpstr>
      <vt:lpstr>L'évaluation des effets</vt:lpstr>
      <vt:lpstr>Présentation PowerPoint</vt:lpstr>
      <vt:lpstr>Présentation PowerPoint</vt:lpstr>
      <vt:lpstr>L’appréciation de l’impact</vt:lpstr>
      <vt:lpstr>Présentation PowerPoint</vt:lpstr>
      <vt:lpstr>Il est difficile d’anticiper l’impact</vt:lpstr>
      <vt:lpstr>Anticiper l’impact</vt:lpstr>
      <vt:lpstr>Synthèse</vt:lpstr>
      <vt:lpstr>Introduction de la culture attelée</vt:lpstr>
      <vt:lpstr>Projet d’introduction de la culture attelée</vt:lpstr>
      <vt:lpstr>Présentation PowerPoint</vt:lpstr>
      <vt:lpstr>Sommaire</vt:lpstr>
      <vt:lpstr>Le processus d’évaluation</vt:lpstr>
      <vt:lpstr>Les termes de référence</vt:lpstr>
      <vt:lpstr>Le suivi – évaluation</vt:lpstr>
      <vt:lpstr>Le suivi-capitalisation</vt:lpstr>
      <vt:lpstr>Présentation PowerPoint</vt:lpstr>
      <vt:lpstr>Présentation PowerPoint</vt:lpstr>
      <vt:lpstr>Présentation PowerPoint</vt:lpstr>
      <vt:lpstr>Synthèse : le processus d’évaluation</vt:lpstr>
      <vt:lpstr>Introduction de la culture attelée</vt:lpstr>
      <vt:lpstr>Présentation PowerPoint</vt:lpstr>
      <vt:lpstr>Sommaire</vt:lpstr>
      <vt:lpstr>Construire des indicateurs</vt:lpstr>
      <vt:lpstr>Un indicateur d’impact qu’est-ce que c’est ?</vt:lpstr>
      <vt:lpstr>L'impact attendu permet de déterminer des indicateurs</vt:lpstr>
      <vt:lpstr>IFADEM : le projet</vt:lpstr>
      <vt:lpstr>IFADEM - Termes de référence</vt:lpstr>
      <vt:lpstr>Déterminer les indicateurs</vt:lpstr>
      <vt:lpstr>Indicateurs : méthodologie</vt:lpstr>
      <vt:lpstr>Situation de départ</vt:lpstr>
      <vt:lpstr>Utiliser les indicateurs pour mémoriser la situation initiale</vt:lpstr>
      <vt:lpstr>Présentation PowerPoint</vt:lpstr>
      <vt:lpstr>Evaluation ex-post</vt:lpstr>
      <vt:lpstr>Utiliser les indicateurs pour connaître la situation finale</vt:lpstr>
      <vt:lpstr>Appréciation de l’impact</vt:lpstr>
      <vt:lpstr>Quel impact ?</vt:lpstr>
      <vt:lpstr>Synthèse</vt:lpstr>
      <vt:lpstr>Développement d’indicateurs d’impact</vt:lpstr>
      <vt:lpstr>Présentation PowerPoint</vt:lpstr>
      <vt:lpstr>Sommaire</vt:lpstr>
      <vt:lpstr>Suivre et valoriser une évaluation</vt:lpstr>
      <vt:lpstr>Les critères</vt:lpstr>
      <vt:lpstr>IFADEM : critères</vt:lpstr>
      <vt:lpstr>À quoi sert l’évaluation ? (1/2)</vt:lpstr>
      <vt:lpstr>À quoi sert l’évaluation ? (2/2)</vt:lpstr>
      <vt:lpstr>Présentation PowerPoint</vt:lpstr>
      <vt:lpstr>Les résultats de l’évaluation</vt:lpstr>
      <vt:lpstr>Synthèse</vt:lpstr>
      <vt:lpstr>Outil : tableau de bord d’évaluation</vt:lpstr>
      <vt:lpstr>Présentation PowerPoint</vt:lpstr>
      <vt:lpstr>Merci de votre attention !</vt:lpstr>
    </vt:vector>
  </TitlesOfParts>
  <Company>ECL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Projet_Evaluation_Impact</dc:title>
  <dc:creator>RB</dc:creator>
  <cp:lastModifiedBy>remi bachelet</cp:lastModifiedBy>
  <cp:revision>1010</cp:revision>
  <dcterms:created xsi:type="dcterms:W3CDTF">2004-09-17T08:31:41Z</dcterms:created>
  <dcterms:modified xsi:type="dcterms:W3CDTF">2019-03-27T14:11:26Z</dcterms:modified>
</cp:coreProperties>
</file>