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60"/>
  </p:notesMasterIdLst>
  <p:handoutMasterIdLst>
    <p:handoutMasterId r:id="rId61"/>
  </p:handoutMasterIdLst>
  <p:sldIdLst>
    <p:sldId id="266" r:id="rId2"/>
    <p:sldId id="394" r:id="rId3"/>
    <p:sldId id="395" r:id="rId4"/>
    <p:sldId id="383" r:id="rId5"/>
    <p:sldId id="358" r:id="rId6"/>
    <p:sldId id="350" r:id="rId7"/>
    <p:sldId id="396" r:id="rId8"/>
    <p:sldId id="262" r:id="rId9"/>
    <p:sldId id="263" r:id="rId10"/>
    <p:sldId id="361" r:id="rId11"/>
    <p:sldId id="362" r:id="rId12"/>
    <p:sldId id="363" r:id="rId13"/>
    <p:sldId id="368" r:id="rId14"/>
    <p:sldId id="359" r:id="rId15"/>
    <p:sldId id="360" r:id="rId16"/>
    <p:sldId id="365" r:id="rId17"/>
    <p:sldId id="370" r:id="rId18"/>
    <p:sldId id="369" r:id="rId19"/>
    <p:sldId id="371" r:id="rId20"/>
    <p:sldId id="373" r:id="rId21"/>
    <p:sldId id="379" r:id="rId22"/>
    <p:sldId id="389" r:id="rId23"/>
    <p:sldId id="341" r:id="rId24"/>
    <p:sldId id="390" r:id="rId25"/>
    <p:sldId id="384" r:id="rId26"/>
    <p:sldId id="300" r:id="rId27"/>
    <p:sldId id="277" r:id="rId28"/>
    <p:sldId id="349" r:id="rId29"/>
    <p:sldId id="303" r:id="rId30"/>
    <p:sldId id="304" r:id="rId31"/>
    <p:sldId id="305" r:id="rId32"/>
    <p:sldId id="306" r:id="rId33"/>
    <p:sldId id="380" r:id="rId34"/>
    <p:sldId id="308" r:id="rId35"/>
    <p:sldId id="278" r:id="rId36"/>
    <p:sldId id="381" r:id="rId37"/>
    <p:sldId id="310" r:id="rId38"/>
    <p:sldId id="354" r:id="rId39"/>
    <p:sldId id="391" r:id="rId40"/>
    <p:sldId id="356" r:id="rId41"/>
    <p:sldId id="392" r:id="rId42"/>
    <p:sldId id="385" r:id="rId43"/>
    <p:sldId id="321" r:id="rId44"/>
    <p:sldId id="285" r:id="rId45"/>
    <p:sldId id="319" r:id="rId46"/>
    <p:sldId id="322" r:id="rId47"/>
    <p:sldId id="323" r:id="rId48"/>
    <p:sldId id="324" r:id="rId49"/>
    <p:sldId id="325" r:id="rId50"/>
    <p:sldId id="328" r:id="rId51"/>
    <p:sldId id="386" r:id="rId52"/>
    <p:sldId id="387" r:id="rId53"/>
    <p:sldId id="329" r:id="rId54"/>
    <p:sldId id="330" r:id="rId55"/>
    <p:sldId id="331" r:id="rId56"/>
    <p:sldId id="388" r:id="rId57"/>
    <p:sldId id="372" r:id="rId58"/>
    <p:sldId id="334" r:id="rId59"/>
  </p:sldIdLst>
  <p:sldSz cx="9144000" cy="5715000" type="screen16x10"/>
  <p:notesSz cx="6858000" cy="9144000"/>
  <p:defaultTextStyle>
    <a:defPPr>
      <a:defRPr lang="en-US"/>
    </a:defPPr>
    <a:lvl1pPr algn="l" rtl="0" fontAlgn="base">
      <a:spcBef>
        <a:spcPct val="0"/>
      </a:spcBef>
      <a:spcAft>
        <a:spcPct val="0"/>
      </a:spcAft>
      <a:defRPr sz="1900" kern="1200">
        <a:solidFill>
          <a:schemeClr val="tx1"/>
        </a:solidFill>
        <a:latin typeface="Times New Roman" pitchFamily="18" charset="0"/>
        <a:ea typeface="+mn-ea"/>
        <a:cs typeface="+mn-cs"/>
      </a:defRPr>
    </a:lvl1pPr>
    <a:lvl2pPr marL="356602" algn="l" rtl="0" fontAlgn="base">
      <a:spcBef>
        <a:spcPct val="0"/>
      </a:spcBef>
      <a:spcAft>
        <a:spcPct val="0"/>
      </a:spcAft>
      <a:defRPr sz="1900" kern="1200">
        <a:solidFill>
          <a:schemeClr val="tx1"/>
        </a:solidFill>
        <a:latin typeface="Times New Roman" pitchFamily="18" charset="0"/>
        <a:ea typeface="+mn-ea"/>
        <a:cs typeface="+mn-cs"/>
      </a:defRPr>
    </a:lvl2pPr>
    <a:lvl3pPr marL="713203" algn="l" rtl="0" fontAlgn="base">
      <a:spcBef>
        <a:spcPct val="0"/>
      </a:spcBef>
      <a:spcAft>
        <a:spcPct val="0"/>
      </a:spcAft>
      <a:defRPr sz="1900" kern="1200">
        <a:solidFill>
          <a:schemeClr val="tx1"/>
        </a:solidFill>
        <a:latin typeface="Times New Roman" pitchFamily="18" charset="0"/>
        <a:ea typeface="+mn-ea"/>
        <a:cs typeface="+mn-cs"/>
      </a:defRPr>
    </a:lvl3pPr>
    <a:lvl4pPr marL="1069805" algn="l" rtl="0" fontAlgn="base">
      <a:spcBef>
        <a:spcPct val="0"/>
      </a:spcBef>
      <a:spcAft>
        <a:spcPct val="0"/>
      </a:spcAft>
      <a:defRPr sz="1900" kern="1200">
        <a:solidFill>
          <a:schemeClr val="tx1"/>
        </a:solidFill>
        <a:latin typeface="Times New Roman" pitchFamily="18" charset="0"/>
        <a:ea typeface="+mn-ea"/>
        <a:cs typeface="+mn-cs"/>
      </a:defRPr>
    </a:lvl4pPr>
    <a:lvl5pPr marL="1426407" algn="l" rtl="0" fontAlgn="base">
      <a:spcBef>
        <a:spcPct val="0"/>
      </a:spcBef>
      <a:spcAft>
        <a:spcPct val="0"/>
      </a:spcAft>
      <a:defRPr sz="1900" kern="1200">
        <a:solidFill>
          <a:schemeClr val="tx1"/>
        </a:solidFill>
        <a:latin typeface="Times New Roman" pitchFamily="18" charset="0"/>
        <a:ea typeface="+mn-ea"/>
        <a:cs typeface="+mn-cs"/>
      </a:defRPr>
    </a:lvl5pPr>
    <a:lvl6pPr marL="1783009" algn="l" defTabSz="713203" rtl="0" eaLnBrk="1" latinLnBrk="0" hangingPunct="1">
      <a:defRPr sz="1900" kern="1200">
        <a:solidFill>
          <a:schemeClr val="tx1"/>
        </a:solidFill>
        <a:latin typeface="Times New Roman" pitchFamily="18" charset="0"/>
        <a:ea typeface="+mn-ea"/>
        <a:cs typeface="+mn-cs"/>
      </a:defRPr>
    </a:lvl6pPr>
    <a:lvl7pPr marL="2139610" algn="l" defTabSz="713203" rtl="0" eaLnBrk="1" latinLnBrk="0" hangingPunct="1">
      <a:defRPr sz="1900" kern="1200">
        <a:solidFill>
          <a:schemeClr val="tx1"/>
        </a:solidFill>
        <a:latin typeface="Times New Roman" pitchFamily="18" charset="0"/>
        <a:ea typeface="+mn-ea"/>
        <a:cs typeface="+mn-cs"/>
      </a:defRPr>
    </a:lvl7pPr>
    <a:lvl8pPr marL="2496212" algn="l" defTabSz="713203" rtl="0" eaLnBrk="1" latinLnBrk="0" hangingPunct="1">
      <a:defRPr sz="1900" kern="1200">
        <a:solidFill>
          <a:schemeClr val="tx1"/>
        </a:solidFill>
        <a:latin typeface="Times New Roman" pitchFamily="18" charset="0"/>
        <a:ea typeface="+mn-ea"/>
        <a:cs typeface="+mn-cs"/>
      </a:defRPr>
    </a:lvl8pPr>
    <a:lvl9pPr marL="2852814" algn="l" defTabSz="713203" rtl="0" eaLnBrk="1" latinLnBrk="0" hangingPunct="1">
      <a:defRPr sz="19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Introduction" id="{C20266E7-F515-42CC-A890-09CE7BF760FD}">
          <p14:sldIdLst>
            <p14:sldId id="266"/>
            <p14:sldId id="394"/>
            <p14:sldId id="395"/>
            <p14:sldId id="383"/>
            <p14:sldId id="358"/>
          </p14:sldIdLst>
        </p14:section>
        <p14:section name="Chapitre 1" id="{041AD21C-C958-451A-B8F3-2CA933ED59EB}">
          <p14:sldIdLst>
            <p14:sldId id="350"/>
            <p14:sldId id="396"/>
            <p14:sldId id="262"/>
            <p14:sldId id="263"/>
            <p14:sldId id="361"/>
            <p14:sldId id="362"/>
            <p14:sldId id="363"/>
            <p14:sldId id="368"/>
          </p14:sldIdLst>
        </p14:section>
        <p14:section name="Chapitre 2" id="{B8759CC2-5117-44CC-AF7F-56EF355FBA13}">
          <p14:sldIdLst>
            <p14:sldId id="359"/>
            <p14:sldId id="360"/>
            <p14:sldId id="365"/>
            <p14:sldId id="370"/>
            <p14:sldId id="369"/>
            <p14:sldId id="371"/>
            <p14:sldId id="373"/>
            <p14:sldId id="379"/>
            <p14:sldId id="389"/>
            <p14:sldId id="341"/>
            <p14:sldId id="390"/>
            <p14:sldId id="384"/>
            <p14:sldId id="300"/>
          </p14:sldIdLst>
        </p14:section>
        <p14:section name="Chapitre 3" id="{36AE72B5-43CD-48E2-804D-BB3CC841A65B}">
          <p14:sldIdLst>
            <p14:sldId id="277"/>
            <p14:sldId id="349"/>
            <p14:sldId id="303"/>
            <p14:sldId id="304"/>
            <p14:sldId id="305"/>
            <p14:sldId id="306"/>
            <p14:sldId id="380"/>
            <p14:sldId id="308"/>
          </p14:sldIdLst>
        </p14:section>
        <p14:section name="Chapitre 4" id="{DC9BF2F3-40CB-4DFB-9DF7-AF0C55CE5C91}">
          <p14:sldIdLst>
            <p14:sldId id="278"/>
            <p14:sldId id="381"/>
            <p14:sldId id="310"/>
            <p14:sldId id="354"/>
            <p14:sldId id="391"/>
            <p14:sldId id="356"/>
            <p14:sldId id="392"/>
            <p14:sldId id="385"/>
            <p14:sldId id="321"/>
          </p14:sldIdLst>
        </p14:section>
        <p14:section name="Chapitre 5" id="{D23E069D-1E21-498A-96B8-56670A50DA1F}">
          <p14:sldIdLst>
            <p14:sldId id="285"/>
            <p14:sldId id="319"/>
            <p14:sldId id="322"/>
            <p14:sldId id="323"/>
            <p14:sldId id="324"/>
            <p14:sldId id="325"/>
            <p14:sldId id="328"/>
            <p14:sldId id="386"/>
            <p14:sldId id="387"/>
          </p14:sldIdLst>
        </p14:section>
        <p14:section name="Conclusion" id="{EEC93F37-EFD8-483D-BD9D-64193B123AF2}">
          <p14:sldIdLst>
            <p14:sldId id="329"/>
            <p14:sldId id="330"/>
            <p14:sldId id="331"/>
            <p14:sldId id="388"/>
            <p14:sldId id="372"/>
            <p14:sldId id="334"/>
          </p14:sldIdLst>
        </p14:section>
      </p14:sectionLst>
    </p:ext>
    <p:ext uri="{EFAFB233-063F-42B5-8137-9DF3F51BA10A}">
      <p15:sldGuideLst xmlns:p15="http://schemas.microsoft.com/office/powerpoint/2012/main">
        <p15:guide id="1" orient="horz" pos="2254" userDrawn="1">
          <p15:clr>
            <a:srgbClr val="A4A3A4"/>
          </p15:clr>
        </p15:guide>
        <p15:guide id="2" pos="3840" userDrawn="1">
          <p15:clr>
            <a:srgbClr val="A4A3A4"/>
          </p15:clr>
        </p15:guide>
        <p15:guide id="3" orient="horz" pos="1800" userDrawn="1">
          <p15:clr>
            <a:srgbClr val="A4A3A4"/>
          </p15:clr>
        </p15:guide>
        <p15:guide id="4"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on Alacaraz" initials="" lastIdx="3" clrIdx="0"/>
  <p:cmAuthor id="1" name="BichVan H." initials="BH" lastIdx="20" clrIdx="1">
    <p:extLst/>
  </p:cmAuthor>
  <p:cmAuthor id="2" name="remi bachelet" initials="" lastIdx="0" clrIdx="2"/>
  <p:cmAuthor id="3" name="remi bachelet" initials="rb" lastIdx="14" clrIdx="3">
    <p:extLst/>
  </p:cmAuthor>
  <p:cmAuthor id="4" name="Emile ANDRIANARISON" initials="EA" lastIdx="3" clrIdx="4">
    <p:extLst/>
  </p:cmAuthor>
  <p:cmAuthor id="5" name="Ghislaine PARA" initials="Gp" lastIdx="7"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F3F"/>
    <a:srgbClr val="351805"/>
    <a:srgbClr val="B7DDFF"/>
    <a:srgbClr val="23B9F3"/>
    <a:srgbClr val="19F24C"/>
    <a:srgbClr val="FFFF97"/>
    <a:srgbClr val="FFFF30"/>
    <a:srgbClr val="63B4F2"/>
    <a:srgbClr val="078AEB"/>
    <a:srgbClr val="FFF5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15" autoAdjust="0"/>
    <p:restoredTop sz="94279" autoAdjust="0"/>
  </p:normalViewPr>
  <p:slideViewPr>
    <p:cSldViewPr>
      <p:cViewPr varScale="1">
        <p:scale>
          <a:sx n="90" d="100"/>
          <a:sy n="90" d="100"/>
        </p:scale>
        <p:origin x="77" y="360"/>
      </p:cViewPr>
      <p:guideLst>
        <p:guide orient="horz" pos="2254"/>
        <p:guide pos="3840"/>
        <p:guide orient="horz" pos="1800"/>
        <p:guide pos="2880"/>
      </p:guideLst>
    </p:cSldViewPr>
  </p:slideViewPr>
  <p:outlineViewPr>
    <p:cViewPr>
      <p:scale>
        <a:sx n="33" d="100"/>
        <a:sy n="33" d="100"/>
      </p:scale>
      <p:origin x="0" y="-11789"/>
    </p:cViewPr>
  </p:outlineViewPr>
  <p:notesTextViewPr>
    <p:cViewPr>
      <p:scale>
        <a:sx n="3" d="2"/>
        <a:sy n="3" d="2"/>
      </p:scale>
      <p:origin x="0" y="0"/>
    </p:cViewPr>
  </p:notesTextViewPr>
  <p:sorterViewPr>
    <p:cViewPr>
      <p:scale>
        <a:sx n="150" d="100"/>
        <a:sy n="150" d="100"/>
      </p:scale>
      <p:origin x="0" y="-1661"/>
    </p:cViewPr>
  </p:sorterViewPr>
  <p:notesViewPr>
    <p:cSldViewPr>
      <p:cViewPr varScale="1">
        <p:scale>
          <a:sx n="57" d="100"/>
          <a:sy n="57" d="100"/>
        </p:scale>
        <p:origin x="28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6861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6861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005CEDF-42F9-4D75-A83E-72C28335D55E}" type="slidenum">
              <a:rPr lang="fr-FR"/>
              <a:pPr>
                <a:defRPr/>
              </a:pPr>
              <a:t>‹N°›</a:t>
            </a:fld>
            <a:endParaRPr lang="fr-FR"/>
          </a:p>
        </p:txBody>
      </p:sp>
    </p:spTree>
    <p:extLst>
      <p:ext uri="{BB962C8B-B14F-4D97-AF65-F5344CB8AC3E}">
        <p14:creationId xmlns:p14="http://schemas.microsoft.com/office/powerpoint/2010/main" val="4225050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61444"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06E6D2D-4FB6-4AE1-B740-4408D9084B6D}" type="slidenum">
              <a:rPr lang="fr-FR"/>
              <a:pPr>
                <a:defRPr/>
              </a:pPr>
              <a:t>‹N°›</a:t>
            </a:fld>
            <a:endParaRPr lang="fr-FR"/>
          </a:p>
        </p:txBody>
      </p:sp>
    </p:spTree>
    <p:extLst>
      <p:ext uri="{BB962C8B-B14F-4D97-AF65-F5344CB8AC3E}">
        <p14:creationId xmlns:p14="http://schemas.microsoft.com/office/powerpoint/2010/main" val="1281772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Times New Roman" pitchFamily="18" charset="0"/>
        <a:ea typeface="+mn-ea"/>
        <a:cs typeface="+mn-cs"/>
      </a:defRPr>
    </a:lvl1pPr>
    <a:lvl2pPr marL="356602" algn="l" rtl="0" eaLnBrk="0" fontAlgn="base" hangingPunct="0">
      <a:spcBef>
        <a:spcPct val="30000"/>
      </a:spcBef>
      <a:spcAft>
        <a:spcPct val="0"/>
      </a:spcAft>
      <a:defRPr sz="900" kern="1200">
        <a:solidFill>
          <a:schemeClr val="tx1"/>
        </a:solidFill>
        <a:latin typeface="Times New Roman" pitchFamily="18" charset="0"/>
        <a:ea typeface="+mn-ea"/>
        <a:cs typeface="+mn-cs"/>
      </a:defRPr>
    </a:lvl2pPr>
    <a:lvl3pPr marL="713203" algn="l" rtl="0" eaLnBrk="0" fontAlgn="base" hangingPunct="0">
      <a:spcBef>
        <a:spcPct val="30000"/>
      </a:spcBef>
      <a:spcAft>
        <a:spcPct val="0"/>
      </a:spcAft>
      <a:defRPr sz="900" kern="1200">
        <a:solidFill>
          <a:schemeClr val="tx1"/>
        </a:solidFill>
        <a:latin typeface="Times New Roman" pitchFamily="18" charset="0"/>
        <a:ea typeface="+mn-ea"/>
        <a:cs typeface="+mn-cs"/>
      </a:defRPr>
    </a:lvl3pPr>
    <a:lvl4pPr marL="1069805" algn="l" rtl="0" eaLnBrk="0" fontAlgn="base" hangingPunct="0">
      <a:spcBef>
        <a:spcPct val="30000"/>
      </a:spcBef>
      <a:spcAft>
        <a:spcPct val="0"/>
      </a:spcAft>
      <a:defRPr sz="900" kern="1200">
        <a:solidFill>
          <a:schemeClr val="tx1"/>
        </a:solidFill>
        <a:latin typeface="Times New Roman" pitchFamily="18" charset="0"/>
        <a:ea typeface="+mn-ea"/>
        <a:cs typeface="+mn-cs"/>
      </a:defRPr>
    </a:lvl4pPr>
    <a:lvl5pPr marL="1426407" algn="l" rtl="0" eaLnBrk="0" fontAlgn="base" hangingPunct="0">
      <a:spcBef>
        <a:spcPct val="30000"/>
      </a:spcBef>
      <a:spcAft>
        <a:spcPct val="0"/>
      </a:spcAft>
      <a:defRPr sz="900" kern="1200">
        <a:solidFill>
          <a:schemeClr val="tx1"/>
        </a:solidFill>
        <a:latin typeface="Times New Roman" pitchFamily="18" charset="0"/>
        <a:ea typeface="+mn-ea"/>
        <a:cs typeface="+mn-cs"/>
      </a:defRPr>
    </a:lvl5pPr>
    <a:lvl6pPr marL="1783009" algn="l" defTabSz="713203" rtl="0" eaLnBrk="1" latinLnBrk="0" hangingPunct="1">
      <a:defRPr sz="900" kern="1200">
        <a:solidFill>
          <a:schemeClr val="tx1"/>
        </a:solidFill>
        <a:latin typeface="+mn-lt"/>
        <a:ea typeface="+mn-ea"/>
        <a:cs typeface="+mn-cs"/>
      </a:defRPr>
    </a:lvl6pPr>
    <a:lvl7pPr marL="2139610" algn="l" defTabSz="713203" rtl="0" eaLnBrk="1" latinLnBrk="0" hangingPunct="1">
      <a:defRPr sz="900" kern="1200">
        <a:solidFill>
          <a:schemeClr val="tx1"/>
        </a:solidFill>
        <a:latin typeface="+mn-lt"/>
        <a:ea typeface="+mn-ea"/>
        <a:cs typeface="+mn-cs"/>
      </a:defRPr>
    </a:lvl7pPr>
    <a:lvl8pPr marL="2496212" algn="l" defTabSz="713203" rtl="0" eaLnBrk="1" latinLnBrk="0" hangingPunct="1">
      <a:defRPr sz="900" kern="1200">
        <a:solidFill>
          <a:schemeClr val="tx1"/>
        </a:solidFill>
        <a:latin typeface="+mn-lt"/>
        <a:ea typeface="+mn-ea"/>
        <a:cs typeface="+mn-cs"/>
      </a:defRPr>
    </a:lvl8pPr>
    <a:lvl9pPr marL="2852814" algn="l" defTabSz="71320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fr.wikipedia.org/w/index.php?title=Pilsner_Urquell&amp;oldid=105123903"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creativecommons.org/licenses/by-sa/3.0/deed.fr"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fontAlgn="base"/>
            <a:r>
              <a:rPr lang="fr-FR" sz="900" b="0" i="0" u="none" strike="noStrike" kern="1200" dirty="0" smtClean="0">
                <a:solidFill>
                  <a:schemeClr val="tx1"/>
                </a:solidFill>
                <a:effectLst/>
                <a:latin typeface="Times New Roman" pitchFamily="18" charset="0"/>
                <a:ea typeface="+mn-ea"/>
                <a:cs typeface="+mn-cs"/>
              </a:rPr>
              <a:t>Bonjour,</a:t>
            </a:r>
            <a:r>
              <a:rPr lang="fr-FR" sz="900" b="0" i="0" u="none" strike="noStrike" kern="1200" baseline="0" dirty="0" smtClean="0">
                <a:solidFill>
                  <a:schemeClr val="tx1"/>
                </a:solidFill>
                <a:effectLst/>
                <a:latin typeface="Times New Roman" pitchFamily="18" charset="0"/>
                <a:ea typeface="+mn-ea"/>
                <a:cs typeface="+mn-cs"/>
              </a:rPr>
              <a:t> </a:t>
            </a:r>
            <a:r>
              <a:rPr lang="fr-FR" sz="900" b="0" i="0" u="none" strike="noStrike" kern="1200" dirty="0" smtClean="0">
                <a:solidFill>
                  <a:schemeClr val="tx1"/>
                </a:solidFill>
                <a:effectLst/>
                <a:latin typeface="Times New Roman" pitchFamily="18" charset="0"/>
                <a:ea typeface="+mn-ea"/>
                <a:cs typeface="+mn-cs"/>
              </a:rPr>
              <a:t>bienvenue dans ce cours</a:t>
            </a:r>
            <a:r>
              <a:rPr lang="fr-FR" sz="900" b="0" i="0" u="none" strike="noStrike" kern="1200" baseline="0" dirty="0" smtClean="0">
                <a:solidFill>
                  <a:schemeClr val="tx1"/>
                </a:solidFill>
                <a:effectLst/>
                <a:latin typeface="Times New Roman" pitchFamily="18" charset="0"/>
                <a:ea typeface="+mn-ea"/>
                <a:cs typeface="+mn-cs"/>
              </a:rPr>
              <a:t> intitulé « fondamentaux de la </a:t>
            </a:r>
            <a:r>
              <a:rPr lang="fr-FR" sz="900" b="0" i="0" u="none" strike="noStrike" kern="1200" baseline="0" dirty="0" err="1" smtClean="0">
                <a:solidFill>
                  <a:schemeClr val="tx1"/>
                </a:solidFill>
                <a:effectLst/>
                <a:latin typeface="Times New Roman" pitchFamily="18" charset="0"/>
                <a:ea typeface="+mn-ea"/>
                <a:cs typeface="+mn-cs"/>
              </a:rPr>
              <a:t>GdP</a:t>
            </a:r>
            <a:r>
              <a:rPr lang="fr-FR" sz="900" b="0" i="0" u="none" strike="noStrike" kern="1200" baseline="0" dirty="0" smtClean="0">
                <a:solidFill>
                  <a:schemeClr val="tx1"/>
                </a:solidFill>
                <a:effectLst/>
                <a:latin typeface="Times New Roman" pitchFamily="18" charset="0"/>
                <a:ea typeface="+mn-ea"/>
                <a:cs typeface="+mn-cs"/>
              </a:rPr>
              <a:t> »</a:t>
            </a:r>
            <a:r>
              <a:rPr lang="fr-FR" sz="900" b="0" i="0" u="none" strike="noStrike" kern="1200" dirty="0" smtClean="0">
                <a:solidFill>
                  <a:schemeClr val="tx1"/>
                </a:solidFill>
                <a:effectLst/>
                <a:latin typeface="Times New Roman" pitchFamily="18" charset="0"/>
                <a:ea typeface="+mn-ea"/>
                <a:cs typeface="+mn-cs"/>
              </a:rPr>
              <a:t>, je suis Rémi Bachelet enseignant-chercheur à l’école Centrale de Lille</a:t>
            </a:r>
          </a:p>
          <a:p>
            <a:pPr rtl="0" fontAlgn="base"/>
            <a:r>
              <a:rPr lang="fr-FR" sz="900" b="0" i="0" u="none" strike="noStrike" kern="1200" dirty="0" smtClean="0">
                <a:solidFill>
                  <a:schemeClr val="tx1"/>
                </a:solidFill>
                <a:effectLst/>
                <a:latin typeface="Times New Roman" pitchFamily="18" charset="0"/>
                <a:ea typeface="+mn-ea"/>
                <a:cs typeface="+mn-cs"/>
              </a:rPr>
              <a:t>La gestion de projet est indispensable au professionnel : création d'une entreprise, lancement d'un nouveau produit, conception d'un logiciel et même tout simplement organiser un évènement familial </a:t>
            </a:r>
            <a:r>
              <a:rPr lang="fr-FR" sz="800" dirty="0" smtClean="0">
                <a:latin typeface="Arial" pitchFamily="34" charset="0"/>
              </a:rPr>
              <a:t>Mais avant de travailler sur la gestion de petits ou de grand</a:t>
            </a:r>
            <a:r>
              <a:rPr lang="fr-FR" sz="800" baseline="0" dirty="0" smtClean="0">
                <a:latin typeface="Arial" pitchFamily="34" charset="0"/>
              </a:rPr>
              <a:t>s </a:t>
            </a:r>
            <a:r>
              <a:rPr lang="fr-FR" sz="800" dirty="0" smtClean="0">
                <a:latin typeface="Arial" pitchFamily="34" charset="0"/>
              </a:rPr>
              <a:t>projets (ici vous voyez un exemple de grand projet</a:t>
            </a:r>
            <a:r>
              <a:rPr lang="fr-FR" sz="800" baseline="0" dirty="0" smtClean="0">
                <a:latin typeface="Arial" pitchFamily="34" charset="0"/>
              </a:rPr>
              <a:t> avec un lancement de la fusée Apollo, 300k personnes)</a:t>
            </a:r>
            <a:r>
              <a:rPr lang="fr-FR" sz="800" dirty="0" smtClean="0">
                <a:latin typeface="Arial" pitchFamily="34" charset="0"/>
              </a:rPr>
              <a:t>, il est important de réfléchir sur un certain nombre de questions </a:t>
            </a:r>
            <a:r>
              <a:rPr lang="fr-FR" sz="800" baseline="0" dirty="0" smtClean="0">
                <a:latin typeface="Arial" pitchFamily="34" charset="0"/>
              </a:rPr>
              <a:t>fondamentales </a:t>
            </a:r>
          </a:p>
          <a:p>
            <a:pPr marL="0" marR="0" indent="0" algn="l" defTabSz="449263" rtl="0" eaLnBrk="1" fontAlgn="base" latinLnBrk="0" hangingPunct="1">
              <a:lnSpc>
                <a:spcPct val="100000"/>
              </a:lnSpc>
              <a:spcBef>
                <a:spcPct val="3000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800" baseline="0" dirty="0" smtClean="0">
              <a:latin typeface="Arial" pitchFamily="34" charset="0"/>
            </a:endParaRPr>
          </a:p>
          <a:p>
            <a:pPr marL="0" marR="0" indent="0" algn="l" defTabSz="449263" rtl="0" eaLnBrk="1" fontAlgn="base" latinLnBrk="0" hangingPunct="1">
              <a:lnSpc>
                <a:spcPct val="100000"/>
              </a:lnSpc>
              <a:spcBef>
                <a:spcPct val="3000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800" baseline="0" dirty="0" smtClean="0">
                <a:latin typeface="Arial" pitchFamily="34" charset="0"/>
              </a:rPr>
              <a:t>C’est le but de cette formation </a:t>
            </a:r>
            <a:r>
              <a:rPr lang="fr-FR" sz="800" dirty="0" smtClean="0">
                <a:latin typeface="Arial" pitchFamily="34" charset="0"/>
              </a:rPr>
              <a:t>divisée en cinq chapitres d’une dizaine de minutes chacun.</a:t>
            </a:r>
          </a:p>
          <a:p>
            <a:pPr marL="0" marR="0" indent="0" algn="l" defTabSz="449263" rtl="0" eaLnBrk="1" fontAlgn="base" latinLnBrk="0" hangingPunct="1">
              <a:lnSpc>
                <a:spcPct val="100000"/>
              </a:lnSpc>
              <a:spcBef>
                <a:spcPct val="3000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800" dirty="0" smtClean="0">
                <a:latin typeface="Arial" pitchFamily="34" charset="0"/>
              </a:rPr>
              <a:t>____________________</a:t>
            </a:r>
          </a:p>
          <a:p>
            <a:pPr marL="0" marR="0" indent="0" algn="l" defTabSz="449263" rtl="0" eaLnBrk="1" fontAlgn="base" latinLnBrk="0" hangingPunct="1">
              <a:lnSpc>
                <a:spcPct val="100000"/>
              </a:lnSpc>
              <a:spcBef>
                <a:spcPct val="3000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800" dirty="0" smtClean="0">
                <a:latin typeface="Arial" pitchFamily="34" charset="0"/>
              </a:rPr>
              <a:t>Mettre en place un hashtag sur https://www.facebook.com/groups/360638064034812/</a:t>
            </a:r>
          </a:p>
          <a:p>
            <a:pPr marL="0" marR="0" indent="0" algn="l" defTabSz="449263" rtl="0" eaLnBrk="1" fontAlgn="base" latinLnBrk="0" hangingPunct="1">
              <a:lnSpc>
                <a:spcPct val="100000"/>
              </a:lnSpc>
              <a:spcBef>
                <a:spcPct val="3000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800" dirty="0" smtClean="0">
                <a:latin typeface="Arial" pitchFamily="34" charset="0"/>
              </a:rPr>
              <a:t>Qu’est-ce</a:t>
            </a:r>
            <a:r>
              <a:rPr lang="fr-FR" sz="800" baseline="0" dirty="0" smtClean="0">
                <a:latin typeface="Arial" pitchFamily="34" charset="0"/>
              </a:rPr>
              <a:t> qu’un bureau des projets ? Existe-t-il une structure de ce type là où vous travaillez ?</a:t>
            </a:r>
            <a:endParaRPr lang="fr-FR" sz="800" dirty="0" smtClean="0">
              <a:latin typeface="Arial" pitchFamily="34" charset="0"/>
            </a:endParaRPr>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1</a:t>
            </a:fld>
            <a:endParaRPr lang="fr-FR"/>
          </a:p>
        </p:txBody>
      </p:sp>
    </p:spTree>
    <p:extLst>
      <p:ext uri="{BB962C8B-B14F-4D97-AF65-F5344CB8AC3E}">
        <p14:creationId xmlns:p14="http://schemas.microsoft.com/office/powerpoint/2010/main" val="902260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Irréversibilité,</a:t>
            </a:r>
            <a:r>
              <a:rPr lang="fr-FR" baseline="0" dirty="0" smtClean="0"/>
              <a:t> réfléchir au début, faire des dossiers</a:t>
            </a:r>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10</a:t>
            </a:fld>
            <a:endParaRPr lang="fr-FR"/>
          </a:p>
        </p:txBody>
      </p:sp>
    </p:spTree>
    <p:extLst>
      <p:ext uri="{BB962C8B-B14F-4D97-AF65-F5344CB8AC3E}">
        <p14:creationId xmlns:p14="http://schemas.microsoft.com/office/powerpoint/2010/main" val="24130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900" dirty="0" smtClean="0"/>
              <a:t>,de type « sciences dures » - parler du « par équipe » du MOOC,</a:t>
            </a:r>
            <a:r>
              <a:rPr lang="fr-FR" sz="900" baseline="0" dirty="0" smtClean="0"/>
              <a:t> de l’activité-projet</a:t>
            </a:r>
            <a:endParaRPr lang="fr-FR" sz="900" dirty="0" smtClean="0"/>
          </a:p>
          <a:p>
            <a:endParaRPr lang="fr-FR" sz="900" dirty="0" smtClean="0"/>
          </a:p>
          <a:p>
            <a:r>
              <a:rPr lang="fr-FR" sz="900" dirty="0" smtClean="0"/>
              <a:t>Deux équipes, mais pas de la même manière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11</a:t>
            </a:fld>
            <a:endParaRPr lang="fr-FR"/>
          </a:p>
        </p:txBody>
      </p:sp>
    </p:spTree>
    <p:extLst>
      <p:ext uri="{BB962C8B-B14F-4D97-AF65-F5344CB8AC3E}">
        <p14:creationId xmlns:p14="http://schemas.microsoft.com/office/powerpoint/2010/main" val="2704597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12</a:t>
            </a:fld>
            <a:endParaRPr lang="fr-FR"/>
          </a:p>
        </p:txBody>
      </p:sp>
    </p:spTree>
    <p:extLst>
      <p:ext uri="{BB962C8B-B14F-4D97-AF65-F5344CB8AC3E}">
        <p14:creationId xmlns:p14="http://schemas.microsoft.com/office/powerpoint/2010/main" val="750841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13</a:t>
            </a:fld>
            <a:endParaRPr lang="fr-FR"/>
          </a:p>
        </p:txBody>
      </p:sp>
    </p:spTree>
    <p:extLst>
      <p:ext uri="{BB962C8B-B14F-4D97-AF65-F5344CB8AC3E}">
        <p14:creationId xmlns:p14="http://schemas.microsoft.com/office/powerpoint/2010/main" val="702554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d’aller à l’intérieur de l’entreprise pour regarder concrètement quels sont les types de projet et surtout comprendre la variété de tous les types de projet</a:t>
            </a:r>
            <a:endParaRPr lang="fr-FR" dirty="0" smtClean="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14</a:t>
            </a:fld>
            <a:endParaRPr lang="fr-FR"/>
          </a:p>
        </p:txBody>
      </p:sp>
    </p:spTree>
    <p:extLst>
      <p:ext uri="{BB962C8B-B14F-4D97-AF65-F5344CB8AC3E}">
        <p14:creationId xmlns:p14="http://schemas.microsoft.com/office/powerpoint/2010/main" val="3026359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Notre premier chapitre était consacré</a:t>
            </a:r>
            <a:r>
              <a:rPr lang="fr-FR" baseline="0" dirty="0" smtClean="0"/>
              <a:t> à la compréhension de ce que soit les projets « en général ». Maintenant, je vous propose d’aller à l’intérieur de l’entreprise pour regarder concrètement quels sont les types de projet et surtout comprendre la variété de tous les types de projet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15</a:t>
            </a:fld>
            <a:endParaRPr lang="fr-FR"/>
          </a:p>
        </p:txBody>
      </p:sp>
    </p:spTree>
    <p:extLst>
      <p:ext uri="{BB962C8B-B14F-4D97-AF65-F5344CB8AC3E}">
        <p14:creationId xmlns:p14="http://schemas.microsoft.com/office/powerpoint/2010/main" val="3680973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Projet local : transfert</a:t>
            </a:r>
            <a:r>
              <a:rPr lang="fr-FR" baseline="0" dirty="0" smtClean="0"/>
              <a:t> de connaissance pour un départ à la retraite, forme ses collègues</a:t>
            </a:r>
            <a:r>
              <a:rPr lang="fr-FR" dirty="0" smtClean="0"/>
              <a:t>, ou bien </a:t>
            </a:r>
          </a:p>
          <a:p>
            <a:r>
              <a:rPr lang="fr-FR" dirty="0" smtClean="0"/>
              <a:t>Projet transversal 1 : recrutement =&gt; définir une fiche</a:t>
            </a:r>
            <a:r>
              <a:rPr lang="fr-FR" baseline="0" dirty="0" smtClean="0"/>
              <a:t> de poste, obtenir l’approbation, </a:t>
            </a:r>
            <a:r>
              <a:rPr lang="fr-FR" dirty="0" smtClean="0"/>
              <a:t>plusieurs entretiens, plaquette de communication</a:t>
            </a:r>
          </a:p>
          <a:p>
            <a:r>
              <a:rPr lang="fr-FR" dirty="0" smtClean="0"/>
              <a:t>Projet transversal 2</a:t>
            </a:r>
            <a:r>
              <a:rPr lang="fr-FR" baseline="0" dirty="0" smtClean="0"/>
              <a:t> : en raison d’une forte demande pour un produit, une ligne de fabrication dans une usine,  doit être dupliquée dans une autre ville</a:t>
            </a:r>
          </a:p>
          <a:p>
            <a:r>
              <a:rPr lang="fr-FR" dirty="0" smtClean="0"/>
              <a:t>Projet transversal 3</a:t>
            </a:r>
            <a:r>
              <a:rPr lang="fr-FR" baseline="0" dirty="0" smtClean="0"/>
              <a:t> : mise en place de nouveau horaires de travail la direction consulte et négocie avant toute mise en place locale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Défis</a:t>
            </a:r>
            <a:r>
              <a:rPr lang="fr-FR" baseline="0" dirty="0" smtClean="0"/>
              <a:t> : coordonner</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Défis</a:t>
            </a:r>
            <a:r>
              <a:rPr lang="fr-FR" baseline="0" dirty="0" smtClean="0"/>
              <a:t> : </a:t>
            </a:r>
            <a:r>
              <a:rPr lang="fr-FR" dirty="0" smtClean="0"/>
              <a:t>innover, projet stratégique</a:t>
            </a:r>
            <a:r>
              <a:rPr lang="fr-FR" baseline="0" dirty="0" smtClean="0"/>
              <a:t> donc on lui consacre des moyens à 100%</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Projet sorti : </a:t>
            </a:r>
            <a:r>
              <a:rPr lang="fr-FR" baseline="0" dirty="0" smtClean="0"/>
              <a:t>mise au point d’un produit, étude de marché, conception investissement</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16</a:t>
            </a:fld>
            <a:endParaRPr lang="fr-FR"/>
          </a:p>
        </p:txBody>
      </p:sp>
    </p:spTree>
    <p:extLst>
      <p:ext uri="{BB962C8B-B14F-4D97-AF65-F5344CB8AC3E}">
        <p14:creationId xmlns:p14="http://schemas.microsoft.com/office/powerpoint/2010/main" val="2297883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Joint-venture / co-entreprise. Développer</a:t>
            </a:r>
            <a:r>
              <a:rPr lang="fr-FR" baseline="0" dirty="0" smtClean="0"/>
              <a:t> un médicament : 15 ans, +500M€ une entreprise, même multinationale, a intérêt à partager le risque</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Ou bien la construction d’un hôpital, des entreprises différentes vont devoir travailler ensemble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17</a:t>
            </a:fld>
            <a:endParaRPr lang="fr-FR"/>
          </a:p>
        </p:txBody>
      </p:sp>
    </p:spTree>
    <p:extLst>
      <p:ext uri="{BB962C8B-B14F-4D97-AF65-F5344CB8AC3E}">
        <p14:creationId xmlns:p14="http://schemas.microsoft.com/office/powerpoint/2010/main" val="3160187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Taille du projet = budget 100k€, 20M€, pourquoi</a:t>
            </a:r>
            <a:r>
              <a:rPr lang="fr-FR" baseline="0" dirty="0" smtClean="0"/>
              <a:t> tout résumer à de l’argent ? Acheter, utiliser des machines (amortissement), temps de travail, </a:t>
            </a:r>
          </a:p>
          <a:p>
            <a:r>
              <a:rPr lang="fr-FR" baseline="0" dirty="0" smtClean="0"/>
              <a:t>Étudiants présentent un projet pour qu’il soit financé par une entreprise, pour eux le seul budget c’est les dépenses : les machines et logiciels de l’école ne valent rien ; le temps des profs est gratuit</a:t>
            </a:r>
            <a:endParaRPr lang="fr-FR" dirty="0" smtClean="0"/>
          </a:p>
          <a:p>
            <a:r>
              <a:rPr lang="fr-FR" dirty="0" smtClean="0"/>
              <a:t>Complexité =&gt;</a:t>
            </a:r>
            <a:r>
              <a:rPr lang="fr-FR" baseline="0" dirty="0" smtClean="0"/>
              <a:t>  innovation = inconnues, et surtout interactions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18</a:t>
            </a:fld>
            <a:endParaRPr lang="fr-FR"/>
          </a:p>
        </p:txBody>
      </p:sp>
    </p:spTree>
    <p:extLst>
      <p:ext uri="{BB962C8B-B14F-4D97-AF65-F5344CB8AC3E}">
        <p14:creationId xmlns:p14="http://schemas.microsoft.com/office/powerpoint/2010/main" val="3371178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FR" sz="900" b="0" i="0" u="none" strike="noStrike" kern="1200" dirty="0" smtClean="0">
                <a:solidFill>
                  <a:schemeClr val="tx1"/>
                </a:solidFill>
                <a:effectLst/>
                <a:latin typeface="Times New Roman" pitchFamily="18" charset="0"/>
                <a:ea typeface="+mn-ea"/>
                <a:cs typeface="+mn-cs"/>
              </a:rPr>
              <a:t>La nature d’un projet c’est d’être nouveau, unique, et de ce fait, chaque projet est un cas particulier.</a:t>
            </a:r>
            <a:endParaRPr lang="fr-FR" b="0" dirty="0" smtClean="0">
              <a:effectLst/>
            </a:endParaRPr>
          </a:p>
          <a:p>
            <a:pPr rtl="0"/>
            <a:r>
              <a:rPr lang="fr-FR" b="0" dirty="0" smtClean="0">
                <a:effectLst/>
              </a:rPr>
              <a:t/>
            </a:r>
            <a:br>
              <a:rPr lang="fr-FR" b="0" dirty="0" smtClean="0">
                <a:effectLst/>
              </a:rPr>
            </a:br>
            <a:r>
              <a:rPr lang="fr-FR" sz="900" b="0" i="0" u="none" strike="noStrike" kern="1200" dirty="0" smtClean="0">
                <a:solidFill>
                  <a:schemeClr val="tx1"/>
                </a:solidFill>
                <a:effectLst/>
                <a:latin typeface="Times New Roman" pitchFamily="18" charset="0"/>
                <a:ea typeface="+mn-ea"/>
                <a:cs typeface="+mn-cs"/>
              </a:rPr>
              <a:t>de ce fait votre priorité c’est de comprendre les enjeux et les caractéristiques des projets que vous gérez.</a:t>
            </a:r>
            <a:endParaRPr lang="fr-FR" b="0" dirty="0" smtClean="0">
              <a:effectLst/>
            </a:endParaRPr>
          </a:p>
          <a:p>
            <a:r>
              <a:rPr lang="fr-FR" b="0" dirty="0" smtClean="0">
                <a:effectLst/>
              </a:rPr>
              <a:t/>
            </a:r>
            <a:br>
              <a:rPr lang="fr-FR" b="0" dirty="0" smtClean="0">
                <a:effectLst/>
              </a:rPr>
            </a:br>
            <a:r>
              <a:rPr lang="fr-FR" sz="900" b="0" i="0" u="none" strike="noStrike" kern="1200" dirty="0" smtClean="0">
                <a:solidFill>
                  <a:schemeClr val="tx1"/>
                </a:solidFill>
                <a:effectLst/>
                <a:latin typeface="Times New Roman" pitchFamily="18" charset="0"/>
                <a:ea typeface="+mn-ea"/>
                <a:cs typeface="+mn-cs"/>
              </a:rPr>
              <a:t>Pour cela je vous propose d’établir un profil de projet. Prenez chacun des projets sur lesquels vous avez travaillé ou que vous êtes en train de préparer et définissez leurs caractéristiques</a:t>
            </a:r>
          </a:p>
          <a:p>
            <a:endParaRPr lang="fr-FR" dirty="0" smtClean="0"/>
          </a:p>
          <a:p>
            <a:endParaRPr lang="fr-FR" dirty="0" smtClean="0"/>
          </a:p>
          <a:p>
            <a:r>
              <a:rPr lang="fr-FR" dirty="0" smtClean="0"/>
              <a:t>On le voit, chaque projet est un cas particulier, polysémique.</a:t>
            </a:r>
          </a:p>
          <a:p>
            <a:r>
              <a:rPr lang="fr-FR" dirty="0" smtClean="0"/>
              <a:t>Priorité avant de se lancer : bien comprendre les enjeux et les caractéristiques de Ce projet</a:t>
            </a:r>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19</a:t>
            </a:fld>
            <a:endParaRPr lang="fr-FR"/>
          </a:p>
        </p:txBody>
      </p:sp>
    </p:spTree>
    <p:extLst>
      <p:ext uri="{BB962C8B-B14F-4D97-AF65-F5344CB8AC3E}">
        <p14:creationId xmlns:p14="http://schemas.microsoft.com/office/powerpoint/2010/main" val="131486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rPr>
              <a:t>Coches, Regarder</a:t>
            </a:r>
            <a:r>
              <a:rPr lang="fr-FR" baseline="0" dirty="0" smtClean="0">
                <a:latin typeface="Arial" pitchFamily="34" charset="0"/>
              </a:rPr>
              <a:t> à votre rythme - </a:t>
            </a:r>
            <a:r>
              <a:rPr lang="fr-FR" dirty="0" smtClean="0">
                <a:latin typeface="Arial" pitchFamily="34" charset="0"/>
              </a:rPr>
              <a:t>Démo de </a:t>
            </a:r>
            <a:r>
              <a:rPr lang="fr-FR" dirty="0" err="1" smtClean="0">
                <a:latin typeface="Arial" pitchFamily="34" charset="0"/>
              </a:rPr>
              <a:t>youtube</a:t>
            </a:r>
            <a:r>
              <a:rPr lang="fr-FR" baseline="0" dirty="0" smtClean="0">
                <a:latin typeface="Arial" pitchFamily="34" charset="0"/>
              </a:rPr>
              <a:t> et de mon site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latin typeface="Arial" pitchFamily="34" charset="0"/>
              </a:rPr>
              <a:t>Montrer http://gestiondeprojet.pm/demarche-de-gestion-des-risques/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latin typeface="Arial" pitchFamily="34" charset="0"/>
              </a:rPr>
              <a:t>http://goo.gl/oNwqjV</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latin typeface="Arial" pitchFamily="34" charset="0"/>
              </a:rPr>
              <a:t>Pouvez le regarder sans connexion internet</a:t>
            </a:r>
            <a:endParaRPr lang="fr-FR"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latin typeface="Arial"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1D35ECF8-8DEC-48F6-A9B5-8A0FC1114B04}"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2133826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Largeur = incertitude</a:t>
            </a:r>
          </a:p>
          <a:p>
            <a:r>
              <a:rPr lang="fr-FR" dirty="0" smtClean="0"/>
              <a:t>Certification</a:t>
            </a:r>
            <a:r>
              <a:rPr lang="fr-FR" baseline="0" dirty="0" smtClean="0"/>
              <a:t> qualité dans l’automobile (7 personnes au départ, mais sans doute plus par la suite)</a:t>
            </a:r>
          </a:p>
          <a:p>
            <a:r>
              <a:rPr lang="fr-FR" baseline="0" dirty="0" smtClean="0"/>
              <a:t>Certain enjeu fort</a:t>
            </a:r>
          </a:p>
          <a:p>
            <a:r>
              <a:rPr lang="fr-FR" baseline="0" dirty="0" smtClean="0"/>
              <a:t>But = certification niveau de défaut dans les pièces produits, mais aussi changer la manière de travailler</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20</a:t>
            </a:fld>
            <a:endParaRPr lang="fr-FR"/>
          </a:p>
        </p:txBody>
      </p:sp>
    </p:spTree>
    <p:extLst>
      <p:ext uri="{BB962C8B-B14F-4D97-AF65-F5344CB8AC3E}">
        <p14:creationId xmlns:p14="http://schemas.microsoft.com/office/powerpoint/2010/main" val="741767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Mission</a:t>
            </a:r>
            <a:r>
              <a:rPr lang="fr-FR" baseline="0" dirty="0" smtClean="0"/>
              <a:t> de conseil : améliorer la productivité</a:t>
            </a:r>
          </a:p>
          <a:p>
            <a:r>
              <a:rPr lang="fr-FR" baseline="0" dirty="0" smtClean="0"/>
              <a:t>3 consultants</a:t>
            </a:r>
          </a:p>
          <a:p>
            <a:r>
              <a:rPr lang="fr-FR" baseline="0" dirty="0" smtClean="0"/>
              <a:t>Enjeu faible (autres missions ..)</a:t>
            </a:r>
          </a:p>
          <a:p>
            <a:r>
              <a:rPr lang="fr-FR" baseline="0" dirty="0" smtClean="0"/>
              <a:t>Type de mission bien rôdé</a:t>
            </a:r>
          </a:p>
          <a:p>
            <a:r>
              <a:rPr lang="fr-FR" sz="900" b="0" i="0" kern="1200" dirty="0" smtClean="0">
                <a:solidFill>
                  <a:schemeClr val="tx1"/>
                </a:solidFill>
                <a:effectLst/>
                <a:latin typeface="Times New Roman" pitchFamily="18" charset="0"/>
                <a:ea typeface="+mn-ea"/>
                <a:cs typeface="+mn-cs"/>
              </a:rPr>
              <a:t>définition d'un profil de projet avec des critères définis ne permettrait davantage de révéler des points de vigilance auquel prêter particulièrement attention ? Cette caractérisation et les points de vigilance servent l'organisation et la mise en </a:t>
            </a:r>
            <a:r>
              <a:rPr lang="fr-FR" sz="900" b="0" i="0" kern="1200" dirty="0" err="1" smtClean="0">
                <a:solidFill>
                  <a:schemeClr val="tx1"/>
                </a:solidFill>
                <a:effectLst/>
                <a:latin typeface="Times New Roman" pitchFamily="18" charset="0"/>
                <a:ea typeface="+mn-ea"/>
                <a:cs typeface="+mn-cs"/>
              </a:rPr>
              <a:t>oeuvre</a:t>
            </a:r>
            <a:r>
              <a:rPr lang="fr-FR" sz="900" b="0" i="0" kern="1200" dirty="0" smtClean="0">
                <a:solidFill>
                  <a:schemeClr val="tx1"/>
                </a:solidFill>
                <a:effectLst/>
                <a:latin typeface="Times New Roman" pitchFamily="18" charset="0"/>
                <a:ea typeface="+mn-ea"/>
                <a:cs typeface="+mn-cs"/>
              </a:rPr>
              <a:t>.</a:t>
            </a:r>
          </a:p>
          <a:p>
            <a:r>
              <a:rPr lang="fr-FR" sz="900" b="0" i="0" kern="1200" dirty="0" smtClean="0">
                <a:solidFill>
                  <a:schemeClr val="tx1"/>
                </a:solidFill>
                <a:effectLst/>
                <a:latin typeface="Times New Roman" pitchFamily="18" charset="0"/>
                <a:ea typeface="+mn-ea"/>
                <a:cs typeface="+mn-cs"/>
              </a:rPr>
              <a:t>-Est-ce que les critères comme les risques de catastrophes naturelles ou les instabilités politiques peuvent être considérer comme des Profils? A quoi sert cette "</a:t>
            </a:r>
            <a:r>
              <a:rPr lang="fr-FR" sz="900" b="0" i="0" kern="1200" dirty="0" err="1" smtClean="0">
                <a:solidFill>
                  <a:schemeClr val="tx1"/>
                </a:solidFill>
                <a:effectLst/>
                <a:latin typeface="Times New Roman" pitchFamily="18" charset="0"/>
                <a:ea typeface="+mn-ea"/>
                <a:cs typeface="+mn-cs"/>
              </a:rPr>
              <a:t>profilation</a:t>
            </a:r>
            <a:r>
              <a:rPr lang="fr-FR" sz="900" b="0" i="0" kern="1200" dirty="0" smtClean="0">
                <a:solidFill>
                  <a:schemeClr val="tx1"/>
                </a:solidFill>
                <a:effectLst/>
                <a:latin typeface="Times New Roman" pitchFamily="18" charset="0"/>
                <a:ea typeface="+mn-ea"/>
                <a:cs typeface="+mn-cs"/>
              </a:rPr>
              <a:t>" finalement? est ce pour définir les stratégies de gestion des risques ou cela a-t-il un autre but?</a:t>
            </a:r>
          </a:p>
          <a:p>
            <a:r>
              <a:rPr lang="fr-FR" sz="900" b="0" i="0" kern="1200" dirty="0" smtClean="0">
                <a:solidFill>
                  <a:schemeClr val="tx1"/>
                </a:solidFill>
                <a:effectLst/>
                <a:latin typeface="Times New Roman" pitchFamily="18" charset="0"/>
                <a:ea typeface="+mn-ea"/>
                <a:cs typeface="+mn-cs"/>
              </a:rPr>
              <a:t>_________________</a:t>
            </a:r>
          </a:p>
          <a:p>
            <a:r>
              <a:rPr lang="fr-FR" sz="900" b="0" i="0" kern="1200" dirty="0" smtClean="0">
                <a:solidFill>
                  <a:schemeClr val="tx1"/>
                </a:solidFill>
                <a:effectLst/>
                <a:latin typeface="Times New Roman" pitchFamily="18" charset="0"/>
                <a:ea typeface="+mn-ea"/>
                <a:cs typeface="+mn-cs"/>
              </a:rPr>
              <a:t>Le projet a-t-il un impact externe faible ou fort : c'est-à-dire une interaction avec les riverains, les pouvoirs publics, l'environnement...</a:t>
            </a:r>
          </a:p>
          <a:p>
            <a:r>
              <a:rPr lang="fr-FR" sz="900" b="0" i="0" kern="1200" dirty="0" smtClean="0">
                <a:solidFill>
                  <a:schemeClr val="tx1"/>
                </a:solidFill>
                <a:effectLst/>
                <a:latin typeface="Times New Roman" pitchFamily="18" charset="0"/>
                <a:ea typeface="+mn-ea"/>
                <a:cs typeface="+mn-cs"/>
              </a:rPr>
              <a:t>Les contraintes réglementaires sont elles faibles ou fortes pour ce projet</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21</a:t>
            </a:fld>
            <a:endParaRPr lang="fr-FR"/>
          </a:p>
        </p:txBody>
      </p:sp>
    </p:spTree>
    <p:extLst>
      <p:ext uri="{BB962C8B-B14F-4D97-AF65-F5344CB8AC3E}">
        <p14:creationId xmlns:p14="http://schemas.microsoft.com/office/powerpoint/2010/main" val="3349918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Cathédrale </a:t>
            </a:r>
            <a:r>
              <a:rPr lang="fr-FR" dirty="0" err="1" smtClean="0"/>
              <a:t>d’orléans</a:t>
            </a:r>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Grossir</a:t>
            </a:r>
            <a:r>
              <a:rPr lang="fr-FR" baseline="0" dirty="0" smtClean="0"/>
              <a:t> le trait, </a:t>
            </a:r>
            <a:r>
              <a:rPr lang="fr-FR" dirty="0" smtClean="0"/>
              <a:t>Ce sont</a:t>
            </a:r>
            <a:r>
              <a:rPr lang="fr-FR" baseline="0" dirty="0" smtClean="0"/>
              <a:t> des idéaltypes !</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900" b="0" i="0" kern="1200" dirty="0" smtClean="0">
                <a:solidFill>
                  <a:schemeClr val="tx1"/>
                </a:solidFill>
                <a:effectLst/>
                <a:latin typeface="Times New Roman" pitchFamily="18" charset="0"/>
                <a:ea typeface="+mn-ea"/>
                <a:cs typeface="+mn-cs"/>
              </a:rPr>
              <a:t>En 1996, la nouvelle brasserie produit 4,05 millions d’hectolitres (dont près de 90 % brassés à Pilsen)</a:t>
            </a:r>
            <a:r>
              <a:rPr lang="fr-FR" dirty="0" smtClean="0"/>
              <a:t/>
            </a:r>
            <a:br>
              <a:rPr lang="fr-FR" dirty="0" smtClean="0"/>
            </a:br>
            <a:r>
              <a:rPr lang="fr-FR" dirty="0" smtClean="0"/>
              <a:t/>
            </a:r>
            <a:br>
              <a:rPr lang="fr-FR" dirty="0" smtClean="0"/>
            </a:br>
            <a:r>
              <a:rPr lang="fr-FR" sz="900" b="0" i="0" kern="1200" dirty="0" smtClean="0">
                <a:solidFill>
                  <a:schemeClr val="tx1"/>
                </a:solidFill>
                <a:effectLst/>
                <a:latin typeface="Times New Roman" pitchFamily="18" charset="0"/>
                <a:ea typeface="+mn-ea"/>
                <a:cs typeface="+mn-cs"/>
              </a:rPr>
              <a:t>Source : article </a:t>
            </a:r>
            <a:r>
              <a:rPr lang="fr-FR" sz="900" b="0" i="0" u="sng" kern="1200" dirty="0" err="1" smtClean="0">
                <a:solidFill>
                  <a:schemeClr val="tx1"/>
                </a:solidFill>
                <a:effectLst/>
                <a:latin typeface="Times New Roman" pitchFamily="18" charset="0"/>
                <a:ea typeface="+mn-ea"/>
                <a:cs typeface="+mn-cs"/>
                <a:hlinkClick r:id="rId3"/>
              </a:rPr>
              <a:t>Pilsner_Urquell</a:t>
            </a:r>
            <a:r>
              <a:rPr lang="fr-FR" sz="900" b="0" i="0" u="sng" kern="1200" dirty="0" smtClean="0">
                <a:solidFill>
                  <a:schemeClr val="tx1"/>
                </a:solidFill>
                <a:effectLst/>
                <a:latin typeface="Times New Roman" pitchFamily="18" charset="0"/>
                <a:ea typeface="+mn-ea"/>
                <a:cs typeface="+mn-cs"/>
              </a:rPr>
              <a:t> de Wikipédia, sous </a:t>
            </a:r>
            <a:r>
              <a:rPr lang="fr-FR" sz="900" b="0" i="0" u="sng" kern="1200" dirty="0" smtClean="0">
                <a:solidFill>
                  <a:schemeClr val="tx1"/>
                </a:solidFill>
                <a:effectLst/>
                <a:latin typeface="Times New Roman" pitchFamily="18" charset="0"/>
                <a:ea typeface="+mn-ea"/>
                <a:cs typeface="+mn-cs"/>
                <a:hlinkClick r:id="rId4"/>
              </a:rPr>
              <a:t>licence </a:t>
            </a:r>
            <a:r>
              <a:rPr lang="fr-FR" sz="900" b="0" i="0" u="sng" kern="1200" dirty="0" err="1" smtClean="0">
                <a:solidFill>
                  <a:schemeClr val="tx1"/>
                </a:solidFill>
                <a:effectLst/>
                <a:latin typeface="Times New Roman" pitchFamily="18" charset="0"/>
                <a:ea typeface="+mn-ea"/>
                <a:cs typeface="+mn-cs"/>
                <a:hlinkClick r:id="rId4"/>
              </a:rPr>
              <a:t>Creative</a:t>
            </a:r>
            <a:r>
              <a:rPr lang="fr-FR" sz="900" b="0" i="0" u="sng" kern="1200" dirty="0" smtClean="0">
                <a:solidFill>
                  <a:schemeClr val="tx1"/>
                </a:solidFill>
                <a:effectLst/>
                <a:latin typeface="Times New Roman" pitchFamily="18" charset="0"/>
                <a:ea typeface="+mn-ea"/>
                <a:cs typeface="+mn-cs"/>
                <a:hlinkClick r:id="rId4"/>
              </a:rPr>
              <a:t> Commons by-sa</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22</a:t>
            </a:fld>
            <a:endParaRPr lang="fr-FR"/>
          </a:p>
        </p:txBody>
      </p:sp>
    </p:spTree>
    <p:extLst>
      <p:ext uri="{BB962C8B-B14F-4D97-AF65-F5344CB8AC3E}">
        <p14:creationId xmlns:p14="http://schemas.microsoft.com/office/powerpoint/2010/main" val="1775875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Ce sont</a:t>
            </a:r>
            <a:r>
              <a:rPr lang="fr-FR" baseline="0" dirty="0" smtClean="0"/>
              <a:t> des idéaltypes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23</a:t>
            </a:fld>
            <a:endParaRPr lang="fr-FR"/>
          </a:p>
        </p:txBody>
      </p:sp>
    </p:spTree>
    <p:extLst>
      <p:ext uri="{BB962C8B-B14F-4D97-AF65-F5344CB8AC3E}">
        <p14:creationId xmlns:p14="http://schemas.microsoft.com/office/powerpoint/2010/main" val="1923770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Ce sont</a:t>
            </a:r>
            <a:r>
              <a:rPr lang="fr-FR" baseline="0" dirty="0" smtClean="0"/>
              <a:t> des idéaltypes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24</a:t>
            </a:fld>
            <a:endParaRPr lang="fr-FR"/>
          </a:p>
        </p:txBody>
      </p:sp>
    </p:spTree>
    <p:extLst>
      <p:ext uri="{BB962C8B-B14F-4D97-AF65-F5344CB8AC3E}">
        <p14:creationId xmlns:p14="http://schemas.microsoft.com/office/powerpoint/2010/main" val="3977161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25</a:t>
            </a:fld>
            <a:endParaRPr lang="fr-FR"/>
          </a:p>
        </p:txBody>
      </p:sp>
    </p:spTree>
    <p:extLst>
      <p:ext uri="{BB962C8B-B14F-4D97-AF65-F5344CB8AC3E}">
        <p14:creationId xmlns:p14="http://schemas.microsoft.com/office/powerpoint/2010/main" val="89751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900" kern="1200" dirty="0" smtClean="0">
                <a:solidFill>
                  <a:schemeClr val="bg2">
                    <a:lumMod val="10000"/>
                  </a:schemeClr>
                </a:solidFill>
                <a:latin typeface="Times New Roman" pitchFamily="18" charset="0"/>
                <a:ea typeface="+mn-ea"/>
                <a:cs typeface="+mn-cs"/>
              </a:rPr>
              <a:t>Et vous ?</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900" kern="1200" dirty="0" smtClean="0">
                <a:solidFill>
                  <a:schemeClr val="bg2">
                    <a:lumMod val="10000"/>
                  </a:schemeClr>
                </a:solidFill>
                <a:latin typeface="Times New Roman" pitchFamily="18" charset="0"/>
                <a:ea typeface="+mn-ea"/>
                <a:cs typeface="+mn-cs"/>
              </a:rPr>
              <a:t>Choisissez un projet que vous connaissez…</a:t>
            </a:r>
          </a:p>
          <a:p>
            <a:r>
              <a:rPr lang="fr-FR" dirty="0" smtClean="0"/>
              <a:t> =&gt; associatif, voyage organisé ou avec des amis,</a:t>
            </a:r>
            <a:r>
              <a:rPr lang="fr-FR" baseline="0" dirty="0" smtClean="0"/>
              <a:t> travaux dans une maison, évènement</a:t>
            </a:r>
          </a:p>
          <a:p>
            <a:endParaRPr lang="fr-F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sz="900" kern="1200" dirty="0" smtClean="0">
                <a:solidFill>
                  <a:schemeClr val="tx1"/>
                </a:solidFill>
                <a:latin typeface="Times New Roman" pitchFamily="18" charset="0"/>
                <a:ea typeface="+mn-ea"/>
                <a:cs typeface="Times New Roman" panose="02020603050405020304" pitchFamily="18" charset="0"/>
              </a:rPr>
              <a:t>Pour bien les distinguez,</a:t>
            </a:r>
            <a:r>
              <a:rPr lang="fr-FR" sz="900" kern="1200" baseline="0" dirty="0" smtClean="0">
                <a:solidFill>
                  <a:schemeClr val="tx1"/>
                </a:solidFill>
                <a:latin typeface="Times New Roman" pitchFamily="18" charset="0"/>
                <a:ea typeface="+mn-ea"/>
                <a:cs typeface="Times New Roman" panose="02020603050405020304" pitchFamily="18" charset="0"/>
              </a:rPr>
              <a:t> </a:t>
            </a:r>
            <a:r>
              <a:rPr lang="fr-FR" sz="900" kern="1200" dirty="0" smtClean="0">
                <a:solidFill>
                  <a:schemeClr val="tx1"/>
                </a:solidFill>
                <a:latin typeface="Times New Roman" pitchFamily="18" charset="0"/>
                <a:ea typeface="+mn-ea"/>
                <a:cs typeface="Times New Roman" panose="02020603050405020304" pitchFamily="18" charset="0"/>
              </a:rPr>
              <a:t>Imaginez d’autres éléments à inclure dans le profil de projet  </a:t>
            </a:r>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26</a:t>
            </a:fld>
            <a:endParaRPr lang="fr-FR"/>
          </a:p>
        </p:txBody>
      </p:sp>
    </p:spTree>
    <p:extLst>
      <p:ext uri="{BB962C8B-B14F-4D97-AF65-F5344CB8AC3E}">
        <p14:creationId xmlns:p14="http://schemas.microsoft.com/office/powerpoint/2010/main" val="918980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 comprendre</a:t>
            </a:r>
            <a:r>
              <a:rPr lang="fr-FR" baseline="0" dirty="0" smtClean="0"/>
              <a:t> pourquoi et les difficultés</a:t>
            </a:r>
          </a:p>
          <a:p>
            <a:r>
              <a:rPr lang="fr-FR" baseline="0" dirty="0" smtClean="0"/>
              <a:t>2/ situer et préciser</a:t>
            </a:r>
          </a:p>
          <a:p>
            <a:r>
              <a:rPr lang="fr-FR" baseline="0" dirty="0" smtClean="0"/>
              <a:t>3/ mais combien coute un projet, ingénierie simultanée</a:t>
            </a:r>
          </a:p>
          <a:p>
            <a:r>
              <a:rPr lang="fr-FR" baseline="0" dirty="0" smtClean="0"/>
              <a:t>4/ automobile BTP, no/no go</a:t>
            </a:r>
          </a:p>
          <a:p>
            <a:r>
              <a:rPr lang="fr-FR" baseline="0" dirty="0" smtClean="0"/>
              <a:t>5/ organisation responsabilités</a:t>
            </a:r>
          </a:p>
          <a:p>
            <a:r>
              <a:rPr lang="fr-FR" baseline="0" dirty="0" smtClean="0"/>
              <a:t>Conclusion les défis à relever</a:t>
            </a:r>
            <a:endParaRPr lang="fr-FR" dirty="0" smtClean="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27</a:t>
            </a:fld>
            <a:endParaRPr lang="fr-FR"/>
          </a:p>
        </p:txBody>
      </p:sp>
    </p:spTree>
    <p:extLst>
      <p:ext uri="{BB962C8B-B14F-4D97-AF65-F5344CB8AC3E}">
        <p14:creationId xmlns:p14="http://schemas.microsoft.com/office/powerpoint/2010/main" val="258308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Organiser et comprendre</a:t>
            </a:r>
            <a:r>
              <a:rPr lang="fr-FR" baseline="0" dirty="0" smtClean="0"/>
              <a:t> l’aspect financier</a:t>
            </a:r>
            <a:endParaRPr lang="fr-FR"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28</a:t>
            </a:fld>
            <a:endParaRPr lang="fr-FR"/>
          </a:p>
        </p:txBody>
      </p:sp>
    </p:spTree>
    <p:extLst>
      <p:ext uri="{BB962C8B-B14F-4D97-AF65-F5344CB8AC3E}">
        <p14:creationId xmlns:p14="http://schemas.microsoft.com/office/powerpoint/2010/main" val="2361908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900" b="0" i="0" dirty="0" smtClean="0">
                <a:effectLst/>
              </a:rPr>
              <a:t>Dans les années</a:t>
            </a:r>
            <a:r>
              <a:rPr lang="fr-FR" sz="900" b="0" i="0" baseline="0" dirty="0" smtClean="0">
                <a:effectLst/>
              </a:rPr>
              <a:t> 70, le processus dans l’automobile</a:t>
            </a:r>
            <a:endParaRPr lang="fr-FR" b="0" i="0" dirty="0" smtClean="0">
              <a:effectLst/>
            </a:endParaRPr>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29</a:t>
            </a:fld>
            <a:endParaRPr lang="fr-FR"/>
          </a:p>
        </p:txBody>
      </p:sp>
    </p:spTree>
    <p:extLst>
      <p:ext uri="{BB962C8B-B14F-4D97-AF65-F5344CB8AC3E}">
        <p14:creationId xmlns:p14="http://schemas.microsoft.com/office/powerpoint/2010/main" val="280979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rPr>
              <a:t>Licence réutiliser librement à condition</a:t>
            </a:r>
            <a:r>
              <a:rPr lang="fr-FR" baseline="0" dirty="0" smtClean="0">
                <a:latin typeface="Arial" pitchFamily="34" charset="0"/>
              </a:rPr>
              <a:t> de 1/</a:t>
            </a:r>
            <a:r>
              <a:rPr lang="fr-FR" dirty="0" smtClean="0">
                <a:latin typeface="Arial" pitchFamily="34" charset="0"/>
              </a:rPr>
              <a:t>citer l’auteur, 2/ ne pas la mettre en accès commercial sans autorisation écrite de ma part 3/ partager aussi votre cours sous la même licence</a:t>
            </a:r>
          </a:p>
          <a:p>
            <a:endParaRPr lang="fr-FR" dirty="0"/>
          </a:p>
        </p:txBody>
      </p:sp>
      <p:sp>
        <p:nvSpPr>
          <p:cNvPr id="4" name="Espace réservé du numéro de diapositive 3"/>
          <p:cNvSpPr>
            <a:spLocks noGrp="1"/>
          </p:cNvSpPr>
          <p:nvPr>
            <p:ph type="sldNum" sz="quarter" idx="10"/>
          </p:nvPr>
        </p:nvSpPr>
        <p:spPr/>
        <p:txBody>
          <a:bodyPr/>
          <a:lstStyle/>
          <a:p>
            <a:fld id="{1D35ECF8-8DEC-48F6-A9B5-8A0FC1114B04}"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2192085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30</a:t>
            </a:fld>
            <a:endParaRPr lang="fr-FR"/>
          </a:p>
        </p:txBody>
      </p:sp>
    </p:spTree>
    <p:extLst>
      <p:ext uri="{BB962C8B-B14F-4D97-AF65-F5344CB8AC3E}">
        <p14:creationId xmlns:p14="http://schemas.microsoft.com/office/powerpoint/2010/main" val="72929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31</a:t>
            </a:fld>
            <a:endParaRPr lang="fr-FR"/>
          </a:p>
        </p:txBody>
      </p:sp>
    </p:spTree>
    <p:extLst>
      <p:ext uri="{BB962C8B-B14F-4D97-AF65-F5344CB8AC3E}">
        <p14:creationId xmlns:p14="http://schemas.microsoft.com/office/powerpoint/2010/main" val="416344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32</a:t>
            </a:fld>
            <a:endParaRPr lang="fr-FR"/>
          </a:p>
        </p:txBody>
      </p:sp>
    </p:spTree>
    <p:extLst>
      <p:ext uri="{BB962C8B-B14F-4D97-AF65-F5344CB8AC3E}">
        <p14:creationId xmlns:p14="http://schemas.microsoft.com/office/powerpoint/2010/main" val="2655685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33</a:t>
            </a:fld>
            <a:endParaRPr lang="fr-FR"/>
          </a:p>
        </p:txBody>
      </p:sp>
    </p:spTree>
    <p:extLst>
      <p:ext uri="{BB962C8B-B14F-4D97-AF65-F5344CB8AC3E}">
        <p14:creationId xmlns:p14="http://schemas.microsoft.com/office/powerpoint/2010/main" val="58691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panose="05000000000000000000" pitchFamily="2" charset="2"/>
              <a:buChar char="ü"/>
            </a:pPr>
            <a:r>
              <a:rPr lang="fr-FR" sz="900" dirty="0" smtClean="0"/>
              <a:t>Reprenons</a:t>
            </a:r>
            <a:r>
              <a:rPr lang="fr-FR" sz="900" baseline="0" dirty="0" smtClean="0"/>
              <a:t> les 3 projets</a:t>
            </a:r>
            <a:endParaRPr lang="fr-FR" sz="900" dirty="0" smtClean="0"/>
          </a:p>
          <a:p>
            <a:pPr lvl="0">
              <a:buFont typeface="Wingdings" panose="05000000000000000000" pitchFamily="2" charset="2"/>
              <a:buChar char="ü"/>
            </a:pPr>
            <a:r>
              <a:rPr lang="fr-FR" sz="900" dirty="0" smtClean="0"/>
              <a:t>Avez-vous des remarques ? </a:t>
            </a:r>
          </a:p>
          <a:p>
            <a:pPr marL="0" indent="0">
              <a:buNone/>
            </a:pPr>
            <a:r>
              <a:rPr lang="fr-FR" sz="900" dirty="0" smtClean="0"/>
              <a:t>Concernant le </a:t>
            </a:r>
            <a:r>
              <a:rPr lang="fr-FR" sz="900" b="1" dirty="0" smtClean="0"/>
              <a:t>coût des projets</a:t>
            </a:r>
            <a:r>
              <a:rPr lang="fr-FR" sz="900" dirty="0" smtClean="0"/>
              <a:t>, savez-vous quelle est la partie prenante qui en a supporté le coût le plus important ?</a:t>
            </a:r>
          </a:p>
          <a:p>
            <a:endParaRPr lang="fr-FR"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34</a:t>
            </a:fld>
            <a:endParaRPr lang="fr-FR"/>
          </a:p>
        </p:txBody>
      </p:sp>
    </p:spTree>
    <p:extLst>
      <p:ext uri="{BB962C8B-B14F-4D97-AF65-F5344CB8AC3E}">
        <p14:creationId xmlns:p14="http://schemas.microsoft.com/office/powerpoint/2010/main" val="2186441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Nous</a:t>
            </a:r>
            <a:r>
              <a:rPr lang="fr-FR" baseline="0" dirty="0" smtClean="0"/>
              <a:t> avons fait le tour des questions de base sur les projets : motivations, typologie, processus de conception et coûts sur le cas spécifique de l’automobile. Nous allons maintenant revenir dans le détail sur la répartition des rôles entre les intervenants, notamment la différence entre maîtrise d’œuvre et maîtrise d’ouvrage</a:t>
            </a: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35</a:t>
            </a:fld>
            <a:endParaRPr lang="fr-FR"/>
          </a:p>
        </p:txBody>
      </p:sp>
    </p:spTree>
    <p:extLst>
      <p:ext uri="{BB962C8B-B14F-4D97-AF65-F5344CB8AC3E}">
        <p14:creationId xmlns:p14="http://schemas.microsoft.com/office/powerpoint/2010/main" val="1217750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Nous</a:t>
            </a:r>
            <a:r>
              <a:rPr lang="fr-FR" baseline="0" dirty="0" smtClean="0"/>
              <a:t> avons fait le tour des questions de base sur les projets : raison d’être, typologie, coûts. Je vous propose d’aborder deux exemples concret du « qui fait quoi » de répartition des rôles</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un point important de vocabulaire : la différence entre maîtrise d’œuvre et maîtrise d’ouvrage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36</a:t>
            </a:fld>
            <a:endParaRPr lang="fr-FR"/>
          </a:p>
        </p:txBody>
      </p:sp>
    </p:spTree>
    <p:extLst>
      <p:ext uri="{BB962C8B-B14F-4D97-AF65-F5344CB8AC3E}">
        <p14:creationId xmlns:p14="http://schemas.microsoft.com/office/powerpoint/2010/main" val="3501582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900" b="0" i="0" kern="1200" smtClean="0">
                <a:solidFill>
                  <a:schemeClr val="tx1"/>
                </a:solidFill>
                <a:effectLst/>
                <a:latin typeface="Times New Roman" pitchFamily="18" charset="0"/>
                <a:ea typeface="+mn-ea"/>
                <a:cs typeface="+mn-cs"/>
              </a:rPr>
              <a:t>origine </a:t>
            </a:r>
            <a:r>
              <a:rPr lang="fr-FR" sz="900" b="0" i="0" kern="1200" dirty="0" smtClean="0">
                <a:solidFill>
                  <a:schemeClr val="tx1"/>
                </a:solidFill>
                <a:effectLst/>
                <a:latin typeface="Times New Roman" pitchFamily="18" charset="0"/>
                <a:ea typeface="+mn-ea"/>
                <a:cs typeface="+mn-cs"/>
              </a:rPr>
              <a:t>de MOA et MOE.</a:t>
            </a:r>
            <a:r>
              <a:rPr lang="fr-FR" dirty="0" smtClean="0"/>
              <a:t/>
            </a:r>
            <a:br>
              <a:rPr lang="fr-FR" dirty="0" smtClean="0"/>
            </a:br>
            <a:r>
              <a:rPr lang="fr-FR" sz="900" b="0" i="0" kern="1200" dirty="0" smtClean="0">
                <a:solidFill>
                  <a:schemeClr val="tx1"/>
                </a:solidFill>
                <a:effectLst/>
                <a:latin typeface="Times New Roman" pitchFamily="18" charset="0"/>
                <a:ea typeface="+mn-ea"/>
                <a:cs typeface="+mn-cs"/>
              </a:rPr>
              <a:t>MOE: Maitre d'</a:t>
            </a:r>
            <a:r>
              <a:rPr lang="fr-FR" sz="900" b="0" i="0" kern="1200" dirty="0" err="1" smtClean="0">
                <a:solidFill>
                  <a:schemeClr val="tx1"/>
                </a:solidFill>
                <a:effectLst/>
                <a:latin typeface="Times New Roman" pitchFamily="18" charset="0"/>
                <a:ea typeface="+mn-ea"/>
                <a:cs typeface="+mn-cs"/>
              </a:rPr>
              <a:t>OEuvre</a:t>
            </a:r>
            <a:r>
              <a:rPr lang="fr-FR" dirty="0" smtClean="0"/>
              <a:t/>
            </a:r>
            <a:br>
              <a:rPr lang="fr-FR" dirty="0" smtClean="0"/>
            </a:br>
            <a:r>
              <a:rPr lang="fr-FR" sz="900" b="0" i="0" kern="1200" dirty="0" smtClean="0">
                <a:solidFill>
                  <a:schemeClr val="tx1"/>
                </a:solidFill>
                <a:effectLst/>
                <a:latin typeface="Times New Roman" pitchFamily="18" charset="0"/>
                <a:ea typeface="+mn-ea"/>
                <a:cs typeface="+mn-cs"/>
              </a:rPr>
              <a:t>MOA: Maitre </a:t>
            </a:r>
            <a:r>
              <a:rPr lang="fr-FR" sz="900" b="0" i="0" kern="1200" dirty="0" err="1" smtClean="0">
                <a:solidFill>
                  <a:schemeClr val="tx1"/>
                </a:solidFill>
                <a:effectLst/>
                <a:latin typeface="Times New Roman" pitchFamily="18" charset="0"/>
                <a:ea typeface="+mn-ea"/>
                <a:cs typeface="+mn-cs"/>
              </a:rPr>
              <a:t>d'OuvrAge</a:t>
            </a:r>
            <a:endParaRPr lang="fr-FR" sz="900" b="0" i="0" kern="1200" dirty="0" smtClean="0">
              <a:solidFill>
                <a:schemeClr val="tx1"/>
              </a:solidFill>
              <a:effectLst/>
              <a:latin typeface="Times New Roman" pitchFamily="18" charset="0"/>
              <a:ea typeface="+mn-ea"/>
              <a:cs typeface="+mn-cs"/>
            </a:endParaRPr>
          </a:p>
          <a:p>
            <a:r>
              <a:rPr lang="fr-FR" sz="900" b="0" i="0" kern="1200" dirty="0" smtClean="0">
                <a:solidFill>
                  <a:schemeClr val="tx1"/>
                </a:solidFill>
                <a:effectLst/>
                <a:latin typeface="Times New Roman" pitchFamily="18" charset="0"/>
                <a:ea typeface="+mn-ea"/>
                <a:cs typeface="+mn-cs"/>
              </a:rPr>
              <a:t>employé depuis le Moyen Âge dans la construction aujourd'hui toujours en vigueur</a:t>
            </a:r>
            <a:r>
              <a:rPr lang="fr-FR" sz="900" b="0" i="0" kern="1200" baseline="0" dirty="0" smtClean="0">
                <a:solidFill>
                  <a:schemeClr val="tx1"/>
                </a:solidFill>
                <a:effectLst/>
                <a:latin typeface="Times New Roman" pitchFamily="18" charset="0"/>
                <a:ea typeface="+mn-ea"/>
                <a:cs typeface="+mn-cs"/>
              </a:rPr>
              <a:t> </a:t>
            </a:r>
            <a:r>
              <a:rPr lang="fr-FR" sz="900" b="0" i="0" kern="1200" baseline="0" dirty="0" err="1" smtClean="0">
                <a:solidFill>
                  <a:schemeClr val="tx1"/>
                </a:solidFill>
                <a:effectLst/>
                <a:latin typeface="Times New Roman" pitchFamily="18" charset="0"/>
                <a:ea typeface="+mn-ea"/>
                <a:cs typeface="+mn-cs"/>
              </a:rPr>
              <a:t>ds</a:t>
            </a:r>
            <a:r>
              <a:rPr lang="fr-FR" sz="900" b="0" i="0" kern="1200" baseline="0" dirty="0" smtClean="0">
                <a:solidFill>
                  <a:schemeClr val="tx1"/>
                </a:solidFill>
                <a:effectLst/>
                <a:latin typeface="Times New Roman" pitchFamily="18" charset="0"/>
                <a:ea typeface="+mn-ea"/>
                <a:cs typeface="+mn-cs"/>
              </a:rPr>
              <a:t> l’informatique</a:t>
            </a:r>
            <a:endParaRPr lang="fr-FR" dirty="0" smtClean="0"/>
          </a:p>
          <a:p>
            <a:r>
              <a:rPr lang="fr-FR" dirty="0" smtClean="0"/>
              <a:t>maître d'ouvrage (MOA) le client, définissant l'objectif du projet, son budget (en anglais Project </a:t>
            </a:r>
            <a:r>
              <a:rPr lang="fr-FR" dirty="0" err="1" smtClean="0"/>
              <a:t>Owner</a:t>
            </a:r>
            <a:r>
              <a:rPr lang="fr-FR" dirty="0" smtClean="0"/>
              <a:t>) représente les utilisateurs finaux.  </a:t>
            </a:r>
            <a:r>
              <a:rPr lang="fr-FR" baseline="0" dirty="0" smtClean="0"/>
              <a:t>définir clairement ses besoins, lancer un appel d’offre</a:t>
            </a:r>
          </a:p>
          <a:p>
            <a:r>
              <a:rPr lang="fr-FR" baseline="0" dirty="0" smtClean="0"/>
              <a:t>maîtrise d'œuvre (souvent abrégé MOE) : traduire en termes techniques les besoins du maître d’ouvrage + conduite opérationnelle des travaux </a:t>
            </a:r>
          </a:p>
          <a:p>
            <a:r>
              <a:rPr lang="fr-FR" baseline="0" dirty="0" smtClean="0"/>
              <a:t>Il s’occupe aussi de la </a:t>
            </a:r>
            <a:r>
              <a:rPr lang="fr-FR" sz="900" b="1" i="0" kern="1200" dirty="0" smtClean="0">
                <a:solidFill>
                  <a:schemeClr val="tx1"/>
                </a:solidFill>
                <a:effectLst/>
                <a:latin typeface="Times New Roman" pitchFamily="18" charset="0"/>
                <a:ea typeface="+mn-ea"/>
                <a:cs typeface="+mn-cs"/>
              </a:rPr>
              <a:t>sous-traitance</a:t>
            </a:r>
            <a:r>
              <a:rPr lang="fr-FR" sz="900" b="0" i="0" kern="1200" dirty="0" smtClean="0">
                <a:solidFill>
                  <a:schemeClr val="tx1"/>
                </a:solidFill>
                <a:effectLst/>
                <a:latin typeface="Times New Roman" pitchFamily="18" charset="0"/>
                <a:ea typeface="+mn-ea"/>
                <a:cs typeface="+mn-cs"/>
              </a:rPr>
              <a:t> (ou </a:t>
            </a:r>
            <a:r>
              <a:rPr lang="fr-FR" sz="900" b="0" i="1" kern="1200" dirty="0" smtClean="0">
                <a:solidFill>
                  <a:schemeClr val="tx1"/>
                </a:solidFill>
                <a:effectLst/>
                <a:latin typeface="Times New Roman" pitchFamily="18" charset="0"/>
                <a:ea typeface="+mn-ea"/>
                <a:cs typeface="+mn-cs"/>
              </a:rPr>
              <a:t>prestataire</a:t>
            </a:r>
            <a:r>
              <a:rPr lang="fr-FR" sz="900" b="0" i="0" kern="1200" dirty="0" smtClean="0">
                <a:solidFill>
                  <a:schemeClr val="tx1"/>
                </a:solidFill>
                <a:effectLst/>
                <a:latin typeface="Times New Roman" pitchFamily="18" charset="0"/>
                <a:ea typeface="+mn-ea"/>
                <a:cs typeface="+mn-cs"/>
              </a:rPr>
              <a:t>). </a:t>
            </a:r>
            <a:r>
              <a:rPr lang="fr-FR" sz="900" dirty="0" smtClean="0"/>
              <a:t>Entre services et fonctions d’une même entreprise</a:t>
            </a:r>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37</a:t>
            </a:fld>
            <a:endParaRPr lang="fr-FR"/>
          </a:p>
        </p:txBody>
      </p:sp>
    </p:spTree>
    <p:extLst>
      <p:ext uri="{BB962C8B-B14F-4D97-AF65-F5344CB8AC3E}">
        <p14:creationId xmlns:p14="http://schemas.microsoft.com/office/powerpoint/2010/main" val="2078839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38</a:t>
            </a:fld>
            <a:endParaRPr lang="fr-FR"/>
          </a:p>
        </p:txBody>
      </p:sp>
    </p:spTree>
    <p:extLst>
      <p:ext uri="{BB962C8B-B14F-4D97-AF65-F5344CB8AC3E}">
        <p14:creationId xmlns:p14="http://schemas.microsoft.com/office/powerpoint/2010/main" val="3411418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39</a:t>
            </a:fld>
            <a:endParaRPr lang="fr-FR"/>
          </a:p>
        </p:txBody>
      </p:sp>
    </p:spTree>
    <p:extLst>
      <p:ext uri="{BB962C8B-B14F-4D97-AF65-F5344CB8AC3E}">
        <p14:creationId xmlns:p14="http://schemas.microsoft.com/office/powerpoint/2010/main" val="415874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4</a:t>
            </a:fld>
            <a:endParaRPr lang="fr-FR"/>
          </a:p>
        </p:txBody>
      </p:sp>
    </p:spTree>
    <p:extLst>
      <p:ext uri="{BB962C8B-B14F-4D97-AF65-F5344CB8AC3E}">
        <p14:creationId xmlns:p14="http://schemas.microsoft.com/office/powerpoint/2010/main" val="25968627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Mise en concurrence</a:t>
            </a:r>
          </a:p>
          <a:p>
            <a:r>
              <a:rPr lang="fr-FR" dirty="0" smtClean="0"/>
              <a:t>Bureau d’étude MOE</a:t>
            </a:r>
            <a:endParaRPr lang="fr-FR"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40</a:t>
            </a:fld>
            <a:endParaRPr lang="fr-FR"/>
          </a:p>
        </p:txBody>
      </p:sp>
    </p:spTree>
    <p:extLst>
      <p:ext uri="{BB962C8B-B14F-4D97-AF65-F5344CB8AC3E}">
        <p14:creationId xmlns:p14="http://schemas.microsoft.com/office/powerpoint/2010/main" val="2169181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41</a:t>
            </a:fld>
            <a:endParaRPr lang="fr-FR"/>
          </a:p>
        </p:txBody>
      </p:sp>
    </p:spTree>
    <p:extLst>
      <p:ext uri="{BB962C8B-B14F-4D97-AF65-F5344CB8AC3E}">
        <p14:creationId xmlns:p14="http://schemas.microsoft.com/office/powerpoint/2010/main" val="36406613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42</a:t>
            </a:fld>
            <a:endParaRPr lang="fr-FR"/>
          </a:p>
        </p:txBody>
      </p:sp>
    </p:spTree>
    <p:extLst>
      <p:ext uri="{BB962C8B-B14F-4D97-AF65-F5344CB8AC3E}">
        <p14:creationId xmlns:p14="http://schemas.microsoft.com/office/powerpoint/2010/main" val="1683397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MOOC le</a:t>
            </a:r>
            <a:r>
              <a:rPr lang="fr-FR" baseline="0" dirty="0" smtClean="0"/>
              <a:t> mercredi</a:t>
            </a:r>
          </a:p>
          <a:p>
            <a:r>
              <a:rPr lang="fr-FR" baseline="0" dirty="0" smtClean="0"/>
              <a:t>Cas d’une formation, cours, travaux dirigés, sujet d’examen, surveillance, correction, communication des notes. Prof, étudiants, administration..</a:t>
            </a:r>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43</a:t>
            </a:fld>
            <a:endParaRPr lang="fr-FR"/>
          </a:p>
        </p:txBody>
      </p:sp>
    </p:spTree>
    <p:extLst>
      <p:ext uri="{BB962C8B-B14F-4D97-AF65-F5344CB8AC3E}">
        <p14:creationId xmlns:p14="http://schemas.microsoft.com/office/powerpoint/2010/main" val="11473952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Organisation des équipes</a:t>
            </a:r>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44</a:t>
            </a:fld>
            <a:endParaRPr lang="fr-FR"/>
          </a:p>
        </p:txBody>
      </p:sp>
    </p:spTree>
    <p:extLst>
      <p:ext uri="{BB962C8B-B14F-4D97-AF65-F5344CB8AC3E}">
        <p14:creationId xmlns:p14="http://schemas.microsoft.com/office/powerpoint/2010/main" val="2805805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dernier point qu’il faut aborder pour terminer cette formation</a:t>
            </a:r>
            <a:r>
              <a:rPr lang="fr-FR" baseline="0" dirty="0" smtClean="0"/>
              <a:t>, c’est la manière dont fonctionnent à l’intérieur de l’entreprise les équipes de travail, et quelle est l’importance et le poids que l’on donne au projet dans l’organigramme de l’entreprise.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parmi tous les modèles d’organisation qui peuvent être mis en place, je vous propose de voir avec moi 4 modèles…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45</a:t>
            </a:fld>
            <a:endParaRPr lang="fr-FR"/>
          </a:p>
        </p:txBody>
      </p:sp>
    </p:spTree>
    <p:extLst>
      <p:ext uri="{BB962C8B-B14F-4D97-AF65-F5344CB8AC3E}">
        <p14:creationId xmlns:p14="http://schemas.microsoft.com/office/powerpoint/2010/main" val="37203319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Projet au sein d’une structure fonctionnelle,</a:t>
            </a:r>
            <a:r>
              <a:rPr lang="fr-FR" baseline="0" dirty="0" smtClean="0"/>
              <a:t> </a:t>
            </a:r>
            <a:r>
              <a:rPr lang="fr-FR" dirty="0" smtClean="0"/>
              <a:t>non permanente se fond dans le fonctionnement courant de l’entreprise : les spécialistes intervenant sur le projet restent hiérarchiquement rattachés à leur responsable de métier.</a:t>
            </a:r>
          </a:p>
          <a:p>
            <a:r>
              <a:rPr lang="fr-FR" dirty="0" smtClean="0"/>
              <a:t>C’est le cas dans le</a:t>
            </a:r>
            <a:r>
              <a:rPr lang="fr-FR" baseline="0" dirty="0" smtClean="0"/>
              <a:t> fonctionnement séquentiel.</a:t>
            </a:r>
            <a:r>
              <a:rPr lang="fr-FR" dirty="0" smtClean="0"/>
              <a:t> </a:t>
            </a:r>
          </a:p>
          <a:p>
            <a:pPr marL="0" indent="0">
              <a:buNone/>
            </a:pPr>
            <a:r>
              <a:rPr lang="fr-FR" dirty="0" smtClean="0"/>
              <a:t>Mode de fonctionnement fréquent mais peu efficace sauf dans le cas de petits projets ou de</a:t>
            </a:r>
          </a:p>
          <a:p>
            <a:r>
              <a:rPr lang="fr-FR" dirty="0" smtClean="0"/>
              <a:t>projets à lots de travaux indépendants.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46</a:t>
            </a:fld>
            <a:endParaRPr lang="fr-FR"/>
          </a:p>
        </p:txBody>
      </p:sp>
    </p:spTree>
    <p:extLst>
      <p:ext uri="{BB962C8B-B14F-4D97-AF65-F5344CB8AC3E}">
        <p14:creationId xmlns:p14="http://schemas.microsoft.com/office/powerpoint/2010/main" val="307148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Nommer un coordinateur ; par exemple confier à un stagiaire la mise en place d’un parcours d’intégration pour</a:t>
            </a:r>
            <a:r>
              <a:rPr lang="fr-FR" baseline="0" dirty="0" smtClean="0"/>
              <a:t> les nouveaux embauchés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son autorité est réduite et la coordination est difficile puisque le responsable de spécialité impose en général ses priorités tant au niveau des projets qu’au niveau de l’allocation des ressources.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Coordinateur à un Rôle fonctionnel</a:t>
            </a:r>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47</a:t>
            </a:fld>
            <a:endParaRPr lang="fr-FR"/>
          </a:p>
        </p:txBody>
      </p:sp>
    </p:spTree>
    <p:extLst>
      <p:ext uri="{BB962C8B-B14F-4D97-AF65-F5344CB8AC3E}">
        <p14:creationId xmlns:p14="http://schemas.microsoft.com/office/powerpoint/2010/main" val="39355291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Structure matricielle allie l’efficacité (optimisation du résultat) pour le projet et l’efficience (optimisation des moyens) pour l’entreprise. Structure très flexible</a:t>
            </a:r>
            <a:r>
              <a:rPr lang="fr-FR" baseline="0" dirty="0" smtClean="0"/>
              <a:t> </a:t>
            </a:r>
            <a:r>
              <a:rPr lang="fr-FR" dirty="0" smtClean="0"/>
              <a:t>et</a:t>
            </a:r>
            <a:r>
              <a:rPr lang="fr-FR" baseline="0" dirty="0" smtClean="0"/>
              <a:t> adaptables</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Inconvénients ce mode d’organisation subordonne un membre de l’équipe à deux autorités distinctes (fonctionnel et hiérarchique).</a:t>
            </a:r>
            <a:r>
              <a:rPr lang="fr-FR"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Il </a:t>
            </a:r>
            <a:r>
              <a:rPr lang="fr-FR" dirty="0" smtClean="0"/>
              <a:t>est parfois difficile à vivre.</a:t>
            </a:r>
            <a:r>
              <a:rPr lang="fr-FR" baseline="0" dirty="0" smtClean="0"/>
              <a:t> Ordres contradictoires </a:t>
            </a:r>
            <a:r>
              <a:rPr lang="fr-FR" dirty="0" smtClean="0"/>
              <a:t>Principe de l’unité de commandement.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Applicable sur 3-4 projets simultanément.</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48</a:t>
            </a:fld>
            <a:endParaRPr lang="fr-FR"/>
          </a:p>
        </p:txBody>
      </p:sp>
    </p:spTree>
    <p:extLst>
      <p:ext uri="{BB962C8B-B14F-4D97-AF65-F5344CB8AC3E}">
        <p14:creationId xmlns:p14="http://schemas.microsoft.com/office/powerpoint/2010/main" val="39902838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structure dédiée : les intervenants du projet sont rattachés, pour la durée du projet, à une structure temporaire, sortie</a:t>
            </a:r>
            <a:r>
              <a:rPr lang="fr-FR" baseline="0" dirty="0" smtClean="0"/>
              <a:t> de l’organigramme,</a:t>
            </a:r>
            <a:r>
              <a:rPr lang="fr-FR" dirty="0" smtClean="0"/>
              <a:t> dirigée par un chef de projet rattaché à la direction générale. Ce mode de fonctionnement assure une grande cohésion au projet et favorise son avancement. En revanche, il présente souvent des problèmes d’optimisation des charges de travail</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49</a:t>
            </a:fld>
            <a:endParaRPr lang="fr-FR"/>
          </a:p>
        </p:txBody>
      </p:sp>
    </p:spTree>
    <p:extLst>
      <p:ext uri="{BB962C8B-B14F-4D97-AF65-F5344CB8AC3E}">
        <p14:creationId xmlns:p14="http://schemas.microsoft.com/office/powerpoint/2010/main" val="18529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 comprendre</a:t>
            </a:r>
            <a:r>
              <a:rPr lang="fr-FR" baseline="0" dirty="0" smtClean="0"/>
              <a:t> pourquoi et les difficultés</a:t>
            </a:r>
          </a:p>
          <a:p>
            <a:r>
              <a:rPr lang="fr-FR" baseline="0" dirty="0" smtClean="0"/>
              <a:t>2/ situer et préciser</a:t>
            </a:r>
          </a:p>
          <a:p>
            <a:r>
              <a:rPr lang="fr-FR" baseline="0" dirty="0" smtClean="0"/>
              <a:t>3/ mais combien coute un projet, ingénierie simultanée</a:t>
            </a:r>
          </a:p>
          <a:p>
            <a:r>
              <a:rPr lang="fr-FR" baseline="0" dirty="0" smtClean="0"/>
              <a:t>4/ automobile BTP, no/no go</a:t>
            </a:r>
          </a:p>
          <a:p>
            <a:r>
              <a:rPr lang="fr-FR" baseline="0" dirty="0" smtClean="0"/>
              <a:t>5/ organisation responsabilités</a:t>
            </a:r>
          </a:p>
          <a:p>
            <a:r>
              <a:rPr lang="fr-FR" baseline="0" dirty="0" smtClean="0"/>
              <a:t>Conclusion les défis à relever</a:t>
            </a:r>
            <a:endParaRPr lang="fr-FR" dirty="0" smtClean="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5</a:t>
            </a:fld>
            <a:endParaRPr lang="fr-FR"/>
          </a:p>
        </p:txBody>
      </p:sp>
    </p:spTree>
    <p:extLst>
      <p:ext uri="{BB962C8B-B14F-4D97-AF65-F5344CB8AC3E}">
        <p14:creationId xmlns:p14="http://schemas.microsoft.com/office/powerpoint/2010/main" val="25936144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50</a:t>
            </a:fld>
            <a:endParaRPr lang="fr-FR"/>
          </a:p>
        </p:txBody>
      </p:sp>
    </p:spTree>
    <p:extLst>
      <p:ext uri="{BB962C8B-B14F-4D97-AF65-F5344CB8AC3E}">
        <p14:creationId xmlns:p14="http://schemas.microsoft.com/office/powerpoint/2010/main" val="25890141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51</a:t>
            </a:fld>
            <a:endParaRPr lang="fr-FR"/>
          </a:p>
        </p:txBody>
      </p:sp>
    </p:spTree>
    <p:extLst>
      <p:ext uri="{BB962C8B-B14F-4D97-AF65-F5344CB8AC3E}">
        <p14:creationId xmlns:p14="http://schemas.microsoft.com/office/powerpoint/2010/main" val="2407954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52</a:t>
            </a:fld>
            <a:endParaRPr lang="fr-FR"/>
          </a:p>
        </p:txBody>
      </p:sp>
    </p:spTree>
    <p:extLst>
      <p:ext uri="{BB962C8B-B14F-4D97-AF65-F5344CB8AC3E}">
        <p14:creationId xmlns:p14="http://schemas.microsoft.com/office/powerpoint/2010/main" val="38672903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voici arrivés</a:t>
            </a:r>
            <a:r>
              <a:rPr lang="fr-FR" baseline="0" dirty="0" smtClean="0"/>
              <a:t> au terme de notre exploration des fondamentaux de la </a:t>
            </a:r>
            <a:r>
              <a:rPr lang="fr-FR" baseline="0" dirty="0" err="1" smtClean="0"/>
              <a:t>GdP</a:t>
            </a:r>
            <a:endParaRPr lang="fr-FR" baseline="0" dirty="0" smtClean="0"/>
          </a:p>
          <a:p>
            <a:r>
              <a:rPr lang="fr-FR" dirty="0" smtClean="0"/>
              <a:t>Pour conclure</a:t>
            </a:r>
            <a:r>
              <a:rPr lang="fr-FR" baseline="0" dirty="0" smtClean="0"/>
              <a:t> je vous donnerai 3 </a:t>
            </a:r>
            <a:r>
              <a:rPr lang="fr-FR" dirty="0" smtClean="0"/>
              <a:t>Conseils, un retour sur les 2 principales problématiques</a:t>
            </a:r>
            <a:r>
              <a:rPr lang="fr-FR" baseline="0" dirty="0" smtClean="0"/>
              <a:t> de l’</a:t>
            </a:r>
            <a:r>
              <a:rPr lang="fr-FR" baseline="0" dirty="0" err="1" smtClean="0"/>
              <a:t>orga</a:t>
            </a:r>
            <a:r>
              <a:rPr lang="fr-FR" baseline="0" dirty="0" smtClean="0"/>
              <a:t> par projets</a:t>
            </a:r>
            <a:endParaRPr lang="fr-FR" dirty="0" smtClean="0"/>
          </a:p>
          <a:p>
            <a:r>
              <a:rPr lang="fr-FR" dirty="0" smtClean="0"/>
              <a:t>Enfin nous passerons en revue les objectifs que je vous ai proposés au début de cette formation</a:t>
            </a:r>
          </a:p>
          <a:p>
            <a:r>
              <a:rPr lang="fr-FR" dirty="0" smtClean="0"/>
              <a:t>Quelques lectures en plus approfondir</a:t>
            </a:r>
            <a:r>
              <a:rPr lang="fr-FR" baseline="0" dirty="0" smtClean="0"/>
              <a:t> ou réviser</a:t>
            </a:r>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53</a:t>
            </a:fld>
            <a:endParaRPr lang="fr-FR"/>
          </a:p>
        </p:txBody>
      </p:sp>
    </p:spTree>
    <p:extLst>
      <p:ext uri="{BB962C8B-B14F-4D97-AF65-F5344CB8AC3E}">
        <p14:creationId xmlns:p14="http://schemas.microsoft.com/office/powerpoint/2010/main" val="40407023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1/Anticiper les événements, un pilotage proactif plutôt qu’un contrôle tardif</a:t>
            </a:r>
          </a:p>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t>2/exogènes,</a:t>
            </a:r>
            <a:r>
              <a:rPr lang="fr-FR" baseline="0" dirty="0" smtClean="0"/>
              <a:t> inconnues </a:t>
            </a:r>
            <a:r>
              <a:rPr lang="fr-FR" dirty="0" smtClean="0"/>
              <a:t>Être flexible durant les premières phases du projet</a:t>
            </a:r>
            <a:r>
              <a:rPr lang="fr-FR" baseline="0" dirty="0" smtClean="0"/>
              <a:t> p</a:t>
            </a:r>
            <a:r>
              <a:rPr lang="fr-FR" dirty="0" smtClean="0"/>
              <a:t>our pouvoir prendre en compte les modifications. </a:t>
            </a:r>
            <a:r>
              <a:rPr lang="fr-FR" sz="2000" dirty="0" smtClean="0"/>
              <a:t>Une délégation d’autorité pour prendre les décisions nécessaires à l’avancement du projet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3/Un projet est complexe et nécessite des arbitrages ce qui requiert :</a:t>
            </a:r>
          </a:p>
          <a:p>
            <a:pPr marL="800100" lvl="1" indent="-342900">
              <a:buFont typeface="Arial" pitchFamily="34" charset="0"/>
              <a:buChar char="•"/>
            </a:pPr>
            <a:r>
              <a:rPr lang="fr-FR" sz="2000" dirty="0" smtClean="0"/>
              <a:t>pas un spécialiste,</a:t>
            </a:r>
            <a:r>
              <a:rPr lang="fr-FR" sz="2000" baseline="0" dirty="0" smtClean="0"/>
              <a:t> </a:t>
            </a:r>
            <a:r>
              <a:rPr lang="fr-FR" sz="2000" dirty="0" smtClean="0"/>
              <a:t>un généraliste expérimenté </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Avoir une vision globale et systémique pour apporter des solutions adaptées à tous les problèmes qui surviendront.</a:t>
            </a:r>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54</a:t>
            </a:fld>
            <a:endParaRPr lang="fr-FR"/>
          </a:p>
        </p:txBody>
      </p:sp>
    </p:spTree>
    <p:extLst>
      <p:ext uri="{BB962C8B-B14F-4D97-AF65-F5344CB8AC3E}">
        <p14:creationId xmlns:p14="http://schemas.microsoft.com/office/powerpoint/2010/main" val="30802769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90000"/>
              </a:lnSpc>
              <a:spcBef>
                <a:spcPts val="0"/>
              </a:spcBef>
              <a:spcAft>
                <a:spcPts val="0"/>
              </a:spcAft>
              <a:buClrTx/>
              <a:buSzTx/>
              <a:buFont typeface="Times New Roman" pitchFamily="18"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sz="900" noProof="0" dirty="0" smtClean="0"/>
              <a:t>Deux points</a:t>
            </a:r>
            <a:r>
              <a:rPr lang="fr-FR" sz="900" baseline="0" noProof="0" dirty="0" smtClean="0"/>
              <a:t> pas abordés mais importants : </a:t>
            </a:r>
            <a:r>
              <a:rPr lang="fr-FR" sz="900" noProof="0" dirty="0" smtClean="0"/>
              <a:t>Un projet est</a:t>
            </a:r>
            <a:r>
              <a:rPr lang="fr-FR" sz="900" baseline="0" noProof="0" dirty="0" smtClean="0"/>
              <a:t> par essence temporaire =&gt; avant et après</a:t>
            </a:r>
            <a:endParaRPr lang="fr-FR" sz="900" noProof="0" dirty="0" smtClean="0"/>
          </a:p>
          <a:p>
            <a:pPr marL="457200" marR="0" indent="-457200" algn="l" defTabSz="914400" rtl="0" eaLnBrk="1" fontAlgn="auto" latinLnBrk="0" hangingPunct="1">
              <a:lnSpc>
                <a:spcPct val="90000"/>
              </a:lnSpc>
              <a:spcBef>
                <a:spcPts val="0"/>
              </a:spcBef>
              <a:spcAft>
                <a:spcPts val="0"/>
              </a:spcAft>
              <a:buClrTx/>
              <a:buSzTx/>
              <a:buFont typeface="Times New Roman" pitchFamily="18" charset="0"/>
              <a:buAutoNum type="arabicPeriod"/>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sz="900" noProof="0" dirty="0" smtClean="0"/>
              <a:t>Que proposer aux membres de l’équipe après la fin d'un projet ? / Identification des compétences</a:t>
            </a:r>
          </a:p>
          <a:p>
            <a:pPr marL="457200" indent="-457200">
              <a:lnSpc>
                <a:spcPct val="90000"/>
              </a:lnSpc>
              <a:buFont typeface="Times New Roman" pitchFamily="18" charset="0"/>
              <a:buAutoNum type="arabicPeriod"/>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900" noProof="0" dirty="0" smtClean="0"/>
              <a:t>Comment l’entreprise peut-elle apprendre en mode projet ? La capitalisation des connaissances</a:t>
            </a:r>
            <a:r>
              <a:rPr lang="fr-FR" sz="900" baseline="0" noProof="0" dirty="0" smtClean="0"/>
              <a:t> collectives apprentissage à travailler ensemble, dissoudre l’équipe = perte de compétences (prestataires)</a:t>
            </a:r>
            <a:endParaRPr lang="fr-FR" sz="900" noProof="0" dirty="0" smtClean="0"/>
          </a:p>
          <a:p>
            <a:pPr marL="457200" indent="-457200">
              <a:lnSpc>
                <a:spcPct val="90000"/>
              </a:lnSpc>
              <a:buFont typeface="Times New Roman" pitchFamily="18" charset="0"/>
              <a:buAutoNum type="arabicPeriod"/>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fr-FR" sz="900" noProof="0" dirty="0" smtClean="0"/>
          </a:p>
          <a:p>
            <a:pPr marL="0" indent="0">
              <a:lnSpc>
                <a:spcPct val="90000"/>
              </a:lnSpc>
              <a:buFont typeface="Times New Roman" pitchFamily="18"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900" noProof="0" dirty="0" smtClean="0"/>
              <a:t>1/</a:t>
            </a:r>
            <a:r>
              <a:rPr lang="fr-FR" sz="900" baseline="0" noProof="0" dirty="0" smtClean="0"/>
              <a:t> contrat temporaires/liste de réaffectation/attente pendant X mois/formation</a:t>
            </a:r>
            <a:endParaRPr lang="fr-FR" sz="900" noProof="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55</a:t>
            </a:fld>
            <a:endParaRPr lang="fr-FR"/>
          </a:p>
        </p:txBody>
      </p:sp>
    </p:spTree>
    <p:extLst>
      <p:ext uri="{BB962C8B-B14F-4D97-AF65-F5344CB8AC3E}">
        <p14:creationId xmlns:p14="http://schemas.microsoft.com/office/powerpoint/2010/main" val="23179782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a:t>
            </a:r>
            <a:r>
              <a:rPr lang="fr-FR" baseline="0" dirty="0" smtClean="0"/>
              <a:t> bilan de cette formation</a:t>
            </a:r>
          </a:p>
          <a:p>
            <a:pPr rtl="0" fontAlgn="base"/>
            <a:r>
              <a:rPr lang="fr-FR" sz="900" b="0" i="0" u="none" strike="noStrike" kern="1200" dirty="0" smtClean="0">
                <a:solidFill>
                  <a:schemeClr val="tx1"/>
                </a:solidFill>
                <a:effectLst/>
                <a:latin typeface="Times New Roman" pitchFamily="18" charset="0"/>
                <a:ea typeface="+mn-ea"/>
                <a:cs typeface="+mn-cs"/>
              </a:rPr>
              <a:t>Je me sens capable d’expliquer à quelqu’un ce qui caractérise un projet </a:t>
            </a:r>
          </a:p>
          <a:p>
            <a:pPr rtl="0" fontAlgn="base"/>
            <a:r>
              <a:rPr lang="fr-FR" sz="900" b="0" i="0" u="none" strike="noStrike" kern="1200" dirty="0" smtClean="0">
                <a:solidFill>
                  <a:schemeClr val="tx1"/>
                </a:solidFill>
                <a:effectLst/>
                <a:latin typeface="Times New Roman" pitchFamily="18" charset="0"/>
                <a:ea typeface="+mn-ea"/>
                <a:cs typeface="+mn-cs"/>
              </a:rPr>
              <a:t>Caractériser la notion de projet au sein de l’entreprise</a:t>
            </a:r>
          </a:p>
          <a:p>
            <a:pPr rtl="0" fontAlgn="base"/>
            <a:r>
              <a:rPr lang="fr-FR" sz="900" b="0" i="0" u="none" strike="noStrike" kern="1200" dirty="0" smtClean="0">
                <a:solidFill>
                  <a:schemeClr val="tx1"/>
                </a:solidFill>
                <a:effectLst/>
                <a:latin typeface="Times New Roman" pitchFamily="18" charset="0"/>
                <a:ea typeface="+mn-ea"/>
                <a:cs typeface="+mn-cs"/>
              </a:rPr>
              <a:t>Je me sens capable d’expliquer à quelqu’un le principe du coût global d’un produit </a:t>
            </a:r>
          </a:p>
          <a:p>
            <a:pPr rtl="0" fontAlgn="base"/>
            <a:r>
              <a:rPr lang="fr-FR" sz="900" b="0" i="0" u="none" strike="noStrike" kern="1200" dirty="0" err="1" smtClean="0">
                <a:solidFill>
                  <a:schemeClr val="tx1"/>
                </a:solidFill>
                <a:effectLst/>
                <a:latin typeface="Times New Roman" pitchFamily="18" charset="0"/>
                <a:ea typeface="+mn-ea"/>
                <a:cs typeface="+mn-cs"/>
              </a:rPr>
              <a:t>Assmilé</a:t>
            </a:r>
            <a:r>
              <a:rPr lang="fr-FR" sz="900" b="0" i="0" u="none" strike="noStrike" kern="1200" dirty="0" smtClean="0">
                <a:solidFill>
                  <a:schemeClr val="tx1"/>
                </a:solidFill>
                <a:effectLst/>
                <a:latin typeface="Times New Roman" pitchFamily="18" charset="0"/>
                <a:ea typeface="+mn-ea"/>
                <a:cs typeface="+mn-cs"/>
              </a:rPr>
              <a:t> les structures et configurations des équipes en mode projet</a:t>
            </a:r>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56</a:t>
            </a:fld>
            <a:endParaRPr lang="fr-FR"/>
          </a:p>
        </p:txBody>
      </p:sp>
    </p:spTree>
    <p:extLst>
      <p:ext uri="{BB962C8B-B14F-4D97-AF65-F5344CB8AC3E}">
        <p14:creationId xmlns:p14="http://schemas.microsoft.com/office/powerpoint/2010/main" val="5886431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900" dirty="0" smtClean="0"/>
              <a:t>Renvoyer à la prise de notes partagées ?</a:t>
            </a:r>
          </a:p>
          <a:p>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57</a:t>
            </a:fld>
            <a:endParaRPr lang="fr-FR"/>
          </a:p>
        </p:txBody>
      </p:sp>
    </p:spTree>
    <p:extLst>
      <p:ext uri="{BB962C8B-B14F-4D97-AF65-F5344CB8AC3E}">
        <p14:creationId xmlns:p14="http://schemas.microsoft.com/office/powerpoint/2010/main" val="30899396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Mettre en pause</a:t>
            </a:r>
            <a:r>
              <a:rPr lang="fr-FR" baseline="0" dirty="0" smtClean="0"/>
              <a:t> ou télécharger les diapos</a:t>
            </a:r>
            <a:endParaRPr lang="fr-FR"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58</a:t>
            </a:fld>
            <a:endParaRPr lang="fr-FR"/>
          </a:p>
        </p:txBody>
      </p:sp>
    </p:spTree>
    <p:extLst>
      <p:ext uri="{BB962C8B-B14F-4D97-AF65-F5344CB8AC3E}">
        <p14:creationId xmlns:p14="http://schemas.microsoft.com/office/powerpoint/2010/main" val="68289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 quoi s’agit-il</a:t>
            </a:r>
            <a:r>
              <a:rPr lang="fr-FR" baseline="0" dirty="0" smtClean="0"/>
              <a:t> ? Définition - Pourquoi doit-on entreprendre des projets ? D’où vient la difficulté ? Comment se former ?</a:t>
            </a:r>
            <a:endParaRPr lang="fr-FR" dirty="0"/>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6</a:t>
            </a:fld>
            <a:endParaRPr lang="fr-FR"/>
          </a:p>
        </p:txBody>
      </p:sp>
    </p:spTree>
    <p:extLst>
      <p:ext uri="{BB962C8B-B14F-4D97-AF65-F5344CB8AC3E}">
        <p14:creationId xmlns:p14="http://schemas.microsoft.com/office/powerpoint/2010/main" val="2546240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FR" sz="900" b="0" i="0" u="none" strike="noStrike" kern="1200" dirty="0" smtClean="0">
                <a:solidFill>
                  <a:schemeClr val="tx1"/>
                </a:solidFill>
                <a:effectLst/>
                <a:latin typeface="Times New Roman" pitchFamily="18" charset="0"/>
                <a:ea typeface="+mn-ea"/>
                <a:cs typeface="+mn-cs"/>
              </a:rPr>
              <a:t>On parle de projets tous les jours : projets de lois, projets de professionnel, projet de développement, , projet de fin d'études ..</a:t>
            </a:r>
            <a:endParaRPr lang="fr-FR" b="0" dirty="0" smtClean="0">
              <a:effectLst/>
            </a:endParaRPr>
          </a:p>
          <a:p>
            <a:pPr rtl="0"/>
            <a:r>
              <a:rPr lang="fr-FR" sz="900" b="0" i="0" u="none" strike="noStrike" kern="1200" dirty="0" smtClean="0">
                <a:solidFill>
                  <a:schemeClr val="tx1"/>
                </a:solidFill>
                <a:effectLst/>
                <a:latin typeface="Times New Roman" pitchFamily="18" charset="0"/>
                <a:ea typeface="+mn-ea"/>
                <a:cs typeface="+mn-cs"/>
              </a:rPr>
              <a:t>Avant partir en vacances on fait des projets ... Bref dès qu’on pense à l’avenir, on se « projette » 1/on imagine et 2/on se prépare… </a:t>
            </a:r>
            <a:endParaRPr lang="fr-FR" b="0" dirty="0" smtClean="0">
              <a:effectLst/>
            </a:endParaRPr>
          </a:p>
          <a:p>
            <a:pPr rtl="0"/>
            <a:r>
              <a:rPr lang="fr-FR" b="0" dirty="0" smtClean="0">
                <a:effectLst/>
              </a:rPr>
              <a:t/>
            </a:r>
            <a:br>
              <a:rPr lang="fr-FR" b="0" dirty="0" smtClean="0">
                <a:effectLst/>
              </a:rPr>
            </a:br>
            <a:r>
              <a:rPr lang="fr-FR" b="0" dirty="0" smtClean="0">
                <a:effectLst/>
              </a:rPr>
              <a:t/>
            </a:r>
            <a:br>
              <a:rPr lang="fr-FR" b="0" dirty="0" smtClean="0">
                <a:effectLst/>
              </a:rPr>
            </a:br>
            <a:r>
              <a:rPr lang="fr-FR" sz="900" b="0" i="0" u="none" strike="noStrike" kern="1200" dirty="0" smtClean="0">
                <a:solidFill>
                  <a:schemeClr val="tx1"/>
                </a:solidFill>
                <a:effectLst/>
                <a:latin typeface="Times New Roman" pitchFamily="18" charset="0"/>
                <a:ea typeface="+mn-ea"/>
                <a:cs typeface="+mn-cs"/>
              </a:rPr>
              <a:t>La notion de projet prend des formes multiples : construire une maison, un viaduc, travailler en équipe à développer un nouveau produit ce sont des projets.</a:t>
            </a:r>
            <a:endParaRPr lang="fr-FR" b="0" dirty="0" smtClean="0">
              <a:effectLst/>
            </a:endParaRPr>
          </a:p>
          <a:p>
            <a:r>
              <a:rPr lang="fr-FR" sz="900" b="0" i="0" u="none" strike="noStrike" kern="1200" dirty="0" smtClean="0">
                <a:solidFill>
                  <a:schemeClr val="tx1"/>
                </a:solidFill>
                <a:effectLst/>
                <a:latin typeface="Times New Roman" pitchFamily="18" charset="0"/>
                <a:ea typeface="+mn-ea"/>
                <a:cs typeface="+mn-cs"/>
              </a:rPr>
              <a:t>Et il ne faut pas oublier qu’un projet n’est pas forcément matériel : par exemple organiser un mariage, c’est aussi un projet.</a:t>
            </a:r>
            <a:endParaRPr lang="fr-FR" sz="900" b="0" i="0" kern="1200" dirty="0" smtClean="0">
              <a:solidFill>
                <a:srgbClr val="000000"/>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900" b="0" i="0" kern="1200" dirty="0" smtClean="0">
                <a:solidFill>
                  <a:srgbClr val="000000"/>
                </a:solidFill>
                <a:effectLst/>
                <a:latin typeface="Times New Roman" pitchFamily="18" charset="0"/>
                <a:ea typeface="+mn-ea"/>
                <a:cs typeface="+mn-cs"/>
              </a:rPr>
              <a:t>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900" b="0" i="0" kern="1200" dirty="0" smtClean="0">
                <a:solidFill>
                  <a:srgbClr val="000000"/>
                </a:solidFill>
                <a:effectLst/>
                <a:latin typeface="Times New Roman" pitchFamily="18" charset="0"/>
                <a:ea typeface="+mn-ea"/>
                <a:cs typeface="+mn-cs"/>
              </a:rPr>
              <a:t>On parle de projets tous les jours : projets de lois, projets de carrière, projet de développement, avant partir en vacances on fait des projets</a:t>
            </a:r>
            <a:r>
              <a:rPr lang="fr-FR" sz="900" b="0" i="0" kern="1200" baseline="0" dirty="0" smtClean="0">
                <a:solidFill>
                  <a:srgbClr val="000000"/>
                </a:solidFill>
                <a:effectLst/>
                <a:latin typeface="Times New Roman" pitchFamily="18" charset="0"/>
                <a:ea typeface="+mn-ea"/>
                <a:cs typeface="+mn-cs"/>
              </a:rPr>
              <a:t> </a:t>
            </a:r>
            <a:r>
              <a:rPr lang="fr-FR" sz="900" b="0" i="0" kern="1200" dirty="0" smtClean="0">
                <a:solidFill>
                  <a:srgbClr val="000000"/>
                </a:solidFill>
                <a:effectLst/>
                <a:latin typeface="Times New Roman" pitchFamily="18" charset="0"/>
                <a:ea typeface="+mn-ea"/>
                <a:cs typeface="+mn-cs"/>
              </a:rPr>
              <a:t>... Bref dès qu’on pense à l’avenir,</a:t>
            </a:r>
            <a:r>
              <a:rPr lang="fr-FR" sz="900" b="0" i="0" kern="1200" baseline="0" dirty="0" smtClean="0">
                <a:solidFill>
                  <a:srgbClr val="000000"/>
                </a:solidFill>
                <a:effectLst/>
                <a:latin typeface="Times New Roman" pitchFamily="18" charset="0"/>
                <a:ea typeface="+mn-ea"/>
                <a:cs typeface="+mn-cs"/>
              </a:rPr>
              <a:t> on se « projette » 1/on imagine et 2/on se prépare… </a:t>
            </a:r>
          </a:p>
          <a:p>
            <a:endParaRPr lang="fr-FR" sz="900" b="0" i="0" kern="1200" dirty="0" smtClean="0">
              <a:solidFill>
                <a:schemeClr val="tx1"/>
              </a:solidFill>
              <a:effectLst/>
              <a:latin typeface="Times New Roman" pitchFamily="18" charset="0"/>
              <a:ea typeface="+mn-ea"/>
              <a:cs typeface="+mn-cs"/>
            </a:endParaRPr>
          </a:p>
          <a:p>
            <a:r>
              <a:rPr lang="fr-FR" sz="900" b="0" i="0" kern="1200" dirty="0" smtClean="0">
                <a:solidFill>
                  <a:schemeClr val="tx1"/>
                </a:solidFill>
                <a:effectLst/>
                <a:latin typeface="Times New Roman" pitchFamily="18" charset="0"/>
                <a:ea typeface="+mn-ea"/>
                <a:cs typeface="+mn-cs"/>
              </a:rPr>
              <a:t>Mariage = pas forcément matériel</a:t>
            </a:r>
            <a:r>
              <a:rPr lang="fr-FR" sz="900" b="0" i="0" kern="1200" baseline="0" dirty="0" smtClean="0">
                <a:solidFill>
                  <a:schemeClr val="tx1"/>
                </a:solidFill>
                <a:effectLst/>
                <a:latin typeface="Times New Roman" pitchFamily="18" charset="0"/>
                <a:ea typeface="+mn-ea"/>
                <a:cs typeface="+mn-cs"/>
              </a:rPr>
              <a:t> / grands projets</a:t>
            </a:r>
            <a:endParaRPr lang="fr-FR" sz="800" dirty="0" smtClean="0">
              <a:latin typeface="Arial" pitchFamily="34" charset="0"/>
            </a:endParaRPr>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7</a:t>
            </a:fld>
            <a:endParaRPr lang="fr-FR"/>
          </a:p>
        </p:txBody>
      </p:sp>
    </p:spTree>
    <p:extLst>
      <p:ext uri="{BB962C8B-B14F-4D97-AF65-F5344CB8AC3E}">
        <p14:creationId xmlns:p14="http://schemas.microsoft.com/office/powerpoint/2010/main" val="93343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900" b="0" i="0" u="none" strike="noStrike" kern="1200" dirty="0" smtClean="0">
                <a:solidFill>
                  <a:schemeClr val="tx1"/>
                </a:solidFill>
                <a:effectLst/>
                <a:latin typeface="Times New Roman" pitchFamily="18" charset="0"/>
                <a:ea typeface="+mn-ea"/>
                <a:cs typeface="+mn-cs"/>
              </a:rPr>
              <a:t>Alors selon les domaines, vous allez trouver de nombreuses définitions, par exemple pour le PMI un projet c’est ‘’une action temporaire entreprise dans le but de créer un produit, un service ou un résultat unique’’</a:t>
            </a:r>
          </a:p>
          <a:p>
            <a:endParaRPr lang="fr-FR" sz="900" b="0" i="0" u="none" strike="noStrike" kern="1200" dirty="0" smtClean="0">
              <a:solidFill>
                <a:schemeClr val="tx1"/>
              </a:solidFill>
              <a:effectLst/>
              <a:latin typeface="Times New Roman" pitchFamily="18" charset="0"/>
              <a:ea typeface="+mn-ea"/>
              <a:cs typeface="+mn-cs"/>
            </a:endParaRPr>
          </a:p>
          <a:p>
            <a:pPr rtl="0"/>
            <a:r>
              <a:rPr lang="fr-FR" sz="900" b="0" i="0" u="none" strike="noStrike" kern="1200" dirty="0" smtClean="0">
                <a:solidFill>
                  <a:schemeClr val="tx1"/>
                </a:solidFill>
                <a:effectLst/>
                <a:latin typeface="Times New Roman" pitchFamily="18" charset="0"/>
                <a:ea typeface="+mn-ea"/>
                <a:cs typeface="+mn-cs"/>
              </a:rPr>
              <a:t>Comment définir les projets qui nous intéressent ici ? je vous propose 3 points de départ</a:t>
            </a:r>
            <a:endParaRPr lang="fr-FR" b="0" dirty="0" smtClean="0">
              <a:effectLst/>
            </a:endParaRPr>
          </a:p>
          <a:p>
            <a:pPr rtl="0" fontAlgn="base"/>
            <a:r>
              <a:rPr lang="fr-FR" b="0" dirty="0" smtClean="0">
                <a:effectLst/>
              </a:rPr>
              <a:t/>
            </a:r>
            <a:br>
              <a:rPr lang="fr-FR" b="0" dirty="0" smtClean="0">
                <a:effectLst/>
              </a:rPr>
            </a:br>
            <a:r>
              <a:rPr lang="fr-FR" sz="900" b="0" i="0" u="none" strike="noStrike" kern="1200" dirty="0" smtClean="0">
                <a:solidFill>
                  <a:schemeClr val="tx1"/>
                </a:solidFill>
                <a:effectLst/>
                <a:latin typeface="Times New Roman" pitchFamily="18" charset="0"/>
                <a:ea typeface="+mn-ea"/>
                <a:cs typeface="+mn-cs"/>
              </a:rPr>
              <a:t>d’abord un projet c’est pas une activité continue. Il est limité dans le temps, c’est une activité temporaire avec un début … et une fin. On résume cela par 3 types de </a:t>
            </a:r>
            <a:r>
              <a:rPr lang="fr-FR" sz="900" b="1" i="0" u="none" strike="noStrike" kern="1200" dirty="0" smtClean="0">
                <a:solidFill>
                  <a:schemeClr val="tx1"/>
                </a:solidFill>
                <a:effectLst/>
                <a:latin typeface="Times New Roman" pitchFamily="18" charset="0"/>
                <a:ea typeface="+mn-ea"/>
                <a:cs typeface="+mn-cs"/>
              </a:rPr>
              <a:t>contraintes </a:t>
            </a:r>
            <a:r>
              <a:rPr lang="fr-FR" sz="900" b="0" i="0" u="none" strike="noStrike" kern="1200" dirty="0" smtClean="0">
                <a:solidFill>
                  <a:schemeClr val="tx1"/>
                </a:solidFill>
                <a:effectLst/>
                <a:latin typeface="Times New Roman" pitchFamily="18" charset="0"/>
                <a:ea typeface="+mn-ea"/>
                <a:cs typeface="+mn-cs"/>
              </a:rPr>
              <a:t>: qualité-coûts-délais</a:t>
            </a:r>
          </a:p>
          <a:p>
            <a:pPr rtl="0" fontAlgn="base"/>
            <a:r>
              <a:rPr lang="fr-FR" sz="900" b="0" i="0" u="none" strike="noStrike" kern="1200" dirty="0" smtClean="0">
                <a:solidFill>
                  <a:schemeClr val="tx1"/>
                </a:solidFill>
                <a:effectLst/>
                <a:latin typeface="Times New Roman" pitchFamily="18" charset="0"/>
                <a:ea typeface="+mn-ea"/>
                <a:cs typeface="+mn-cs"/>
              </a:rPr>
              <a:t>Ensuite un projet c’est quelque chose qui se pense </a:t>
            </a:r>
            <a:r>
              <a:rPr lang="fr-FR" sz="900" b="1" i="0" u="none" strike="noStrike" kern="1200" dirty="0" smtClean="0">
                <a:solidFill>
                  <a:schemeClr val="tx1"/>
                </a:solidFill>
                <a:effectLst/>
                <a:latin typeface="Times New Roman" pitchFamily="18" charset="0"/>
                <a:ea typeface="+mn-ea"/>
                <a:cs typeface="+mn-cs"/>
              </a:rPr>
              <a:t>avant </a:t>
            </a:r>
            <a:r>
              <a:rPr lang="fr-FR" sz="900" b="0" i="0" u="none" strike="noStrike" kern="1200" dirty="0" smtClean="0">
                <a:solidFill>
                  <a:schemeClr val="tx1"/>
                </a:solidFill>
                <a:effectLst/>
                <a:latin typeface="Times New Roman" pitchFamily="18" charset="0"/>
                <a:ea typeface="+mn-ea"/>
                <a:cs typeface="+mn-cs"/>
              </a:rPr>
              <a:t>de se réaliser. Par exemple un projet se réalise par étapes. Gérer un projet c’est penser et préparer les tâches à accomplir (les lot de travail) et les étapes (que l’on appelle des jalons).</a:t>
            </a:r>
          </a:p>
          <a:p>
            <a:pPr rtl="0" fontAlgn="base"/>
            <a:r>
              <a:rPr lang="fr-FR" sz="900" b="0" i="0" u="none" strike="noStrike" kern="1200" dirty="0" smtClean="0">
                <a:solidFill>
                  <a:schemeClr val="tx1"/>
                </a:solidFill>
                <a:effectLst/>
                <a:latin typeface="Times New Roman" pitchFamily="18" charset="0"/>
                <a:ea typeface="+mn-ea"/>
                <a:cs typeface="+mn-cs"/>
              </a:rPr>
              <a:t>enfin un projet sert à réaliser quelque chose de </a:t>
            </a:r>
            <a:r>
              <a:rPr lang="fr-FR" sz="900" b="1" i="0" u="none" strike="noStrike" kern="1200" dirty="0" smtClean="0">
                <a:solidFill>
                  <a:schemeClr val="tx1"/>
                </a:solidFill>
                <a:effectLst/>
                <a:latin typeface="Times New Roman" pitchFamily="18" charset="0"/>
                <a:ea typeface="+mn-ea"/>
                <a:cs typeface="+mn-cs"/>
              </a:rPr>
              <a:t>nouveau</a:t>
            </a:r>
            <a:r>
              <a:rPr lang="fr-FR" sz="900" b="0" i="0" u="none" strike="noStrike" kern="1200" dirty="0" smtClean="0">
                <a:solidFill>
                  <a:schemeClr val="tx1"/>
                </a:solidFill>
                <a:effectLst/>
                <a:latin typeface="Times New Roman" pitchFamily="18" charset="0"/>
                <a:ea typeface="+mn-ea"/>
                <a:cs typeface="+mn-cs"/>
              </a:rPr>
              <a:t>, il a un résultat. Ce résultat on l’appelle le </a:t>
            </a:r>
            <a:r>
              <a:rPr lang="fr-FR" sz="900" b="1" i="0" u="none" strike="noStrike" kern="1200" dirty="0" smtClean="0">
                <a:solidFill>
                  <a:schemeClr val="tx1"/>
                </a:solidFill>
                <a:effectLst/>
                <a:latin typeface="Times New Roman" pitchFamily="18" charset="0"/>
                <a:ea typeface="+mn-ea"/>
                <a:cs typeface="+mn-cs"/>
              </a:rPr>
              <a:t>livrable</a:t>
            </a:r>
            <a:r>
              <a:rPr lang="fr-FR" sz="900" b="0" i="0" u="none" strike="noStrike" kern="1200" dirty="0" smtClean="0">
                <a:solidFill>
                  <a:schemeClr val="tx1"/>
                </a:solidFill>
                <a:effectLst/>
                <a:latin typeface="Times New Roman" pitchFamily="18" charset="0"/>
                <a:ea typeface="+mn-ea"/>
                <a:cs typeface="+mn-cs"/>
              </a:rPr>
              <a:t>. Un livrable n’est pas forcément matériel, cela peut-être un événement, une prise de décision. Attention : il n’y a jamais un seul livrable : on a souvent tendance à surestimer le matériel et à oublier les autres. </a:t>
            </a:r>
          </a:p>
          <a:p>
            <a:r>
              <a:rPr lang="fr-FR" sz="900" b="0" i="1" u="none" strike="noStrike" kern="1200" dirty="0" smtClean="0">
                <a:solidFill>
                  <a:schemeClr val="tx1"/>
                </a:solidFill>
                <a:effectLst/>
                <a:latin typeface="Times New Roman" pitchFamily="18" charset="0"/>
                <a:ea typeface="+mn-ea"/>
                <a:cs typeface="+mn-cs"/>
              </a:rPr>
              <a:t>Par exemple développer une application informatique .. et oublier que le vrai défi c’est de former les personnes qui vont l’utiliser au quotidien. </a:t>
            </a:r>
            <a:r>
              <a:rPr lang="fr-FR" sz="900" b="0" i="1" u="none" strike="noStrike" kern="1200" smtClean="0">
                <a:solidFill>
                  <a:schemeClr val="tx1"/>
                </a:solidFill>
                <a:effectLst/>
                <a:latin typeface="Times New Roman" pitchFamily="18" charset="0"/>
                <a:ea typeface="+mn-ea"/>
                <a:cs typeface="+mn-cs"/>
              </a:rPr>
              <a:t>Le défi du projet sera plus d’impliquer et de travailler avec ces personnes que d’écrire des lignes de code. </a:t>
            </a:r>
            <a:endParaRPr lang="fr-FR" sz="900" b="0" i="0" kern="1200" dirty="0" smtClean="0">
              <a:solidFill>
                <a:schemeClr val="tx1"/>
              </a:solidFill>
              <a:effectLst/>
              <a:latin typeface="Times New Roman" pitchFamily="18" charset="0"/>
              <a:ea typeface="+mn-ea"/>
              <a:cs typeface="+mn-cs"/>
            </a:endParaRPr>
          </a:p>
          <a:p>
            <a:r>
              <a:rPr lang="fr-FR" sz="900" b="0" i="0" kern="1200" dirty="0" smtClean="0">
                <a:solidFill>
                  <a:schemeClr val="tx1"/>
                </a:solidFill>
                <a:effectLst/>
                <a:latin typeface="Times New Roman" pitchFamily="18" charset="0"/>
                <a:ea typeface="+mn-ea"/>
                <a:cs typeface="+mn-cs"/>
              </a:rPr>
              <a:t>________________________</a:t>
            </a:r>
          </a:p>
          <a:p>
            <a:r>
              <a:rPr lang="fr-FR" sz="900" b="0" i="0" kern="1200" dirty="0" smtClean="0">
                <a:solidFill>
                  <a:schemeClr val="tx1"/>
                </a:solidFill>
                <a:effectLst/>
                <a:latin typeface="Times New Roman" pitchFamily="18" charset="0"/>
                <a:ea typeface="+mn-ea"/>
                <a:cs typeface="+mn-cs"/>
              </a:rPr>
              <a:t>l'équivalent du PMI book c'est la norme ISO 21500 sur le management de projet, c'est celle là qu'il faut citer plutôt que l'ISO 10006 qui est sur le management de la qualité</a:t>
            </a:r>
          </a:p>
          <a:p>
            <a:endParaRPr lang="fr-FR" sz="800" b="0" i="0" kern="1200" dirty="0" smtClean="0">
              <a:solidFill>
                <a:srgbClr val="000000"/>
              </a:solidFill>
              <a:effectLst/>
              <a:latin typeface="Times New Roman" pitchFamily="18" charset="0"/>
              <a:ea typeface="+mn-ea"/>
              <a:cs typeface="+mn-cs"/>
            </a:endParaRPr>
          </a:p>
          <a:p>
            <a:r>
              <a:rPr lang="fr-FR" sz="800" b="0" i="0" kern="1200" baseline="0" dirty="0" smtClean="0">
                <a:solidFill>
                  <a:srgbClr val="000000"/>
                </a:solidFill>
                <a:effectLst/>
                <a:latin typeface="Times New Roman" pitchFamily="18" charset="0"/>
                <a:ea typeface="+mn-ea"/>
                <a:cs typeface="+mn-cs"/>
              </a:rPr>
              <a:t>Pourtant comme préciser </a:t>
            </a:r>
            <a:r>
              <a:rPr lang="fr-FR" sz="800" b="0" i="0" kern="1200" dirty="0" smtClean="0">
                <a:solidFill>
                  <a:srgbClr val="000000"/>
                </a:solidFill>
                <a:effectLst/>
                <a:latin typeface="Times New Roman" pitchFamily="18" charset="0"/>
                <a:ea typeface="+mn-ea"/>
                <a:cs typeface="+mn-cs"/>
              </a:rPr>
              <a:t>? </a:t>
            </a:r>
            <a:r>
              <a:rPr lang="fr-FR" sz="800" baseline="0" dirty="0" smtClean="0"/>
              <a:t>3 caractéristiques</a:t>
            </a:r>
          </a:p>
          <a:p>
            <a:r>
              <a:rPr lang="fr-FR" sz="800" baseline="0" dirty="0" smtClean="0"/>
              <a:t>1/ Temporaire début et une fin, un délai, -- des contraintes qualité-coûts-délais</a:t>
            </a:r>
          </a:p>
          <a:p>
            <a:r>
              <a:rPr lang="fr-FR" sz="800" b="0" i="0" kern="1200" dirty="0" smtClean="0">
                <a:solidFill>
                  <a:srgbClr val="000000"/>
                </a:solidFill>
                <a:effectLst/>
                <a:latin typeface="Times New Roman" pitchFamily="18" charset="0"/>
                <a:ea typeface="+mn-ea"/>
                <a:cs typeface="+mn-cs"/>
              </a:rPr>
              <a:t>2/ Méthodique : Phases ou étapes,</a:t>
            </a:r>
            <a:r>
              <a:rPr lang="fr-FR" sz="800" b="0" i="0" kern="1200" baseline="0" dirty="0" smtClean="0">
                <a:solidFill>
                  <a:srgbClr val="000000"/>
                </a:solidFill>
                <a:effectLst/>
                <a:latin typeface="Times New Roman" pitchFamily="18" charset="0"/>
                <a:ea typeface="+mn-ea"/>
                <a:cs typeface="+mn-cs"/>
              </a:rPr>
              <a:t> qui se prépare, qui se pense – gestion, management</a:t>
            </a:r>
            <a:endParaRPr lang="fr-FR" sz="800" b="0" i="0" kern="1200" dirty="0" smtClean="0">
              <a:solidFill>
                <a:srgbClr val="000000"/>
              </a:solidFill>
              <a:effectLst/>
              <a:latin typeface="Times New Roman" pitchFamily="18" charset="0"/>
              <a:ea typeface="+mn-ea"/>
              <a:cs typeface="+mn-cs"/>
            </a:endParaRPr>
          </a:p>
          <a:p>
            <a:r>
              <a:rPr lang="fr-FR" sz="800" b="0" i="0" kern="1200" dirty="0" smtClean="0">
                <a:solidFill>
                  <a:srgbClr val="000000"/>
                </a:solidFill>
                <a:effectLst/>
                <a:latin typeface="Times New Roman" pitchFamily="18" charset="0"/>
                <a:ea typeface="+mn-ea"/>
                <a:cs typeface="+mn-cs"/>
              </a:rPr>
              <a:t>3/ Objectif, but final = le livrable</a:t>
            </a:r>
          </a:p>
          <a:p>
            <a:endParaRPr lang="fr-FR" sz="800" b="0" i="0" kern="1200" dirty="0" smtClean="0">
              <a:solidFill>
                <a:srgbClr val="000000"/>
              </a:solidFill>
              <a:effectLst/>
              <a:latin typeface="Times New Roman" pitchFamily="18" charset="0"/>
              <a:ea typeface="+mn-ea"/>
              <a:cs typeface="+mn-cs"/>
            </a:endParaRPr>
          </a:p>
          <a:p>
            <a:pPr rtl="0"/>
            <a:r>
              <a:rPr lang="fr-FR" sz="900" b="0" i="0" u="none" strike="noStrike" kern="1200" dirty="0" smtClean="0">
                <a:solidFill>
                  <a:schemeClr val="tx1"/>
                </a:solidFill>
                <a:effectLst/>
                <a:latin typeface="Times New Roman" pitchFamily="18" charset="0"/>
                <a:ea typeface="+mn-ea"/>
                <a:cs typeface="+mn-cs"/>
              </a:rPr>
              <a:t>pour le PMI un projet c’est ‘’une action temporaire entreprise dans le but de créer un produit, un service ou un résultat unique’’</a:t>
            </a:r>
            <a:endParaRPr lang="fr-FR" sz="800" b="0" dirty="0" smtClean="0">
              <a:effectLst/>
            </a:endParaRPr>
          </a:p>
          <a:p>
            <a:r>
              <a:rPr lang="fr-FR" sz="800" dirty="0" smtClean="0"/>
              <a:t/>
            </a:r>
            <a:br>
              <a:rPr lang="fr-FR" sz="800" dirty="0" smtClean="0"/>
            </a:br>
            <a:endParaRPr lang="fr-FR" sz="800" b="0" i="0" kern="1200" dirty="0" smtClean="0">
              <a:solidFill>
                <a:srgbClr val="000000"/>
              </a:solidFill>
              <a:effectLst/>
              <a:latin typeface="Times New Roman" pitchFamily="18" charset="0"/>
              <a:ea typeface="+mn-ea"/>
              <a:cs typeface="+mn-cs"/>
            </a:endParaRPr>
          </a:p>
          <a:p>
            <a:endParaRPr lang="fr-FR" sz="800" b="0" i="0" kern="1200" dirty="0" smtClean="0">
              <a:solidFill>
                <a:srgbClr val="000000"/>
              </a:solidFill>
              <a:effectLst/>
              <a:latin typeface="Times New Roman" pitchFamily="18" charset="0"/>
              <a:ea typeface="+mn-ea"/>
              <a:cs typeface="+mn-cs"/>
            </a:endParaRPr>
          </a:p>
          <a:p>
            <a:r>
              <a:rPr lang="fr-FR" sz="800" b="1" i="0" kern="1200" dirty="0" smtClean="0">
                <a:solidFill>
                  <a:srgbClr val="000000"/>
                </a:solidFill>
                <a:effectLst/>
                <a:latin typeface="Times New Roman" pitchFamily="18" charset="0"/>
                <a:ea typeface="+mn-ea"/>
                <a:cs typeface="+mn-cs"/>
              </a:rPr>
              <a:t>ISO 10006</a:t>
            </a:r>
            <a:r>
              <a:rPr lang="fr-FR" sz="800" b="0" i="0" kern="1200" dirty="0" smtClean="0">
                <a:solidFill>
                  <a:srgbClr val="000000"/>
                </a:solidFill>
                <a:effectLst/>
                <a:latin typeface="Times New Roman" pitchFamily="18" charset="0"/>
                <a:ea typeface="+mn-ea"/>
                <a:cs typeface="+mn-cs"/>
              </a:rPr>
              <a:t>  processus unique, qui consiste en un ensemble d'activités coordonnées et maîtrisées comportant des dates de début et de fin, entrepris dans le but d'atteindre un objectif conforme à des exigences spécifiques telles que des contraintes de délais, de coûts et de ressources.</a:t>
            </a:r>
          </a:p>
          <a:p>
            <a:endParaRPr lang="fr-FR" sz="800" b="0" i="0" kern="1200" dirty="0" smtClean="0">
              <a:solidFill>
                <a:srgbClr val="000000"/>
              </a:solidFill>
              <a:effectLst/>
              <a:latin typeface="Times New Roman" pitchFamily="18" charset="0"/>
              <a:ea typeface="+mn-ea"/>
              <a:cs typeface="+mn-cs"/>
            </a:endParaRPr>
          </a:p>
          <a:p>
            <a:r>
              <a:rPr lang="fr-FR" sz="800" b="0" i="0" kern="1200" dirty="0" smtClean="0">
                <a:solidFill>
                  <a:schemeClr val="tx1"/>
                </a:solidFill>
                <a:effectLst/>
                <a:latin typeface="Times New Roman" pitchFamily="18" charset="0"/>
                <a:ea typeface="+mn-ea"/>
                <a:cs typeface="+mn-cs"/>
              </a:rPr>
              <a:t>voici le texte intégral de la norme : http://goo.gl/yWF4O</a:t>
            </a:r>
            <a:endParaRPr lang="fr-FR" sz="800" b="0" i="0" kern="1200" dirty="0" smtClean="0">
              <a:solidFill>
                <a:srgbClr val="000000"/>
              </a:solidFill>
              <a:effectLst/>
              <a:latin typeface="Times New Roman" pitchFamily="18" charset="0"/>
              <a:ea typeface="+mn-ea"/>
              <a:cs typeface="+mn-cs"/>
            </a:endParaRPr>
          </a:p>
          <a:p>
            <a:pPr rtl="0" fontAlgn="base"/>
            <a:endParaRPr lang="fr-FR" sz="800" dirty="0" smtClean="0">
              <a:latin typeface="Arial" pitchFamily="34" charset="0"/>
            </a:endParaRPr>
          </a:p>
        </p:txBody>
      </p:sp>
      <p:sp>
        <p:nvSpPr>
          <p:cNvPr id="4" name="Espace réservé du numéro de diapositive 3"/>
          <p:cNvSpPr>
            <a:spLocks noGrp="1"/>
          </p:cNvSpPr>
          <p:nvPr>
            <p:ph type="sldNum" sz="quarter" idx="10"/>
          </p:nvPr>
        </p:nvSpPr>
        <p:spPr/>
        <p:txBody>
          <a:bodyPr/>
          <a:lstStyle/>
          <a:p>
            <a:pPr>
              <a:defRPr/>
            </a:pPr>
            <a:fld id="{106E6D2D-4FB6-4AE1-B740-4408D9084B6D}" type="slidenum">
              <a:rPr lang="fr-FR" smtClean="0"/>
              <a:pPr>
                <a:defRPr/>
              </a:pPr>
              <a:t>8</a:t>
            </a:fld>
            <a:endParaRPr lang="fr-FR"/>
          </a:p>
        </p:txBody>
      </p:sp>
    </p:spTree>
    <p:extLst>
      <p:ext uri="{BB962C8B-B14F-4D97-AF65-F5344CB8AC3E}">
        <p14:creationId xmlns:p14="http://schemas.microsoft.com/office/powerpoint/2010/main" val="52835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Projet</a:t>
            </a:r>
            <a:r>
              <a:rPr lang="fr-FR" baseline="0" dirty="0" smtClean="0"/>
              <a:t> = qui n’a jamais été fait ! Saut dans l’inconnu</a:t>
            </a:r>
            <a:endParaRPr lang="fr-FR" dirty="0"/>
          </a:p>
        </p:txBody>
      </p:sp>
      <p:sp>
        <p:nvSpPr>
          <p:cNvPr id="4" name="Slide Number Placeholder 3"/>
          <p:cNvSpPr>
            <a:spLocks noGrp="1"/>
          </p:cNvSpPr>
          <p:nvPr>
            <p:ph type="sldNum" sz="quarter" idx="10"/>
          </p:nvPr>
        </p:nvSpPr>
        <p:spPr/>
        <p:txBody>
          <a:bodyPr/>
          <a:lstStyle/>
          <a:p>
            <a:pPr>
              <a:defRPr/>
            </a:pPr>
            <a:fld id="{106E6D2D-4FB6-4AE1-B740-4408D9084B6D}" type="slidenum">
              <a:rPr lang="fr-FR" smtClean="0"/>
              <a:pPr>
                <a:defRPr/>
              </a:pPr>
              <a:t>9</a:t>
            </a:fld>
            <a:endParaRPr lang="fr-FR"/>
          </a:p>
        </p:txBody>
      </p:sp>
    </p:spTree>
    <p:extLst>
      <p:ext uri="{BB962C8B-B14F-4D97-AF65-F5344CB8AC3E}">
        <p14:creationId xmlns:p14="http://schemas.microsoft.com/office/powerpoint/2010/main" val="667591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1_Bannière_Module">
    <p:spTree>
      <p:nvGrpSpPr>
        <p:cNvPr id="1" name=""/>
        <p:cNvGrpSpPr/>
        <p:nvPr/>
      </p:nvGrpSpPr>
      <p:grpSpPr>
        <a:xfrm>
          <a:off x="0" y="0"/>
          <a:ext cx="0" cy="0"/>
          <a:chOff x="0" y="0"/>
          <a:chExt cx="0" cy="0"/>
        </a:xfrm>
      </p:grpSpPr>
      <p:sp>
        <p:nvSpPr>
          <p:cNvPr id="11" name="Rectangle 10"/>
          <p:cNvSpPr/>
          <p:nvPr userDrawn="1"/>
        </p:nvSpPr>
        <p:spPr bwMode="auto">
          <a:xfrm>
            <a:off x="-803" y="1554"/>
            <a:ext cx="2548800" cy="5715000"/>
          </a:xfrm>
          <a:prstGeom prst="rect">
            <a:avLst/>
          </a:prstGeom>
          <a:gradFill flip="none" rotWithShape="1">
            <a:gsLst>
              <a:gs pos="1582">
                <a:srgbClr val="DFDA00"/>
              </a:gs>
              <a:gs pos="42000">
                <a:srgbClr val="FFFF00"/>
              </a:gs>
              <a:gs pos="95000">
                <a:srgbClr val="B9B507">
                  <a:alpha val="72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9" name="Titre 1"/>
          <p:cNvSpPr>
            <a:spLocks noGrp="1"/>
          </p:cNvSpPr>
          <p:nvPr>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grpSp>
        <p:nvGrpSpPr>
          <p:cNvPr id="16" name="Groupe 9"/>
          <p:cNvGrpSpPr/>
          <p:nvPr userDrawn="1"/>
        </p:nvGrpSpPr>
        <p:grpSpPr>
          <a:xfrm>
            <a:off x="247297" y="1938175"/>
            <a:ext cx="2056567" cy="784841"/>
            <a:chOff x="247297" y="1938175"/>
            <a:chExt cx="2056567" cy="784841"/>
          </a:xfrm>
        </p:grpSpPr>
        <p:sp>
          <p:nvSpPr>
            <p:cNvPr id="17" name="ZoneTexte 10"/>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20" name="ZoneTexte 11"/>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21"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9" name="Espace réservé du numéro de diapositive 1"/>
          <p:cNvSpPr>
            <a:spLocks noGrp="1"/>
          </p:cNvSpPr>
          <p:nvPr>
            <p:ph type="sldNum" sz="quarter" idx="10"/>
          </p:nvPr>
        </p:nvSpPr>
        <p:spPr>
          <a:xfrm>
            <a:off x="8532440" y="5377780"/>
            <a:ext cx="611560" cy="337220"/>
          </a:xfrm>
        </p:spPr>
        <p:txBody>
          <a:bodyPr/>
          <a:lstStyle>
            <a:lvl1pPr>
              <a:defRPr sz="1400">
                <a:latin typeface="+mn-lt"/>
                <a:cs typeface="Times New Roman" panose="02020603050405020304" pitchFamily="18" charset="0"/>
              </a:defRPr>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13001863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J_Chapitre 10">
    <p:spTree>
      <p:nvGrpSpPr>
        <p:cNvPr id="1" name="Shape 60"/>
        <p:cNvGrpSpPr/>
        <p:nvPr/>
      </p:nvGrpSpPr>
      <p:grpSpPr>
        <a:xfrm>
          <a:off x="0" y="0"/>
          <a:ext cx="0" cy="0"/>
          <a:chOff x="0" y="0"/>
          <a:chExt cx="0" cy="0"/>
        </a:xfrm>
      </p:grpSpPr>
      <p:sp>
        <p:nvSpPr>
          <p:cNvPr id="12" name="Rectangle 11"/>
          <p:cNvSpPr/>
          <p:nvPr userDrawn="1"/>
        </p:nvSpPr>
        <p:spPr bwMode="auto">
          <a:xfrm>
            <a:off x="3" y="0"/>
            <a:ext cx="2548800" cy="5715000"/>
          </a:xfrm>
          <a:prstGeom prst="rect">
            <a:avLst/>
          </a:prstGeom>
          <a:gradFill flip="none" rotWithShape="1">
            <a:gsLst>
              <a:gs pos="0">
                <a:schemeClr val="accent1">
                  <a:lumMod val="60000"/>
                  <a:lumOff val="40000"/>
                  <a:tint val="66000"/>
                  <a:satMod val="160000"/>
                </a:schemeClr>
              </a:gs>
              <a:gs pos="50000">
                <a:srgbClr val="0086EA"/>
              </a:gs>
              <a:gs pos="100000">
                <a:schemeClr val="accent1">
                  <a:lumMod val="60000"/>
                  <a:lumOff val="40000"/>
                  <a:tint val="23500"/>
                  <a:satMod val="160000"/>
                </a:schemeClr>
              </a:gs>
            </a:gsLst>
            <a:lin ang="189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sp>
        <p:nvSpPr>
          <p:cNvPr id="5" name="Shape 62"/>
          <p:cNvSpPr/>
          <p:nvPr/>
        </p:nvSpPr>
        <p:spPr>
          <a:xfrm>
            <a:off x="179389" y="3348038"/>
            <a:ext cx="2232025" cy="1222375"/>
          </a:xfrm>
          <a:prstGeom prst="rect">
            <a:avLst/>
          </a:prstGeom>
          <a:noFill/>
          <a:ln>
            <a:noFill/>
          </a:ln>
        </p:spPr>
        <p:txBody>
          <a:bodyPr lIns="71300" tIns="35650" rIns="71300" bIns="35650"/>
          <a:lstStyle/>
          <a:p>
            <a:pPr eaLnBrk="1" fontAlgn="auto" hangingPunct="1">
              <a:spcBef>
                <a:spcPts val="0"/>
              </a:spcBef>
              <a:spcAft>
                <a:spcPts val="0"/>
              </a:spcAft>
              <a:defRPr/>
            </a:pPr>
            <a:endParaRPr lang="fr-CH" sz="1100" b="1" kern="0" dirty="0">
              <a:latin typeface="Calibri"/>
              <a:ea typeface="Calibri"/>
              <a:cs typeface="Calibri"/>
              <a:sym typeface="Calibri"/>
            </a:endParaRPr>
          </a:p>
        </p:txBody>
      </p:sp>
      <p:sp>
        <p:nvSpPr>
          <p:cNvPr id="11" name="Rectangle 10"/>
          <p:cNvSpPr/>
          <p:nvPr userDrawn="1"/>
        </p:nvSpPr>
        <p:spPr>
          <a:xfrm>
            <a:off x="186362" y="3139422"/>
            <a:ext cx="2369414" cy="1175706"/>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Maitrise d’œuvre et d’ouvrage</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Cas de l’industrie automobile</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Cas du génie civil</a:t>
            </a:r>
          </a:p>
        </p:txBody>
      </p:sp>
      <p:sp>
        <p:nvSpPr>
          <p:cNvPr id="16" name="ZoneTexte 15"/>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17" name="ZoneTexte 16"/>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pic>
        <p:nvPicPr>
          <p:cNvPr id="21" name="Imag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2" name="ZoneTexte 21"/>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4</a:t>
            </a:r>
            <a:endParaRPr lang="fr-FR" sz="1200" b="1" dirty="0">
              <a:solidFill>
                <a:srgbClr val="000000"/>
              </a:solidFill>
              <a:latin typeface="Calibri" pitchFamily="34" charset="0"/>
            </a:endParaRPr>
          </a:p>
        </p:txBody>
      </p:sp>
      <p:sp>
        <p:nvSpPr>
          <p:cNvPr id="23"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24"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space réservé du numéro de diapositive 1"/>
          <p:cNvSpPr>
            <a:spLocks noGrp="1"/>
          </p:cNvSpPr>
          <p:nvPr>
            <p:ph type="sldNum" sz="quarter" idx="10"/>
          </p:nvPr>
        </p:nvSpPr>
        <p:spPr>
          <a:xfrm>
            <a:off x="8532440" y="5377780"/>
            <a:ext cx="611560" cy="337220"/>
          </a:xfrm>
        </p:spPr>
        <p:txBody>
          <a:bodyPr/>
          <a:lstStyle>
            <a:lvl1pPr>
              <a:defRPr sz="1400">
                <a:latin typeface="+mn-lt"/>
                <a:cs typeface="Times New Roman" panose="02020603050405020304" pitchFamily="18" charset="0"/>
              </a:defRPr>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1612012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Plan du cours">
    <p:spTree>
      <p:nvGrpSpPr>
        <p:cNvPr id="1" name=""/>
        <p:cNvGrpSpPr/>
        <p:nvPr/>
      </p:nvGrpSpPr>
      <p:grpSpPr>
        <a:xfrm>
          <a:off x="0" y="0"/>
          <a:ext cx="0" cy="0"/>
          <a:chOff x="0" y="0"/>
          <a:chExt cx="0" cy="0"/>
        </a:xfrm>
      </p:grpSpPr>
      <p:sp>
        <p:nvSpPr>
          <p:cNvPr id="8" name="Rectangle 7"/>
          <p:cNvSpPr/>
          <p:nvPr userDrawn="1"/>
        </p:nvSpPr>
        <p:spPr bwMode="auto">
          <a:xfrm>
            <a:off x="3" y="0"/>
            <a:ext cx="2548800" cy="5715000"/>
          </a:xfrm>
          <a:prstGeom prst="rect">
            <a:avLst/>
          </a:prstGeom>
          <a:gradFill flip="none" rotWithShape="1">
            <a:gsLst>
              <a:gs pos="0">
                <a:schemeClr val="accent2">
                  <a:lumMod val="75000"/>
                  <a:alpha val="84000"/>
                </a:schemeClr>
              </a:gs>
              <a:gs pos="50000">
                <a:schemeClr val="accent2">
                  <a:lumMod val="50000"/>
                </a:schemeClr>
              </a:gs>
              <a:gs pos="100000">
                <a:schemeClr val="accent2">
                  <a:lumMod val="75000"/>
                </a:schemeClr>
              </a:gs>
            </a:gsLst>
            <a:lin ang="135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grpSp>
        <p:nvGrpSpPr>
          <p:cNvPr id="11" name="Groupe 9"/>
          <p:cNvGrpSpPr/>
          <p:nvPr userDrawn="1"/>
        </p:nvGrpSpPr>
        <p:grpSpPr>
          <a:xfrm>
            <a:off x="247297" y="1938175"/>
            <a:ext cx="2056567" cy="784841"/>
            <a:chOff x="247297" y="1938175"/>
            <a:chExt cx="2056567" cy="784841"/>
          </a:xfrm>
        </p:grpSpPr>
        <p:sp>
          <p:nvSpPr>
            <p:cNvPr id="12" name="ZoneTexte 10"/>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14" name="ZoneTexte 11"/>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6"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3" name="Espace réservé du numéro de diapositive 1"/>
          <p:cNvSpPr>
            <a:spLocks noGrp="1"/>
          </p:cNvSpPr>
          <p:nvPr>
            <p:ph type="sldNum" sz="quarter" idx="10"/>
          </p:nvPr>
        </p:nvSpPr>
        <p:spPr>
          <a:xfrm>
            <a:off x="8532440" y="5377780"/>
            <a:ext cx="611560" cy="337220"/>
          </a:xfrm>
        </p:spPr>
        <p:txBody>
          <a:bodyPr/>
          <a:lstStyle>
            <a:lvl1pPr>
              <a:defRPr sz="1400">
                <a:latin typeface="+mn-lt"/>
                <a:cs typeface="Times New Roman" panose="02020603050405020304" pitchFamily="18" charset="0"/>
              </a:defRPr>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41239603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12" name="Rectangle 11"/>
          <p:cNvSpPr/>
          <p:nvPr userDrawn="1"/>
        </p:nvSpPr>
        <p:spPr bwMode="auto">
          <a:xfrm>
            <a:off x="3" y="0"/>
            <a:ext cx="2548800" cy="5715000"/>
          </a:xfrm>
          <a:prstGeom prst="rect">
            <a:avLst/>
          </a:prstGeom>
          <a:gradFill flip="none" rotWithShape="1">
            <a:gsLst>
              <a:gs pos="0">
                <a:schemeClr val="accent2">
                  <a:lumMod val="75000"/>
                  <a:alpha val="84000"/>
                </a:schemeClr>
              </a:gs>
              <a:gs pos="50000">
                <a:schemeClr val="accent2">
                  <a:lumMod val="50000"/>
                </a:schemeClr>
              </a:gs>
              <a:gs pos="100000">
                <a:schemeClr val="accent2">
                  <a:lumMod val="75000"/>
                </a:schemeClr>
              </a:gs>
            </a:gsLst>
            <a:lin ang="135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sp>
        <p:nvSpPr>
          <p:cNvPr id="9" name="Rectangle 8"/>
          <p:cNvSpPr/>
          <p:nvPr userDrawn="1"/>
        </p:nvSpPr>
        <p:spPr>
          <a:xfrm>
            <a:off x="247296" y="3139422"/>
            <a:ext cx="2110125" cy="1920526"/>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Fonctionnel</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Matriciel faible</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Matriciel fort</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Projet sorti</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Organisation/outils</a:t>
            </a:r>
          </a:p>
        </p:txBody>
      </p:sp>
      <p:sp>
        <p:nvSpPr>
          <p:cNvPr id="19" name="ZoneTexte 18"/>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20" name="ZoneTexte 19"/>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pic>
        <p:nvPicPr>
          <p:cNvPr id="24" name="Imag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5" name="ZoneTexte 24"/>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5</a:t>
            </a:r>
            <a:endParaRPr lang="fr-FR" sz="1200" b="1" dirty="0">
              <a:solidFill>
                <a:srgbClr val="000000"/>
              </a:solidFill>
              <a:latin typeface="Calibri" pitchFamily="34" charset="0"/>
            </a:endParaRPr>
          </a:p>
        </p:txBody>
      </p:sp>
      <p:sp>
        <p:nvSpPr>
          <p:cNvPr id="26"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27"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Espace réservé du numéro de diapositive 1"/>
          <p:cNvSpPr>
            <a:spLocks noGrp="1"/>
          </p:cNvSpPr>
          <p:nvPr>
            <p:ph type="sldNum" sz="quarter" idx="10"/>
          </p:nvPr>
        </p:nvSpPr>
        <p:spPr>
          <a:xfrm>
            <a:off x="8532440" y="5377780"/>
            <a:ext cx="611560" cy="337220"/>
          </a:xfrm>
        </p:spPr>
        <p:txBody>
          <a:bodyPr/>
          <a:lstStyle>
            <a:lvl1pPr>
              <a:defRPr sz="1400">
                <a:latin typeface="+mn-lt"/>
                <a:cs typeface="Times New Roman" panose="02020603050405020304" pitchFamily="18" charset="0"/>
              </a:defRPr>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27994298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annière chapitre 2">
    <p:spTree>
      <p:nvGrpSpPr>
        <p:cNvPr id="1" name=""/>
        <p:cNvGrpSpPr/>
        <p:nvPr/>
      </p:nvGrpSpPr>
      <p:grpSpPr>
        <a:xfrm>
          <a:off x="0" y="0"/>
          <a:ext cx="0" cy="0"/>
          <a:chOff x="0" y="0"/>
          <a:chExt cx="0" cy="0"/>
        </a:xfrm>
      </p:grpSpPr>
      <p:sp>
        <p:nvSpPr>
          <p:cNvPr id="9" name="Rectangle 8"/>
          <p:cNvSpPr/>
          <p:nvPr userDrawn="1"/>
        </p:nvSpPr>
        <p:spPr bwMode="auto">
          <a:xfrm>
            <a:off x="-803" y="1554"/>
            <a:ext cx="2548800" cy="5715000"/>
          </a:xfrm>
          <a:prstGeom prst="rect">
            <a:avLst/>
          </a:prstGeom>
          <a:gradFill flip="none" rotWithShape="1">
            <a:gsLst>
              <a:gs pos="1582">
                <a:schemeClr val="tx1">
                  <a:lumMod val="75000"/>
                  <a:lumOff val="25000"/>
                </a:schemeClr>
              </a:gs>
              <a:gs pos="79000">
                <a:schemeClr val="tx1"/>
              </a:gs>
              <a:gs pos="98000">
                <a:schemeClr val="tx1"/>
              </a:gs>
            </a:gsLst>
            <a:lin ang="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20" name="ZoneTexte 19"/>
          <p:cNvSpPr txBox="1"/>
          <p:nvPr userDrawn="1"/>
        </p:nvSpPr>
        <p:spPr>
          <a:xfrm>
            <a:off x="363568" y="2199796"/>
            <a:ext cx="1824025"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Maître de conférences</a:t>
            </a:r>
          </a:p>
          <a:p>
            <a:pPr algn="ctr"/>
            <a:r>
              <a:rPr lang="fr-FR" sz="1400" i="0" dirty="0" smtClean="0">
                <a:solidFill>
                  <a:schemeClr val="bg1"/>
                </a:solidFill>
                <a:latin typeface="Calibri" pitchFamily="34" charset="0"/>
              </a:rPr>
              <a:t> à Centrale Lille</a:t>
            </a:r>
            <a:endParaRPr lang="fr-FR" sz="1400" i="0" dirty="0">
              <a:solidFill>
                <a:srgbClr val="000000"/>
              </a:solidFill>
              <a:latin typeface="Calibri" pitchFamily="34" charset="0"/>
            </a:endParaRPr>
          </a:p>
        </p:txBody>
      </p:sp>
      <p:sp>
        <p:nvSpPr>
          <p:cNvPr id="21" name="ZoneTexte 20"/>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Dr. Rémi Bachelet</a:t>
            </a:r>
            <a:endParaRPr lang="fr-FR" sz="1800" dirty="0">
              <a:solidFill>
                <a:schemeClr val="bg1"/>
              </a:solidFill>
              <a:latin typeface="Calibri" pitchFamily="34" charset="0"/>
            </a:endParaRPr>
          </a:p>
        </p:txBody>
      </p:sp>
      <p:pic>
        <p:nvPicPr>
          <p:cNvPr id="23" name="Imag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5"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26"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Espace réservé du numéro de diapositive 1"/>
          <p:cNvSpPr>
            <a:spLocks noGrp="1"/>
          </p:cNvSpPr>
          <p:nvPr>
            <p:ph type="sldNum" sz="quarter" idx="10"/>
          </p:nvPr>
        </p:nvSpPr>
        <p:spPr>
          <a:xfrm>
            <a:off x="8532440" y="5377780"/>
            <a:ext cx="611560" cy="337220"/>
          </a:xfrm>
        </p:spPr>
        <p:txBody>
          <a:bodyPr/>
          <a:lstStyle>
            <a:lvl1pPr>
              <a:defRPr sz="1400">
                <a:latin typeface="+mn-lt"/>
                <a:cs typeface="Times New Roman" panose="02020603050405020304" pitchFamily="18" charset="0"/>
              </a:defRPr>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9550978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annière chapitre 2">
    <p:spTree>
      <p:nvGrpSpPr>
        <p:cNvPr id="1" name=""/>
        <p:cNvGrpSpPr/>
        <p:nvPr/>
      </p:nvGrpSpPr>
      <p:grpSpPr>
        <a:xfrm>
          <a:off x="0" y="0"/>
          <a:ext cx="0" cy="0"/>
          <a:chOff x="0" y="0"/>
          <a:chExt cx="0" cy="0"/>
        </a:xfrm>
      </p:grpSpPr>
      <p:sp>
        <p:nvSpPr>
          <p:cNvPr id="9" name="Rectangle 8"/>
          <p:cNvSpPr/>
          <p:nvPr userDrawn="1"/>
        </p:nvSpPr>
        <p:spPr bwMode="auto">
          <a:xfrm>
            <a:off x="-803" y="1554"/>
            <a:ext cx="2548800" cy="5715000"/>
          </a:xfrm>
          <a:prstGeom prst="rect">
            <a:avLst/>
          </a:prstGeom>
          <a:gradFill flip="none" rotWithShape="1">
            <a:gsLst>
              <a:gs pos="1582">
                <a:schemeClr val="tx1">
                  <a:lumMod val="75000"/>
                  <a:lumOff val="25000"/>
                </a:schemeClr>
              </a:gs>
              <a:gs pos="59000">
                <a:schemeClr val="tx1"/>
              </a:gs>
              <a:gs pos="98000">
                <a:schemeClr val="bg1">
                  <a:lumMod val="65000"/>
                </a:schemeClr>
              </a:gs>
            </a:gsLst>
            <a:lin ang="81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20" name="ZoneTexte 19"/>
          <p:cNvSpPr txBox="1"/>
          <p:nvPr userDrawn="1"/>
        </p:nvSpPr>
        <p:spPr>
          <a:xfrm>
            <a:off x="363568" y="2199796"/>
            <a:ext cx="1824025" cy="523220"/>
          </a:xfrm>
          <a:prstGeom prst="rect">
            <a:avLst/>
          </a:prstGeom>
          <a:noFill/>
          <a:effectLst/>
        </p:spPr>
        <p:txBody>
          <a:bodyPr wrap="none" rtlCol="0">
            <a:spAutoFit/>
          </a:bodyPr>
          <a:lstStyle/>
          <a:p>
            <a:pPr algn="ctr"/>
            <a:r>
              <a:rPr lang="fr-FR" sz="1400" i="0" dirty="0" smtClean="0">
                <a:solidFill>
                  <a:schemeClr val="bg1"/>
                </a:solidFill>
                <a:latin typeface="Calibri" pitchFamily="34" charset="0"/>
              </a:rPr>
              <a:t>Maître de conférences</a:t>
            </a:r>
          </a:p>
          <a:p>
            <a:pPr algn="ctr"/>
            <a:r>
              <a:rPr lang="fr-FR" sz="1400" i="0" dirty="0" smtClean="0">
                <a:solidFill>
                  <a:schemeClr val="bg1"/>
                </a:solidFill>
                <a:latin typeface="Calibri" pitchFamily="34" charset="0"/>
              </a:rPr>
              <a:t> à Centrale Lille</a:t>
            </a:r>
            <a:endParaRPr lang="fr-FR" sz="1400" i="0" dirty="0">
              <a:solidFill>
                <a:srgbClr val="000000"/>
              </a:solidFill>
              <a:latin typeface="Calibri" pitchFamily="34" charset="0"/>
            </a:endParaRPr>
          </a:p>
        </p:txBody>
      </p:sp>
      <p:sp>
        <p:nvSpPr>
          <p:cNvPr id="21" name="ZoneTexte 20"/>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chemeClr val="bg1"/>
                </a:solidFill>
                <a:latin typeface="Calibri" pitchFamily="34" charset="0"/>
              </a:rPr>
              <a:t>Dr. Rémi Bachelet</a:t>
            </a:r>
            <a:endParaRPr lang="fr-FR" sz="1800" dirty="0">
              <a:solidFill>
                <a:schemeClr val="bg1"/>
              </a:solidFill>
              <a:latin typeface="Calibri" pitchFamily="34" charset="0"/>
            </a:endParaRPr>
          </a:p>
        </p:txBody>
      </p:sp>
      <p:pic>
        <p:nvPicPr>
          <p:cNvPr id="23" name="Imag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5"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26"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Espace réservé du numéro de diapositive 1"/>
          <p:cNvSpPr>
            <a:spLocks noGrp="1"/>
          </p:cNvSpPr>
          <p:nvPr>
            <p:ph type="sldNum" sz="quarter" idx="10"/>
          </p:nvPr>
        </p:nvSpPr>
        <p:spPr>
          <a:xfrm>
            <a:off x="8532440" y="5377780"/>
            <a:ext cx="611560" cy="337220"/>
          </a:xfrm>
        </p:spPr>
        <p:txBody>
          <a:bodyPr/>
          <a:lstStyle>
            <a:lvl1pPr>
              <a:defRPr sz="1400">
                <a:latin typeface="+mn-lt"/>
                <a:cs typeface="Times New Roman" panose="02020603050405020304" pitchFamily="18" charset="0"/>
              </a:defRPr>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35585195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bwMode="auto">
          <a:xfrm>
            <a:off x="2" y="5507304"/>
            <a:ext cx="1331914" cy="20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0" tIns="35661" rIns="71320" bIns="35661" numCol="1" anchor="t" anchorCtr="0" compatLnSpc="1">
            <a:prstTxWarp prst="textNoShape">
              <a:avLst/>
            </a:prstTxWarp>
          </a:bodyPr>
          <a:lstStyle>
            <a:lvl1pPr eaLnBrk="0" hangingPunct="0">
              <a:spcBef>
                <a:spcPct val="50000"/>
              </a:spcBef>
              <a:defRPr sz="900" dirty="0" smtClean="0">
                <a:solidFill>
                  <a:srgbClr val="000000"/>
                </a:solidFill>
              </a:defRPr>
            </a:lvl1pPr>
          </a:lstStyle>
          <a:p>
            <a:pPr>
              <a:defRPr/>
            </a:pPr>
            <a:endParaRPr lang="fr-FR">
              <a:solidFill>
                <a:schemeClr val="tx1"/>
              </a:solidFill>
            </a:endParaRPr>
          </a:p>
        </p:txBody>
      </p:sp>
      <p:sp>
        <p:nvSpPr>
          <p:cNvPr id="7" name="Titre 1"/>
          <p:cNvSpPr>
            <a:spLocks noGrp="1"/>
          </p:cNvSpPr>
          <p:nvPr>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6" name="Espace réservé du numéro de diapositive 1"/>
          <p:cNvSpPr>
            <a:spLocks noGrp="1"/>
          </p:cNvSpPr>
          <p:nvPr>
            <p:ph type="sldNum" sz="quarter" idx="10"/>
          </p:nvPr>
        </p:nvSpPr>
        <p:spPr>
          <a:xfrm>
            <a:off x="8532440" y="5377780"/>
            <a:ext cx="611560" cy="337220"/>
          </a:xfrm>
        </p:spPr>
        <p:txBody>
          <a:bodyPr/>
          <a:lstStyle>
            <a:lvl1pPr>
              <a:defRPr sz="1400">
                <a:latin typeface="+mn-lt"/>
                <a:cs typeface="Times New Roman" panose="02020603050405020304" pitchFamily="18" charset="0"/>
              </a:defRPr>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40493045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nnière chapitre 2">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a:xfrm>
            <a:off x="8532440" y="5377780"/>
            <a:ext cx="611560" cy="337220"/>
          </a:xfrm>
        </p:spPr>
        <p:txBody>
          <a:bodyPr/>
          <a:lstStyle>
            <a:lvl1pPr>
              <a:defRPr sz="1400">
                <a:latin typeface="+mn-lt"/>
                <a:cs typeface="Times New Roman" panose="02020603050405020304" pitchFamily="18" charset="0"/>
              </a:defRPr>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22238124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sitive d'introduction">
    <p:spTree>
      <p:nvGrpSpPr>
        <p:cNvPr id="1" name=""/>
        <p:cNvGrpSpPr/>
        <p:nvPr/>
      </p:nvGrpSpPr>
      <p:grpSpPr>
        <a:xfrm>
          <a:off x="0" y="0"/>
          <a:ext cx="0" cy="0"/>
          <a:chOff x="0" y="0"/>
          <a:chExt cx="0" cy="0"/>
        </a:xfrm>
      </p:grpSpPr>
      <p:sp>
        <p:nvSpPr>
          <p:cNvPr id="14" name="Rectangle 13"/>
          <p:cNvSpPr/>
          <p:nvPr userDrawn="1"/>
        </p:nvSpPr>
        <p:spPr bwMode="auto">
          <a:xfrm>
            <a:off x="2" y="0"/>
            <a:ext cx="2455334" cy="5715000"/>
          </a:xfrm>
          <a:prstGeom prst="rect">
            <a:avLst/>
          </a:prstGeom>
          <a:gradFill flip="none" rotWithShape="1">
            <a:gsLst>
              <a:gs pos="0">
                <a:srgbClr val="663300"/>
              </a:gs>
              <a:gs pos="77000">
                <a:srgbClr val="806B65"/>
              </a:gs>
              <a:gs pos="100000">
                <a:srgbClr val="663300"/>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1" rIns="71320" bIns="35661" numCol="1" rtlCol="0" anchor="t" anchorCtr="0" compatLnSpc="1">
            <a:prstTxWarp prst="textNoShape">
              <a:avLst/>
            </a:prstTxWarp>
          </a:bodyPr>
          <a:lstStyle/>
          <a:p>
            <a:pPr defTabSz="350411" eaLnBrk="0" hangingPunct="0">
              <a:lnSpc>
                <a:spcPct val="86000"/>
              </a:lnSpc>
              <a:buClr>
                <a:srgbClr val="000099"/>
              </a:buClr>
              <a:buSzPct val="100000"/>
              <a:buFont typeface="Times New Roman" pitchFamily="18" charset="0"/>
              <a:buNone/>
            </a:pPr>
            <a:endParaRPr lang="fr-FR" dirty="0" smtClean="0">
              <a:solidFill>
                <a:prstClr val="white">
                  <a:lumMod val="95000"/>
                </a:prstClr>
              </a:solidFill>
              <a:cs typeface="Lucida Sans Unicode" pitchFamily="34" charset="0"/>
              <a:sym typeface="Arial" panose="020B0604020202020204" pitchFamily="34" charset="0"/>
            </a:endParaRPr>
          </a:p>
        </p:txBody>
      </p:sp>
      <p:sp>
        <p:nvSpPr>
          <p:cNvPr id="10" name="Titre 1"/>
          <p:cNvSpPr>
            <a:spLocks noGrp="1"/>
          </p:cNvSpPr>
          <p:nvPr>
            <p:ph type="title"/>
          </p:nvPr>
        </p:nvSpPr>
        <p:spPr>
          <a:xfrm>
            <a:off x="2689200" y="134938"/>
            <a:ext cx="6324171" cy="571500"/>
          </a:xfrm>
          <a:prstGeom prst="rect">
            <a:avLst/>
          </a:prstGeom>
        </p:spPr>
        <p:txBody>
          <a:bodyPr lIns="71320" tIns="35661" rIns="71320" bIns="35661"/>
          <a:lstStyle>
            <a:lvl1pPr algn="ctr">
              <a:defRPr sz="2500" b="1">
                <a:solidFill>
                  <a:schemeClr val="tx1"/>
                </a:solidFill>
                <a:latin typeface="Calibri" pitchFamily="34" charset="0"/>
              </a:defRPr>
            </a:lvl1pPr>
          </a:lstStyle>
          <a:p>
            <a:r>
              <a:rPr lang="fr-FR" dirty="0" smtClean="0"/>
              <a:t>Modifiez le style du titre</a:t>
            </a:r>
            <a:endParaRPr lang="fr-FR" dirty="0"/>
          </a:p>
        </p:txBody>
      </p:sp>
      <p:sp>
        <p:nvSpPr>
          <p:cNvPr id="11" name="Espace réservé du contenu 2"/>
          <p:cNvSpPr>
            <a:spLocks noGrp="1"/>
          </p:cNvSpPr>
          <p:nvPr>
            <p:ph idx="1"/>
          </p:nvPr>
        </p:nvSpPr>
        <p:spPr>
          <a:xfrm>
            <a:off x="2689201" y="1270000"/>
            <a:ext cx="6327802"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6" name="Image 1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0815" y="5233764"/>
            <a:ext cx="793507" cy="277629"/>
          </a:xfrm>
          <a:prstGeom prst="rect">
            <a:avLst/>
          </a:prstGeom>
        </p:spPr>
      </p:pic>
      <p:sp>
        <p:nvSpPr>
          <p:cNvPr id="8" name="Rectangle 7"/>
          <p:cNvSpPr/>
          <p:nvPr userDrawn="1"/>
        </p:nvSpPr>
        <p:spPr>
          <a:xfrm>
            <a:off x="179514" y="3338499"/>
            <a:ext cx="2304254" cy="1480405"/>
          </a:xfrm>
          <a:prstGeom prst="rect">
            <a:avLst/>
          </a:prstGeom>
        </p:spPr>
        <p:txBody>
          <a:bodyPr wrap="square">
            <a:spAutoFit/>
          </a:bodyPr>
          <a:lstStyle/>
          <a:p>
            <a:pPr marL="212970" marR="0" indent="-212970" algn="l" defTabSz="350411" rtl="0" eaLnBrk="1" fontAlgn="base" latinLnBrk="0" hangingPunct="1">
              <a:lnSpc>
                <a:spcPct val="100000"/>
              </a:lnSpc>
              <a:spcBef>
                <a:spcPct val="0"/>
              </a:spcBef>
              <a:spcAft>
                <a:spcPct val="0"/>
              </a:spcAft>
              <a:buClrTx/>
              <a:buSzTx/>
              <a:buFont typeface="Wingdings" pitchFamily="2" charset="2"/>
              <a:buChar char="q"/>
              <a:tabLst/>
              <a:defRPr/>
            </a:pPr>
            <a:r>
              <a:rPr kumimoji="0" lang="fr-FR" sz="1100" i="0" u="none" strike="noStrike" kern="1200" cap="none" spc="0" normalizeH="0" baseline="0" noProof="0" dirty="0" smtClean="0">
                <a:ln>
                  <a:noFill/>
                </a:ln>
                <a:solidFill>
                  <a:srgbClr val="000000"/>
                </a:solidFill>
                <a:effectLst/>
                <a:uLnTx/>
                <a:uFillTx/>
                <a:latin typeface="Calibri" pitchFamily="34" charset="0"/>
                <a:ea typeface="+mn-ea"/>
                <a:cs typeface="+mn-cs"/>
              </a:rPr>
              <a:t>Accès à cette formation</a:t>
            </a:r>
          </a:p>
          <a:p>
            <a:pPr marL="212970" marR="0" indent="-212970" algn="l" defTabSz="350411" rtl="0" eaLnBrk="1" fontAlgn="base" latinLnBrk="0" hangingPunct="1">
              <a:lnSpc>
                <a:spcPct val="100000"/>
              </a:lnSpc>
              <a:spcBef>
                <a:spcPct val="0"/>
              </a:spcBef>
              <a:spcAft>
                <a:spcPct val="0"/>
              </a:spcAft>
              <a:buClrTx/>
              <a:buSzTx/>
              <a:buFont typeface="Wingdings" pitchFamily="2" charset="2"/>
              <a:buChar char="q"/>
              <a:tabLst/>
              <a:defRPr/>
            </a:pPr>
            <a:endParaRPr kumimoji="0" lang="fr-FR" sz="1100" i="0" u="none" strike="noStrike" kern="1200" cap="none" spc="0" normalizeH="0" baseline="0" noProof="0" dirty="0" smtClean="0">
              <a:ln>
                <a:noFill/>
              </a:ln>
              <a:solidFill>
                <a:srgbClr val="000000"/>
              </a:solidFill>
              <a:effectLst/>
              <a:uLnTx/>
              <a:uFillTx/>
              <a:latin typeface="Calibri" pitchFamily="34" charset="0"/>
              <a:ea typeface="+mn-ea"/>
              <a:cs typeface="+mn-cs"/>
            </a:endParaRPr>
          </a:p>
          <a:p>
            <a:pPr marL="212970" indent="-212970" defTabSz="350411" eaLnBrk="1" hangingPunct="1">
              <a:buFont typeface="Wingdings" pitchFamily="2" charset="2"/>
              <a:buChar char="q"/>
            </a:pPr>
            <a:r>
              <a:rPr kumimoji="0" lang="fr-FR" sz="1100" i="0" u="none" strike="noStrike" kern="1200" cap="none" spc="0" normalizeH="0" baseline="0" noProof="0" dirty="0" smtClean="0">
                <a:ln>
                  <a:noFill/>
                </a:ln>
                <a:solidFill>
                  <a:srgbClr val="000000"/>
                </a:solidFill>
                <a:effectLst/>
                <a:uLnTx/>
                <a:uFillTx/>
                <a:latin typeface="Calibri" pitchFamily="34" charset="0"/>
                <a:ea typeface="+mn-ea"/>
                <a:cs typeface="+mn-cs"/>
              </a:rPr>
              <a:t>Objectifs</a:t>
            </a:r>
          </a:p>
          <a:p>
            <a:pPr marL="212970" marR="0" indent="-212970" algn="l" defTabSz="350411" rtl="0" eaLnBrk="1" fontAlgn="base" latinLnBrk="0" hangingPunct="1">
              <a:lnSpc>
                <a:spcPct val="100000"/>
              </a:lnSpc>
              <a:spcBef>
                <a:spcPct val="0"/>
              </a:spcBef>
              <a:spcAft>
                <a:spcPct val="0"/>
              </a:spcAft>
              <a:buClrTx/>
              <a:buSzTx/>
              <a:buFont typeface="Wingdings" pitchFamily="2" charset="2"/>
              <a:buChar char="q"/>
              <a:tabLst/>
              <a:defRPr/>
            </a:pPr>
            <a:endParaRPr kumimoji="0" lang="fr-FR" sz="1100" i="0" u="none" strike="noStrike" kern="1200" cap="none" spc="0" normalizeH="0" baseline="0" noProof="0" dirty="0" smtClean="0">
              <a:ln>
                <a:noFill/>
              </a:ln>
              <a:solidFill>
                <a:srgbClr val="000000"/>
              </a:solidFill>
              <a:effectLst/>
              <a:uLnTx/>
              <a:uFillTx/>
              <a:latin typeface="Calibri" pitchFamily="34" charset="0"/>
              <a:ea typeface="+mn-ea"/>
              <a:cs typeface="+mn-cs"/>
            </a:endParaRPr>
          </a:p>
          <a:p>
            <a:pPr marL="212970" indent="-212970" defTabSz="350411" eaLnBrk="1" hangingPunct="1">
              <a:buFont typeface="Wingdings" pitchFamily="2" charset="2"/>
              <a:buChar char="q"/>
            </a:pPr>
            <a:r>
              <a:rPr kumimoji="0" lang="fr-FR" sz="1100" i="0" u="none" strike="noStrike" kern="1200" cap="none" spc="0" normalizeH="0" baseline="0" noProof="0" dirty="0" smtClean="0">
                <a:ln>
                  <a:noFill/>
                </a:ln>
                <a:solidFill>
                  <a:srgbClr val="000000"/>
                </a:solidFill>
                <a:effectLst/>
                <a:uLnTx/>
                <a:uFillTx/>
                <a:latin typeface="Calibri" pitchFamily="34" charset="0"/>
                <a:ea typeface="+mn-ea"/>
                <a:cs typeface="+mn-cs"/>
              </a:rPr>
              <a:t>Entreprendre</a:t>
            </a:r>
          </a:p>
          <a:p>
            <a:pPr marL="212970" indent="-212970" defTabSz="350411" eaLnBrk="1" hangingPunct="1">
              <a:buFont typeface="Wingdings" pitchFamily="2" charset="2"/>
              <a:buChar char="q"/>
            </a:pPr>
            <a:endParaRPr kumimoji="0" lang="fr-FR" sz="1100" i="0" u="none" strike="noStrike" kern="1200" cap="none" spc="0" normalizeH="0" baseline="0" noProof="0" dirty="0" smtClean="0">
              <a:ln>
                <a:noFill/>
              </a:ln>
              <a:solidFill>
                <a:srgbClr val="000000"/>
              </a:solidFill>
              <a:effectLst/>
              <a:uLnTx/>
              <a:uFillTx/>
              <a:latin typeface="Calibri" pitchFamily="34" charset="0"/>
              <a:ea typeface="+mn-ea"/>
              <a:cs typeface="+mn-cs"/>
            </a:endParaRPr>
          </a:p>
          <a:p>
            <a:pPr marL="212970" indent="-212970" defTabSz="350411" eaLnBrk="1" hangingPunct="1">
              <a:buFont typeface="Wingdings" pitchFamily="2" charset="2"/>
              <a:buChar char="q"/>
            </a:pPr>
            <a:r>
              <a:rPr kumimoji="0" lang="fr-FR" sz="1100" i="0" u="none" strike="noStrike" kern="1200" cap="none" spc="0" normalizeH="0" baseline="0" noProof="0" dirty="0" smtClean="0">
                <a:ln>
                  <a:noFill/>
                </a:ln>
                <a:solidFill>
                  <a:srgbClr val="000000"/>
                </a:solidFill>
                <a:effectLst/>
                <a:uLnTx/>
                <a:uFillTx/>
                <a:latin typeface="Calibri" pitchFamily="34" charset="0"/>
                <a:ea typeface="+mn-ea"/>
                <a:cs typeface="+mn-cs"/>
              </a:rPr>
              <a:t>4 temps</a:t>
            </a:r>
          </a:p>
          <a:p>
            <a:pPr marL="222876" marR="0" lvl="0" indent="-222876" algn="l" defTabSz="713203"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fr-FR" sz="1100" i="0" u="none" strike="noStrike" kern="1200" cap="none" spc="0" normalizeH="0" baseline="0" noProof="0" dirty="0" smtClean="0">
              <a:ln>
                <a:noFill/>
              </a:ln>
              <a:solidFill>
                <a:srgbClr val="000000"/>
              </a:solidFill>
              <a:effectLst/>
              <a:uLnTx/>
              <a:uFillTx/>
              <a:latin typeface="Calibri" pitchFamily="34" charset="0"/>
              <a:ea typeface="+mn-ea"/>
              <a:cs typeface="+mn-cs"/>
            </a:endParaRPr>
          </a:p>
        </p:txBody>
      </p:sp>
      <p:sp>
        <p:nvSpPr>
          <p:cNvPr id="12" name="ZoneTexte 11"/>
          <p:cNvSpPr txBox="1"/>
          <p:nvPr userDrawn="1"/>
        </p:nvSpPr>
        <p:spPr>
          <a:xfrm>
            <a:off x="251520" y="1982952"/>
            <a:ext cx="1985800" cy="384721"/>
          </a:xfrm>
          <a:prstGeom prst="rect">
            <a:avLst/>
          </a:prstGeom>
          <a:noFill/>
          <a:effectLst/>
        </p:spPr>
        <p:txBody>
          <a:bodyPr wrap="none" rtlCol="0">
            <a:spAutoFit/>
          </a:bodyPr>
          <a:lstStyle/>
          <a:p>
            <a:r>
              <a:rPr lang="fr-FR" sz="1900" dirty="0" smtClean="0">
                <a:latin typeface="Calibri" panose="020F0502020204030204" pitchFamily="34" charset="0"/>
              </a:rPr>
              <a:t>Dr. Rémi Bachelet</a:t>
            </a:r>
            <a:endParaRPr lang="fr-FR" sz="1900" dirty="0">
              <a:latin typeface="Calibri" panose="020F0502020204030204" pitchFamily="34" charset="0"/>
            </a:endParaRPr>
          </a:p>
        </p:txBody>
      </p:sp>
      <p:sp>
        <p:nvSpPr>
          <p:cNvPr id="13" name="ZoneTexte 12"/>
          <p:cNvSpPr txBox="1"/>
          <p:nvPr userDrawn="1"/>
        </p:nvSpPr>
        <p:spPr>
          <a:xfrm>
            <a:off x="255557" y="2334280"/>
            <a:ext cx="1824025" cy="523220"/>
          </a:xfrm>
          <a:prstGeom prst="rect">
            <a:avLst/>
          </a:prstGeom>
          <a:noFill/>
          <a:effectLst/>
        </p:spPr>
        <p:txBody>
          <a:bodyPr wrap="none" rtlCol="0">
            <a:spAutoFit/>
          </a:bodyPr>
          <a:lstStyle/>
          <a:p>
            <a:pPr algn="ctr"/>
            <a:r>
              <a:rPr lang="fr-FR" sz="1400" i="0" dirty="0" smtClean="0">
                <a:latin typeface="Calibri" panose="020F0502020204030204" pitchFamily="34" charset="0"/>
              </a:rPr>
              <a:t>Maître de conférences</a:t>
            </a:r>
          </a:p>
          <a:p>
            <a:pPr algn="ctr"/>
            <a:r>
              <a:rPr lang="fr-FR" sz="1400" i="0" dirty="0" smtClean="0">
                <a:latin typeface="Calibri" panose="020F0502020204030204" pitchFamily="34" charset="0"/>
              </a:rPr>
              <a:t> à Centrale Lille</a:t>
            </a:r>
            <a:endParaRPr lang="fr-FR" sz="1400" i="0" dirty="0">
              <a:latin typeface="Calibri" panose="020F0502020204030204" pitchFamily="34" charset="0"/>
            </a:endParaRPr>
          </a:p>
        </p:txBody>
      </p:sp>
    </p:spTree>
    <p:extLst>
      <p:ext uri="{BB962C8B-B14F-4D97-AF65-F5344CB8AC3E}">
        <p14:creationId xmlns:p14="http://schemas.microsoft.com/office/powerpoint/2010/main" val="2311993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S1_Bannière_Module">
    <p:spTree>
      <p:nvGrpSpPr>
        <p:cNvPr id="1" name=""/>
        <p:cNvGrpSpPr/>
        <p:nvPr/>
      </p:nvGrpSpPr>
      <p:grpSpPr>
        <a:xfrm>
          <a:off x="0" y="0"/>
          <a:ext cx="0" cy="0"/>
          <a:chOff x="0" y="0"/>
          <a:chExt cx="0" cy="0"/>
        </a:xfrm>
      </p:grpSpPr>
      <p:sp>
        <p:nvSpPr>
          <p:cNvPr id="18" name="Rectangle 17"/>
          <p:cNvSpPr/>
          <p:nvPr userDrawn="1"/>
        </p:nvSpPr>
        <p:spPr bwMode="auto">
          <a:xfrm>
            <a:off x="-803" y="1554"/>
            <a:ext cx="2548800" cy="5715000"/>
          </a:xfrm>
          <a:prstGeom prst="rect">
            <a:avLst/>
          </a:prstGeom>
          <a:gradFill flip="none" rotWithShape="1">
            <a:gsLst>
              <a:gs pos="1582">
                <a:srgbClr val="DFDA00"/>
              </a:gs>
              <a:gs pos="42000">
                <a:srgbClr val="FFFF00"/>
              </a:gs>
              <a:gs pos="95000">
                <a:srgbClr val="B9B507">
                  <a:alpha val="72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29"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30"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3" name="Groupe 9"/>
          <p:cNvGrpSpPr/>
          <p:nvPr userDrawn="1"/>
        </p:nvGrpSpPr>
        <p:grpSpPr>
          <a:xfrm>
            <a:off x="247297" y="1938175"/>
            <a:ext cx="2056567" cy="784841"/>
            <a:chOff x="247297" y="1938175"/>
            <a:chExt cx="2056567" cy="784841"/>
          </a:xfrm>
        </p:grpSpPr>
        <p:sp>
          <p:nvSpPr>
            <p:cNvPr id="14" name="ZoneTexte 10"/>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15" name="ZoneTexte 11"/>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6"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7" name="Rectangle 16"/>
          <p:cNvSpPr/>
          <p:nvPr userDrawn="1"/>
        </p:nvSpPr>
        <p:spPr>
          <a:xfrm>
            <a:off x="357508" y="3201332"/>
            <a:ext cx="1945732" cy="1231106"/>
          </a:xfrm>
          <a:prstGeom prst="rect">
            <a:avLst/>
          </a:prstGeom>
        </p:spPr>
        <p:txBody>
          <a:bodyPr wrap="square">
            <a:spAutoFit/>
          </a:bodyPr>
          <a:lstStyle/>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mn-cs"/>
              </a:rPr>
              <a:t>Introduction</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mn-cs"/>
              </a:rPr>
              <a:t>Objectifs</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mn-cs"/>
              </a:rPr>
              <a:t>Plan du cours</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endParaRPr kumimoji="0" lang="fr-FR" sz="11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Espace réservé du numéro de diapositive 1"/>
          <p:cNvSpPr>
            <a:spLocks noGrp="1"/>
          </p:cNvSpPr>
          <p:nvPr>
            <p:ph type="sldNum" sz="quarter" idx="10"/>
          </p:nvPr>
        </p:nvSpPr>
        <p:spPr>
          <a:xfrm>
            <a:off x="8532440" y="5377780"/>
            <a:ext cx="611560" cy="337220"/>
          </a:xfrm>
        </p:spPr>
        <p:txBody>
          <a:bodyPr/>
          <a:lstStyle>
            <a:lvl1pPr>
              <a:defRPr sz="1400">
                <a:latin typeface="+mn-lt"/>
                <a:cs typeface="Times New Roman" panose="02020603050405020304" pitchFamily="18" charset="0"/>
              </a:defRPr>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16400451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Plan du cours">
    <p:spTree>
      <p:nvGrpSpPr>
        <p:cNvPr id="1" name=""/>
        <p:cNvGrpSpPr/>
        <p:nvPr/>
      </p:nvGrpSpPr>
      <p:grpSpPr>
        <a:xfrm>
          <a:off x="0" y="0"/>
          <a:ext cx="0" cy="0"/>
          <a:chOff x="0" y="0"/>
          <a:chExt cx="0" cy="0"/>
        </a:xfrm>
      </p:grpSpPr>
      <p:sp>
        <p:nvSpPr>
          <p:cNvPr id="8" name="Rectangle 7"/>
          <p:cNvSpPr/>
          <p:nvPr userDrawn="1"/>
        </p:nvSpPr>
        <p:spPr bwMode="auto">
          <a:xfrm>
            <a:off x="3" y="0"/>
            <a:ext cx="2548800" cy="5715000"/>
          </a:xfrm>
          <a:prstGeom prst="rect">
            <a:avLst/>
          </a:prstGeom>
          <a:gradFill flip="none" rotWithShape="1">
            <a:gsLst>
              <a:gs pos="0">
                <a:srgbClr val="852B85">
                  <a:tint val="66000"/>
                  <a:satMod val="160000"/>
                </a:srgbClr>
              </a:gs>
              <a:gs pos="52000">
                <a:srgbClr val="852B85">
                  <a:tint val="44500"/>
                  <a:satMod val="160000"/>
                </a:srgbClr>
              </a:gs>
              <a:gs pos="100000">
                <a:srgbClr val="7F517F"/>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grpSp>
        <p:nvGrpSpPr>
          <p:cNvPr id="11" name="Groupe 9"/>
          <p:cNvGrpSpPr/>
          <p:nvPr userDrawn="1"/>
        </p:nvGrpSpPr>
        <p:grpSpPr>
          <a:xfrm>
            <a:off x="247297" y="1938175"/>
            <a:ext cx="2056567" cy="784841"/>
            <a:chOff x="247297" y="1938175"/>
            <a:chExt cx="2056567" cy="784841"/>
          </a:xfrm>
        </p:grpSpPr>
        <p:sp>
          <p:nvSpPr>
            <p:cNvPr id="12" name="ZoneTexte 10"/>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14" name="ZoneTexte 11"/>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6"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8" name="Espace réservé du numéro de diapositive 1"/>
          <p:cNvSpPr>
            <a:spLocks noGrp="1"/>
          </p:cNvSpPr>
          <p:nvPr>
            <p:ph type="sldNum" sz="quarter" idx="10"/>
          </p:nvPr>
        </p:nvSpPr>
        <p:spPr>
          <a:xfrm>
            <a:off x="8532440" y="5377780"/>
            <a:ext cx="611560" cy="337220"/>
          </a:xfrm>
        </p:spPr>
        <p:txBody>
          <a:bodyPr/>
          <a:lstStyle>
            <a:lvl1pPr>
              <a:defRPr sz="1400">
                <a:latin typeface="+mn-lt"/>
                <a:cs typeface="Times New Roman" panose="02020603050405020304" pitchFamily="18" charset="0"/>
              </a:defRPr>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12684002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annière chapitre 4">
    <p:spTree>
      <p:nvGrpSpPr>
        <p:cNvPr id="1" name=""/>
        <p:cNvGrpSpPr/>
        <p:nvPr/>
      </p:nvGrpSpPr>
      <p:grpSpPr>
        <a:xfrm>
          <a:off x="0" y="0"/>
          <a:ext cx="0" cy="0"/>
          <a:chOff x="0" y="0"/>
          <a:chExt cx="0" cy="0"/>
        </a:xfrm>
      </p:grpSpPr>
      <p:sp>
        <p:nvSpPr>
          <p:cNvPr id="12" name="Rectangle 11"/>
          <p:cNvSpPr/>
          <p:nvPr userDrawn="1"/>
        </p:nvSpPr>
        <p:spPr bwMode="auto">
          <a:xfrm>
            <a:off x="3" y="0"/>
            <a:ext cx="2548800" cy="5715000"/>
          </a:xfrm>
          <a:prstGeom prst="rect">
            <a:avLst/>
          </a:prstGeom>
          <a:gradFill flip="none" rotWithShape="1">
            <a:gsLst>
              <a:gs pos="0">
                <a:srgbClr val="852B85">
                  <a:tint val="66000"/>
                  <a:satMod val="160000"/>
                </a:srgbClr>
              </a:gs>
              <a:gs pos="52000">
                <a:srgbClr val="852B85">
                  <a:tint val="44500"/>
                  <a:satMod val="160000"/>
                </a:srgbClr>
              </a:gs>
              <a:gs pos="100000">
                <a:srgbClr val="7F517F"/>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sp>
        <p:nvSpPr>
          <p:cNvPr id="28"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29"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7" name="Groupe 9"/>
          <p:cNvGrpSpPr/>
          <p:nvPr userDrawn="1"/>
        </p:nvGrpSpPr>
        <p:grpSpPr>
          <a:xfrm>
            <a:off x="247297" y="1938175"/>
            <a:ext cx="2056567" cy="784841"/>
            <a:chOff x="247297" y="1938175"/>
            <a:chExt cx="2056567" cy="784841"/>
          </a:xfrm>
        </p:grpSpPr>
        <p:sp>
          <p:nvSpPr>
            <p:cNvPr id="18" name="ZoneTexte 10"/>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19" name="ZoneTexte 11"/>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20"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3" name="ZoneTexte 4"/>
          <p:cNvSpPr txBox="1"/>
          <p:nvPr userDrawn="1"/>
        </p:nvSpPr>
        <p:spPr>
          <a:xfrm>
            <a:off x="838113" y="2868541"/>
            <a:ext cx="843372" cy="276999"/>
          </a:xfrm>
          <a:prstGeom prst="rect">
            <a:avLst/>
          </a:prstGeom>
          <a:noFill/>
        </p:spPr>
        <p:txBody>
          <a:bodyPr wrap="none" rtlCol="0">
            <a:spAutoFit/>
          </a:bodyPr>
          <a:lstStyle/>
          <a:p>
            <a:r>
              <a:rPr lang="fr-FR" sz="1200" b="1" dirty="0" smtClean="0"/>
              <a:t>Chapitre</a:t>
            </a:r>
            <a:r>
              <a:rPr lang="fr-FR" sz="1200" b="1" baseline="0" dirty="0" smtClean="0"/>
              <a:t> 1</a:t>
            </a:r>
            <a:endParaRPr lang="fr-FR" sz="1200" b="1" dirty="0"/>
          </a:p>
        </p:txBody>
      </p:sp>
      <p:sp>
        <p:nvSpPr>
          <p:cNvPr id="24" name="Rectangle 23"/>
          <p:cNvSpPr/>
          <p:nvPr userDrawn="1"/>
        </p:nvSpPr>
        <p:spPr>
          <a:xfrm>
            <a:off x="247297" y="3253654"/>
            <a:ext cx="2164404" cy="1548116"/>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mn-cs"/>
              </a:rPr>
              <a:t>Définition</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mn-cs"/>
              </a:rPr>
              <a:t>Pourquoi des projets ?</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mn-cs"/>
              </a:rPr>
              <a:t>Manager un projet</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mn-lt"/>
                <a:ea typeface="+mn-ea"/>
                <a:cs typeface="+mn-cs"/>
              </a:rPr>
              <a:t>Se former</a:t>
            </a:r>
          </a:p>
        </p:txBody>
      </p:sp>
      <p:sp>
        <p:nvSpPr>
          <p:cNvPr id="25" name="Espace réservé du numéro de diapositive 1"/>
          <p:cNvSpPr>
            <a:spLocks noGrp="1"/>
          </p:cNvSpPr>
          <p:nvPr>
            <p:ph type="sldNum" sz="quarter" idx="10"/>
          </p:nvPr>
        </p:nvSpPr>
        <p:spPr>
          <a:xfrm>
            <a:off x="8532440" y="5377780"/>
            <a:ext cx="611560" cy="337220"/>
          </a:xfrm>
        </p:spPr>
        <p:txBody>
          <a:bodyPr/>
          <a:lstStyle>
            <a:lvl1pPr>
              <a:defRPr sz="1400">
                <a:latin typeface="+mn-lt"/>
                <a:cs typeface="Times New Roman" panose="02020603050405020304" pitchFamily="18" charset="0"/>
              </a:defRPr>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27177997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lan du cours">
    <p:spTree>
      <p:nvGrpSpPr>
        <p:cNvPr id="1" name=""/>
        <p:cNvGrpSpPr/>
        <p:nvPr/>
      </p:nvGrpSpPr>
      <p:grpSpPr>
        <a:xfrm>
          <a:off x="0" y="0"/>
          <a:ext cx="0" cy="0"/>
          <a:chOff x="0" y="0"/>
          <a:chExt cx="0" cy="0"/>
        </a:xfrm>
      </p:grpSpPr>
      <p:sp>
        <p:nvSpPr>
          <p:cNvPr id="8" name="Rectangle 7"/>
          <p:cNvSpPr/>
          <p:nvPr userDrawn="1"/>
        </p:nvSpPr>
        <p:spPr bwMode="auto">
          <a:xfrm>
            <a:off x="0" y="0"/>
            <a:ext cx="2548800" cy="5715000"/>
          </a:xfrm>
          <a:prstGeom prst="rect">
            <a:avLst/>
          </a:prstGeom>
          <a:gradFill flip="none" rotWithShape="1">
            <a:gsLst>
              <a:gs pos="69000">
                <a:srgbClr val="FFC000"/>
              </a:gs>
              <a:gs pos="32000">
                <a:srgbClr val="FFE38B">
                  <a:alpha val="85882"/>
                </a:srgbClr>
              </a:gs>
              <a:gs pos="91000">
                <a:srgbClr val="F6911C"/>
              </a:gs>
            </a:gsLst>
            <a:lin ang="189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grpSp>
        <p:nvGrpSpPr>
          <p:cNvPr id="11" name="Groupe 9"/>
          <p:cNvGrpSpPr/>
          <p:nvPr userDrawn="1"/>
        </p:nvGrpSpPr>
        <p:grpSpPr>
          <a:xfrm>
            <a:off x="247297" y="1938175"/>
            <a:ext cx="2056567" cy="784841"/>
            <a:chOff x="247297" y="1938175"/>
            <a:chExt cx="2056567" cy="784841"/>
          </a:xfrm>
        </p:grpSpPr>
        <p:sp>
          <p:nvSpPr>
            <p:cNvPr id="12" name="ZoneTexte 10"/>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14" name="ZoneTexte 11"/>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6"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3" name="Espace réservé du numéro de diapositive 1"/>
          <p:cNvSpPr>
            <a:spLocks noGrp="1"/>
          </p:cNvSpPr>
          <p:nvPr>
            <p:ph type="sldNum" sz="quarter" idx="10"/>
          </p:nvPr>
        </p:nvSpPr>
        <p:spPr>
          <a:xfrm>
            <a:off x="8532440" y="5377780"/>
            <a:ext cx="611560" cy="337220"/>
          </a:xfrm>
        </p:spPr>
        <p:txBody>
          <a:bodyPr/>
          <a:lstStyle>
            <a:lvl1pPr>
              <a:defRPr sz="1400">
                <a:latin typeface="+mn-lt"/>
                <a:cs typeface="Times New Roman" panose="02020603050405020304" pitchFamily="18" charset="0"/>
              </a:defRPr>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19961867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J_Chapitre 10">
    <p:spTree>
      <p:nvGrpSpPr>
        <p:cNvPr id="1" name="Shape 60"/>
        <p:cNvGrpSpPr/>
        <p:nvPr/>
      </p:nvGrpSpPr>
      <p:grpSpPr>
        <a:xfrm>
          <a:off x="0" y="0"/>
          <a:ext cx="0" cy="0"/>
          <a:chOff x="0" y="0"/>
          <a:chExt cx="0" cy="0"/>
        </a:xfrm>
      </p:grpSpPr>
      <p:sp>
        <p:nvSpPr>
          <p:cNvPr id="12" name="Rectangle 11"/>
          <p:cNvSpPr/>
          <p:nvPr userDrawn="1"/>
        </p:nvSpPr>
        <p:spPr bwMode="auto">
          <a:xfrm>
            <a:off x="0" y="0"/>
            <a:ext cx="2548800" cy="5715000"/>
          </a:xfrm>
          <a:prstGeom prst="rect">
            <a:avLst/>
          </a:prstGeom>
          <a:gradFill flip="none" rotWithShape="1">
            <a:gsLst>
              <a:gs pos="69000">
                <a:srgbClr val="FFC000"/>
              </a:gs>
              <a:gs pos="32000">
                <a:srgbClr val="FFE38B">
                  <a:alpha val="85882"/>
                </a:srgbClr>
              </a:gs>
              <a:gs pos="91000">
                <a:srgbClr val="F6911C"/>
              </a:gs>
            </a:gsLst>
            <a:lin ang="189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sp>
        <p:nvSpPr>
          <p:cNvPr id="5" name="Shape 62"/>
          <p:cNvSpPr/>
          <p:nvPr/>
        </p:nvSpPr>
        <p:spPr>
          <a:xfrm>
            <a:off x="179389" y="3348038"/>
            <a:ext cx="2232025" cy="1222375"/>
          </a:xfrm>
          <a:prstGeom prst="rect">
            <a:avLst/>
          </a:prstGeom>
          <a:noFill/>
          <a:ln>
            <a:noFill/>
          </a:ln>
        </p:spPr>
        <p:txBody>
          <a:bodyPr lIns="71300" tIns="35650" rIns="71300" bIns="35650"/>
          <a:lstStyle/>
          <a:p>
            <a:pPr eaLnBrk="1" fontAlgn="auto" hangingPunct="1">
              <a:spcBef>
                <a:spcPts val="0"/>
              </a:spcBef>
              <a:spcAft>
                <a:spcPts val="0"/>
              </a:spcAft>
              <a:defRPr/>
            </a:pPr>
            <a:endParaRPr lang="fr-CH" sz="1100" b="1" kern="0" dirty="0">
              <a:latin typeface="Calibri"/>
              <a:ea typeface="Calibri"/>
              <a:cs typeface="Calibri"/>
              <a:sym typeface="Calibri"/>
            </a:endParaRPr>
          </a:p>
        </p:txBody>
      </p:sp>
      <p:sp>
        <p:nvSpPr>
          <p:cNvPr id="16" name="ZoneTexte 15"/>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17" name="ZoneTexte 16"/>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pic>
        <p:nvPicPr>
          <p:cNvPr id="21" name="Imag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3"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24"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ZoneTexte 4"/>
          <p:cNvSpPr txBox="1"/>
          <p:nvPr userDrawn="1"/>
        </p:nvSpPr>
        <p:spPr>
          <a:xfrm>
            <a:off x="838113" y="2868541"/>
            <a:ext cx="843372" cy="276999"/>
          </a:xfrm>
          <a:prstGeom prst="rect">
            <a:avLst/>
          </a:prstGeom>
          <a:noFill/>
        </p:spPr>
        <p:txBody>
          <a:bodyPr wrap="none" rtlCol="0">
            <a:spAutoFit/>
          </a:bodyPr>
          <a:lstStyle/>
          <a:p>
            <a:r>
              <a:rPr lang="fr-FR" sz="1200" b="1" dirty="0" smtClean="0">
                <a:latin typeface="+mn-lt"/>
              </a:rPr>
              <a:t>Chapitre</a:t>
            </a:r>
            <a:r>
              <a:rPr lang="fr-FR" sz="1200" b="1" baseline="0" dirty="0" smtClean="0">
                <a:latin typeface="+mn-lt"/>
              </a:rPr>
              <a:t> 2</a:t>
            </a:r>
            <a:endParaRPr lang="fr-FR" sz="1200" b="1" dirty="0">
              <a:latin typeface="+mn-lt"/>
            </a:endParaRPr>
          </a:p>
        </p:txBody>
      </p:sp>
      <p:sp>
        <p:nvSpPr>
          <p:cNvPr id="19" name="Rectangle 18"/>
          <p:cNvSpPr/>
          <p:nvPr userDrawn="1"/>
        </p:nvSpPr>
        <p:spPr>
          <a:xfrm>
            <a:off x="179391" y="3253654"/>
            <a:ext cx="2232310" cy="2035044"/>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200" i="0" u="none" strike="noStrike" kern="1200" cap="none" spc="0" normalizeH="0" baseline="0" noProof="0" dirty="0" smtClean="0">
                <a:ln>
                  <a:noFill/>
                </a:ln>
                <a:solidFill>
                  <a:schemeClr val="tx1"/>
                </a:solidFill>
                <a:effectLst/>
                <a:uLnTx/>
                <a:uFillTx/>
                <a:latin typeface="+mn-lt"/>
                <a:ea typeface="+mn-ea"/>
                <a:cs typeface="+mn-cs"/>
              </a:rPr>
              <a:t>Le projet dans l’entreprise</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200" i="0" u="none" strike="noStrike" kern="1200" cap="none" spc="0" normalizeH="0" baseline="0" noProof="0" dirty="0" smtClean="0">
                <a:ln>
                  <a:noFill/>
                </a:ln>
                <a:solidFill>
                  <a:schemeClr val="tx1"/>
                </a:solidFill>
                <a:effectLst/>
                <a:uLnTx/>
                <a:uFillTx/>
                <a:latin typeface="+mn-lt"/>
                <a:ea typeface="+mn-ea"/>
                <a:cs typeface="+mn-cs"/>
              </a:rPr>
              <a:t>Typologie des projets</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200" i="0" u="none" strike="noStrike" kern="1200" cap="none" spc="0" normalizeH="0" baseline="0" noProof="0" dirty="0" smtClean="0">
                <a:ln>
                  <a:noFill/>
                </a:ln>
                <a:solidFill>
                  <a:schemeClr val="tx1"/>
                </a:solidFill>
                <a:effectLst/>
                <a:uLnTx/>
                <a:uFillTx/>
                <a:latin typeface="+mn-lt"/>
                <a:ea typeface="+mn-ea"/>
                <a:cs typeface="+mn-cs"/>
              </a:rPr>
              <a:t>Profils de projets</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200" i="0" u="none" strike="noStrike" kern="1200" cap="none" spc="0" normalizeH="0" baseline="0" noProof="0" dirty="0" smtClean="0">
                <a:ln>
                  <a:noFill/>
                </a:ln>
                <a:solidFill>
                  <a:schemeClr val="tx1"/>
                </a:solidFill>
                <a:effectLst/>
                <a:uLnTx/>
                <a:uFillTx/>
                <a:latin typeface="+mn-lt"/>
                <a:ea typeface="+mn-ea"/>
                <a:cs typeface="+mn-cs"/>
              </a:rPr>
              <a:t>Projets et Opérations</a:t>
            </a:r>
          </a:p>
          <a:p>
            <a:pPr marL="0" marR="0" lvl="0" indent="0" algn="just" defTabSz="914400" rtl="0" eaLnBrk="1" fontAlgn="auto" latinLnBrk="0" hangingPunct="1">
              <a:lnSpc>
                <a:spcPct val="200000"/>
              </a:lnSpc>
              <a:spcBef>
                <a:spcPct val="20000"/>
              </a:spcBef>
              <a:spcAft>
                <a:spcPts val="0"/>
              </a:spcAft>
              <a:buClrTx/>
              <a:buSzTx/>
              <a:buFont typeface="Wingdings" panose="05000000000000000000" pitchFamily="2" charset="2"/>
              <a:buNone/>
              <a:tabLst/>
              <a:defRPr/>
            </a:pPr>
            <a:endParaRPr kumimoji="0" lang="fr-FR" sz="12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Espace réservé du numéro de diapositive 1"/>
          <p:cNvSpPr>
            <a:spLocks noGrp="1"/>
          </p:cNvSpPr>
          <p:nvPr>
            <p:ph type="sldNum" sz="quarter" idx="10"/>
          </p:nvPr>
        </p:nvSpPr>
        <p:spPr>
          <a:xfrm>
            <a:off x="8532440" y="5377780"/>
            <a:ext cx="611560" cy="337220"/>
          </a:xfrm>
        </p:spPr>
        <p:txBody>
          <a:bodyPr/>
          <a:lstStyle>
            <a:lvl1pPr>
              <a:defRPr sz="1400">
                <a:latin typeface="+mn-lt"/>
                <a:cs typeface="Times New Roman" panose="02020603050405020304" pitchFamily="18" charset="0"/>
              </a:defRPr>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256479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lan du cours">
    <p:spTree>
      <p:nvGrpSpPr>
        <p:cNvPr id="1" name=""/>
        <p:cNvGrpSpPr/>
        <p:nvPr/>
      </p:nvGrpSpPr>
      <p:grpSpPr>
        <a:xfrm>
          <a:off x="0" y="0"/>
          <a:ext cx="0" cy="0"/>
          <a:chOff x="0" y="0"/>
          <a:chExt cx="0" cy="0"/>
        </a:xfrm>
      </p:grpSpPr>
      <p:sp>
        <p:nvSpPr>
          <p:cNvPr id="8" name="Rectangle 7"/>
          <p:cNvSpPr/>
          <p:nvPr userDrawn="1"/>
        </p:nvSpPr>
        <p:spPr bwMode="auto">
          <a:xfrm>
            <a:off x="3" y="0"/>
            <a:ext cx="2548800" cy="5715000"/>
          </a:xfrm>
          <a:prstGeom prst="rect">
            <a:avLst/>
          </a:prstGeom>
          <a:gradFill flip="none" rotWithShape="1">
            <a:gsLst>
              <a:gs pos="1000">
                <a:srgbClr val="FF0000"/>
              </a:gs>
              <a:gs pos="50000">
                <a:srgbClr val="FF3F3F"/>
              </a:gs>
              <a:gs pos="100000">
                <a:srgbClr val="FF0000"/>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grpSp>
        <p:nvGrpSpPr>
          <p:cNvPr id="11" name="Groupe 9"/>
          <p:cNvGrpSpPr/>
          <p:nvPr userDrawn="1"/>
        </p:nvGrpSpPr>
        <p:grpSpPr>
          <a:xfrm>
            <a:off x="247297" y="1938175"/>
            <a:ext cx="2056567" cy="784841"/>
            <a:chOff x="247297" y="1938175"/>
            <a:chExt cx="2056567" cy="784841"/>
          </a:xfrm>
        </p:grpSpPr>
        <p:sp>
          <p:nvSpPr>
            <p:cNvPr id="12" name="ZoneTexte 10"/>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14" name="ZoneTexte 11"/>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6"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3" name="Espace réservé du numéro de diapositive 1"/>
          <p:cNvSpPr>
            <a:spLocks noGrp="1"/>
          </p:cNvSpPr>
          <p:nvPr>
            <p:ph type="sldNum" sz="quarter" idx="10"/>
          </p:nvPr>
        </p:nvSpPr>
        <p:spPr>
          <a:xfrm>
            <a:off x="8532440" y="5377780"/>
            <a:ext cx="611560" cy="337220"/>
          </a:xfrm>
        </p:spPr>
        <p:txBody>
          <a:bodyPr/>
          <a:lstStyle>
            <a:lvl1pPr>
              <a:defRPr sz="1400">
                <a:latin typeface="+mn-lt"/>
                <a:cs typeface="Times New Roman" panose="02020603050405020304" pitchFamily="18" charset="0"/>
              </a:defRPr>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26754894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J_Chapitre 10">
    <p:spTree>
      <p:nvGrpSpPr>
        <p:cNvPr id="1" name="Shape 60"/>
        <p:cNvGrpSpPr/>
        <p:nvPr/>
      </p:nvGrpSpPr>
      <p:grpSpPr>
        <a:xfrm>
          <a:off x="0" y="0"/>
          <a:ext cx="0" cy="0"/>
          <a:chOff x="0" y="0"/>
          <a:chExt cx="0" cy="0"/>
        </a:xfrm>
      </p:grpSpPr>
      <p:sp>
        <p:nvSpPr>
          <p:cNvPr id="12" name="Rectangle 11"/>
          <p:cNvSpPr/>
          <p:nvPr userDrawn="1"/>
        </p:nvSpPr>
        <p:spPr bwMode="auto">
          <a:xfrm>
            <a:off x="3" y="0"/>
            <a:ext cx="2548800" cy="5715000"/>
          </a:xfrm>
          <a:prstGeom prst="rect">
            <a:avLst/>
          </a:prstGeom>
          <a:gradFill flip="none" rotWithShape="1">
            <a:gsLst>
              <a:gs pos="1000">
                <a:srgbClr val="FF0000"/>
              </a:gs>
              <a:gs pos="50000">
                <a:srgbClr val="FF3F3F"/>
              </a:gs>
              <a:gs pos="100000">
                <a:srgbClr val="FF0000"/>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sp>
        <p:nvSpPr>
          <p:cNvPr id="5" name="Shape 62"/>
          <p:cNvSpPr/>
          <p:nvPr/>
        </p:nvSpPr>
        <p:spPr>
          <a:xfrm>
            <a:off x="179389" y="3348038"/>
            <a:ext cx="2232025" cy="1222375"/>
          </a:xfrm>
          <a:prstGeom prst="rect">
            <a:avLst/>
          </a:prstGeom>
          <a:noFill/>
          <a:ln>
            <a:noFill/>
          </a:ln>
        </p:spPr>
        <p:txBody>
          <a:bodyPr lIns="71300" tIns="35650" rIns="71300" bIns="35650"/>
          <a:lstStyle/>
          <a:p>
            <a:pPr eaLnBrk="1" fontAlgn="auto" hangingPunct="1">
              <a:spcBef>
                <a:spcPts val="0"/>
              </a:spcBef>
              <a:spcAft>
                <a:spcPts val="0"/>
              </a:spcAft>
              <a:defRPr/>
            </a:pPr>
            <a:endParaRPr lang="fr-CH" sz="1100" b="1" kern="0" dirty="0">
              <a:latin typeface="Calibri"/>
              <a:ea typeface="Calibri"/>
              <a:cs typeface="Calibri"/>
              <a:sym typeface="Calibri"/>
            </a:endParaRPr>
          </a:p>
        </p:txBody>
      </p:sp>
      <p:sp>
        <p:nvSpPr>
          <p:cNvPr id="11" name="Rectangle 10"/>
          <p:cNvSpPr/>
          <p:nvPr userDrawn="1"/>
        </p:nvSpPr>
        <p:spPr>
          <a:xfrm>
            <a:off x="500066" y="3139422"/>
            <a:ext cx="1714480" cy="1548116"/>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err="1" smtClean="0">
                <a:ln>
                  <a:noFill/>
                </a:ln>
                <a:solidFill>
                  <a:schemeClr val="tx1"/>
                </a:solidFill>
                <a:effectLst/>
                <a:uLnTx/>
                <a:uFillTx/>
                <a:latin typeface="Calibri" panose="020F0502020204030204" pitchFamily="34" charset="0"/>
                <a:ea typeface="+mn-ea"/>
                <a:cs typeface="+mn-cs"/>
              </a:rPr>
              <a:t>Dév</a:t>
            </a:r>
            <a:r>
              <a:rPr kumimoji="0" lang="fr-FR" sz="110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 en cascade</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Ingénierie simultanée</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Coût d’un projet</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Coût global</a:t>
            </a:r>
          </a:p>
        </p:txBody>
      </p:sp>
      <p:sp>
        <p:nvSpPr>
          <p:cNvPr id="16" name="ZoneTexte 15"/>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sp>
        <p:nvSpPr>
          <p:cNvPr id="17" name="ZoneTexte 16"/>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pic>
        <p:nvPicPr>
          <p:cNvPr id="21" name="Imag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2" name="ZoneTexte 21"/>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3</a:t>
            </a:r>
            <a:endParaRPr lang="fr-FR" sz="1200" b="1" dirty="0">
              <a:solidFill>
                <a:srgbClr val="000000"/>
              </a:solidFill>
              <a:latin typeface="Calibri" pitchFamily="34" charset="0"/>
            </a:endParaRPr>
          </a:p>
        </p:txBody>
      </p:sp>
      <p:sp>
        <p:nvSpPr>
          <p:cNvPr id="23"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24"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space réservé du numéro de diapositive 1"/>
          <p:cNvSpPr>
            <a:spLocks noGrp="1"/>
          </p:cNvSpPr>
          <p:nvPr>
            <p:ph type="sldNum" sz="quarter" idx="10"/>
          </p:nvPr>
        </p:nvSpPr>
        <p:spPr>
          <a:xfrm>
            <a:off x="8532440" y="5377780"/>
            <a:ext cx="611560" cy="337220"/>
          </a:xfrm>
        </p:spPr>
        <p:txBody>
          <a:bodyPr/>
          <a:lstStyle>
            <a:lvl1pPr>
              <a:defRPr sz="1400">
                <a:latin typeface="+mn-lt"/>
                <a:cs typeface="Times New Roman" panose="02020603050405020304" pitchFamily="18" charset="0"/>
              </a:defRPr>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42195317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Plan du cours">
    <p:spTree>
      <p:nvGrpSpPr>
        <p:cNvPr id="1" name=""/>
        <p:cNvGrpSpPr/>
        <p:nvPr/>
      </p:nvGrpSpPr>
      <p:grpSpPr>
        <a:xfrm>
          <a:off x="0" y="0"/>
          <a:ext cx="0" cy="0"/>
          <a:chOff x="0" y="0"/>
          <a:chExt cx="0" cy="0"/>
        </a:xfrm>
      </p:grpSpPr>
      <p:sp>
        <p:nvSpPr>
          <p:cNvPr id="8" name="Rectangle 7"/>
          <p:cNvSpPr/>
          <p:nvPr userDrawn="1"/>
        </p:nvSpPr>
        <p:spPr bwMode="auto">
          <a:xfrm>
            <a:off x="3" y="0"/>
            <a:ext cx="2548800" cy="5715000"/>
          </a:xfrm>
          <a:prstGeom prst="rect">
            <a:avLst/>
          </a:prstGeom>
          <a:gradFill flip="none" rotWithShape="1">
            <a:gsLst>
              <a:gs pos="0">
                <a:schemeClr val="accent1">
                  <a:lumMod val="60000"/>
                  <a:lumOff val="40000"/>
                  <a:tint val="66000"/>
                  <a:satMod val="160000"/>
                </a:schemeClr>
              </a:gs>
              <a:gs pos="50000">
                <a:srgbClr val="0086EA"/>
              </a:gs>
              <a:gs pos="100000">
                <a:schemeClr val="accent1">
                  <a:lumMod val="60000"/>
                  <a:lumOff val="40000"/>
                  <a:tint val="23500"/>
                  <a:satMod val="160000"/>
                </a:schemeClr>
              </a:gs>
            </a:gsLst>
            <a:lin ang="189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grpSp>
        <p:nvGrpSpPr>
          <p:cNvPr id="11" name="Groupe 9"/>
          <p:cNvGrpSpPr/>
          <p:nvPr userDrawn="1"/>
        </p:nvGrpSpPr>
        <p:grpSpPr>
          <a:xfrm>
            <a:off x="247297" y="1938175"/>
            <a:ext cx="2056567" cy="784841"/>
            <a:chOff x="247297" y="1938175"/>
            <a:chExt cx="2056567" cy="784841"/>
          </a:xfrm>
        </p:grpSpPr>
        <p:sp>
          <p:nvSpPr>
            <p:cNvPr id="12" name="ZoneTexte 10"/>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sp>
          <p:nvSpPr>
            <p:cNvPr id="14" name="ZoneTexte 11"/>
            <p:cNvSpPr txBox="1"/>
            <p:nvPr userDrawn="1"/>
          </p:nvSpPr>
          <p:spPr>
            <a:xfrm>
              <a:off x="247297" y="2199796"/>
              <a:ext cx="2056567" cy="523220"/>
            </a:xfrm>
            <a:prstGeom prst="rect">
              <a:avLst/>
            </a:prstGeom>
            <a:noFill/>
            <a:effectLst/>
          </p:spPr>
          <p:txBody>
            <a:bodyPr wrap="none" rtlCol="0">
              <a:spAutoFit/>
            </a:bodyPr>
            <a:lstStyle/>
            <a:p>
              <a:pPr algn="ctr"/>
              <a:r>
                <a:rPr lang="fr-FR" sz="1400" i="0" dirty="0" smtClean="0">
                  <a:solidFill>
                    <a:srgbClr val="000000"/>
                  </a:solidFill>
                  <a:latin typeface="Calibri" pitchFamily="34" charset="0"/>
                </a:rPr>
                <a:t>Maître de conférences</a:t>
              </a:r>
            </a:p>
            <a:p>
              <a:pPr algn="ctr"/>
              <a:r>
                <a:rPr lang="fr-FR" sz="1400" i="0" dirty="0" smtClean="0">
                  <a:solidFill>
                    <a:srgbClr val="000000"/>
                  </a:solidFill>
                  <a:latin typeface="Calibri" pitchFamily="34" charset="0"/>
                </a:rPr>
                <a:t> à Centrale Lille</a:t>
              </a:r>
              <a:endParaRPr lang="fr-FR" sz="1400" i="0" dirty="0">
                <a:solidFill>
                  <a:srgbClr val="000000"/>
                </a:solidFill>
                <a:latin typeface="Calibri" pitchFamily="34" charset="0"/>
              </a:endParaRPr>
            </a:p>
          </p:txBody>
        </p:sp>
      </p:grpSp>
      <p:pic>
        <p:nvPicPr>
          <p:cNvPr id="16"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3" name="Espace réservé du numéro de diapositive 1"/>
          <p:cNvSpPr>
            <a:spLocks noGrp="1"/>
          </p:cNvSpPr>
          <p:nvPr>
            <p:ph type="sldNum" sz="quarter" idx="10"/>
          </p:nvPr>
        </p:nvSpPr>
        <p:spPr>
          <a:xfrm>
            <a:off x="8532440" y="5377780"/>
            <a:ext cx="611560" cy="337220"/>
          </a:xfrm>
        </p:spPr>
        <p:txBody>
          <a:bodyPr/>
          <a:lstStyle>
            <a:lvl1pPr>
              <a:defRPr sz="1400">
                <a:latin typeface="+mn-lt"/>
                <a:cs typeface="Times New Roman" panose="02020603050405020304" pitchFamily="18" charset="0"/>
              </a:defRPr>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39721041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F07B8DE-9430-46E8-A38B-5DA0DE501445}" type="slidenum">
              <a:rPr lang="fr-FR" smtClean="0"/>
              <a:pPr>
                <a:defRPr/>
              </a:pPr>
              <a:t>‹N°›</a:t>
            </a:fld>
            <a:endParaRPr lang="fr-FR"/>
          </a:p>
        </p:txBody>
      </p:sp>
    </p:spTree>
    <p:extLst>
      <p:ext uri="{BB962C8B-B14F-4D97-AF65-F5344CB8AC3E}">
        <p14:creationId xmlns:p14="http://schemas.microsoft.com/office/powerpoint/2010/main" val="3408752908"/>
      </p:ext>
    </p:extLst>
  </p:cSld>
  <p:clrMap bg1="lt1" tx1="dk1" bg2="lt2" tx2="dk2" accent1="accent1" accent2="accent2" accent3="accent3" accent4="accent4" accent5="accent5" accent6="accent6" hlink="hlink" folHlink="folHlink"/>
  <p:sldLayoutIdLst>
    <p:sldLayoutId id="2147483744" r:id="rId1"/>
    <p:sldLayoutId id="2147483743" r:id="rId2"/>
    <p:sldLayoutId id="2147483746" r:id="rId3"/>
    <p:sldLayoutId id="2147483747" r:id="rId4"/>
    <p:sldLayoutId id="2147483755" r:id="rId5"/>
    <p:sldLayoutId id="2147483748" r:id="rId6"/>
    <p:sldLayoutId id="2147483756" r:id="rId7"/>
    <p:sldLayoutId id="2147483753" r:id="rId8"/>
    <p:sldLayoutId id="2147483757" r:id="rId9"/>
    <p:sldLayoutId id="2147483754" r:id="rId10"/>
    <p:sldLayoutId id="2147483758" r:id="rId11"/>
    <p:sldLayoutId id="2147483749" r:id="rId12"/>
    <p:sldLayoutId id="2147483752" r:id="rId13"/>
    <p:sldLayoutId id="2147483759" r:id="rId14"/>
    <p:sldLayoutId id="2147483750" r:id="rId15"/>
    <p:sldLayoutId id="2147483751" r:id="rId16"/>
    <p:sldLayoutId id="2147483760" r:id="rId17"/>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estiondeprojet.pm/organisation-des-projet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ommons.wikimedia.org/wiki/File:Apollo_11_Launch2.jpg#mediaviewer/File:Apollo_11_Launch2.jpg"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hyperlink" Target="http://pixabay.com/fr/ordinateur-portable-336634/" TargetMode="External"/><Relationship Id="rId4" Type="http://schemas.openxmlformats.org/officeDocument/2006/relationships/hyperlink" Target="http://upload.wikimedia.org/wikipedia/commons/f/fb/Wikimedia_Conference_Berlin_-_Developer_meeting_(7700).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upload.wikimedia.org/wikipedia/commons/f/f9/Boeing_747-8_Test_Planes_in_Assembly.jp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em-lyon.com/france/professeurs/picq/index.aspx"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gestiondeprojet.p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mooc.gestiondeprojet.p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em-lyon.com/france/professeurs/picq/index.aspx"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goo.gl/FqgAI"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goo.gl/Uqr6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hyperlink" Target="http://upload.wikimedia.org/wikipedia/commons/8/86/Plzensky_Prazdroj_brewery_tour_06.jpg" TargetMode="External"/><Relationship Id="rId4" Type="http://schemas.openxmlformats.org/officeDocument/2006/relationships/hyperlink" Target="http://upload.wikimedia.org/wikipedia/commons/7/7d/Cathedrale_d'Orleans.jp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upload.wikimedia.org/wikipedia/commons/b/bd/Gemini_spacecraft.jp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creativecommons.org/about/download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goo.gl/2uGj8s" TargetMode="External"/><Relationship Id="rId4" Type="http://schemas.openxmlformats.org/officeDocument/2006/relationships/hyperlink" Target="http://goo.gl/s2yRtv"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hyperlink" Target="https://upload.wikimedia.org/wikipedia/commons/0/05/Ariane_5_Le_Bourget_FRA_001.jp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Handshake#mediaviewer/File:Handshake_(Workshop_Cologne_%2706).jpeg"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pixabay.com/fr/voiture-v%C3%A9hicule-automobile-308454/" TargetMode="External"/><Relationship Id="rId7" Type="http://schemas.openxmlformats.org/officeDocument/2006/relationships/image" Target="../media/image41.WMF"/><Relationship Id="rId2" Type="http://schemas.openxmlformats.org/officeDocument/2006/relationships/notesSlide" Target="../notesSlides/notesSlide42.xml"/><Relationship Id="rId1" Type="http://schemas.openxmlformats.org/officeDocument/2006/relationships/slideLayout" Target="../slideLayouts/slideLayout10.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s://commons.wikimedia.org/wiki/File:Apollo_11_Launch2.jpg#mediaviewer/File:Apollo_11_Launch2.jpg" TargetMode="External"/><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hyperlink" Target="https://upload.wikimedia.org/wikipedia/commons/0/0a/Mir_entre_l'espace_et_la_Terre_edit.jpg" TargetMode="External"/><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goo.gl/s15gR"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hyperlink" Target="http://goo.gl/wSR9B" TargetMode="External"/><Relationship Id="rId5" Type="http://schemas.openxmlformats.org/officeDocument/2006/relationships/hyperlink" Target="http://goo.gl/S6WtM" TargetMode="External"/><Relationship Id="rId4" Type="http://schemas.openxmlformats.org/officeDocument/2006/relationships/hyperlink" Target="http://goo.gl/nuO8t"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https://upload.wikimedia.org/wikipedia/commons/c/c1/Kepler186f-ArtistConcept-20140417.jpg"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53.WMF"/></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goo.gl/aRbdKz"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hyperlink" Target="http://fr.slideshare.net/bachelet/projet-les-fondamentaux-39040122" TargetMode="External"/><Relationship Id="rId5" Type="http://schemas.openxmlformats.org/officeDocument/2006/relationships/hyperlink" Target="http://fr.slideshare.net/bachelet/projet-les-fondamentaux" TargetMode="External"/><Relationship Id="rId4" Type="http://schemas.openxmlformats.org/officeDocument/2006/relationships/hyperlink" Target="http://fr.slideshare.net/bachelet/cours-de-gestion-de-projet-les-fondamentaux"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notesSlide" Target="../notesSlides/notesSlide58.xml"/><Relationship Id="rId1" Type="http://schemas.openxmlformats.org/officeDocument/2006/relationships/slideLayout" Target="../slideLayouts/slideLayout15.xml"/><Relationship Id="rId5" Type="http://schemas.openxmlformats.org/officeDocument/2006/relationships/hyperlink" Target="http://goo.gl/aRbdKz" TargetMode="External"/><Relationship Id="rId4" Type="http://schemas.openxmlformats.org/officeDocument/2006/relationships/hyperlink" Target="https://goo.gl/Of0zGI"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4/49/Apollo_16_Launch_-_GPN-2000-000638.jp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hyperlink" Target="https://commons.wikimedia.org/wiki/File:Kirghiz_wedding.jpg" TargetMode="External"/><Relationship Id="rId3" Type="http://schemas.openxmlformats.org/officeDocument/2006/relationships/image" Target="../media/image9.jpeg"/><Relationship Id="rId7" Type="http://schemas.openxmlformats.org/officeDocument/2006/relationships/hyperlink" Target="https://fabamali.org/faba-mali-finance-et-organise-la-construction-dun-puit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www.public-domain-image.com/free-images/people/male-men/building-house-building-construction-workers-725x544.jpg" TargetMode="External"/><Relationship Id="rId5" Type="http://schemas.openxmlformats.org/officeDocument/2006/relationships/image" Target="../media/image11.jpeg"/><Relationship Id="rId10" Type="http://schemas.openxmlformats.org/officeDocument/2006/relationships/image" Target="../media/image12.jpeg"/><Relationship Id="rId4" Type="http://schemas.openxmlformats.org/officeDocument/2006/relationships/image" Target="../media/image10.jpeg"/><Relationship Id="rId9" Type="http://schemas.openxmlformats.org/officeDocument/2006/relationships/hyperlink" Target="https://pixabay.com/static/uploads/photo/2015/01/20/16/38/millau-bridge-605638_960_720.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ISO_2150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jphotostyle.com/handwriting/p/project.html" TargetMode="External"/><Relationship Id="rId5" Type="http://schemas.openxmlformats.org/officeDocument/2006/relationships/image" Target="../media/image13.jpeg"/><Relationship Id="rId4" Type="http://schemas.openxmlformats.org/officeDocument/2006/relationships/hyperlink" Target="https://en.wikipedia.org/wiki/Project_Management_Body_of_Knowledg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76"/>
          <p:cNvSpPr>
            <a:spLocks noGrp="1" noChangeArrowheads="1"/>
          </p:cNvSpPr>
          <p:nvPr>
            <p:ph type="title"/>
          </p:nvPr>
        </p:nvSpPr>
        <p:spPr>
          <a:xfrm>
            <a:off x="2699792" y="4369668"/>
            <a:ext cx="6313582" cy="571500"/>
          </a:xfrm>
          <a:prstGeom prst="rect">
            <a:avLst/>
          </a:prstGeom>
        </p:spPr>
        <p:txBody>
          <a:bodyPr>
            <a:normAutofit/>
          </a:bodyPr>
          <a:lstStyle/>
          <a:p>
            <a:pPr eaLnBrk="1" hangingPunct="1"/>
            <a:r>
              <a:rPr lang="fr-CH" sz="3600" b="1" dirty="0" smtClean="0">
                <a:solidFill>
                  <a:srgbClr val="002060"/>
                </a:solidFill>
              </a:rPr>
              <a:t>Notions fondamentales</a:t>
            </a:r>
            <a:endParaRPr lang="fr-FR" sz="3600" b="1" dirty="0" smtClean="0">
              <a:solidFill>
                <a:srgbClr val="002060"/>
              </a:solidFill>
            </a:endParaRPr>
          </a:p>
        </p:txBody>
      </p:sp>
      <p:sp>
        <p:nvSpPr>
          <p:cNvPr id="9" name="Text Box 186"/>
          <p:cNvSpPr txBox="1">
            <a:spLocks noChangeArrowheads="1"/>
          </p:cNvSpPr>
          <p:nvPr/>
        </p:nvSpPr>
        <p:spPr bwMode="auto">
          <a:xfrm>
            <a:off x="2823716" y="5156686"/>
            <a:ext cx="6156970" cy="280912"/>
          </a:xfrm>
          <a:prstGeom prst="rect">
            <a:avLst/>
          </a:prstGeom>
          <a:solidFill>
            <a:schemeClr val="bg1"/>
          </a:solidFill>
          <a:ln>
            <a:noFill/>
          </a:ln>
          <a:effectLs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9pPr>
          </a:lstStyle>
          <a:p>
            <a:pPr algn="ctr">
              <a:lnSpc>
                <a:spcPct val="86000"/>
              </a:lnSpc>
              <a:buClr>
                <a:srgbClr val="000099"/>
              </a:buClr>
              <a:buSzPct val="100000"/>
              <a:buFont typeface="Times New Roman" pitchFamily="18" charset="0"/>
              <a:buNone/>
            </a:pPr>
            <a:r>
              <a:rPr lang="fr-FR" sz="1400" dirty="0" smtClean="0">
                <a:solidFill>
                  <a:srgbClr val="000000"/>
                </a:solidFill>
                <a:latin typeface="Calibri" panose="020F0502020204030204" pitchFamily="34" charset="0"/>
              </a:rPr>
              <a:t>Versions récentes du cours </a:t>
            </a:r>
            <a:r>
              <a:rPr lang="fr-FR" sz="1400" dirty="0" err="1" smtClean="0">
                <a:solidFill>
                  <a:srgbClr val="000000"/>
                </a:solidFill>
                <a:latin typeface="Calibri" panose="020F0502020204030204" pitchFamily="34" charset="0"/>
              </a:rPr>
              <a:t>pdf</a:t>
            </a:r>
            <a:r>
              <a:rPr lang="fr-FR" sz="1400" dirty="0" smtClean="0">
                <a:solidFill>
                  <a:srgbClr val="000000"/>
                </a:solidFill>
                <a:latin typeface="Calibri" panose="020F0502020204030204" pitchFamily="34" charset="0"/>
              </a:rPr>
              <a:t>, </a:t>
            </a:r>
            <a:r>
              <a:rPr lang="fr-FR" sz="1400" dirty="0" err="1" smtClean="0">
                <a:solidFill>
                  <a:srgbClr val="000000"/>
                </a:solidFill>
                <a:latin typeface="Calibri" panose="020F0502020204030204" pitchFamily="34" charset="0"/>
              </a:rPr>
              <a:t>ppt</a:t>
            </a:r>
            <a:r>
              <a:rPr lang="fr-FR" sz="1400" dirty="0" smtClean="0">
                <a:solidFill>
                  <a:srgbClr val="000000"/>
                </a:solidFill>
                <a:latin typeface="Calibri" panose="020F0502020204030204" pitchFamily="34" charset="0"/>
              </a:rPr>
              <a:t>, vidéo disponibles ici :</a:t>
            </a:r>
            <a:r>
              <a:rPr lang="fr-FR" sz="1400" dirty="0" smtClean="0">
                <a:solidFill>
                  <a:srgbClr val="000000"/>
                </a:solidFill>
                <a:latin typeface="Calibri" panose="020F0502020204030204" pitchFamily="34" charset="0"/>
                <a:cs typeface="Lucida Sans Unicode" pitchFamily="34" charset="0"/>
              </a:rPr>
              <a:t> </a:t>
            </a:r>
            <a:r>
              <a:rPr lang="fr-FR" sz="1400" dirty="0" smtClean="0">
                <a:solidFill>
                  <a:srgbClr val="000000"/>
                </a:solidFill>
                <a:latin typeface="Calibri" panose="020F0502020204030204" pitchFamily="34" charset="0"/>
                <a:cs typeface="Lucida Sans Unicode" pitchFamily="34" charset="0"/>
                <a:hlinkClick r:id="rId3"/>
              </a:rPr>
              <a:t>management de projet</a:t>
            </a:r>
            <a:endParaRPr lang="fr-FR" sz="1400" dirty="0">
              <a:solidFill>
                <a:srgbClr val="000000"/>
              </a:solidFill>
              <a:latin typeface="Calibri" panose="020F0502020204030204" pitchFamily="34" charset="0"/>
              <a:cs typeface="Lucida Sans Unicode" pitchFamily="34" charset="0"/>
            </a:endParaRPr>
          </a:p>
        </p:txBody>
      </p:sp>
      <p:pic>
        <p:nvPicPr>
          <p:cNvPr id="10" name="Picture 2" descr="C:\Users\mat\Downloads\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9885" y="885715"/>
            <a:ext cx="3245870" cy="3273695"/>
          </a:xfrm>
          <a:prstGeom prst="rect">
            <a:avLst/>
          </a:prstGeom>
          <a:noFill/>
          <a:effectLst>
            <a:outerShdw blurRad="50800" dist="38100" dir="2700000" algn="tl" rotWithShape="0">
              <a:prstClr val="black">
                <a:alpha val="40000"/>
              </a:prstClr>
            </a:outerShdw>
          </a:effectLst>
        </p:spPr>
      </p:pic>
      <p:sp>
        <p:nvSpPr>
          <p:cNvPr id="11" name="Text Box 4"/>
          <p:cNvSpPr txBox="1">
            <a:spLocks noChangeArrowheads="1"/>
          </p:cNvSpPr>
          <p:nvPr/>
        </p:nvSpPr>
        <p:spPr bwMode="auto">
          <a:xfrm>
            <a:off x="2698951" y="142939"/>
            <a:ext cx="6287739" cy="482313"/>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lnSpc>
                <a:spcPct val="90000"/>
              </a:lnSpc>
            </a:pPr>
            <a:r>
              <a:rPr lang="en-GB" sz="2800" b="1" dirty="0" err="1">
                <a:solidFill>
                  <a:schemeClr val="tx1"/>
                </a:solidFill>
                <a:latin typeface="Calibri" pitchFamily="34" charset="0"/>
                <a:ea typeface="+mj-ea"/>
                <a:cs typeface="Calibri" pitchFamily="34" charset="0"/>
              </a:rPr>
              <a:t>Gestion</a:t>
            </a:r>
            <a:r>
              <a:rPr lang="en-GB" sz="2800" b="1" dirty="0">
                <a:solidFill>
                  <a:schemeClr val="tx1"/>
                </a:solidFill>
                <a:latin typeface="Calibri" pitchFamily="34" charset="0"/>
                <a:ea typeface="+mj-ea"/>
                <a:cs typeface="Calibri" pitchFamily="34" charset="0"/>
              </a:rPr>
              <a:t> de </a:t>
            </a:r>
            <a:r>
              <a:rPr lang="en-GB" sz="2800" b="1" dirty="0" err="1">
                <a:solidFill>
                  <a:schemeClr val="tx1"/>
                </a:solidFill>
                <a:latin typeface="Calibri" pitchFamily="34" charset="0"/>
                <a:ea typeface="+mj-ea"/>
                <a:cs typeface="Calibri" pitchFamily="34" charset="0"/>
              </a:rPr>
              <a:t>projet</a:t>
            </a:r>
            <a:endParaRPr lang="en-GB" sz="2800" b="1" dirty="0">
              <a:solidFill>
                <a:schemeClr val="tx1"/>
              </a:solidFill>
              <a:latin typeface="Calibri" pitchFamily="34" charset="0"/>
              <a:ea typeface="+mj-ea"/>
              <a:cs typeface="Calibri" pitchFamily="34" charset="0"/>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1</a:t>
            </a:fld>
            <a:endParaRPr lang="fr-FR" dirty="0"/>
          </a:p>
        </p:txBody>
      </p:sp>
      <p:sp>
        <p:nvSpPr>
          <p:cNvPr id="12" name="ZoneTexte 1"/>
          <p:cNvSpPr txBox="1"/>
          <p:nvPr/>
        </p:nvSpPr>
        <p:spPr>
          <a:xfrm>
            <a:off x="7114858" y="5459881"/>
            <a:ext cx="2019032" cy="261610"/>
          </a:xfrm>
          <a:prstGeom prst="rect">
            <a:avLst/>
          </a:prstGeom>
          <a:solidFill>
            <a:schemeClr val="bg1"/>
          </a:solidFill>
        </p:spPr>
        <p:txBody>
          <a:bodyPr wrap="square" rtlCol="0">
            <a:spAutoFit/>
          </a:bodyPr>
          <a:lstStyle/>
          <a:p>
            <a:r>
              <a:rPr lang="fr-FR" sz="1050" dirty="0" smtClean="0">
                <a:latin typeface="+mn-lt"/>
              </a:rPr>
              <a:t>Image : domaine public (</a:t>
            </a:r>
            <a:r>
              <a:rPr lang="fr-FR" sz="1050" dirty="0" smtClean="0">
                <a:latin typeface="+mn-lt"/>
                <a:hlinkClick r:id="rId5"/>
              </a:rPr>
              <a:t>source</a:t>
            </a:r>
            <a:r>
              <a:rPr lang="fr-FR" sz="1050" dirty="0" smtClean="0">
                <a:latin typeface="+mn-lt"/>
              </a:rPr>
              <a:t>)</a:t>
            </a:r>
            <a:endParaRPr lang="fr-FR" sz="1050" dirty="0">
              <a:latin typeface="+mn-lt"/>
            </a:endParaRPr>
          </a:p>
        </p:txBody>
      </p:sp>
    </p:spTree>
    <p:extLst>
      <p:ext uri="{BB962C8B-B14F-4D97-AF65-F5344CB8AC3E}">
        <p14:creationId xmlns:p14="http://schemas.microsoft.com/office/powerpoint/2010/main" val="3733672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10</a:t>
            </a:fld>
            <a:endParaRPr lang="fr-FR" dirty="0"/>
          </a:p>
        </p:txBody>
      </p:sp>
      <p:sp>
        <p:nvSpPr>
          <p:cNvPr id="5" name="Rectangle 4"/>
          <p:cNvSpPr/>
          <p:nvPr/>
        </p:nvSpPr>
        <p:spPr>
          <a:xfrm>
            <a:off x="237478" y="4047764"/>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6" name="Title 2"/>
          <p:cNvSpPr>
            <a:spLocks noGrp="1"/>
          </p:cNvSpPr>
          <p:nvPr>
            <p:ph type="title"/>
          </p:nvPr>
        </p:nvSpPr>
        <p:spPr>
          <a:xfrm>
            <a:off x="3084452" y="1"/>
            <a:ext cx="5602347" cy="913230"/>
          </a:xfrm>
        </p:spPr>
        <p:txBody>
          <a:bodyPr>
            <a:normAutofit/>
          </a:bodyPr>
          <a:lstStyle/>
          <a:p>
            <a:r>
              <a:rPr lang="fr-FR" dirty="0">
                <a:latin typeface="Calibri" panose="020F0502020204030204" pitchFamily="34" charset="0"/>
              </a:rPr>
              <a:t>Le paradoxe de la gestion de projet</a:t>
            </a:r>
          </a:p>
        </p:txBody>
      </p:sp>
      <p:sp>
        <p:nvSpPr>
          <p:cNvPr id="7" name="ZoneTexte 24"/>
          <p:cNvSpPr txBox="1"/>
          <p:nvPr/>
        </p:nvSpPr>
        <p:spPr>
          <a:xfrm>
            <a:off x="2690678" y="4967218"/>
            <a:ext cx="6337750" cy="338554"/>
          </a:xfrm>
          <a:prstGeom prst="rect">
            <a:avLst/>
          </a:prstGeom>
          <a:noFill/>
        </p:spPr>
        <p:txBody>
          <a:bodyPr wrap="square" rtlCol="0">
            <a:spAutoFit/>
          </a:bodyPr>
          <a:lstStyle/>
          <a:p>
            <a:pPr marL="342900" indent="-342900">
              <a:buFont typeface="Arial" pitchFamily="34" charset="0"/>
              <a:buChar char="•"/>
            </a:pPr>
            <a:r>
              <a:rPr lang="fr-FR" sz="1600" dirty="0" smtClean="0">
                <a:latin typeface="Calibri" panose="020F0502020204030204" pitchFamily="34" charset="0"/>
              </a:rPr>
              <a:t>En début de projet : Marge de manœuvre plus importante</a:t>
            </a:r>
            <a:endParaRPr lang="fr-FR" sz="1600" dirty="0">
              <a:latin typeface="Calibri" panose="020F0502020204030204" pitchFamily="34" charset="0"/>
            </a:endParaRPr>
          </a:p>
        </p:txBody>
      </p:sp>
      <p:sp>
        <p:nvSpPr>
          <p:cNvPr id="8" name="ZoneTexte 25"/>
          <p:cNvSpPr txBox="1"/>
          <p:nvPr/>
        </p:nvSpPr>
        <p:spPr>
          <a:xfrm>
            <a:off x="2690678" y="5255250"/>
            <a:ext cx="6273932" cy="338554"/>
          </a:xfrm>
          <a:prstGeom prst="rect">
            <a:avLst/>
          </a:prstGeom>
          <a:noFill/>
        </p:spPr>
        <p:txBody>
          <a:bodyPr wrap="square" rtlCol="0">
            <a:spAutoFit/>
          </a:bodyPr>
          <a:lstStyle/>
          <a:p>
            <a:pPr marL="342900" indent="-342900">
              <a:buFont typeface="Arial" pitchFamily="34" charset="0"/>
              <a:buChar char="•"/>
            </a:pPr>
            <a:r>
              <a:rPr lang="fr-FR" sz="1600" dirty="0" smtClean="0">
                <a:latin typeface="Calibri" panose="020F0502020204030204" pitchFamily="34" charset="0"/>
              </a:rPr>
              <a:t>En fin de projet, on sait ce qu’il aurait fallu faire, mais trop tard…</a:t>
            </a:r>
            <a:endParaRPr lang="fr-FR" sz="1600" dirty="0">
              <a:latin typeface="Calibri" panose="020F0502020204030204" pitchFamily="34" charset="0"/>
            </a:endParaRPr>
          </a:p>
        </p:txBody>
      </p:sp>
      <p:sp>
        <p:nvSpPr>
          <p:cNvPr id="9" name="Forme libre 20"/>
          <p:cNvSpPr/>
          <p:nvPr/>
        </p:nvSpPr>
        <p:spPr>
          <a:xfrm>
            <a:off x="3084453" y="1406547"/>
            <a:ext cx="5159956" cy="3041327"/>
          </a:xfrm>
          <a:custGeom>
            <a:avLst/>
            <a:gdLst>
              <a:gd name="connsiteX0" fmla="*/ 0 w 4125952"/>
              <a:gd name="connsiteY0" fmla="*/ 0 h 3077737"/>
              <a:gd name="connsiteX1" fmla="*/ 903249 w 4125952"/>
              <a:gd name="connsiteY1" fmla="*/ 591015 h 3077737"/>
              <a:gd name="connsiteX2" fmla="*/ 959005 w 4125952"/>
              <a:gd name="connsiteY2" fmla="*/ 992459 h 3077737"/>
              <a:gd name="connsiteX3" fmla="*/ 2263698 w 4125952"/>
              <a:gd name="connsiteY3" fmla="*/ 1293542 h 3077737"/>
              <a:gd name="connsiteX4" fmla="*/ 2765503 w 4125952"/>
              <a:gd name="connsiteY4" fmla="*/ 2598234 h 3077737"/>
              <a:gd name="connsiteX5" fmla="*/ 4125952 w 4125952"/>
              <a:gd name="connsiteY5" fmla="*/ 3077737 h 30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952" h="3077737">
                <a:moveTo>
                  <a:pt x="0" y="0"/>
                </a:moveTo>
                <a:lnTo>
                  <a:pt x="903249" y="591015"/>
                </a:lnTo>
                <a:lnTo>
                  <a:pt x="959005" y="992459"/>
                </a:lnTo>
                <a:lnTo>
                  <a:pt x="2263698" y="1293542"/>
                </a:lnTo>
                <a:lnTo>
                  <a:pt x="2765503" y="2598234"/>
                </a:lnTo>
                <a:lnTo>
                  <a:pt x="4125952" y="3077737"/>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Calibri" panose="020F0502020204030204" pitchFamily="34" charset="0"/>
            </a:endParaRPr>
          </a:p>
        </p:txBody>
      </p:sp>
      <p:sp>
        <p:nvSpPr>
          <p:cNvPr id="10" name="Forme libre 23"/>
          <p:cNvSpPr/>
          <p:nvPr/>
        </p:nvSpPr>
        <p:spPr>
          <a:xfrm>
            <a:off x="3203848" y="1484785"/>
            <a:ext cx="5256584" cy="2971687"/>
          </a:xfrm>
          <a:custGeom>
            <a:avLst/>
            <a:gdLst>
              <a:gd name="connsiteX0" fmla="*/ 0 w 4137102"/>
              <a:gd name="connsiteY0" fmla="*/ 3088888 h 3088888"/>
              <a:gd name="connsiteX1" fmla="*/ 959005 w 4137102"/>
              <a:gd name="connsiteY1" fmla="*/ 2609385 h 3088888"/>
              <a:gd name="connsiteX2" fmla="*/ 1059366 w 4137102"/>
              <a:gd name="connsiteY2" fmla="*/ 1996068 h 3088888"/>
              <a:gd name="connsiteX3" fmla="*/ 2341756 w 4137102"/>
              <a:gd name="connsiteY3" fmla="*/ 1661532 h 3088888"/>
              <a:gd name="connsiteX4" fmla="*/ 3010829 w 4137102"/>
              <a:gd name="connsiteY4" fmla="*/ 624468 h 3088888"/>
              <a:gd name="connsiteX5" fmla="*/ 4137102 w 4137102"/>
              <a:gd name="connsiteY5" fmla="*/ 0 h 30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7102" h="3088888">
                <a:moveTo>
                  <a:pt x="0" y="3088888"/>
                </a:moveTo>
                <a:lnTo>
                  <a:pt x="959005" y="2609385"/>
                </a:lnTo>
                <a:lnTo>
                  <a:pt x="1059366" y="1996068"/>
                </a:lnTo>
                <a:lnTo>
                  <a:pt x="2341756" y="1661532"/>
                </a:lnTo>
                <a:lnTo>
                  <a:pt x="3010829" y="624468"/>
                </a:lnTo>
                <a:lnTo>
                  <a:pt x="4137102" y="0"/>
                </a:lnTo>
              </a:path>
            </a:pathLst>
          </a:custGeom>
          <a:noFill/>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latin typeface="Calibri" panose="020F0502020204030204" pitchFamily="34" charset="0"/>
            </a:endParaRPr>
          </a:p>
        </p:txBody>
      </p:sp>
      <p:cxnSp>
        <p:nvCxnSpPr>
          <p:cNvPr id="13" name="Connecteur droit avec flèche 5"/>
          <p:cNvCxnSpPr/>
          <p:nvPr/>
        </p:nvCxnSpPr>
        <p:spPr>
          <a:xfrm>
            <a:off x="2987824" y="4894516"/>
            <a:ext cx="5832648" cy="1"/>
          </a:xfrm>
          <a:prstGeom prst="straightConnector1">
            <a:avLst/>
          </a:prstGeom>
          <a:ln w="19050">
            <a:solidFill>
              <a:schemeClr val="tx1">
                <a:lumMod val="85000"/>
                <a:lumOff val="15000"/>
              </a:schemeClr>
            </a:solidFill>
            <a:tailEnd type="triangle"/>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p:nvPr/>
        </p:nvCxnSpPr>
        <p:spPr>
          <a:xfrm flipH="1" flipV="1">
            <a:off x="2987780" y="943425"/>
            <a:ext cx="44" cy="3951092"/>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25"/>
          <p:cNvSpPr txBox="1"/>
          <p:nvPr/>
        </p:nvSpPr>
        <p:spPr>
          <a:xfrm>
            <a:off x="3055808" y="943425"/>
            <a:ext cx="3023007" cy="369332"/>
          </a:xfrm>
          <a:prstGeom prst="rect">
            <a:avLst/>
          </a:prstGeom>
          <a:noFill/>
        </p:spPr>
        <p:txBody>
          <a:bodyPr wrap="none" rtlCol="0">
            <a:spAutoFit/>
          </a:bodyPr>
          <a:lstStyle/>
          <a:p>
            <a:r>
              <a:rPr lang="fr-FR" sz="1800" b="1" dirty="0" smtClean="0">
                <a:solidFill>
                  <a:srgbClr val="0070C0"/>
                </a:solidFill>
                <a:latin typeface="+mn-lt"/>
                <a:cs typeface="Times New Roman" panose="02020603050405020304" pitchFamily="18" charset="0"/>
              </a:rPr>
              <a:t>Capacité d’action sur le projet</a:t>
            </a:r>
            <a:endParaRPr lang="fr-FR" sz="1800" b="1" dirty="0">
              <a:solidFill>
                <a:srgbClr val="0070C0"/>
              </a:solidFill>
              <a:latin typeface="+mn-lt"/>
              <a:cs typeface="Times New Roman" panose="02020603050405020304" pitchFamily="18" charset="0"/>
            </a:endParaRPr>
          </a:p>
        </p:txBody>
      </p:sp>
      <p:sp>
        <p:nvSpPr>
          <p:cNvPr id="18" name="Rectangle 17"/>
          <p:cNvSpPr/>
          <p:nvPr/>
        </p:nvSpPr>
        <p:spPr>
          <a:xfrm>
            <a:off x="6217426" y="1101798"/>
            <a:ext cx="2410019" cy="369332"/>
          </a:xfrm>
          <a:prstGeom prst="rect">
            <a:avLst/>
          </a:prstGeom>
        </p:spPr>
        <p:txBody>
          <a:bodyPr wrap="none">
            <a:spAutoFit/>
          </a:bodyPr>
          <a:lstStyle/>
          <a:p>
            <a:r>
              <a:rPr lang="fr-FR" sz="1800" b="1" dirty="0" smtClean="0">
                <a:solidFill>
                  <a:srgbClr val="FF0000"/>
                </a:solidFill>
                <a:latin typeface="+mn-lt"/>
                <a:cs typeface="Times New Roman" panose="02020603050405020304" pitchFamily="18" charset="0"/>
              </a:rPr>
              <a:t>Connaissance du projet</a:t>
            </a:r>
            <a:endParaRPr lang="fr-FR" sz="1800" b="1" dirty="0">
              <a:solidFill>
                <a:srgbClr val="FF0000"/>
              </a:solidFill>
              <a:latin typeface="+mn-lt"/>
              <a:cs typeface="Times New Roman" panose="02020603050405020304" pitchFamily="18" charset="0"/>
            </a:endParaRPr>
          </a:p>
        </p:txBody>
      </p:sp>
      <p:sp>
        <p:nvSpPr>
          <p:cNvPr id="20" name="Rectangle 19"/>
          <p:cNvSpPr/>
          <p:nvPr/>
        </p:nvSpPr>
        <p:spPr>
          <a:xfrm>
            <a:off x="8100102" y="4487879"/>
            <a:ext cx="778611" cy="369332"/>
          </a:xfrm>
          <a:prstGeom prst="rect">
            <a:avLst/>
          </a:prstGeom>
        </p:spPr>
        <p:txBody>
          <a:bodyPr wrap="none">
            <a:spAutoFit/>
          </a:bodyPr>
          <a:lstStyle/>
          <a:p>
            <a:r>
              <a:rPr lang="fr-FR" sz="1800" b="1" dirty="0" smtClean="0">
                <a:latin typeface="Calibri" panose="020F0502020204030204" pitchFamily="34" charset="0"/>
                <a:cs typeface="Times New Roman" panose="02020603050405020304" pitchFamily="18" charset="0"/>
              </a:rPr>
              <a:t>temps</a:t>
            </a:r>
            <a:endParaRPr lang="fr-FR" sz="18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687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125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2000"/>
                                        <p:tgtEl>
                                          <p:spTgt spid="1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De l’étudiant au </a:t>
            </a:r>
            <a:r>
              <a:rPr lang="fr-FR" dirty="0" smtClean="0"/>
              <a:t>professionnel…</a:t>
            </a:r>
            <a:endParaRPr lang="fr-FR" dirty="0"/>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11</a:t>
            </a:fld>
            <a:endParaRPr lang="fr-FR" dirty="0"/>
          </a:p>
        </p:txBody>
      </p:sp>
      <p:sp>
        <p:nvSpPr>
          <p:cNvPr id="6" name="Rectangle 5"/>
          <p:cNvSpPr/>
          <p:nvPr/>
        </p:nvSpPr>
        <p:spPr>
          <a:xfrm>
            <a:off x="237478" y="4413530"/>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7" name="Rectangle 6"/>
          <p:cNvSpPr/>
          <p:nvPr/>
        </p:nvSpPr>
        <p:spPr>
          <a:xfrm>
            <a:off x="2670220" y="1055017"/>
            <a:ext cx="6079966" cy="1908215"/>
          </a:xfrm>
          <a:prstGeom prst="rect">
            <a:avLst/>
          </a:prstGeom>
        </p:spPr>
        <p:txBody>
          <a:bodyPr wrap="square">
            <a:spAutoFit/>
          </a:bodyPr>
          <a:lstStyle/>
          <a:p>
            <a:pPr marL="457200" indent="-457200">
              <a:lnSpc>
                <a:spcPct val="90000"/>
              </a:lnSpc>
              <a:tabLst>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 pos="9101138" algn="l"/>
              </a:tabLst>
            </a:pPr>
            <a:r>
              <a:rPr lang="fr-FR" sz="2000" b="1" dirty="0" smtClean="0">
                <a:latin typeface="Calibri" panose="020F0502020204030204" pitchFamily="34" charset="0"/>
              </a:rPr>
              <a:t>Un </a:t>
            </a:r>
            <a:r>
              <a:rPr lang="fr-FR" sz="2000" b="1" dirty="0">
                <a:latin typeface="Calibri" panose="020F0502020204030204" pitchFamily="34" charset="0"/>
              </a:rPr>
              <a:t>étudiant </a:t>
            </a:r>
            <a:r>
              <a:rPr lang="fr-FR" sz="2000" b="1" dirty="0" smtClean="0">
                <a:latin typeface="Calibri" panose="020F0502020204030204" pitchFamily="34" charset="0"/>
              </a:rPr>
              <a:t>: </a:t>
            </a:r>
            <a:endParaRPr lang="fr-FR" sz="2000" dirty="0" smtClean="0">
              <a:latin typeface="Calibri" panose="020F0502020204030204" pitchFamily="34" charset="0"/>
            </a:endParaRPr>
          </a:p>
          <a:p>
            <a:pPr marL="838200" lvl="1" indent="-306388">
              <a:spcBef>
                <a:spcPts val="600"/>
              </a:spcBef>
              <a:buFont typeface="StarSymbol" charset="0"/>
              <a:buAutoNum type="arabicPeriod"/>
              <a:tabLst>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 pos="9101138" algn="l"/>
              </a:tabLst>
            </a:pPr>
            <a:r>
              <a:rPr lang="fr-FR" sz="2000" dirty="0">
                <a:latin typeface="Calibri" panose="020F0502020204030204" pitchFamily="34" charset="0"/>
              </a:rPr>
              <a:t>s</a:t>
            </a:r>
            <a:r>
              <a:rPr lang="fr-FR" sz="2000" dirty="0" smtClean="0">
                <a:latin typeface="Calibri" panose="020F0502020204030204" pitchFamily="34" charset="0"/>
              </a:rPr>
              <a:t>eul </a:t>
            </a:r>
          </a:p>
          <a:p>
            <a:pPr marL="838200" lvl="1" indent="-306388">
              <a:spcBef>
                <a:spcPts val="600"/>
              </a:spcBef>
              <a:buFont typeface="StarSymbol" charset="0"/>
              <a:buAutoNum type="arabicPeriod"/>
              <a:tabLst>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 pos="9101138" algn="l"/>
              </a:tabLst>
            </a:pPr>
            <a:r>
              <a:rPr lang="fr-FR" sz="2000" dirty="0" smtClean="0">
                <a:latin typeface="Calibri" panose="020F0502020204030204" pitchFamily="34" charset="0"/>
              </a:rPr>
              <a:t>un problème isolé, abstrait…</a:t>
            </a:r>
          </a:p>
          <a:p>
            <a:pPr marL="838200" lvl="1" indent="-306388">
              <a:spcBef>
                <a:spcPts val="600"/>
              </a:spcBef>
              <a:buFont typeface="StarSymbol" charset="0"/>
              <a:buAutoNum type="arabicPeriod"/>
              <a:tabLst>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 pos="9101138" algn="l"/>
              </a:tabLst>
            </a:pPr>
            <a:r>
              <a:rPr lang="fr-FR" sz="2000" dirty="0" smtClean="0">
                <a:latin typeface="Calibri" panose="020F0502020204030204" pitchFamily="34" charset="0"/>
              </a:rPr>
              <a:t>…clairement défini : les données disponibles…</a:t>
            </a:r>
          </a:p>
          <a:p>
            <a:pPr marL="838200" lvl="1" indent="-306388">
              <a:spcBef>
                <a:spcPts val="600"/>
              </a:spcBef>
              <a:buFont typeface="StarSymbol" charset="0"/>
              <a:buAutoNum type="arabicPeriod"/>
              <a:tabLst>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 pos="9101138" algn="l"/>
              </a:tabLst>
            </a:pPr>
            <a:r>
              <a:rPr lang="fr-FR" sz="2000" dirty="0" smtClean="0">
                <a:latin typeface="Calibri" panose="020F0502020204030204" pitchFamily="34" charset="0"/>
              </a:rPr>
              <a:t>…bien posé : à solution unique</a:t>
            </a:r>
          </a:p>
        </p:txBody>
      </p:sp>
      <p:pic>
        <p:nvPicPr>
          <p:cNvPr id="8"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859639"/>
            <a:ext cx="1864470" cy="1249777"/>
          </a:xfrm>
          <a:prstGeom prst="rect">
            <a:avLst/>
          </a:prstGeom>
          <a:effectLst>
            <a:outerShdw blurRad="63500" sx="102000" sy="102000" algn="ctr" rotWithShape="0">
              <a:prstClr val="black">
                <a:alpha val="40000"/>
              </a:prstClr>
            </a:outerShdw>
          </a:effectLst>
        </p:spPr>
      </p:pic>
      <p:sp>
        <p:nvSpPr>
          <p:cNvPr id="9" name="Espace réservé du texte 2"/>
          <p:cNvSpPr txBox="1">
            <a:spLocks/>
          </p:cNvSpPr>
          <p:nvPr/>
        </p:nvSpPr>
        <p:spPr>
          <a:xfrm>
            <a:off x="2928409" y="3181538"/>
            <a:ext cx="6215591" cy="2268249"/>
          </a:xfrm>
          <a:prstGeom prst="rect">
            <a:avLst/>
          </a:prstGeom>
        </p:spPr>
        <p:txBody>
          <a:bodyPr/>
          <a:lstStyle>
            <a:lvl1pPr marL="267440" indent="-267440" algn="l" rtl="0" eaLnBrk="0" fontAlgn="base" hangingPunct="0">
              <a:spcBef>
                <a:spcPct val="20000"/>
              </a:spcBef>
              <a:spcAft>
                <a:spcPct val="0"/>
              </a:spcAft>
              <a:buClr>
                <a:srgbClr val="FF0000"/>
              </a:buClr>
              <a:buChar char="•"/>
              <a:defRPr sz="2200">
                <a:solidFill>
                  <a:schemeClr val="tx1"/>
                </a:solidFill>
                <a:latin typeface="+mn-lt"/>
                <a:ea typeface="+mn-ea"/>
                <a:cs typeface="+mn-cs"/>
              </a:defRPr>
            </a:lvl1pPr>
            <a:lvl2pPr marL="579455" indent="-222868" algn="l" rtl="0" eaLnBrk="0" fontAlgn="base" hangingPunct="0">
              <a:spcBef>
                <a:spcPct val="20000"/>
              </a:spcBef>
              <a:spcAft>
                <a:spcPct val="0"/>
              </a:spcAft>
              <a:buClr>
                <a:srgbClr val="008000"/>
              </a:buClr>
              <a:buChar char="–"/>
              <a:defRPr sz="1900">
                <a:solidFill>
                  <a:schemeClr val="accent2"/>
                </a:solidFill>
                <a:latin typeface="+mn-lt"/>
              </a:defRPr>
            </a:lvl2pPr>
            <a:lvl3pPr marL="891468" indent="-178294" algn="l" rtl="0" eaLnBrk="0" fontAlgn="base" hangingPunct="0">
              <a:spcBef>
                <a:spcPct val="20000"/>
              </a:spcBef>
              <a:spcAft>
                <a:spcPct val="0"/>
              </a:spcAft>
              <a:buChar char="•"/>
              <a:defRPr sz="1600">
                <a:solidFill>
                  <a:srgbClr val="008000"/>
                </a:solidFill>
                <a:latin typeface="+mn-lt"/>
              </a:defRPr>
            </a:lvl3pPr>
            <a:lvl4pPr marL="1248056" indent="-178294" algn="l" rtl="0" eaLnBrk="0" fontAlgn="base" hangingPunct="0">
              <a:spcBef>
                <a:spcPct val="20000"/>
              </a:spcBef>
              <a:spcAft>
                <a:spcPct val="0"/>
              </a:spcAft>
              <a:buChar char="–"/>
              <a:defRPr>
                <a:solidFill>
                  <a:schemeClr val="tx1"/>
                </a:solidFill>
                <a:latin typeface="+mn-lt"/>
              </a:defRPr>
            </a:lvl4pPr>
            <a:lvl5pPr marL="1604644" indent="-178294" algn="l" rtl="0" eaLnBrk="0" fontAlgn="base" hangingPunct="0">
              <a:spcBef>
                <a:spcPct val="20000"/>
              </a:spcBef>
              <a:spcAft>
                <a:spcPct val="0"/>
              </a:spcAft>
              <a:buChar char="»"/>
              <a:defRPr>
                <a:solidFill>
                  <a:schemeClr val="tx1"/>
                </a:solidFill>
                <a:latin typeface="+mn-lt"/>
              </a:defRPr>
            </a:lvl5pPr>
            <a:lvl6pPr marL="1961231" indent="-178294" algn="l" rtl="0" fontAlgn="base">
              <a:spcBef>
                <a:spcPct val="20000"/>
              </a:spcBef>
              <a:spcAft>
                <a:spcPct val="0"/>
              </a:spcAft>
              <a:buChar char="»"/>
              <a:defRPr>
                <a:solidFill>
                  <a:schemeClr val="tx1"/>
                </a:solidFill>
                <a:latin typeface="+mn-lt"/>
              </a:defRPr>
            </a:lvl6pPr>
            <a:lvl7pPr marL="2317818" indent="-178294" algn="l" rtl="0" fontAlgn="base">
              <a:spcBef>
                <a:spcPct val="20000"/>
              </a:spcBef>
              <a:spcAft>
                <a:spcPct val="0"/>
              </a:spcAft>
              <a:buChar char="»"/>
              <a:defRPr>
                <a:solidFill>
                  <a:schemeClr val="tx1"/>
                </a:solidFill>
                <a:latin typeface="+mn-lt"/>
              </a:defRPr>
            </a:lvl7pPr>
            <a:lvl8pPr marL="2674406" indent="-178294" algn="l" rtl="0" fontAlgn="base">
              <a:spcBef>
                <a:spcPct val="20000"/>
              </a:spcBef>
              <a:spcAft>
                <a:spcPct val="0"/>
              </a:spcAft>
              <a:buChar char="»"/>
              <a:defRPr>
                <a:solidFill>
                  <a:schemeClr val="tx1"/>
                </a:solidFill>
                <a:latin typeface="+mn-lt"/>
              </a:defRPr>
            </a:lvl8pPr>
            <a:lvl9pPr marL="3030994" indent="-178294" algn="l" rtl="0" fontAlgn="base">
              <a:spcBef>
                <a:spcPct val="20000"/>
              </a:spcBef>
              <a:spcAft>
                <a:spcPct val="0"/>
              </a:spcAft>
              <a:buChar char="»"/>
              <a:defRPr>
                <a:solidFill>
                  <a:schemeClr val="tx1"/>
                </a:solidFill>
                <a:latin typeface="+mn-lt"/>
              </a:defRPr>
            </a:lvl9pPr>
          </a:lstStyle>
          <a:p>
            <a:pPr>
              <a:buFontTx/>
              <a:buNone/>
              <a:tabLst>
                <a:tab pos="1706563" algn="l"/>
              </a:tabLst>
            </a:pPr>
            <a:r>
              <a:rPr lang="fr-FR" b="1" kern="0" dirty="0" smtClean="0">
                <a:latin typeface="Calibri" panose="020F0502020204030204" pitchFamily="34" charset="0"/>
              </a:rPr>
              <a:t>		Un professionnel :</a:t>
            </a:r>
            <a:endParaRPr lang="fr-FR" kern="0" dirty="0" smtClean="0">
              <a:latin typeface="Calibri" panose="020F0502020204030204" pitchFamily="34" charset="0"/>
            </a:endParaRPr>
          </a:p>
          <a:p>
            <a:pPr marL="1979613" lvl="1" indent="-273050">
              <a:lnSpc>
                <a:spcPct val="90000"/>
              </a:lnSpc>
              <a:spcBef>
                <a:spcPts val="600"/>
              </a:spcBef>
              <a:buClrTx/>
              <a:buFont typeface="StarSymbol" charset="0"/>
              <a:buAutoNum type="arabicPeriod"/>
              <a:tabLst>
                <a:tab pos="565150" algn="l"/>
                <a:tab pos="1014413" algn="l"/>
                <a:tab pos="1463675" algn="l"/>
                <a:tab pos="1706563"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 pos="9101138" algn="l"/>
              </a:tabLst>
            </a:pPr>
            <a:r>
              <a:rPr lang="fr-FR" sz="2000" kern="0" dirty="0" smtClean="0">
                <a:solidFill>
                  <a:schemeClr val="tx1"/>
                </a:solidFill>
                <a:latin typeface="Calibri" panose="020F0502020204030204" pitchFamily="34" charset="0"/>
              </a:rPr>
              <a:t>en équipe, pour un client</a:t>
            </a:r>
          </a:p>
          <a:p>
            <a:pPr marL="1979613" lvl="1" indent="-273050">
              <a:lnSpc>
                <a:spcPct val="90000"/>
              </a:lnSpc>
              <a:spcBef>
                <a:spcPts val="600"/>
              </a:spcBef>
              <a:buClrTx/>
              <a:buFont typeface="StarSymbol" charset="0"/>
              <a:buAutoNum type="arabicPeriod"/>
              <a:tabLst>
                <a:tab pos="565150" algn="l"/>
                <a:tab pos="1014413" algn="l"/>
                <a:tab pos="1463675" algn="l"/>
                <a:tab pos="1706563"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 pos="9101138" algn="l"/>
              </a:tabLst>
            </a:pPr>
            <a:r>
              <a:rPr lang="fr-FR" sz="2000" kern="0" dirty="0" smtClean="0">
                <a:solidFill>
                  <a:schemeClr val="tx1"/>
                </a:solidFill>
                <a:latin typeface="Calibri" panose="020F0502020204030204" pitchFamily="34" charset="0"/>
              </a:rPr>
              <a:t>des problèmes liés, concrets</a:t>
            </a:r>
          </a:p>
          <a:p>
            <a:pPr marL="1979613" lvl="1" indent="-273050">
              <a:lnSpc>
                <a:spcPct val="90000"/>
              </a:lnSpc>
              <a:spcBef>
                <a:spcPts val="600"/>
              </a:spcBef>
              <a:buClrTx/>
              <a:buFont typeface="StarSymbol" charset="0"/>
              <a:buAutoNum type="arabicPeriod"/>
              <a:tabLst>
                <a:tab pos="565150" algn="l"/>
                <a:tab pos="1014413" algn="l"/>
                <a:tab pos="1463675" algn="l"/>
                <a:tab pos="1706563"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 pos="9101138" algn="l"/>
              </a:tabLst>
            </a:pPr>
            <a:r>
              <a:rPr lang="fr-FR" sz="2000" kern="0" dirty="0" smtClean="0">
                <a:solidFill>
                  <a:schemeClr val="tx1"/>
                </a:solidFill>
                <a:latin typeface="Calibri" panose="020F0502020204030204" pitchFamily="34" charset="0"/>
              </a:rPr>
              <a:t>mal définis</a:t>
            </a:r>
          </a:p>
          <a:p>
            <a:pPr marL="1979613" lvl="1" indent="-273050">
              <a:lnSpc>
                <a:spcPct val="90000"/>
              </a:lnSpc>
              <a:spcBef>
                <a:spcPts val="600"/>
              </a:spcBef>
              <a:buClrTx/>
              <a:buFont typeface="StarSymbol" charset="0"/>
              <a:buAutoNum type="arabicPeriod"/>
              <a:tabLst>
                <a:tab pos="565150" algn="l"/>
                <a:tab pos="1014413" algn="l"/>
                <a:tab pos="1463675" algn="l"/>
                <a:tab pos="1706563"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 pos="9101138" algn="l"/>
              </a:tabLst>
            </a:pPr>
            <a:r>
              <a:rPr lang="fr-FR" kern="0" dirty="0" smtClean="0">
                <a:solidFill>
                  <a:schemeClr val="tx1"/>
                </a:solidFill>
                <a:latin typeface="Calibri" panose="020F0502020204030204" pitchFamily="34" charset="0"/>
              </a:rPr>
              <a:t>ayant de nombreuses solutions possibles</a:t>
            </a:r>
          </a:p>
          <a:p>
            <a:endParaRPr lang="fr-FR" kern="0" dirty="0">
              <a:latin typeface="Calibri" panose="020F0502020204030204" pitchFamily="34" charset="0"/>
            </a:endParaRPr>
          </a:p>
        </p:txBody>
      </p:sp>
      <p:sp>
        <p:nvSpPr>
          <p:cNvPr id="11" name="ZoneTexte 6"/>
          <p:cNvSpPr txBox="1"/>
          <p:nvPr/>
        </p:nvSpPr>
        <p:spPr>
          <a:xfrm>
            <a:off x="2661031" y="4841850"/>
            <a:ext cx="1815167" cy="246221"/>
          </a:xfrm>
          <a:prstGeom prst="rect">
            <a:avLst/>
          </a:prstGeom>
          <a:noFill/>
        </p:spPr>
        <p:txBody>
          <a:bodyPr wrap="square" rtlCol="0">
            <a:spAutoFit/>
          </a:bodyPr>
          <a:lstStyle/>
          <a:p>
            <a:r>
              <a:rPr lang="fr-FR" sz="1000" dirty="0" smtClean="0">
                <a:latin typeface="+mn-lt"/>
              </a:rPr>
              <a:t>Images : </a:t>
            </a:r>
            <a:r>
              <a:rPr lang="fr-FR" sz="1000" dirty="0" smtClean="0">
                <a:solidFill>
                  <a:schemeClr val="tx1"/>
                </a:solidFill>
                <a:latin typeface="+mn-lt"/>
                <a:hlinkClick r:id="rId4"/>
              </a:rPr>
              <a:t>source 1</a:t>
            </a:r>
            <a:r>
              <a:rPr lang="fr-FR" sz="1000" dirty="0" smtClean="0">
                <a:solidFill>
                  <a:schemeClr val="tx1"/>
                </a:solidFill>
                <a:latin typeface="+mn-lt"/>
              </a:rPr>
              <a:t> </a:t>
            </a:r>
            <a:r>
              <a:rPr lang="fr-FR" sz="1000" dirty="0" smtClean="0">
                <a:solidFill>
                  <a:schemeClr val="tx1"/>
                </a:solidFill>
                <a:latin typeface="+mn-lt"/>
                <a:hlinkClick r:id="rId5"/>
              </a:rPr>
              <a:t>source 2</a:t>
            </a:r>
            <a:endParaRPr lang="fr-FR" sz="1000" dirty="0">
              <a:solidFill>
                <a:schemeClr val="tx1"/>
              </a:solidFill>
              <a:latin typeface="+mn-lt"/>
            </a:endParaRPr>
          </a:p>
        </p:txBody>
      </p:sp>
      <p:pic>
        <p:nvPicPr>
          <p:cNvPr id="4098" name="Picture 2" descr="http://upload.wikimedia.org/wikipedia/commons/f/fb/Wikimedia_Conference_Berlin_-_Developer_meeting_(77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5512" y="3463508"/>
            <a:ext cx="1873492" cy="13382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43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Synthèse</a:t>
            </a:r>
            <a:endParaRPr lang="fr-FR" dirty="0"/>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12</a:t>
            </a:fld>
            <a:endParaRPr lang="fr-FR" dirty="0"/>
          </a:p>
        </p:txBody>
      </p:sp>
      <p:sp>
        <p:nvSpPr>
          <p:cNvPr id="5" name="Oval 4"/>
          <p:cNvSpPr/>
          <p:nvPr/>
        </p:nvSpPr>
        <p:spPr>
          <a:xfrm>
            <a:off x="4680672" y="2353444"/>
            <a:ext cx="2351821" cy="1008112"/>
          </a:xfrm>
          <a:prstGeom prst="ellipse">
            <a:avLst/>
          </a:prstGeom>
          <a:gradFill>
            <a:gsLst>
              <a:gs pos="0">
                <a:srgbClr val="CBAACB"/>
              </a:gs>
              <a:gs pos="57000">
                <a:srgbClr val="7030A0"/>
              </a:gs>
              <a:gs pos="100000">
                <a:srgbClr val="906690"/>
              </a:gs>
            </a:gsLst>
            <a:lin ang="5400000" scaled="1"/>
          </a:gradFill>
          <a:ln>
            <a:solidFill>
              <a:srgbClr val="0070C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fr-FR" sz="2800" b="1" dirty="0" smtClean="0">
                <a:solidFill>
                  <a:schemeClr val="bg1"/>
                </a:solidFill>
              </a:rPr>
              <a:t>Projet ?</a:t>
            </a:r>
            <a:endParaRPr lang="fr-FR" sz="2800" b="1" dirty="0">
              <a:solidFill>
                <a:schemeClr val="bg1"/>
              </a:solidFill>
            </a:endParaRPr>
          </a:p>
        </p:txBody>
      </p:sp>
      <p:cxnSp>
        <p:nvCxnSpPr>
          <p:cNvPr id="11" name="Curved Connector 10"/>
          <p:cNvCxnSpPr>
            <a:endCxn id="6" idx="1"/>
          </p:cNvCxnSpPr>
          <p:nvPr/>
        </p:nvCxnSpPr>
        <p:spPr>
          <a:xfrm rot="5400000" flipH="1" flipV="1">
            <a:off x="5952354" y="1429541"/>
            <a:ext cx="1025160" cy="822644"/>
          </a:xfrm>
          <a:prstGeom prst="curved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Curved Connector 13"/>
          <p:cNvCxnSpPr>
            <a:endCxn id="7" idx="1"/>
          </p:cNvCxnSpPr>
          <p:nvPr/>
        </p:nvCxnSpPr>
        <p:spPr>
          <a:xfrm rot="16200000" flipH="1">
            <a:off x="5965467" y="3468057"/>
            <a:ext cx="998936" cy="822642"/>
          </a:xfrm>
          <a:prstGeom prst="curved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 name="Curved Connector 16"/>
          <p:cNvCxnSpPr>
            <a:endCxn id="9" idx="3"/>
          </p:cNvCxnSpPr>
          <p:nvPr/>
        </p:nvCxnSpPr>
        <p:spPr>
          <a:xfrm rot="16200000" flipV="1">
            <a:off x="4863400" y="1540939"/>
            <a:ext cx="953152" cy="671856"/>
          </a:xfrm>
          <a:prstGeom prst="curved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2" name="Curved Connector 21"/>
          <p:cNvCxnSpPr>
            <a:endCxn id="31" idx="3"/>
          </p:cNvCxnSpPr>
          <p:nvPr/>
        </p:nvCxnSpPr>
        <p:spPr>
          <a:xfrm rot="5400000">
            <a:off x="4807702" y="3568871"/>
            <a:ext cx="1057163" cy="679240"/>
          </a:xfrm>
          <a:prstGeom prst="curvedConnector2">
            <a:avLst/>
          </a:prstGeom>
          <a:ln>
            <a:tailEnd type="triangle"/>
          </a:ln>
        </p:spPr>
        <p:style>
          <a:lnRef idx="3">
            <a:schemeClr val="accent5"/>
          </a:lnRef>
          <a:fillRef idx="0">
            <a:schemeClr val="accent5"/>
          </a:fillRef>
          <a:effectRef idx="2">
            <a:schemeClr val="accent5"/>
          </a:effectRef>
          <a:fontRef idx="minor">
            <a:schemeClr val="tx1"/>
          </a:fontRef>
        </p:style>
      </p:cxnSp>
      <p:grpSp>
        <p:nvGrpSpPr>
          <p:cNvPr id="28" name="Group 27"/>
          <p:cNvGrpSpPr/>
          <p:nvPr/>
        </p:nvGrpSpPr>
        <p:grpSpPr>
          <a:xfrm>
            <a:off x="6876256" y="951194"/>
            <a:ext cx="2016224" cy="754178"/>
            <a:chOff x="6876256" y="951194"/>
            <a:chExt cx="2016224" cy="754178"/>
          </a:xfrm>
        </p:grpSpPr>
        <p:sp>
          <p:nvSpPr>
            <p:cNvPr id="6" name="Rounded Rectangle 5"/>
            <p:cNvSpPr/>
            <p:nvPr/>
          </p:nvSpPr>
          <p:spPr>
            <a:xfrm>
              <a:off x="6876256" y="951194"/>
              <a:ext cx="2016224" cy="754178"/>
            </a:xfrm>
            <a:prstGeom prst="round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2000" dirty="0"/>
            </a:p>
          </p:txBody>
        </p:sp>
        <p:pic>
          <p:nvPicPr>
            <p:cNvPr id="27"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783" y="1023202"/>
              <a:ext cx="1595169" cy="610162"/>
            </a:xfrm>
            <a:prstGeom prst="rect">
              <a:avLst/>
            </a:prstGeom>
            <a:ln w="28575">
              <a:noFill/>
            </a:ln>
          </p:spPr>
          <p:style>
            <a:lnRef idx="2">
              <a:schemeClr val="accent1"/>
            </a:lnRef>
            <a:fillRef idx="1">
              <a:schemeClr val="lt1"/>
            </a:fillRef>
            <a:effectRef idx="0">
              <a:schemeClr val="accent1"/>
            </a:effectRef>
            <a:fontRef idx="minor">
              <a:schemeClr val="dk1"/>
            </a:fontRef>
          </p:style>
        </p:pic>
      </p:grpSp>
      <p:grpSp>
        <p:nvGrpSpPr>
          <p:cNvPr id="30" name="Group 29"/>
          <p:cNvGrpSpPr/>
          <p:nvPr/>
        </p:nvGrpSpPr>
        <p:grpSpPr>
          <a:xfrm>
            <a:off x="6876256" y="4001757"/>
            <a:ext cx="2016224" cy="754178"/>
            <a:chOff x="6876256" y="4001757"/>
            <a:chExt cx="2016224" cy="754178"/>
          </a:xfrm>
        </p:grpSpPr>
        <p:sp>
          <p:nvSpPr>
            <p:cNvPr id="7" name="Rounded Rectangle 6"/>
            <p:cNvSpPr/>
            <p:nvPr/>
          </p:nvSpPr>
          <p:spPr>
            <a:xfrm>
              <a:off x="6876256" y="4001757"/>
              <a:ext cx="2016224" cy="754178"/>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smtClean="0">
                  <a:solidFill>
                    <a:schemeClr val="tx1"/>
                  </a:solidFill>
                </a:rPr>
                <a:t>Innovation = Projet</a:t>
              </a:r>
            </a:p>
            <a:p>
              <a:pPr algn="r"/>
              <a:r>
                <a:rPr lang="fr-FR" sz="1400" dirty="0" smtClean="0">
                  <a:solidFill>
                    <a:schemeClr val="tx1"/>
                  </a:solidFill>
                </a:rPr>
                <a:t>Pour créer</a:t>
              </a:r>
              <a:r>
                <a:rPr lang="fr-FR" sz="1400" b="1" dirty="0" smtClean="0">
                  <a:solidFill>
                    <a:schemeClr val="tx1"/>
                  </a:solidFill>
                </a:rPr>
                <a:t> plus de valeurs : </a:t>
              </a:r>
              <a:r>
                <a:rPr lang="fr-FR" sz="1400" b="1" dirty="0" smtClean="0">
                  <a:solidFill>
                    <a:srgbClr val="FF0000"/>
                  </a:solidFill>
                </a:rPr>
                <a:t>innover</a:t>
              </a:r>
              <a:endParaRPr lang="fr-FR" sz="1400" b="1" dirty="0">
                <a:solidFill>
                  <a:srgbClr val="FF0000"/>
                </a:solidFill>
              </a:endParaRPr>
            </a:p>
          </p:txBody>
        </p:sp>
        <p:pic>
          <p:nvPicPr>
            <p:cNvPr id="29" name="Image 15"/>
            <p:cNvPicPr>
              <a:picLocks noChangeAspect="1"/>
            </p:cNvPicPr>
            <p:nvPr/>
          </p:nvPicPr>
          <p:blipFill>
            <a:blip r:embed="rId4" cstate="print">
              <a:extLst>
                <a:ext uri="{BEBA8EAE-BF5A-486C-A8C5-ECC9F3942E4B}">
                  <a14:imgProps xmlns:a14="http://schemas.microsoft.com/office/drawing/2010/main">
                    <a14:imgLayer r:embed="rId5">
                      <a14:imgEffect>
                        <a14:backgroundRemoval t="2857" b="99683" l="0" r="99048"/>
                      </a14:imgEffect>
                    </a14:imgLayer>
                  </a14:imgProps>
                </a:ext>
                <a:ext uri="{28A0092B-C50C-407E-A947-70E740481C1C}">
                  <a14:useLocalDpi xmlns:a14="http://schemas.microsoft.com/office/drawing/2010/main" val="0"/>
                </a:ext>
              </a:extLst>
            </a:blip>
            <a:stretch>
              <a:fillRect/>
            </a:stretch>
          </p:blipFill>
          <p:spPr>
            <a:xfrm>
              <a:off x="6957442" y="4234830"/>
              <a:ext cx="350862" cy="350862"/>
            </a:xfrm>
            <a:prstGeom prst="rect">
              <a:avLst/>
            </a:prstGeom>
          </p:spPr>
        </p:pic>
      </p:gr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0494" y="3712390"/>
            <a:ext cx="2086169" cy="1449365"/>
          </a:xfrm>
          <a:prstGeom prst="rect">
            <a:avLst/>
          </a:prstGeom>
        </p:spPr>
      </p:pic>
      <p:sp>
        <p:nvSpPr>
          <p:cNvPr id="19" name="Rectangle 18"/>
          <p:cNvSpPr/>
          <p:nvPr/>
        </p:nvSpPr>
        <p:spPr>
          <a:xfrm>
            <a:off x="237478" y="4413530"/>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20" name="Rectangle 19"/>
          <p:cNvSpPr/>
          <p:nvPr/>
        </p:nvSpPr>
        <p:spPr>
          <a:xfrm>
            <a:off x="231257" y="3306300"/>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21" name="Rectangle 20"/>
          <p:cNvSpPr/>
          <p:nvPr/>
        </p:nvSpPr>
        <p:spPr>
          <a:xfrm>
            <a:off x="240586" y="3670190"/>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23" name="Rectangle 22"/>
          <p:cNvSpPr/>
          <p:nvPr/>
        </p:nvSpPr>
        <p:spPr>
          <a:xfrm>
            <a:off x="240590" y="4043417"/>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grpSp>
        <p:nvGrpSpPr>
          <p:cNvPr id="3" name="Groupe 2"/>
          <p:cNvGrpSpPr/>
          <p:nvPr/>
        </p:nvGrpSpPr>
        <p:grpSpPr>
          <a:xfrm>
            <a:off x="2987824" y="951194"/>
            <a:ext cx="2016224" cy="898194"/>
            <a:chOff x="2987824" y="951194"/>
            <a:chExt cx="2016224" cy="898194"/>
          </a:xfrm>
        </p:grpSpPr>
        <p:sp>
          <p:nvSpPr>
            <p:cNvPr id="9" name="Rounded Rectangle 8"/>
            <p:cNvSpPr/>
            <p:nvPr/>
          </p:nvSpPr>
          <p:spPr>
            <a:xfrm>
              <a:off x="2987824" y="951194"/>
              <a:ext cx="2016224" cy="898194"/>
            </a:xfrm>
            <a:prstGeom prst="round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r"/>
              <a:r>
                <a:rPr lang="fr-FR" sz="1400" b="1" dirty="0" smtClean="0"/>
                <a:t>Se former</a:t>
              </a:r>
              <a:endParaRPr lang="fr-FR" sz="2000" dirty="0"/>
            </a:p>
          </p:txBody>
        </p:sp>
        <p:pic>
          <p:nvPicPr>
            <p:cNvPr id="24" name="Picture 2" descr="http://upload.wikimedia.org/wikipedia/commons/f/fb/Wikimedia_Conference_Berlin_-_Developer_meeting_(77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60305" y="1038919"/>
              <a:ext cx="1046009" cy="7471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0921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10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1000"/>
                                        <p:tgtEl>
                                          <p:spTgt spid="14"/>
                                        </p:tgtEl>
                                      </p:cBhvr>
                                    </p:animEffect>
                                  </p:childTnLst>
                                </p:cTn>
                              </p:par>
                              <p:par>
                                <p:cTn id="21" presetID="22" presetClass="entr" presetSubtype="8"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1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right)">
                                      <p:cBhvr>
                                        <p:cTn id="28" dur="500"/>
                                        <p:tgtEl>
                                          <p:spTgt spid="22"/>
                                        </p:tgtEl>
                                      </p:cBhvr>
                                    </p:animEffect>
                                  </p:childTnLst>
                                </p:cTn>
                              </p:par>
                              <p:par>
                                <p:cTn id="29" presetID="22" presetClass="entr" presetSubtype="2"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right)">
                                      <p:cBhvr>
                                        <p:cTn id="31" dur="10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1000"/>
                                        <p:tgtEl>
                                          <p:spTgt spid="17"/>
                                        </p:tgtEl>
                                      </p:cBhvr>
                                    </p:animEffect>
                                  </p:childTnLst>
                                </p:cTn>
                              </p:par>
                            </p:childTnLst>
                          </p:cTn>
                        </p:par>
                        <p:par>
                          <p:cTn id="37" fill="hold">
                            <p:stCondLst>
                              <p:cond delay="1000"/>
                            </p:stCondLst>
                            <p:childTnLst>
                              <p:par>
                                <p:cTn id="38" presetID="22" presetClass="entr" presetSubtype="2"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right)">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sz="2800" dirty="0" smtClean="0">
                <a:latin typeface="Calibri" pitchFamily="34" charset="0"/>
                <a:cs typeface="Calibri" pitchFamily="34" charset="0"/>
              </a:rPr>
              <a:t>Réflexion et questions</a:t>
            </a:r>
            <a:endParaRPr lang="fr-FR" dirty="0">
              <a:latin typeface="Calibri" pitchFamily="34" charset="0"/>
              <a:cs typeface="Calibri" pitchFamily="34" charset="0"/>
            </a:endParaRPr>
          </a:p>
        </p:txBody>
      </p:sp>
      <p:sp>
        <p:nvSpPr>
          <p:cNvPr id="3" name="Slide Number Placeholder 2"/>
          <p:cNvSpPr>
            <a:spLocks noGrp="1"/>
          </p:cNvSpPr>
          <p:nvPr>
            <p:ph type="sldNum" sz="quarter" idx="10"/>
          </p:nvPr>
        </p:nvSpPr>
        <p:spPr/>
        <p:txBody>
          <a:bodyPr/>
          <a:lstStyle/>
          <a:p>
            <a:pPr>
              <a:defRPr/>
            </a:pPr>
            <a:fld id="{7F07B8DE-9430-46E8-A38B-5DA0DE501445}" type="slidenum">
              <a:rPr lang="fr-FR" smtClean="0"/>
              <a:pPr>
                <a:defRPr/>
              </a:pPr>
              <a:t>13</a:t>
            </a:fld>
            <a:endParaRPr lang="fr-FR" dirty="0"/>
          </a:p>
        </p:txBody>
      </p:sp>
      <p:sp>
        <p:nvSpPr>
          <p:cNvPr id="7" name="TextBox 2"/>
          <p:cNvSpPr txBox="1"/>
          <p:nvPr/>
        </p:nvSpPr>
        <p:spPr>
          <a:xfrm>
            <a:off x="2843810" y="889227"/>
            <a:ext cx="6169564" cy="335476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fr-FR" sz="2400" dirty="0" smtClean="0">
                <a:solidFill>
                  <a:schemeClr val="bg2">
                    <a:lumMod val="10000"/>
                  </a:schemeClr>
                </a:solidFill>
                <a:latin typeface="+mn-lt"/>
              </a:rPr>
              <a:t>Définissez le concept de projet en trois mots essentiels</a:t>
            </a:r>
            <a:endParaRPr lang="fr-FR" sz="2400" b="1" dirty="0">
              <a:solidFill>
                <a:schemeClr val="bg2">
                  <a:lumMod val="10000"/>
                </a:schemeClr>
              </a:solidFill>
              <a:latin typeface="+mn-lt"/>
            </a:endParaRPr>
          </a:p>
          <a:p>
            <a:pPr marL="342900" indent="-342900">
              <a:spcAft>
                <a:spcPts val="1200"/>
              </a:spcAft>
              <a:buFont typeface="Arial" panose="020B0604020202020204" pitchFamily="34" charset="0"/>
              <a:buChar char="•"/>
            </a:pPr>
            <a:r>
              <a:rPr lang="fr-FR" sz="2400" dirty="0">
                <a:solidFill>
                  <a:schemeClr val="bg2">
                    <a:lumMod val="10000"/>
                  </a:schemeClr>
                </a:solidFill>
                <a:latin typeface="+mn-lt"/>
                <a:cs typeface="Times New Roman" panose="02020603050405020304" pitchFamily="18" charset="0"/>
              </a:rPr>
              <a:t>Réfléchissez à une </a:t>
            </a:r>
            <a:r>
              <a:rPr lang="fr-FR" sz="2400" dirty="0" smtClean="0">
                <a:solidFill>
                  <a:schemeClr val="bg2">
                    <a:lumMod val="10000"/>
                  </a:schemeClr>
                </a:solidFill>
                <a:latin typeface="+mn-lt"/>
                <a:cs typeface="Times New Roman" panose="02020603050405020304" pitchFamily="18" charset="0"/>
              </a:rPr>
              <a:t>innovation que </a:t>
            </a:r>
            <a:r>
              <a:rPr lang="fr-FR" sz="2400" dirty="0">
                <a:solidFill>
                  <a:schemeClr val="bg2">
                    <a:lumMod val="10000"/>
                  </a:schemeClr>
                </a:solidFill>
                <a:latin typeface="+mn-lt"/>
                <a:cs typeface="Times New Roman" panose="02020603050405020304" pitchFamily="18" charset="0"/>
              </a:rPr>
              <a:t>vous voudriez concrétiser      </a:t>
            </a:r>
          </a:p>
          <a:p>
            <a:pPr marL="342900" indent="-342900">
              <a:spcAft>
                <a:spcPts val="1200"/>
              </a:spcAft>
              <a:buFont typeface="Arial" panose="020B0604020202020204" pitchFamily="34" charset="0"/>
              <a:buChar char="•"/>
            </a:pPr>
            <a:r>
              <a:rPr lang="fr-FR" sz="2400" dirty="0" smtClean="0">
                <a:solidFill>
                  <a:schemeClr val="bg2">
                    <a:lumMod val="10000"/>
                  </a:schemeClr>
                </a:solidFill>
                <a:latin typeface="+mn-lt"/>
                <a:cs typeface="Times New Roman" panose="02020603050405020304" pitchFamily="18" charset="0"/>
              </a:rPr>
              <a:t>Quelles sont d’après vous les trois grandes réalisations de votre pays ces dix dernières années ? Répondent-elles à la définition d’un projet ?</a:t>
            </a:r>
          </a:p>
        </p:txBody>
      </p:sp>
      <p:grpSp>
        <p:nvGrpSpPr>
          <p:cNvPr id="8" name="Group 9"/>
          <p:cNvGrpSpPr/>
          <p:nvPr/>
        </p:nvGrpSpPr>
        <p:grpSpPr>
          <a:xfrm>
            <a:off x="4933052" y="4588481"/>
            <a:ext cx="1678195" cy="688869"/>
            <a:chOff x="4260027" y="4608090"/>
            <a:chExt cx="1678195" cy="688869"/>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2" name="TextBox 11"/>
            <p:cNvSpPr txBox="1"/>
            <p:nvPr/>
          </p:nvSpPr>
          <p:spPr>
            <a:xfrm>
              <a:off x="5036968" y="4724514"/>
              <a:ext cx="901254" cy="461665"/>
            </a:xfrm>
            <a:prstGeom prst="rect">
              <a:avLst/>
            </a:prstGeom>
            <a:noFill/>
          </p:spPr>
          <p:txBody>
            <a:bodyPr wrap="square" rtlCol="0">
              <a:spAutoFit/>
            </a:bodyPr>
            <a:lstStyle/>
            <a:p>
              <a:r>
                <a:rPr lang="fr-FR" sz="2400" b="1" dirty="0" smtClean="0"/>
                <a:t>Quiz</a:t>
              </a:r>
              <a:endParaRPr lang="fr-FR" sz="2400" b="1" dirty="0"/>
            </a:p>
          </p:txBody>
        </p:sp>
      </p:grpSp>
    </p:spTree>
    <p:extLst>
      <p:ext uri="{BB962C8B-B14F-4D97-AF65-F5344CB8AC3E}">
        <p14:creationId xmlns:p14="http://schemas.microsoft.com/office/powerpoint/2010/main" val="384700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210785"/>
            <a:ext cx="1701228" cy="1942859"/>
          </a:xfrm>
          <a:prstGeom prst="rect">
            <a:avLst/>
          </a:prstGeom>
        </p:spPr>
      </p:pic>
      <p:sp>
        <p:nvSpPr>
          <p:cNvPr id="6" name="ZoneTexte 5"/>
          <p:cNvSpPr txBox="1"/>
          <p:nvPr/>
        </p:nvSpPr>
        <p:spPr>
          <a:xfrm>
            <a:off x="2627784" y="3992085"/>
            <a:ext cx="2186859" cy="923330"/>
          </a:xfrm>
          <a:prstGeom prst="rect">
            <a:avLst/>
          </a:prstGeom>
          <a:noFill/>
        </p:spPr>
        <p:txBody>
          <a:bodyPr wrap="square" rtlCol="0">
            <a:spAutoFit/>
          </a:bodyPr>
          <a:lstStyle/>
          <a:p>
            <a:r>
              <a:rPr lang="fr-FR" sz="5400" b="1" dirty="0" smtClean="0">
                <a:latin typeface="Franklin Gothic Demi" panose="020B0703020102020204" pitchFamily="34" charset="0"/>
              </a:rPr>
              <a:t>Projet</a:t>
            </a:r>
            <a:endParaRPr lang="fr-FR" sz="5400" b="1" dirty="0">
              <a:latin typeface="Franklin Gothic Demi" panose="020B0703020102020204" pitchFamily="34" charset="0"/>
            </a:endParaRPr>
          </a:p>
        </p:txBody>
      </p:sp>
      <p:sp>
        <p:nvSpPr>
          <p:cNvPr id="7" name="ZoneTexte 6"/>
          <p:cNvSpPr txBox="1"/>
          <p:nvPr/>
        </p:nvSpPr>
        <p:spPr>
          <a:xfrm>
            <a:off x="2957931" y="1220469"/>
            <a:ext cx="3185798" cy="384721"/>
          </a:xfrm>
          <a:prstGeom prst="rect">
            <a:avLst/>
          </a:prstGeom>
          <a:noFill/>
        </p:spPr>
        <p:txBody>
          <a:bodyPr wrap="square" rtlCol="0">
            <a:spAutoFit/>
          </a:bodyPr>
          <a:lstStyle/>
          <a:p>
            <a:r>
              <a:rPr lang="fr-FR" b="1" dirty="0" smtClean="0">
                <a:solidFill>
                  <a:schemeClr val="bg1">
                    <a:lumMod val="50000"/>
                  </a:schemeClr>
                </a:solidFill>
                <a:latin typeface="Segoe UI Semibold" panose="020B0702040204020203" pitchFamily="34" charset="0"/>
                <a:cs typeface="Segoe UI Semibold" panose="020B0702040204020203" pitchFamily="34" charset="0"/>
              </a:rPr>
              <a:t>1. Qu’est ce qu’un projet ?</a:t>
            </a:r>
            <a:endParaRPr lang="fr-FR" b="1" dirty="0">
              <a:solidFill>
                <a:schemeClr val="bg1">
                  <a:lumMod val="50000"/>
                </a:schemeClr>
              </a:solidFill>
              <a:latin typeface="Segoe UI Semibold" panose="020B0702040204020203" pitchFamily="34" charset="0"/>
              <a:cs typeface="Segoe UI Semibold" panose="020B0702040204020203" pitchFamily="34" charset="0"/>
            </a:endParaRPr>
          </a:p>
        </p:txBody>
      </p:sp>
      <p:sp>
        <p:nvSpPr>
          <p:cNvPr id="8" name="ZoneTexte 7"/>
          <p:cNvSpPr txBox="1"/>
          <p:nvPr/>
        </p:nvSpPr>
        <p:spPr>
          <a:xfrm>
            <a:off x="4439352" y="1805503"/>
            <a:ext cx="3397430" cy="384721"/>
          </a:xfrm>
          <a:prstGeom prst="rect">
            <a:avLst/>
          </a:prstGeom>
          <a:noFill/>
        </p:spPr>
        <p:txBody>
          <a:bodyPr wrap="square" rtlCol="0">
            <a:spAutoFit/>
          </a:bodyPr>
          <a:lstStyle/>
          <a:p>
            <a:r>
              <a:rPr lang="fr-FR" b="1" dirty="0">
                <a:latin typeface="Segoe UI Semibold" panose="020B0702040204020203" pitchFamily="34" charset="0"/>
                <a:cs typeface="Segoe UI Semibold" panose="020B0702040204020203" pitchFamily="34" charset="0"/>
              </a:rPr>
              <a:t>2</a:t>
            </a:r>
            <a:r>
              <a:rPr lang="fr-FR" b="1" dirty="0" smtClean="0">
                <a:latin typeface="Segoe UI Semibold" panose="020B0702040204020203" pitchFamily="34" charset="0"/>
                <a:cs typeface="Segoe UI Semibold" panose="020B0702040204020203" pitchFamily="34" charset="0"/>
              </a:rPr>
              <a:t>. Projets dans l’entreprise</a:t>
            </a:r>
            <a:endParaRPr lang="fr-FR" b="1" dirty="0">
              <a:latin typeface="Segoe UI Semibold" panose="020B0702040204020203" pitchFamily="34" charset="0"/>
              <a:cs typeface="Segoe UI Semibold" panose="020B0702040204020203" pitchFamily="34" charset="0"/>
            </a:endParaRPr>
          </a:p>
        </p:txBody>
      </p:sp>
      <p:sp>
        <p:nvSpPr>
          <p:cNvPr id="9" name="ZoneTexte 8"/>
          <p:cNvSpPr txBox="1"/>
          <p:nvPr/>
        </p:nvSpPr>
        <p:spPr>
          <a:xfrm>
            <a:off x="4755699" y="2483472"/>
            <a:ext cx="4026338" cy="384721"/>
          </a:xfrm>
          <a:prstGeom prst="rect">
            <a:avLst/>
          </a:prstGeom>
          <a:noFill/>
        </p:spPr>
        <p:txBody>
          <a:bodyPr wrap="square" rtlCol="0">
            <a:spAutoFit/>
          </a:bodyPr>
          <a:lstStyle/>
          <a:p>
            <a:r>
              <a:rPr lang="fr-FR" dirty="0" smtClean="0">
                <a:solidFill>
                  <a:schemeClr val="bg1">
                    <a:lumMod val="50000"/>
                  </a:schemeClr>
                </a:solidFill>
                <a:latin typeface="Segoe UI Semibold" panose="020B0702040204020203" pitchFamily="34" charset="0"/>
                <a:cs typeface="Segoe UI Semibold" panose="020B0702040204020203" pitchFamily="34" charset="0"/>
              </a:rPr>
              <a:t>3. Comment organiser un projet ?</a:t>
            </a:r>
            <a:endParaRPr lang="fr-FR" dirty="0">
              <a:solidFill>
                <a:schemeClr val="bg1">
                  <a:lumMod val="50000"/>
                </a:schemeClr>
              </a:solidFill>
              <a:latin typeface="Segoe UI Semibold" panose="020B0702040204020203" pitchFamily="34" charset="0"/>
              <a:cs typeface="Segoe UI Semibold" panose="020B0702040204020203" pitchFamily="34" charset="0"/>
            </a:endParaRPr>
          </a:p>
        </p:txBody>
      </p:sp>
      <p:sp>
        <p:nvSpPr>
          <p:cNvPr id="10" name="ZoneTexte 9"/>
          <p:cNvSpPr txBox="1"/>
          <p:nvPr/>
        </p:nvSpPr>
        <p:spPr>
          <a:xfrm>
            <a:off x="4439352" y="3214690"/>
            <a:ext cx="3857259" cy="384721"/>
          </a:xfrm>
          <a:prstGeom prst="rect">
            <a:avLst/>
          </a:prstGeom>
          <a:noFill/>
        </p:spPr>
        <p:txBody>
          <a:bodyPr wrap="square" rtlCol="0">
            <a:spAutoFit/>
          </a:bodyPr>
          <a:lstStyle/>
          <a:p>
            <a:r>
              <a:rPr lang="fr-FR" dirty="0">
                <a:solidFill>
                  <a:schemeClr val="bg1">
                    <a:lumMod val="50000"/>
                  </a:schemeClr>
                </a:solidFill>
                <a:latin typeface="Segoe UI Semibold" panose="020B0702040204020203" pitchFamily="34" charset="0"/>
                <a:cs typeface="Segoe UI Semibold" panose="020B0702040204020203" pitchFamily="34" charset="0"/>
              </a:rPr>
              <a:t>4</a:t>
            </a:r>
            <a:r>
              <a:rPr lang="fr-FR" dirty="0" smtClean="0">
                <a:solidFill>
                  <a:schemeClr val="bg1">
                    <a:lumMod val="50000"/>
                  </a:schemeClr>
                </a:solidFill>
                <a:latin typeface="Segoe UI Semibold" panose="020B0702040204020203" pitchFamily="34" charset="0"/>
                <a:cs typeface="Segoe UI Semibold" panose="020B0702040204020203" pitchFamily="34" charset="0"/>
              </a:rPr>
              <a:t>. Cas concrets</a:t>
            </a:r>
            <a:endParaRPr lang="fr-FR" dirty="0">
              <a:solidFill>
                <a:schemeClr val="bg1">
                  <a:lumMod val="50000"/>
                </a:schemeClr>
              </a:solidFill>
              <a:latin typeface="Segoe UI Semibold" panose="020B0702040204020203" pitchFamily="34" charset="0"/>
              <a:cs typeface="Segoe UI Semibold" panose="020B0702040204020203" pitchFamily="34" charset="0"/>
            </a:endParaRPr>
          </a:p>
        </p:txBody>
      </p:sp>
      <p:sp>
        <p:nvSpPr>
          <p:cNvPr id="11" name="ZoneTexte 10"/>
          <p:cNvSpPr txBox="1"/>
          <p:nvPr/>
        </p:nvSpPr>
        <p:spPr>
          <a:xfrm>
            <a:off x="4924776" y="3967404"/>
            <a:ext cx="4088598" cy="384721"/>
          </a:xfrm>
          <a:prstGeom prst="rect">
            <a:avLst/>
          </a:prstGeom>
          <a:noFill/>
        </p:spPr>
        <p:txBody>
          <a:bodyPr wrap="square" rtlCol="0">
            <a:spAutoFit/>
          </a:bodyPr>
          <a:lstStyle/>
          <a:p>
            <a:r>
              <a:rPr lang="fr-FR" dirty="0" smtClean="0">
                <a:solidFill>
                  <a:schemeClr val="bg1">
                    <a:lumMod val="50000"/>
                  </a:schemeClr>
                </a:solidFill>
                <a:latin typeface="Segoe UI Semibold" panose="020B0702040204020203" pitchFamily="34" charset="0"/>
                <a:cs typeface="Segoe UI Semibold" panose="020B0702040204020203" pitchFamily="34" charset="0"/>
              </a:rPr>
              <a:t>5. Quelle structure pour un projet ?</a:t>
            </a:r>
            <a:endParaRPr lang="fr-FR" dirty="0">
              <a:solidFill>
                <a:schemeClr val="bg1">
                  <a:lumMod val="50000"/>
                </a:schemeClr>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812035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851920" y="49188"/>
            <a:ext cx="4458556" cy="956288"/>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r>
              <a:rPr lang="fr-FR" sz="2800" b="1" dirty="0" smtClean="0">
                <a:solidFill>
                  <a:schemeClr val="tx1"/>
                </a:solidFill>
                <a:latin typeface="Calibri" pitchFamily="34" charset="0"/>
              </a:rPr>
              <a:t>Fondamentaux</a:t>
            </a:r>
          </a:p>
          <a:p>
            <a:pPr algn="ctr"/>
            <a:r>
              <a:rPr lang="fr-FR" sz="2800" b="1" dirty="0" smtClean="0">
                <a:solidFill>
                  <a:schemeClr val="accent1">
                    <a:lumMod val="50000"/>
                  </a:schemeClr>
                </a:solidFill>
                <a:latin typeface="Calibri" pitchFamily="34" charset="0"/>
              </a:rPr>
              <a:t>Chapitre 2</a:t>
            </a:r>
          </a:p>
        </p:txBody>
      </p:sp>
      <p:sp>
        <p:nvSpPr>
          <p:cNvPr id="7" name="Rectangle 176"/>
          <p:cNvSpPr txBox="1">
            <a:spLocks noChangeArrowheads="1"/>
          </p:cNvSpPr>
          <p:nvPr/>
        </p:nvSpPr>
        <p:spPr>
          <a:xfrm>
            <a:off x="2693445" y="4657700"/>
            <a:ext cx="6313582" cy="79208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fr-CH" sz="3600" b="1" dirty="0" smtClean="0">
                <a:solidFill>
                  <a:srgbClr val="002060"/>
                </a:solidFill>
                <a:latin typeface="+mn-lt"/>
              </a:rPr>
              <a:t>Projets dans l’entreprise</a:t>
            </a:r>
            <a:endParaRPr lang="fr-FR" sz="3600" b="1" dirty="0" smtClean="0">
              <a:solidFill>
                <a:srgbClr val="002060"/>
              </a:solidFill>
              <a:latin typeface="+mn-lt"/>
            </a:endParaRPr>
          </a:p>
        </p:txBody>
      </p:sp>
      <p:sp>
        <p:nvSpPr>
          <p:cNvPr id="8" name="ZoneTexte 7"/>
          <p:cNvSpPr txBox="1"/>
          <p:nvPr/>
        </p:nvSpPr>
        <p:spPr>
          <a:xfrm>
            <a:off x="7092280" y="5449788"/>
            <a:ext cx="2051720" cy="261610"/>
          </a:xfrm>
          <a:prstGeom prst="rect">
            <a:avLst/>
          </a:prstGeom>
          <a:noFill/>
        </p:spPr>
        <p:txBody>
          <a:bodyPr wrap="square" rtlCol="0">
            <a:spAutoFit/>
          </a:bodyPr>
          <a:lstStyle/>
          <a:p>
            <a:pPr algn="r"/>
            <a:r>
              <a:rPr lang="fr-FR" sz="1100" dirty="0" smtClean="0">
                <a:latin typeface="+mn-lt"/>
              </a:rPr>
              <a:t>Image : cc-by  </a:t>
            </a:r>
            <a:r>
              <a:rPr lang="fr-FR" sz="1100" dirty="0" smtClean="0">
                <a:latin typeface="+mn-lt"/>
                <a:hlinkClick r:id="rId3"/>
              </a:rPr>
              <a:t>source</a:t>
            </a:r>
            <a:endParaRPr lang="fr-FR" sz="1100" dirty="0">
              <a:latin typeface="+mn-lt"/>
            </a:endParaRPr>
          </a:p>
        </p:txBody>
      </p:sp>
      <p:pic>
        <p:nvPicPr>
          <p:cNvPr id="1026" name="Picture 2" descr="https://upload.wikimedia.org/wikipedia/commons/f/f9/Boeing_747-8_Test_Planes_in_Assembl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9995" y="1169268"/>
            <a:ext cx="4920481" cy="32750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683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fr-FR" dirty="0">
                <a:latin typeface="+mn-lt"/>
              </a:rPr>
              <a:t>Localisation des projets dans l’organigramme d’une entreprise</a:t>
            </a:r>
          </a:p>
        </p:txBody>
      </p:sp>
      <p:sp>
        <p:nvSpPr>
          <p:cNvPr id="2" name="Slide Number Placeholder 1"/>
          <p:cNvSpPr>
            <a:spLocks noGrp="1"/>
          </p:cNvSpPr>
          <p:nvPr>
            <p:ph type="sldNum" sz="quarter" idx="10"/>
          </p:nvPr>
        </p:nvSpPr>
        <p:spPr>
          <a:ln>
            <a:noFill/>
          </a:ln>
        </p:spPr>
        <p:style>
          <a:lnRef idx="2">
            <a:schemeClr val="dk1"/>
          </a:lnRef>
          <a:fillRef idx="1">
            <a:schemeClr val="lt1"/>
          </a:fillRef>
          <a:effectRef idx="0">
            <a:schemeClr val="dk1"/>
          </a:effectRef>
          <a:fontRef idx="minor">
            <a:schemeClr val="dk1"/>
          </a:fontRef>
        </p:style>
        <p:txBody>
          <a:bodyPr/>
          <a:lstStyle/>
          <a:p>
            <a:pPr>
              <a:defRPr/>
            </a:pPr>
            <a:fld id="{7F07B8DE-9430-46E8-A38B-5DA0DE501445}" type="slidenum">
              <a:rPr lang="fr-FR" smtClean="0"/>
              <a:pPr>
                <a:defRPr/>
              </a:pPr>
              <a:t>16</a:t>
            </a:fld>
            <a:endParaRPr lang="fr-FR" dirty="0"/>
          </a:p>
        </p:txBody>
      </p:sp>
      <p:sp>
        <p:nvSpPr>
          <p:cNvPr id="5" name="Rectangle 4"/>
          <p:cNvSpPr/>
          <p:nvPr/>
        </p:nvSpPr>
        <p:spPr>
          <a:xfrm>
            <a:off x="172930" y="3324992"/>
            <a:ext cx="357189" cy="3231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eaLnBrk="0" hangingPunct="0">
              <a:buSzPct val="400000"/>
              <a:buFont typeface="Wingdings" pitchFamily="2" charset="2"/>
              <a:buChar char="ü"/>
            </a:pPr>
            <a:endParaRPr lang="fr-FR" sz="500" dirty="0" smtClean="0">
              <a:solidFill>
                <a:srgbClr val="FF0000"/>
              </a:solidFill>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cs typeface="Arial" panose="020B0604020202020204" pitchFamily="34" charset="0"/>
                <a:sym typeface="Arial" panose="020B0604020202020204" pitchFamily="34" charset="0"/>
              </a:rPr>
              <a:t>                                                                                                                                                                                                                                                                                                                                                                                                                                                                                                                                                                                                           </a:t>
            </a:r>
            <a:endParaRPr lang="fr-FR" sz="500" dirty="0">
              <a:solidFill>
                <a:srgbClr val="FF0000"/>
              </a:solidFill>
              <a:cs typeface="Arial" panose="020B0604020202020204" pitchFamily="34" charset="0"/>
              <a:sym typeface="Arial" panose="020B0604020202020204" pitchFamily="34" charset="0"/>
            </a:endParaRPr>
          </a:p>
        </p:txBody>
      </p:sp>
      <p:sp>
        <p:nvSpPr>
          <p:cNvPr id="8" name="Rectangle 7"/>
          <p:cNvSpPr/>
          <p:nvPr/>
        </p:nvSpPr>
        <p:spPr>
          <a:xfrm>
            <a:off x="2797603" y="885111"/>
            <a:ext cx="6120000" cy="4320000"/>
          </a:xfrm>
          <a:prstGeom prst="rect">
            <a:avLst/>
          </a:prstGeom>
          <a:ln w="19050">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9" name="Rectangle 8"/>
          <p:cNvSpPr/>
          <p:nvPr/>
        </p:nvSpPr>
        <p:spPr>
          <a:xfrm>
            <a:off x="4929463" y="1258432"/>
            <a:ext cx="1830641" cy="7639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solidFill>
                  <a:schemeClr val="tx1"/>
                </a:solidFill>
              </a:rPr>
              <a:t>Direction</a:t>
            </a:r>
            <a:endParaRPr lang="fr-FR" dirty="0">
              <a:solidFill>
                <a:schemeClr val="tx1"/>
              </a:solidFill>
            </a:endParaRPr>
          </a:p>
        </p:txBody>
      </p:sp>
      <p:sp>
        <p:nvSpPr>
          <p:cNvPr id="10" name="Rectangle 9"/>
          <p:cNvSpPr/>
          <p:nvPr/>
        </p:nvSpPr>
        <p:spPr>
          <a:xfrm>
            <a:off x="3098821" y="3486692"/>
            <a:ext cx="1684190" cy="10822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11" name="Rectangle 10"/>
          <p:cNvSpPr/>
          <p:nvPr/>
        </p:nvSpPr>
        <p:spPr>
          <a:xfrm>
            <a:off x="5037128" y="3486692"/>
            <a:ext cx="1684190" cy="10822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solidFill>
                  <a:schemeClr val="tx1"/>
                </a:solidFill>
              </a:rPr>
              <a:t>Division</a:t>
            </a:r>
            <a:endParaRPr lang="fr-FR" dirty="0">
              <a:solidFill>
                <a:schemeClr val="tx1"/>
              </a:solidFill>
            </a:endParaRPr>
          </a:p>
        </p:txBody>
      </p:sp>
      <p:sp>
        <p:nvSpPr>
          <p:cNvPr id="12" name="Rectangle 11"/>
          <p:cNvSpPr/>
          <p:nvPr/>
        </p:nvSpPr>
        <p:spPr>
          <a:xfrm>
            <a:off x="6979781" y="3486692"/>
            <a:ext cx="1684190" cy="10822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cxnSp>
        <p:nvCxnSpPr>
          <p:cNvPr id="13" name="Connecteur en angle 42"/>
          <p:cNvCxnSpPr>
            <a:stCxn id="9" idx="2"/>
            <a:endCxn id="10" idx="0"/>
          </p:cNvCxnSpPr>
          <p:nvPr/>
        </p:nvCxnSpPr>
        <p:spPr>
          <a:xfrm rot="5400000">
            <a:off x="4160707" y="1802616"/>
            <a:ext cx="1464285" cy="1903867"/>
          </a:xfrm>
          <a:prstGeom prst="bentConnector3">
            <a:avLst>
              <a:gd name="adj1" fmla="val 45910"/>
            </a:avLst>
          </a:prstGeom>
          <a:ln/>
        </p:spPr>
        <p:style>
          <a:lnRef idx="2">
            <a:schemeClr val="dk1"/>
          </a:lnRef>
          <a:fillRef idx="1">
            <a:schemeClr val="lt1"/>
          </a:fillRef>
          <a:effectRef idx="0">
            <a:schemeClr val="dk1"/>
          </a:effectRef>
          <a:fontRef idx="minor">
            <a:schemeClr val="dk1"/>
          </a:fontRef>
        </p:style>
      </p:cxnSp>
      <p:cxnSp>
        <p:nvCxnSpPr>
          <p:cNvPr id="14" name="Connecteur en angle 43"/>
          <p:cNvCxnSpPr>
            <a:endCxn id="12" idx="0"/>
          </p:cNvCxnSpPr>
          <p:nvPr/>
        </p:nvCxnSpPr>
        <p:spPr>
          <a:xfrm>
            <a:off x="5843412" y="2699775"/>
            <a:ext cx="1978464" cy="786917"/>
          </a:xfrm>
          <a:prstGeom prst="bentConnector2">
            <a:avLst/>
          </a:prstGeom>
          <a:ln/>
        </p:spPr>
        <p:style>
          <a:lnRef idx="2">
            <a:schemeClr val="dk1"/>
          </a:lnRef>
          <a:fillRef idx="1">
            <a:schemeClr val="lt1"/>
          </a:fillRef>
          <a:effectRef idx="0">
            <a:schemeClr val="dk1"/>
          </a:effectRef>
          <a:fontRef idx="minor">
            <a:schemeClr val="dk1"/>
          </a:fontRef>
        </p:style>
      </p:cxnSp>
      <p:sp>
        <p:nvSpPr>
          <p:cNvPr id="15" name="Organigramme : Processus 45"/>
          <p:cNvSpPr/>
          <p:nvPr/>
        </p:nvSpPr>
        <p:spPr>
          <a:xfrm>
            <a:off x="3195007" y="3711407"/>
            <a:ext cx="292903" cy="700310"/>
          </a:xfrm>
          <a:prstGeom prst="flowChartProcess">
            <a:avLst/>
          </a:prstGeom>
          <a:solidFill>
            <a:srgbClr val="0070C0"/>
          </a:solid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fr-FR" sz="1500" dirty="0" smtClean="0">
                <a:solidFill>
                  <a:schemeClr val="tx1"/>
                </a:solidFill>
              </a:rPr>
              <a:t>Equipe</a:t>
            </a:r>
            <a:endParaRPr lang="fr-FR" sz="1500" dirty="0">
              <a:solidFill>
                <a:schemeClr val="tx1"/>
              </a:solidFill>
            </a:endParaRPr>
          </a:p>
        </p:txBody>
      </p:sp>
      <p:sp>
        <p:nvSpPr>
          <p:cNvPr id="16" name="Organigramme : Processus 46"/>
          <p:cNvSpPr/>
          <p:nvPr/>
        </p:nvSpPr>
        <p:spPr>
          <a:xfrm>
            <a:off x="3611401" y="3707628"/>
            <a:ext cx="292903" cy="700310"/>
          </a:xfrm>
          <a:prstGeom prst="flowChartProcess">
            <a:avLst/>
          </a:prstGeom>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7" name="Organigramme : Processus 47"/>
          <p:cNvSpPr/>
          <p:nvPr/>
        </p:nvSpPr>
        <p:spPr>
          <a:xfrm>
            <a:off x="4016315" y="3711407"/>
            <a:ext cx="292903" cy="700310"/>
          </a:xfrm>
          <a:prstGeom prst="flowChartProcess">
            <a:avLst/>
          </a:prstGeom>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8" name="Organigramme : Processus 48"/>
          <p:cNvSpPr/>
          <p:nvPr/>
        </p:nvSpPr>
        <p:spPr>
          <a:xfrm>
            <a:off x="4416883" y="3707628"/>
            <a:ext cx="292903" cy="700310"/>
          </a:xfrm>
          <a:prstGeom prst="flowChartProcess">
            <a:avLst/>
          </a:prstGeom>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cxnSp>
        <p:nvCxnSpPr>
          <p:cNvPr id="19" name="Connecteur en angle 50"/>
          <p:cNvCxnSpPr/>
          <p:nvPr/>
        </p:nvCxnSpPr>
        <p:spPr>
          <a:xfrm rot="5400000" flipH="1" flipV="1">
            <a:off x="3950509" y="3098580"/>
            <a:ext cx="3779" cy="1221876"/>
          </a:xfrm>
          <a:prstGeom prst="bentConnector3">
            <a:avLst>
              <a:gd name="adj1" fmla="val 3920508"/>
            </a:avLst>
          </a:prstGeom>
          <a:ln/>
        </p:spPr>
        <p:style>
          <a:lnRef idx="2">
            <a:schemeClr val="dk1"/>
          </a:lnRef>
          <a:fillRef idx="1">
            <a:schemeClr val="lt1"/>
          </a:fillRef>
          <a:effectRef idx="0">
            <a:schemeClr val="dk1"/>
          </a:effectRef>
          <a:fontRef idx="minor">
            <a:schemeClr val="dk1"/>
          </a:fontRef>
        </p:style>
      </p:cxnSp>
      <p:cxnSp>
        <p:nvCxnSpPr>
          <p:cNvPr id="20" name="Connecteur en angle 51"/>
          <p:cNvCxnSpPr>
            <a:stCxn id="16" idx="0"/>
            <a:endCxn id="17" idx="0"/>
          </p:cNvCxnSpPr>
          <p:nvPr/>
        </p:nvCxnSpPr>
        <p:spPr>
          <a:xfrm rot="16200000" flipH="1">
            <a:off x="3958419" y="3507061"/>
            <a:ext cx="3779" cy="404914"/>
          </a:xfrm>
          <a:prstGeom prst="bentConnector3">
            <a:avLst>
              <a:gd name="adj1" fmla="val -3763829"/>
            </a:avLst>
          </a:prstGeom>
          <a:ln/>
        </p:spPr>
        <p:style>
          <a:lnRef idx="2">
            <a:schemeClr val="dk1"/>
          </a:lnRef>
          <a:fillRef idx="1">
            <a:schemeClr val="lt1"/>
          </a:fillRef>
          <a:effectRef idx="0">
            <a:schemeClr val="dk1"/>
          </a:effectRef>
          <a:fontRef idx="minor">
            <a:schemeClr val="dk1"/>
          </a:fontRef>
        </p:style>
      </p:cxnSp>
      <p:sp>
        <p:nvSpPr>
          <p:cNvPr id="21" name="Ellipse 52"/>
          <p:cNvSpPr/>
          <p:nvPr/>
        </p:nvSpPr>
        <p:spPr>
          <a:xfrm>
            <a:off x="4456179" y="3751221"/>
            <a:ext cx="219632" cy="612713"/>
          </a:xfrm>
          <a:prstGeom prst="ellipse">
            <a:avLst/>
          </a:prstGeom>
          <a:solidFill>
            <a:srgbClr val="FF8F0D">
              <a:alpha val="90000"/>
            </a:srgbClr>
          </a:solidFill>
          <a:ln>
            <a:solidFill>
              <a:srgbClr val="FFC000">
                <a:alpha val="84000"/>
              </a:srgb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fr-FR" dirty="0"/>
              <a:t>P</a:t>
            </a:r>
          </a:p>
        </p:txBody>
      </p:sp>
      <p:sp>
        <p:nvSpPr>
          <p:cNvPr id="22" name="Ellipse 53"/>
          <p:cNvSpPr/>
          <p:nvPr/>
        </p:nvSpPr>
        <p:spPr>
          <a:xfrm rot="5400000">
            <a:off x="3626501" y="3477712"/>
            <a:ext cx="291600" cy="1114211"/>
          </a:xfrm>
          <a:prstGeom prst="ellipse">
            <a:avLst/>
          </a:prstGeom>
          <a:solidFill>
            <a:srgbClr val="FF8F0D">
              <a:alpha val="90000"/>
            </a:srgbClr>
          </a:solidFill>
          <a:ln>
            <a:solidFill>
              <a:srgbClr val="FFC000">
                <a:alpha val="84000"/>
              </a:srgb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vert270" rtlCol="0" anchor="ctr"/>
          <a:lstStyle/>
          <a:p>
            <a:pPr algn="ctr"/>
            <a:r>
              <a:rPr lang="fr-FR" dirty="0" smtClean="0">
                <a:cs typeface="Aparajita" panose="020B0604020202020204" pitchFamily="34" charset="0"/>
              </a:rPr>
              <a:t>P</a:t>
            </a:r>
            <a:endParaRPr lang="fr-FR" dirty="0">
              <a:cs typeface="Aparajita" panose="020B0604020202020204" pitchFamily="34" charset="0"/>
            </a:endParaRPr>
          </a:p>
        </p:txBody>
      </p:sp>
      <p:sp>
        <p:nvSpPr>
          <p:cNvPr id="23" name="Ellipse 54"/>
          <p:cNvSpPr/>
          <p:nvPr/>
        </p:nvSpPr>
        <p:spPr>
          <a:xfrm>
            <a:off x="6425752" y="3510317"/>
            <a:ext cx="939642" cy="511225"/>
          </a:xfrm>
          <a:prstGeom prst="ellipse">
            <a:avLst/>
          </a:prstGeom>
          <a:solidFill>
            <a:srgbClr val="FF8F0D">
              <a:alpha val="90000"/>
            </a:srgbClr>
          </a:solidFill>
          <a:ln>
            <a:solidFill>
              <a:srgbClr val="FFC000">
                <a:alpha val="84000"/>
              </a:srgb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fr-FR" dirty="0"/>
              <a:t>P</a:t>
            </a:r>
          </a:p>
        </p:txBody>
      </p:sp>
      <p:sp>
        <p:nvSpPr>
          <p:cNvPr id="24" name="Ellipse 55"/>
          <p:cNvSpPr/>
          <p:nvPr/>
        </p:nvSpPr>
        <p:spPr>
          <a:xfrm>
            <a:off x="5016751" y="1848706"/>
            <a:ext cx="650522" cy="1760885"/>
          </a:xfrm>
          <a:prstGeom prst="ellipse">
            <a:avLst/>
          </a:prstGeom>
          <a:solidFill>
            <a:srgbClr val="FF8F0D">
              <a:alpha val="90000"/>
            </a:srgbClr>
          </a:solidFill>
          <a:ln>
            <a:solidFill>
              <a:srgbClr val="FFC000">
                <a:alpha val="84000"/>
              </a:srgb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fr-FR" dirty="0"/>
              <a:t>P</a:t>
            </a:r>
          </a:p>
        </p:txBody>
      </p:sp>
      <p:cxnSp>
        <p:nvCxnSpPr>
          <p:cNvPr id="26" name="Connecteur droit 5"/>
          <p:cNvCxnSpPr/>
          <p:nvPr/>
        </p:nvCxnSpPr>
        <p:spPr>
          <a:xfrm>
            <a:off x="5845114" y="2699775"/>
            <a:ext cx="0" cy="792000"/>
          </a:xfrm>
          <a:prstGeom prst="line">
            <a:avLst/>
          </a:prstGeom>
          <a:ln/>
        </p:spPr>
        <p:style>
          <a:lnRef idx="2">
            <a:schemeClr val="dk1"/>
          </a:lnRef>
          <a:fillRef idx="1">
            <a:schemeClr val="lt1"/>
          </a:fillRef>
          <a:effectRef idx="0">
            <a:schemeClr val="dk1"/>
          </a:effectRef>
          <a:fontRef idx="minor">
            <a:schemeClr val="dk1"/>
          </a:fontRef>
        </p:style>
      </p:cxnSp>
      <p:sp>
        <p:nvSpPr>
          <p:cNvPr id="27" name="Ellipse 57"/>
          <p:cNvSpPr/>
          <p:nvPr/>
        </p:nvSpPr>
        <p:spPr>
          <a:xfrm>
            <a:off x="7466903" y="1202686"/>
            <a:ext cx="1139642" cy="1070133"/>
          </a:xfrm>
          <a:prstGeom prst="ellipse">
            <a:avLst/>
          </a:prstGeom>
          <a:solidFill>
            <a:srgbClr val="F6911C"/>
          </a:solidFill>
          <a:ln>
            <a:solidFill>
              <a:srgbClr val="FFC000">
                <a:alpha val="84000"/>
              </a:srgb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fr-FR" dirty="0"/>
              <a:t>Projet</a:t>
            </a:r>
          </a:p>
        </p:txBody>
      </p:sp>
      <p:sp>
        <p:nvSpPr>
          <p:cNvPr id="25" name="Ellipse 56"/>
          <p:cNvSpPr/>
          <p:nvPr/>
        </p:nvSpPr>
        <p:spPr>
          <a:xfrm>
            <a:off x="6266253" y="1320602"/>
            <a:ext cx="433681" cy="340816"/>
          </a:xfrm>
          <a:prstGeom prst="ellipse">
            <a:avLst/>
          </a:prstGeom>
          <a:solidFill>
            <a:srgbClr val="FF8F0D">
              <a:alpha val="90000"/>
            </a:srgbClr>
          </a:solidFill>
          <a:ln>
            <a:solidFill>
              <a:srgbClr val="FFC000">
                <a:alpha val="84000"/>
              </a:srgb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fr-FR" dirty="0"/>
              <a:t>P</a:t>
            </a:r>
          </a:p>
        </p:txBody>
      </p:sp>
    </p:spTree>
    <p:extLst>
      <p:ext uri="{BB962C8B-B14F-4D97-AF65-F5344CB8AC3E}">
        <p14:creationId xmlns:p14="http://schemas.microsoft.com/office/powerpoint/2010/main" val="145739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21"/>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5" grpId="0" animBg="1"/>
      <p:bldP spid="16" grpId="0" animBg="1"/>
      <p:bldP spid="17" grpId="0" animBg="1"/>
      <p:bldP spid="18" grpId="0" animBg="1"/>
      <p:bldP spid="21" grpId="0" animBg="1"/>
      <p:bldP spid="21" grpId="1" animBg="1"/>
      <p:bldP spid="22" grpId="0" animBg="1"/>
      <p:bldP spid="22" grpId="1" animBg="1"/>
      <p:bldP spid="23" grpId="0" animBg="1"/>
      <p:bldP spid="23" grpId="1" animBg="1"/>
      <p:bldP spid="24" grpId="0" animBg="1"/>
      <p:bldP spid="24" grpId="1" animBg="1"/>
      <p:bldP spid="27" grpId="0" animBg="1"/>
      <p:bldP spid="25" grpId="0" animBg="1"/>
      <p:bldP spid="2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r-FR" dirty="0"/>
              <a:t>Localisation des projets dans l’organigramme d’une entreprise</a:t>
            </a: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17</a:t>
            </a:fld>
            <a:endParaRPr lang="fr-FR" dirty="0"/>
          </a:p>
        </p:txBody>
      </p:sp>
      <p:sp>
        <p:nvSpPr>
          <p:cNvPr id="28" name="Rectangle 27"/>
          <p:cNvSpPr/>
          <p:nvPr/>
        </p:nvSpPr>
        <p:spPr>
          <a:xfrm>
            <a:off x="5004048" y="2293909"/>
            <a:ext cx="3744416" cy="2867848"/>
          </a:xfrm>
          <a:prstGeom prst="rect">
            <a:avLst/>
          </a:prstGeom>
          <a:ln w="19050">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29" name="Rectangle 28"/>
          <p:cNvSpPr/>
          <p:nvPr/>
        </p:nvSpPr>
        <p:spPr>
          <a:xfrm>
            <a:off x="2915816" y="1102863"/>
            <a:ext cx="2088232" cy="799427"/>
          </a:xfrm>
          <a:prstGeom prst="rect">
            <a:avLst/>
          </a:prstGeom>
          <a:ln w="19050">
            <a:solidFill>
              <a:srgbClr val="D80E16"/>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fr-FR" sz="2200" b="1" dirty="0" smtClean="0">
                <a:solidFill>
                  <a:schemeClr val="tx1"/>
                </a:solidFill>
              </a:rPr>
              <a:t>Entreprise 2</a:t>
            </a:r>
            <a:endParaRPr lang="fr-FR" sz="2200" b="1" dirty="0">
              <a:solidFill>
                <a:schemeClr val="tx1"/>
              </a:solidFill>
            </a:endParaRPr>
          </a:p>
        </p:txBody>
      </p:sp>
      <p:sp>
        <p:nvSpPr>
          <p:cNvPr id="30" name="ZoneTexte 21"/>
          <p:cNvSpPr txBox="1"/>
          <p:nvPr/>
        </p:nvSpPr>
        <p:spPr>
          <a:xfrm>
            <a:off x="5641445" y="1336647"/>
            <a:ext cx="2669513" cy="461665"/>
          </a:xfrm>
          <a:prstGeom prst="rect">
            <a:avLst/>
          </a:prstGeom>
          <a:noFill/>
        </p:spPr>
        <p:txBody>
          <a:bodyPr wrap="square" rtlCol="0">
            <a:spAutoFit/>
          </a:bodyPr>
          <a:lstStyle/>
          <a:p>
            <a:pPr algn="ctr"/>
            <a:r>
              <a:rPr lang="fr-FR" sz="2400" b="1" dirty="0" smtClean="0">
                <a:latin typeface="+mj-lt"/>
                <a:ea typeface="KaiTi" panose="02010609060101010101" pitchFamily="49" charset="-122"/>
              </a:rPr>
              <a:t>Joint-Venture</a:t>
            </a:r>
            <a:endParaRPr lang="fr-FR" sz="2400" b="1" dirty="0">
              <a:latin typeface="+mj-lt"/>
              <a:ea typeface="KaiTi" panose="02010609060101010101" pitchFamily="49" charset="-122"/>
            </a:endParaRPr>
          </a:p>
        </p:txBody>
      </p:sp>
      <p:sp>
        <p:nvSpPr>
          <p:cNvPr id="31" name="Ellipse 36"/>
          <p:cNvSpPr/>
          <p:nvPr/>
        </p:nvSpPr>
        <p:spPr>
          <a:xfrm>
            <a:off x="4364288" y="1683806"/>
            <a:ext cx="1326101" cy="1220206"/>
          </a:xfrm>
          <a:prstGeom prst="ellipse">
            <a:avLst/>
          </a:prstGeom>
          <a:solidFill>
            <a:srgbClr val="FF8F0D"/>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000" b="1" dirty="0">
                <a:solidFill>
                  <a:schemeClr val="bg1"/>
                </a:solidFill>
              </a:rPr>
              <a:t>Projet</a:t>
            </a:r>
          </a:p>
        </p:txBody>
      </p:sp>
      <p:grpSp>
        <p:nvGrpSpPr>
          <p:cNvPr id="32" name="Groupe 37"/>
          <p:cNvGrpSpPr/>
          <p:nvPr/>
        </p:nvGrpSpPr>
        <p:grpSpPr>
          <a:xfrm>
            <a:off x="5148063" y="2498829"/>
            <a:ext cx="3466533" cy="2294626"/>
            <a:chOff x="3037709" y="1482898"/>
            <a:chExt cx="5565150" cy="3310558"/>
          </a:xfrm>
        </p:grpSpPr>
        <p:sp>
          <p:nvSpPr>
            <p:cNvPr id="33" name="Rectangle 32"/>
            <p:cNvSpPr/>
            <p:nvPr/>
          </p:nvSpPr>
          <p:spPr>
            <a:xfrm>
              <a:off x="4868351" y="1482898"/>
              <a:ext cx="1830641" cy="7639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FR" sz="1600" b="1" dirty="0" smtClean="0">
                  <a:solidFill>
                    <a:schemeClr val="tx1"/>
                  </a:solidFill>
                  <a:latin typeface="+mj-lt"/>
                </a:rPr>
                <a:t>Direction</a:t>
              </a:r>
              <a:endParaRPr lang="fr-FR" sz="1600" b="1" dirty="0">
                <a:solidFill>
                  <a:schemeClr val="tx1"/>
                </a:solidFill>
                <a:latin typeface="+mj-lt"/>
              </a:endParaRPr>
            </a:p>
          </p:txBody>
        </p:sp>
        <p:sp>
          <p:nvSpPr>
            <p:cNvPr id="34" name="Rectangle 33"/>
            <p:cNvSpPr/>
            <p:nvPr/>
          </p:nvSpPr>
          <p:spPr>
            <a:xfrm>
              <a:off x="3037709" y="3711158"/>
              <a:ext cx="1684190" cy="10822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35" name="Rectangle 34"/>
            <p:cNvSpPr/>
            <p:nvPr/>
          </p:nvSpPr>
          <p:spPr>
            <a:xfrm>
              <a:off x="4976016" y="3711158"/>
              <a:ext cx="1684190" cy="10822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solidFill>
                    <a:schemeClr val="tx1"/>
                  </a:solidFill>
                </a:rPr>
                <a:t>Division</a:t>
              </a:r>
              <a:endParaRPr lang="fr-FR" sz="1400" b="1" dirty="0">
                <a:solidFill>
                  <a:schemeClr val="tx1"/>
                </a:solidFill>
                <a:latin typeface="+mj-lt"/>
              </a:endParaRPr>
            </a:p>
          </p:txBody>
        </p:sp>
        <p:sp>
          <p:nvSpPr>
            <p:cNvPr id="36" name="Rectangle 35"/>
            <p:cNvSpPr/>
            <p:nvPr/>
          </p:nvSpPr>
          <p:spPr>
            <a:xfrm>
              <a:off x="6918669" y="3711158"/>
              <a:ext cx="1684190" cy="10822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cxnSp>
          <p:nvCxnSpPr>
            <p:cNvPr id="37" name="Connecteur en angle 42"/>
            <p:cNvCxnSpPr>
              <a:stCxn id="33" idx="2"/>
              <a:endCxn id="34" idx="0"/>
            </p:cNvCxnSpPr>
            <p:nvPr/>
          </p:nvCxnSpPr>
          <p:spPr>
            <a:xfrm rot="5400000">
              <a:off x="4099595" y="2027082"/>
              <a:ext cx="1464285" cy="1903867"/>
            </a:xfrm>
            <a:prstGeom prst="bentConnector3">
              <a:avLst>
                <a:gd name="adj1" fmla="val 45910"/>
              </a:avLst>
            </a:prstGeom>
            <a:ln/>
          </p:spPr>
          <p:style>
            <a:lnRef idx="2">
              <a:schemeClr val="dk1"/>
            </a:lnRef>
            <a:fillRef idx="1">
              <a:schemeClr val="lt1"/>
            </a:fillRef>
            <a:effectRef idx="0">
              <a:schemeClr val="dk1"/>
            </a:effectRef>
            <a:fontRef idx="minor">
              <a:schemeClr val="dk1"/>
            </a:fontRef>
          </p:style>
        </p:cxnSp>
        <p:cxnSp>
          <p:nvCxnSpPr>
            <p:cNvPr id="38" name="Connecteur en angle 43"/>
            <p:cNvCxnSpPr>
              <a:endCxn id="36" idx="0"/>
            </p:cNvCxnSpPr>
            <p:nvPr/>
          </p:nvCxnSpPr>
          <p:spPr>
            <a:xfrm>
              <a:off x="5782300" y="2924241"/>
              <a:ext cx="1978464" cy="786917"/>
            </a:xfrm>
            <a:prstGeom prst="bentConnector2">
              <a:avLst/>
            </a:prstGeom>
            <a:ln/>
          </p:spPr>
          <p:style>
            <a:lnRef idx="2">
              <a:schemeClr val="dk1"/>
            </a:lnRef>
            <a:fillRef idx="1">
              <a:schemeClr val="lt1"/>
            </a:fillRef>
            <a:effectRef idx="0">
              <a:schemeClr val="dk1"/>
            </a:effectRef>
            <a:fontRef idx="minor">
              <a:schemeClr val="dk1"/>
            </a:fontRef>
          </p:style>
        </p:cxnSp>
        <p:sp>
          <p:nvSpPr>
            <p:cNvPr id="39" name="Organigramme : Processus 44"/>
            <p:cNvSpPr/>
            <p:nvPr/>
          </p:nvSpPr>
          <p:spPr>
            <a:xfrm>
              <a:off x="3133895" y="3935873"/>
              <a:ext cx="292903" cy="700310"/>
            </a:xfrm>
            <a:prstGeom prst="flowChartProcess">
              <a:avLst/>
            </a:prstGeom>
            <a:solidFill>
              <a:srgbClr val="0070C0"/>
            </a:solid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fr-FR" sz="800" b="1" dirty="0" smtClean="0">
                  <a:solidFill>
                    <a:schemeClr val="tx1"/>
                  </a:solidFill>
                  <a:latin typeface="Gadugi" panose="020B0502040204020203" pitchFamily="34" charset="0"/>
                </a:rPr>
                <a:t>Equipe</a:t>
              </a:r>
              <a:endParaRPr lang="fr-FR" sz="800" b="1" dirty="0">
                <a:solidFill>
                  <a:schemeClr val="tx1"/>
                </a:solidFill>
                <a:latin typeface="Gadugi" panose="020B0502040204020203" pitchFamily="34" charset="0"/>
              </a:endParaRPr>
            </a:p>
          </p:txBody>
        </p:sp>
        <p:sp>
          <p:nvSpPr>
            <p:cNvPr id="40" name="Organigramme : Processus 45"/>
            <p:cNvSpPr/>
            <p:nvPr/>
          </p:nvSpPr>
          <p:spPr>
            <a:xfrm>
              <a:off x="3550289" y="3932094"/>
              <a:ext cx="292903" cy="700310"/>
            </a:xfrm>
            <a:prstGeom prst="flowChartProcess">
              <a:avLst/>
            </a:prstGeom>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41" name="Organigramme : Processus 46"/>
            <p:cNvSpPr/>
            <p:nvPr/>
          </p:nvSpPr>
          <p:spPr>
            <a:xfrm>
              <a:off x="3955203" y="3935873"/>
              <a:ext cx="292903" cy="700310"/>
            </a:xfrm>
            <a:prstGeom prst="flowChartProcess">
              <a:avLst/>
            </a:prstGeom>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
          <p:nvSpPr>
            <p:cNvPr id="42" name="Organigramme : Processus 47"/>
            <p:cNvSpPr/>
            <p:nvPr/>
          </p:nvSpPr>
          <p:spPr>
            <a:xfrm>
              <a:off x="4355771" y="3932094"/>
              <a:ext cx="292903" cy="700310"/>
            </a:xfrm>
            <a:prstGeom prst="flowChartProcess">
              <a:avLst/>
            </a:prstGeom>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solidFill>
                  <a:schemeClr val="tx1"/>
                </a:solidFill>
              </a:endParaRPr>
            </a:p>
          </p:txBody>
        </p:sp>
        <p:cxnSp>
          <p:nvCxnSpPr>
            <p:cNvPr id="43" name="Connecteur en angle 48"/>
            <p:cNvCxnSpPr/>
            <p:nvPr/>
          </p:nvCxnSpPr>
          <p:spPr>
            <a:xfrm rot="5400000" flipH="1" flipV="1">
              <a:off x="3889397" y="3323046"/>
              <a:ext cx="3779" cy="1221876"/>
            </a:xfrm>
            <a:prstGeom prst="bentConnector3">
              <a:avLst>
                <a:gd name="adj1" fmla="val 3920508"/>
              </a:avLst>
            </a:prstGeom>
            <a:ln/>
          </p:spPr>
          <p:style>
            <a:lnRef idx="2">
              <a:schemeClr val="dk1"/>
            </a:lnRef>
            <a:fillRef idx="1">
              <a:schemeClr val="lt1"/>
            </a:fillRef>
            <a:effectRef idx="0">
              <a:schemeClr val="dk1"/>
            </a:effectRef>
            <a:fontRef idx="minor">
              <a:schemeClr val="dk1"/>
            </a:fontRef>
          </p:style>
        </p:cxnSp>
        <p:cxnSp>
          <p:nvCxnSpPr>
            <p:cNvPr id="44" name="Connecteur en angle 49"/>
            <p:cNvCxnSpPr>
              <a:stCxn id="40" idx="0"/>
              <a:endCxn id="41" idx="0"/>
            </p:cNvCxnSpPr>
            <p:nvPr/>
          </p:nvCxnSpPr>
          <p:spPr>
            <a:xfrm rot="16200000" flipH="1">
              <a:off x="3897307" y="3731527"/>
              <a:ext cx="3779" cy="404914"/>
            </a:xfrm>
            <a:prstGeom prst="bentConnector3">
              <a:avLst>
                <a:gd name="adj1" fmla="val -3763829"/>
              </a:avLst>
            </a:prstGeom>
            <a:ln/>
          </p:spPr>
          <p:style>
            <a:lnRef idx="2">
              <a:schemeClr val="dk1"/>
            </a:lnRef>
            <a:fillRef idx="1">
              <a:schemeClr val="lt1"/>
            </a:fillRef>
            <a:effectRef idx="0">
              <a:schemeClr val="dk1"/>
            </a:effectRef>
            <a:fontRef idx="minor">
              <a:schemeClr val="dk1"/>
            </a:fontRef>
          </p:style>
        </p:cxnSp>
        <p:cxnSp>
          <p:nvCxnSpPr>
            <p:cNvPr id="45" name="Connecteur droit 56"/>
            <p:cNvCxnSpPr/>
            <p:nvPr/>
          </p:nvCxnSpPr>
          <p:spPr>
            <a:xfrm>
              <a:off x="5784002" y="2924241"/>
              <a:ext cx="0" cy="792000"/>
            </a:xfrm>
            <a:prstGeom prst="line">
              <a:avLst/>
            </a:prstGeom>
            <a:ln/>
          </p:spPr>
          <p:style>
            <a:lnRef idx="2">
              <a:schemeClr val="dk1"/>
            </a:lnRef>
            <a:fillRef idx="1">
              <a:schemeClr val="lt1"/>
            </a:fillRef>
            <a:effectRef idx="0">
              <a:schemeClr val="dk1"/>
            </a:effectRef>
            <a:fontRef idx="minor">
              <a:schemeClr val="dk1"/>
            </a:fontRef>
          </p:style>
        </p:cxnSp>
      </p:grpSp>
      <p:sp>
        <p:nvSpPr>
          <p:cNvPr id="23" name="Rectangle 22"/>
          <p:cNvSpPr/>
          <p:nvPr/>
        </p:nvSpPr>
        <p:spPr>
          <a:xfrm>
            <a:off x="172930" y="3324992"/>
            <a:ext cx="357189" cy="3231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eaLnBrk="0" hangingPunct="0">
              <a:buSzPct val="400000"/>
              <a:buFont typeface="Wingdings" pitchFamily="2" charset="2"/>
              <a:buChar char="ü"/>
            </a:pPr>
            <a:endParaRPr lang="fr-FR" sz="500" dirty="0" smtClean="0">
              <a:solidFill>
                <a:srgbClr val="FF0000"/>
              </a:solidFill>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cs typeface="Arial" panose="020B0604020202020204" pitchFamily="34" charset="0"/>
                <a:sym typeface="Arial" panose="020B0604020202020204" pitchFamily="34" charset="0"/>
              </a:rPr>
              <a:t>                                                                                                                                                                                                                                                                                                                                                                                                                                                                                                                                                                                                           </a:t>
            </a:r>
            <a:endParaRPr lang="fr-FR" sz="500" dirty="0">
              <a:solidFill>
                <a:srgbClr val="FF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1991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latin typeface="+mn-lt"/>
              </a:rPr>
              <a:t>Revue de projets d’une multinationale : </a:t>
            </a:r>
            <a:br>
              <a:rPr lang="fr-FR" dirty="0">
                <a:latin typeface="+mn-lt"/>
              </a:rPr>
            </a:br>
            <a:r>
              <a:rPr lang="fr-FR" dirty="0">
                <a:latin typeface="+mn-lt"/>
              </a:rPr>
              <a:t>une typologie</a:t>
            </a:r>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18</a:t>
            </a:fld>
            <a:endParaRPr lang="fr-FR" dirty="0"/>
          </a:p>
        </p:txBody>
      </p:sp>
      <p:sp>
        <p:nvSpPr>
          <p:cNvPr id="5" name="Rectangle 4"/>
          <p:cNvSpPr/>
          <p:nvPr/>
        </p:nvSpPr>
        <p:spPr>
          <a:xfrm>
            <a:off x="172930" y="3732356"/>
            <a:ext cx="357189" cy="323165"/>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mn-lt"/>
                <a:cs typeface="Arial" panose="020B0604020202020204" pitchFamily="34" charset="0"/>
                <a:sym typeface="Arial" panose="020B0604020202020204" pitchFamily="34" charset="0"/>
              </a:rPr>
              <a:t>                                                                                                                                                                                                                                                                                                                                                                                                                                                                                                                                                                                                           </a:t>
            </a:r>
            <a:endParaRPr lang="fr-FR" sz="500" dirty="0">
              <a:solidFill>
                <a:srgbClr val="FF0000"/>
              </a:solidFill>
              <a:latin typeface="+mn-lt"/>
              <a:cs typeface="Arial" panose="020B0604020202020204" pitchFamily="34" charset="0"/>
              <a:sym typeface="Arial" panose="020B0604020202020204" pitchFamily="34" charset="0"/>
            </a:endParaRPr>
          </a:p>
        </p:txBody>
      </p:sp>
      <p:sp>
        <p:nvSpPr>
          <p:cNvPr id="6" name="Rectangle 5"/>
          <p:cNvSpPr/>
          <p:nvPr/>
        </p:nvSpPr>
        <p:spPr>
          <a:xfrm>
            <a:off x="2785069" y="1047288"/>
            <a:ext cx="6120000" cy="4320000"/>
          </a:xfrm>
          <a:prstGeom prst="rect">
            <a:avLst/>
          </a:prstGeom>
          <a:noFill/>
          <a:ln>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3"/>
          <p:cNvCxnSpPr/>
          <p:nvPr/>
        </p:nvCxnSpPr>
        <p:spPr>
          <a:xfrm flipV="1">
            <a:off x="5652120" y="1118816"/>
            <a:ext cx="0" cy="4061082"/>
          </a:xfrm>
          <a:prstGeom prst="straightConnector1">
            <a:avLst/>
          </a:prstGeom>
          <a:ln w="1905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Connecteur droit avec flèche 4"/>
          <p:cNvCxnSpPr/>
          <p:nvPr/>
        </p:nvCxnSpPr>
        <p:spPr>
          <a:xfrm flipV="1">
            <a:off x="3215236" y="3336755"/>
            <a:ext cx="5029172" cy="2943"/>
          </a:xfrm>
          <a:prstGeom prst="straightConnector1">
            <a:avLst/>
          </a:prstGeom>
          <a:ln w="1905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ZoneTexte 5"/>
          <p:cNvSpPr txBox="1"/>
          <p:nvPr/>
        </p:nvSpPr>
        <p:spPr>
          <a:xfrm>
            <a:off x="4817089" y="1197696"/>
            <a:ext cx="622799" cy="338554"/>
          </a:xfrm>
          <a:prstGeom prst="rect">
            <a:avLst/>
          </a:prstGeom>
          <a:noFill/>
        </p:spPr>
        <p:txBody>
          <a:bodyPr wrap="none" rtlCol="0">
            <a:spAutoFit/>
          </a:bodyPr>
          <a:lstStyle/>
          <a:p>
            <a:r>
              <a:rPr lang="fr-FR" sz="1600" b="1" dirty="0" smtClean="0">
                <a:latin typeface="+mn-lt"/>
                <a:ea typeface="KaiTi" panose="02010609060101010101" pitchFamily="49" charset="-122"/>
              </a:rPr>
              <a:t>Taille</a:t>
            </a:r>
            <a:endParaRPr lang="fr-FR" sz="1600" b="1" dirty="0">
              <a:latin typeface="+mn-lt"/>
              <a:ea typeface="KaiTi" panose="02010609060101010101" pitchFamily="49" charset="-122"/>
            </a:endParaRPr>
          </a:p>
        </p:txBody>
      </p:sp>
      <p:sp>
        <p:nvSpPr>
          <p:cNvPr id="10" name="Ellipse 7"/>
          <p:cNvSpPr/>
          <p:nvPr/>
        </p:nvSpPr>
        <p:spPr>
          <a:xfrm>
            <a:off x="3131984" y="4351780"/>
            <a:ext cx="1296000" cy="1026000"/>
          </a:xfrm>
          <a:prstGeom prst="ellipse">
            <a:avLst/>
          </a:prstGeom>
          <a:solidFill>
            <a:srgbClr val="FF8F0D"/>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dirty="0">
                <a:solidFill>
                  <a:schemeClr val="tx1"/>
                </a:solidFill>
              </a:rPr>
              <a:t>Petit </a:t>
            </a:r>
            <a:r>
              <a:rPr lang="fr-FR" sz="1400" dirty="0" smtClean="0">
                <a:solidFill>
                  <a:schemeClr val="tx1"/>
                </a:solidFill>
              </a:rPr>
              <a:t>projets </a:t>
            </a:r>
            <a:r>
              <a:rPr lang="fr-FR" sz="1400" dirty="0">
                <a:solidFill>
                  <a:schemeClr val="tx1"/>
                </a:solidFill>
              </a:rPr>
              <a:t>locaux</a:t>
            </a:r>
          </a:p>
        </p:txBody>
      </p:sp>
      <p:sp>
        <p:nvSpPr>
          <p:cNvPr id="11" name="Ellipse 10"/>
          <p:cNvSpPr/>
          <p:nvPr/>
        </p:nvSpPr>
        <p:spPr>
          <a:xfrm rot="19466909">
            <a:off x="6111748" y="3799948"/>
            <a:ext cx="1898201" cy="951119"/>
          </a:xfrm>
          <a:prstGeom prst="ellipse">
            <a:avLst/>
          </a:prstGeom>
          <a:solidFill>
            <a:srgbClr val="FF8F0D"/>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dirty="0" smtClean="0">
                <a:solidFill>
                  <a:schemeClr val="tx1"/>
                </a:solidFill>
              </a:rPr>
              <a:t>Projets </a:t>
            </a:r>
            <a:r>
              <a:rPr lang="fr-FR" sz="1400" dirty="0">
                <a:solidFill>
                  <a:schemeClr val="tx1"/>
                </a:solidFill>
              </a:rPr>
              <a:t>de réorganisation</a:t>
            </a:r>
          </a:p>
        </p:txBody>
      </p:sp>
      <p:sp>
        <p:nvSpPr>
          <p:cNvPr id="13" name="Ellipse 16"/>
          <p:cNvSpPr/>
          <p:nvPr/>
        </p:nvSpPr>
        <p:spPr>
          <a:xfrm>
            <a:off x="6640386" y="985129"/>
            <a:ext cx="1760430" cy="648072"/>
          </a:xfrm>
          <a:prstGeom prst="ellipse">
            <a:avLst/>
          </a:prstGeom>
          <a:solidFill>
            <a:srgbClr val="FF8F0D"/>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dirty="0" smtClean="0">
                <a:solidFill>
                  <a:schemeClr val="tx1"/>
                </a:solidFill>
              </a:rPr>
              <a:t>Nouvelle usine</a:t>
            </a:r>
            <a:endParaRPr lang="fr-FR" sz="1400" dirty="0">
              <a:solidFill>
                <a:schemeClr val="tx1"/>
              </a:solidFill>
            </a:endParaRPr>
          </a:p>
        </p:txBody>
      </p:sp>
      <p:sp>
        <p:nvSpPr>
          <p:cNvPr id="14" name="Ellipse 19"/>
          <p:cNvSpPr/>
          <p:nvPr/>
        </p:nvSpPr>
        <p:spPr>
          <a:xfrm>
            <a:off x="3239333" y="1366973"/>
            <a:ext cx="1194345" cy="908314"/>
          </a:xfrm>
          <a:prstGeom prst="ellipse">
            <a:avLst/>
          </a:prstGeom>
          <a:solidFill>
            <a:srgbClr val="FF8F0D"/>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dirty="0" smtClean="0">
                <a:solidFill>
                  <a:schemeClr val="tx1"/>
                </a:solidFill>
              </a:rPr>
              <a:t>Projets R&amp;D</a:t>
            </a:r>
            <a:endParaRPr lang="fr-FR" sz="1400" dirty="0">
              <a:solidFill>
                <a:schemeClr val="tx1"/>
              </a:solidFill>
            </a:endParaRPr>
          </a:p>
        </p:txBody>
      </p:sp>
      <p:sp>
        <p:nvSpPr>
          <p:cNvPr id="15" name="ZoneTexte 5"/>
          <p:cNvSpPr txBox="1"/>
          <p:nvPr/>
        </p:nvSpPr>
        <p:spPr>
          <a:xfrm>
            <a:off x="7772696" y="2894586"/>
            <a:ext cx="1145570" cy="338554"/>
          </a:xfrm>
          <a:prstGeom prst="rect">
            <a:avLst/>
          </a:prstGeom>
          <a:noFill/>
        </p:spPr>
        <p:txBody>
          <a:bodyPr wrap="none" rtlCol="0">
            <a:spAutoFit/>
          </a:bodyPr>
          <a:lstStyle/>
          <a:p>
            <a:r>
              <a:rPr lang="fr-FR" sz="1600" b="1" dirty="0" smtClean="0">
                <a:latin typeface="+mn-lt"/>
                <a:ea typeface="KaiTi" panose="02010609060101010101" pitchFamily="49" charset="-122"/>
              </a:rPr>
              <a:t>Complexité</a:t>
            </a:r>
            <a:endParaRPr lang="fr-FR" sz="1600" b="1" dirty="0">
              <a:latin typeface="+mn-lt"/>
              <a:ea typeface="KaiTi" panose="02010609060101010101" pitchFamily="49" charset="-122"/>
            </a:endParaRPr>
          </a:p>
        </p:txBody>
      </p:sp>
    </p:spTree>
    <p:extLst>
      <p:ext uri="{BB962C8B-B14F-4D97-AF65-F5344CB8AC3E}">
        <p14:creationId xmlns:p14="http://schemas.microsoft.com/office/powerpoint/2010/main" val="170187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a:latin typeface="+mn-lt"/>
              </a:rPr>
              <a:t>Profils de projets</a:t>
            </a:r>
            <a:endParaRPr lang="fr-FR" dirty="0">
              <a:latin typeface="+mn-lt"/>
            </a:endParaRPr>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19</a:t>
            </a:fld>
            <a:endParaRPr lang="fr-FR" dirty="0"/>
          </a:p>
        </p:txBody>
      </p:sp>
      <p:sp>
        <p:nvSpPr>
          <p:cNvPr id="5" name="Rectangle 4"/>
          <p:cNvSpPr/>
          <p:nvPr/>
        </p:nvSpPr>
        <p:spPr>
          <a:xfrm>
            <a:off x="172930" y="4130392"/>
            <a:ext cx="357189" cy="323165"/>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mn-lt"/>
                <a:cs typeface="Arial" panose="020B0604020202020204" pitchFamily="34" charset="0"/>
                <a:sym typeface="Arial" panose="020B0604020202020204" pitchFamily="34" charset="0"/>
              </a:rPr>
              <a:t>                                                                                                                                                                                                                                                                                                                                                                                                                                                                                                                                                                                                           </a:t>
            </a:r>
            <a:endParaRPr lang="fr-FR" sz="500" dirty="0">
              <a:solidFill>
                <a:srgbClr val="FF0000"/>
              </a:solidFill>
              <a:latin typeface="+mn-lt"/>
              <a:cs typeface="Arial" panose="020B0604020202020204" pitchFamily="34" charset="0"/>
              <a:sym typeface="Arial" panose="020B0604020202020204" pitchFamily="34" charset="0"/>
            </a:endParaRPr>
          </a:p>
        </p:txBody>
      </p:sp>
      <p:sp>
        <p:nvSpPr>
          <p:cNvPr id="33" name="Rectangle 4"/>
          <p:cNvSpPr>
            <a:spLocks noChangeArrowheads="1"/>
          </p:cNvSpPr>
          <p:nvPr/>
        </p:nvSpPr>
        <p:spPr bwMode="auto">
          <a:xfrm>
            <a:off x="2798941" y="4860008"/>
            <a:ext cx="1330052" cy="2880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lgn="ctr" defTabSz="449263" eaLnBrk="0" fontAlgn="base" hangingPunct="0">
              <a:lnSpc>
                <a:spcPct val="86000"/>
              </a:lnSpc>
              <a:spcBef>
                <a:spcPts val="600"/>
              </a:spcBef>
              <a:spcAft>
                <a:spcPct val="0"/>
              </a:spcAft>
              <a:buClr>
                <a:srgbClr val="FF0000"/>
              </a:buClr>
              <a:buSzPct val="100000"/>
              <a:buFont typeface="Times New Roman" pitchFamily="18" charset="0"/>
              <a:buNone/>
            </a:pPr>
            <a:r>
              <a:rPr lang="fr-FR" sz="1200" dirty="0" smtClean="0">
                <a:solidFill>
                  <a:srgbClr val="000000"/>
                </a:solidFill>
                <a:latin typeface="+mn-lt"/>
                <a:hlinkClick r:id="rId3"/>
              </a:rPr>
              <a:t>PICQ</a:t>
            </a:r>
            <a:r>
              <a:rPr lang="fr-FR" sz="1200" dirty="0" smtClean="0">
                <a:solidFill>
                  <a:srgbClr val="000000"/>
                </a:solidFill>
                <a:latin typeface="+mn-lt"/>
              </a:rPr>
              <a:t> (1999 : 42)</a:t>
            </a:r>
            <a:endParaRPr lang="fr-FR" sz="1200" dirty="0">
              <a:solidFill>
                <a:srgbClr val="000000"/>
              </a:solidFill>
              <a:latin typeface="+mn-lt"/>
            </a:endParaRPr>
          </a:p>
        </p:txBody>
      </p:sp>
      <p:grpSp>
        <p:nvGrpSpPr>
          <p:cNvPr id="37" name="Groupe 36"/>
          <p:cNvGrpSpPr/>
          <p:nvPr/>
        </p:nvGrpSpPr>
        <p:grpSpPr>
          <a:xfrm>
            <a:off x="2832278" y="1025342"/>
            <a:ext cx="6120001" cy="3754500"/>
            <a:chOff x="2790298" y="1202987"/>
            <a:chExt cx="6120001" cy="3754500"/>
          </a:xfrm>
        </p:grpSpPr>
        <p:sp>
          <p:nvSpPr>
            <p:cNvPr id="39" name="Rectangle 38"/>
            <p:cNvSpPr/>
            <p:nvPr/>
          </p:nvSpPr>
          <p:spPr>
            <a:xfrm>
              <a:off x="2790298" y="1202987"/>
              <a:ext cx="6120000" cy="3754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3640462" y="1211041"/>
              <a:ext cx="4433435" cy="5400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solidFill>
                    <a:schemeClr val="tx1"/>
                  </a:solidFill>
                </a:rPr>
                <a:t>Taille</a:t>
              </a:r>
              <a:endParaRPr lang="fr-FR" dirty="0">
                <a:solidFill>
                  <a:schemeClr val="tx1"/>
                </a:solidFill>
              </a:endParaRPr>
            </a:p>
          </p:txBody>
        </p:sp>
        <p:sp>
          <p:nvSpPr>
            <p:cNvPr id="41" name="Rectangle 40"/>
            <p:cNvSpPr/>
            <p:nvPr/>
          </p:nvSpPr>
          <p:spPr>
            <a:xfrm>
              <a:off x="3640463" y="2259574"/>
              <a:ext cx="4394592" cy="5400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solidFill>
                    <a:schemeClr val="tx1"/>
                  </a:solidFill>
                </a:rPr>
                <a:t>Output </a:t>
              </a:r>
              <a:r>
                <a:rPr lang="fr-FR" dirty="0" smtClean="0">
                  <a:solidFill>
                    <a:schemeClr val="tx1"/>
                  </a:solidFill>
                </a:rPr>
                <a:t>matériel</a:t>
              </a:r>
              <a:endParaRPr lang="fr-FR" dirty="0">
                <a:solidFill>
                  <a:schemeClr val="tx1"/>
                </a:solidFill>
              </a:endParaRPr>
            </a:p>
          </p:txBody>
        </p:sp>
        <p:sp>
          <p:nvSpPr>
            <p:cNvPr id="42" name="Rectangle 41"/>
            <p:cNvSpPr/>
            <p:nvPr/>
          </p:nvSpPr>
          <p:spPr>
            <a:xfrm>
              <a:off x="3632493" y="2796829"/>
              <a:ext cx="4430917" cy="5400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solidFill>
                    <a:schemeClr val="tx1"/>
                  </a:solidFill>
                </a:rPr>
                <a:t>Complexité</a:t>
              </a:r>
            </a:p>
          </p:txBody>
        </p:sp>
        <p:sp>
          <p:nvSpPr>
            <p:cNvPr id="43" name="Rectangle 42"/>
            <p:cNvSpPr/>
            <p:nvPr/>
          </p:nvSpPr>
          <p:spPr>
            <a:xfrm>
              <a:off x="3635870" y="3221145"/>
              <a:ext cx="4378555" cy="606111"/>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solidFill>
                    <a:schemeClr val="tx1"/>
                  </a:solidFill>
                </a:rPr>
                <a:t>Innovation </a:t>
              </a:r>
              <a:endParaRPr lang="fr-FR" dirty="0">
                <a:solidFill>
                  <a:schemeClr val="tx1"/>
                </a:solidFill>
              </a:endParaRPr>
            </a:p>
          </p:txBody>
        </p:sp>
        <p:sp>
          <p:nvSpPr>
            <p:cNvPr id="44" name="Rectangle 43"/>
            <p:cNvSpPr/>
            <p:nvPr/>
          </p:nvSpPr>
          <p:spPr>
            <a:xfrm>
              <a:off x="3631223" y="3880504"/>
              <a:ext cx="4442674" cy="5400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solidFill>
                    <a:schemeClr val="tx1"/>
                  </a:solidFill>
                </a:rPr>
                <a:t>Autonomie de l’équipe</a:t>
              </a:r>
            </a:p>
          </p:txBody>
        </p:sp>
        <p:sp>
          <p:nvSpPr>
            <p:cNvPr id="45" name="Rectangle 44"/>
            <p:cNvSpPr/>
            <p:nvPr/>
          </p:nvSpPr>
          <p:spPr>
            <a:xfrm>
              <a:off x="3631223" y="4417487"/>
              <a:ext cx="4442674" cy="5400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solidFill>
                    <a:schemeClr val="tx1"/>
                  </a:solidFill>
                </a:rPr>
                <a:t>Intégration dans l’organisation</a:t>
              </a:r>
            </a:p>
          </p:txBody>
        </p:sp>
        <p:sp>
          <p:nvSpPr>
            <p:cNvPr id="46" name="Rectangle 45"/>
            <p:cNvSpPr/>
            <p:nvPr/>
          </p:nvSpPr>
          <p:spPr>
            <a:xfrm>
              <a:off x="3593556" y="1784393"/>
              <a:ext cx="4452645" cy="5400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solidFill>
                    <a:schemeClr val="tx1"/>
                  </a:solidFill>
                </a:rPr>
                <a:t>Enjeu</a:t>
              </a:r>
            </a:p>
          </p:txBody>
        </p:sp>
        <p:sp>
          <p:nvSpPr>
            <p:cNvPr id="47" name="Rectangle 46"/>
            <p:cNvSpPr/>
            <p:nvPr/>
          </p:nvSpPr>
          <p:spPr>
            <a:xfrm>
              <a:off x="2809030" y="1211041"/>
              <a:ext cx="864096" cy="37383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p:txBody>
        </p:sp>
        <p:sp>
          <p:nvSpPr>
            <p:cNvPr id="48" name="Rectangle 47"/>
            <p:cNvSpPr/>
            <p:nvPr/>
          </p:nvSpPr>
          <p:spPr>
            <a:xfrm>
              <a:off x="8046203" y="1211041"/>
              <a:ext cx="864096" cy="3738392"/>
            </a:xfrm>
            <a:prstGeom prst="rect">
              <a:avLst/>
            </a:prstGeom>
            <a:solidFill>
              <a:srgbClr val="FF8F0D"/>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smtClean="0">
                  <a:solidFill>
                    <a:schemeClr val="bg1"/>
                  </a:solidFill>
                </a:rPr>
                <a:t>I </a:t>
              </a:r>
            </a:p>
            <a:p>
              <a:pPr algn="ctr"/>
              <a:r>
                <a:rPr lang="fr-FR" b="1" dirty="0" smtClean="0">
                  <a:solidFill>
                    <a:schemeClr val="bg1"/>
                  </a:solidFill>
                </a:rPr>
                <a:t>M</a:t>
              </a:r>
            </a:p>
            <a:p>
              <a:pPr algn="ctr"/>
              <a:r>
                <a:rPr lang="fr-FR" b="1" dirty="0" smtClean="0">
                  <a:solidFill>
                    <a:schemeClr val="bg1"/>
                  </a:solidFill>
                </a:rPr>
                <a:t>P</a:t>
              </a:r>
            </a:p>
            <a:p>
              <a:pPr algn="ctr"/>
              <a:r>
                <a:rPr lang="fr-FR" b="1" dirty="0" smtClean="0">
                  <a:solidFill>
                    <a:schemeClr val="bg1"/>
                  </a:solidFill>
                </a:rPr>
                <a:t>O</a:t>
              </a:r>
            </a:p>
            <a:p>
              <a:pPr algn="ctr"/>
              <a:r>
                <a:rPr lang="fr-FR" b="1" dirty="0" smtClean="0">
                  <a:solidFill>
                    <a:schemeClr val="bg1"/>
                  </a:solidFill>
                </a:rPr>
                <a:t>R</a:t>
              </a:r>
            </a:p>
            <a:p>
              <a:pPr algn="ctr"/>
              <a:r>
                <a:rPr lang="fr-FR" b="1" dirty="0" smtClean="0">
                  <a:solidFill>
                    <a:schemeClr val="bg1"/>
                  </a:solidFill>
                </a:rPr>
                <a:t>T</a:t>
              </a:r>
            </a:p>
            <a:p>
              <a:pPr algn="ctr"/>
              <a:r>
                <a:rPr lang="fr-FR" b="1" dirty="0" smtClean="0">
                  <a:solidFill>
                    <a:schemeClr val="bg1"/>
                  </a:solidFill>
                </a:rPr>
                <a:t>A</a:t>
              </a:r>
            </a:p>
            <a:p>
              <a:pPr algn="ctr"/>
              <a:r>
                <a:rPr lang="fr-FR" b="1" dirty="0" smtClean="0">
                  <a:solidFill>
                    <a:schemeClr val="bg1"/>
                  </a:solidFill>
                </a:rPr>
                <a:t>N</a:t>
              </a:r>
            </a:p>
            <a:p>
              <a:pPr algn="ctr"/>
              <a:r>
                <a:rPr lang="fr-FR" b="1" dirty="0">
                  <a:solidFill>
                    <a:schemeClr val="bg1"/>
                  </a:solidFill>
                </a:rPr>
                <a:t>T</a:t>
              </a:r>
            </a:p>
          </p:txBody>
        </p:sp>
        <p:cxnSp>
          <p:nvCxnSpPr>
            <p:cNvPr id="49" name="Connecteur droit 16"/>
            <p:cNvCxnSpPr/>
            <p:nvPr/>
          </p:nvCxnSpPr>
          <p:spPr>
            <a:xfrm>
              <a:off x="3641122" y="1730238"/>
              <a:ext cx="43834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Connecteur droit 17"/>
            <p:cNvCxnSpPr/>
            <p:nvPr/>
          </p:nvCxnSpPr>
          <p:spPr>
            <a:xfrm>
              <a:off x="3657184" y="2285041"/>
              <a:ext cx="43834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Connecteur droit 18"/>
            <p:cNvCxnSpPr/>
            <p:nvPr/>
          </p:nvCxnSpPr>
          <p:spPr>
            <a:xfrm>
              <a:off x="3657184" y="2789097"/>
              <a:ext cx="43834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Connecteur droit 19"/>
            <p:cNvCxnSpPr/>
            <p:nvPr/>
          </p:nvCxnSpPr>
          <p:spPr>
            <a:xfrm>
              <a:off x="3641122" y="3336829"/>
              <a:ext cx="43834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Connecteur droit 20"/>
            <p:cNvCxnSpPr/>
            <p:nvPr/>
          </p:nvCxnSpPr>
          <p:spPr>
            <a:xfrm>
              <a:off x="3657184" y="3869217"/>
              <a:ext cx="4383445"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54" name="Connecteur droit 21"/>
            <p:cNvCxnSpPr/>
            <p:nvPr/>
          </p:nvCxnSpPr>
          <p:spPr>
            <a:xfrm>
              <a:off x="3657184" y="4445281"/>
              <a:ext cx="4383445"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9" name="ZoneTexte 28"/>
            <p:cNvSpPr txBox="1"/>
            <p:nvPr/>
          </p:nvSpPr>
          <p:spPr>
            <a:xfrm>
              <a:off x="2961867" y="2099041"/>
              <a:ext cx="460120" cy="1846659"/>
            </a:xfrm>
            <a:prstGeom prst="rect">
              <a:avLst/>
            </a:prstGeom>
            <a:noFill/>
          </p:spPr>
          <p:txBody>
            <a:bodyPr wrap="square" rtlCol="0">
              <a:spAutoFit/>
            </a:bodyPr>
            <a:lstStyle/>
            <a:p>
              <a:pPr algn="ctr"/>
              <a:r>
                <a:rPr lang="fr-FR" b="1" dirty="0" smtClean="0">
                  <a:solidFill>
                    <a:schemeClr val="bg1"/>
                  </a:solidFill>
                  <a:latin typeface="+mn-lt"/>
                </a:rPr>
                <a:t>F</a:t>
              </a:r>
            </a:p>
            <a:p>
              <a:pPr algn="ctr"/>
              <a:r>
                <a:rPr lang="fr-FR" b="1" dirty="0" smtClean="0">
                  <a:solidFill>
                    <a:schemeClr val="bg1"/>
                  </a:solidFill>
                  <a:latin typeface="+mn-lt"/>
                </a:rPr>
                <a:t>A</a:t>
              </a:r>
            </a:p>
            <a:p>
              <a:pPr algn="ctr"/>
              <a:r>
                <a:rPr lang="fr-FR" b="1" dirty="0" smtClean="0">
                  <a:solidFill>
                    <a:schemeClr val="bg1"/>
                  </a:solidFill>
                  <a:latin typeface="+mn-lt"/>
                </a:rPr>
                <a:t>I</a:t>
              </a:r>
            </a:p>
            <a:p>
              <a:pPr algn="ctr"/>
              <a:r>
                <a:rPr lang="fr-FR" b="1" dirty="0" smtClean="0">
                  <a:solidFill>
                    <a:schemeClr val="bg1"/>
                  </a:solidFill>
                  <a:latin typeface="+mn-lt"/>
                </a:rPr>
                <a:t>B</a:t>
              </a:r>
            </a:p>
            <a:p>
              <a:pPr algn="ctr"/>
              <a:r>
                <a:rPr lang="fr-FR" b="1" dirty="0" smtClean="0">
                  <a:solidFill>
                    <a:schemeClr val="bg1"/>
                  </a:solidFill>
                  <a:latin typeface="+mn-lt"/>
                </a:rPr>
                <a:t>L</a:t>
              </a:r>
            </a:p>
            <a:p>
              <a:pPr algn="ctr"/>
              <a:r>
                <a:rPr lang="fr-FR" b="1" dirty="0">
                  <a:solidFill>
                    <a:schemeClr val="bg1"/>
                  </a:solidFill>
                  <a:latin typeface="+mn-lt"/>
                </a:rPr>
                <a:t>E</a:t>
              </a:r>
              <a:endParaRPr lang="fr-FR" b="1" dirty="0" smtClean="0">
                <a:solidFill>
                  <a:schemeClr val="bg1"/>
                </a:solidFill>
                <a:latin typeface="+mn-lt"/>
              </a:endParaRPr>
            </a:p>
          </p:txBody>
        </p:sp>
      </p:grpSp>
      <p:grpSp>
        <p:nvGrpSpPr>
          <p:cNvPr id="15" name="Groupe 14"/>
          <p:cNvGrpSpPr/>
          <p:nvPr/>
        </p:nvGrpSpPr>
        <p:grpSpPr>
          <a:xfrm>
            <a:off x="3779912" y="1045591"/>
            <a:ext cx="3851442" cy="3705187"/>
            <a:chOff x="3779912" y="1045591"/>
            <a:chExt cx="3851442" cy="3705187"/>
          </a:xfrm>
        </p:grpSpPr>
        <p:cxnSp>
          <p:nvCxnSpPr>
            <p:cNvPr id="6" name="Connecteur droit 5"/>
            <p:cNvCxnSpPr/>
            <p:nvPr/>
          </p:nvCxnSpPr>
          <p:spPr>
            <a:xfrm>
              <a:off x="3779912" y="1045591"/>
              <a:ext cx="776119" cy="917070"/>
            </a:xfrm>
            <a:prstGeom prst="line">
              <a:avLst/>
            </a:prstGeom>
            <a:ln w="15875">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4560264" y="1962661"/>
              <a:ext cx="1988780" cy="242218"/>
            </a:xfrm>
            <a:prstGeom prst="line">
              <a:avLst/>
            </a:prstGeom>
            <a:ln w="15875">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H="1">
              <a:off x="5754246" y="2201251"/>
              <a:ext cx="794798" cy="849767"/>
            </a:xfrm>
            <a:prstGeom prst="line">
              <a:avLst/>
            </a:prstGeom>
            <a:ln w="15875">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5722468" y="3051018"/>
              <a:ext cx="1869003" cy="1020164"/>
            </a:xfrm>
            <a:prstGeom prst="line">
              <a:avLst/>
            </a:prstGeom>
            <a:ln w="15875">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7591471" y="4077571"/>
              <a:ext cx="39883" cy="673207"/>
            </a:xfrm>
            <a:prstGeom prst="line">
              <a:avLst/>
            </a:prstGeom>
            <a:ln w="15875">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662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1750"/>
                                        <p:tgtEl>
                                          <p:spTgt spid="37"/>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3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4"/>
          <p:cNvSpPr>
            <a:spLocks noGrp="1"/>
          </p:cNvSpPr>
          <p:nvPr>
            <p:ph type="title"/>
          </p:nvPr>
        </p:nvSpPr>
        <p:spPr/>
        <p:txBody>
          <a:bodyPr>
            <a:normAutofit/>
          </a:bodyPr>
          <a:lstStyle/>
          <a:p>
            <a:r>
              <a:rPr sz="2800" dirty="0" smtClean="0">
                <a:solidFill>
                  <a:prstClr val="black"/>
                </a:solidFill>
                <a:latin typeface="Calibri" pitchFamily="34" charset="0"/>
                <a:cs typeface="Calibri" pitchFamily="34" charset="0"/>
              </a:rPr>
              <a:t>Avant de commencer </a:t>
            </a:r>
            <a:endParaRPr lang="fr-FR" sz="2800" dirty="0"/>
          </a:p>
        </p:txBody>
      </p:sp>
      <p:sp>
        <p:nvSpPr>
          <p:cNvPr id="7" name="Rectangle 2"/>
          <p:cNvSpPr txBox="1">
            <a:spLocks noChangeArrowheads="1"/>
          </p:cNvSpPr>
          <p:nvPr/>
        </p:nvSpPr>
        <p:spPr>
          <a:xfrm>
            <a:off x="2694039" y="120014"/>
            <a:ext cx="6332718" cy="457233"/>
          </a:xfrm>
          <a:prstGeom prst="rect">
            <a:avLst/>
          </a:prstGeom>
        </p:spPr>
        <p:txBody>
          <a:bodyPr/>
          <a:lstStyle/>
          <a:p>
            <a:pPr algn="ctr">
              <a:spcBef>
                <a:spcPct val="0"/>
              </a:spcBef>
              <a:defRPr/>
            </a:pPr>
            <a:endParaRPr lang="fr-FR" sz="2800" dirty="0">
              <a:solidFill>
                <a:prstClr val="black"/>
              </a:solidFill>
              <a:latin typeface="Calibri" pitchFamily="34" charset="0"/>
              <a:cs typeface="Calibri" pitchFamily="34" charset="0"/>
            </a:endParaRPr>
          </a:p>
        </p:txBody>
      </p:sp>
      <p:sp>
        <p:nvSpPr>
          <p:cNvPr id="12" name="Espace réservé du contenu 2"/>
          <p:cNvSpPr txBox="1">
            <a:spLocks/>
          </p:cNvSpPr>
          <p:nvPr/>
        </p:nvSpPr>
        <p:spPr>
          <a:xfrm>
            <a:off x="2694038" y="502702"/>
            <a:ext cx="6302477" cy="36752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800" b="0" dirty="0">
              <a:solidFill>
                <a:prstClr val="black"/>
              </a:solidFill>
            </a:endParaRPr>
          </a:p>
        </p:txBody>
      </p:sp>
      <p:sp>
        <p:nvSpPr>
          <p:cNvPr id="13" name="TextBox 2"/>
          <p:cNvSpPr txBox="1"/>
          <p:nvPr/>
        </p:nvSpPr>
        <p:spPr>
          <a:xfrm>
            <a:off x="2843808" y="1417340"/>
            <a:ext cx="6169564" cy="1384995"/>
          </a:xfrm>
          <a:prstGeom prst="rect">
            <a:avLst/>
          </a:prstGeom>
          <a:noFill/>
        </p:spPr>
        <p:txBody>
          <a:bodyPr wrap="square" rtlCol="0">
            <a:spAutoFit/>
          </a:bodyPr>
          <a:lstStyle/>
          <a:p>
            <a:pPr fontAlgn="auto">
              <a:spcAft>
                <a:spcPts val="0"/>
              </a:spcAft>
              <a:defRPr/>
            </a:pPr>
            <a:r>
              <a:rPr lang="fr-FR" sz="2400" b="0" dirty="0">
                <a:solidFill>
                  <a:prstClr val="black"/>
                </a:solidFill>
                <a:latin typeface="Calibri" panose="020F0502020204030204" pitchFamily="34" charset="0"/>
              </a:rPr>
              <a:t>Confort de lecture ?</a:t>
            </a:r>
            <a:r>
              <a:rPr lang="fr-FR" sz="2333" b="0" dirty="0">
                <a:solidFill>
                  <a:prstClr val="black"/>
                </a:solidFill>
                <a:latin typeface="Calibri" panose="020F0502020204030204" pitchFamily="34" charset="0"/>
              </a:rPr>
              <a:t> </a:t>
            </a:r>
          </a:p>
          <a:p>
            <a:pPr marL="699502" lvl="1" indent="-342900" fontAlgn="auto">
              <a:spcAft>
                <a:spcPts val="0"/>
              </a:spcAft>
              <a:buFont typeface="Arial" panose="020B0604020202020204" pitchFamily="34" charset="0"/>
              <a:buChar char="•"/>
              <a:defRPr/>
            </a:pPr>
            <a:r>
              <a:rPr lang="fr-FR" sz="2000" b="0" dirty="0">
                <a:solidFill>
                  <a:prstClr val="black"/>
                </a:solidFill>
                <a:latin typeface="Calibri" panose="020F0502020204030204" pitchFamily="34" charset="0"/>
              </a:rPr>
              <a:t>1080p/haute </a:t>
            </a:r>
            <a:r>
              <a:rPr lang="fr-FR" sz="2000" b="0" dirty="0" smtClean="0">
                <a:solidFill>
                  <a:prstClr val="black"/>
                </a:solidFill>
                <a:latin typeface="Calibri" panose="020F0502020204030204" pitchFamily="34" charset="0"/>
              </a:rPr>
              <a:t>définition</a:t>
            </a:r>
          </a:p>
          <a:p>
            <a:pPr marL="699502" lvl="1" indent="-342900" fontAlgn="auto">
              <a:spcAft>
                <a:spcPts val="0"/>
              </a:spcAft>
              <a:buFont typeface="Arial" panose="020B0604020202020204" pitchFamily="34" charset="0"/>
              <a:buChar char="•"/>
              <a:defRPr/>
            </a:pPr>
            <a:r>
              <a:rPr lang="fr-FR" sz="2000" dirty="0" smtClean="0">
                <a:solidFill>
                  <a:prstClr val="black"/>
                </a:solidFill>
                <a:latin typeface="Calibri" panose="020F0502020204030204" pitchFamily="34" charset="0"/>
              </a:rPr>
              <a:t>Utiliser </a:t>
            </a:r>
            <a:r>
              <a:rPr lang="fr-FR" sz="2000" b="0" dirty="0" smtClean="0">
                <a:solidFill>
                  <a:prstClr val="black"/>
                </a:solidFill>
                <a:latin typeface="Calibri" panose="020F0502020204030204" pitchFamily="34" charset="0"/>
              </a:rPr>
              <a:t>la </a:t>
            </a:r>
            <a:r>
              <a:rPr lang="fr-FR" sz="2000" b="0" dirty="0">
                <a:solidFill>
                  <a:prstClr val="black"/>
                </a:solidFill>
                <a:latin typeface="Calibri" panose="020F0502020204030204" pitchFamily="34" charset="0"/>
              </a:rPr>
              <a:t>vidéo en mode « plein écran </a:t>
            </a:r>
            <a:r>
              <a:rPr lang="fr-FR" sz="2000" b="0" dirty="0" smtClean="0">
                <a:solidFill>
                  <a:prstClr val="black"/>
                </a:solidFill>
                <a:latin typeface="Calibri" panose="020F0502020204030204" pitchFamily="34" charset="0"/>
              </a:rPr>
              <a:t>»</a:t>
            </a:r>
          </a:p>
          <a:p>
            <a:pPr marL="699502" lvl="1" indent="-342900" fontAlgn="auto">
              <a:spcAft>
                <a:spcPts val="0"/>
              </a:spcAft>
              <a:buFont typeface="Arial" panose="020B0604020202020204" pitchFamily="34" charset="0"/>
              <a:buChar char="•"/>
              <a:defRPr/>
            </a:pPr>
            <a:r>
              <a:rPr lang="fr-FR" sz="2000" dirty="0">
                <a:solidFill>
                  <a:prstClr val="black"/>
                </a:solidFill>
                <a:latin typeface="Calibri" panose="020F0502020204030204" pitchFamily="34" charset="0"/>
              </a:rPr>
              <a:t>M</a:t>
            </a:r>
            <a:r>
              <a:rPr lang="fr-FR" sz="2000" b="0" dirty="0" smtClean="0">
                <a:solidFill>
                  <a:prstClr val="black"/>
                </a:solidFill>
                <a:latin typeface="Calibri" panose="020F0502020204030204" pitchFamily="34" charset="0"/>
              </a:rPr>
              <a:t>ettre </a:t>
            </a:r>
            <a:r>
              <a:rPr lang="fr-FR" sz="2000" b="0" dirty="0">
                <a:solidFill>
                  <a:prstClr val="black"/>
                </a:solidFill>
                <a:latin typeface="Calibri" panose="020F0502020204030204" pitchFamily="34" charset="0"/>
              </a:rPr>
              <a:t>en pause, varier la </a:t>
            </a:r>
            <a:r>
              <a:rPr lang="fr-FR" sz="2000" b="0" dirty="0" smtClean="0">
                <a:solidFill>
                  <a:prstClr val="black"/>
                </a:solidFill>
                <a:latin typeface="Calibri" panose="020F0502020204030204" pitchFamily="34" charset="0"/>
              </a:rPr>
              <a:t>vitesse</a:t>
            </a:r>
            <a:endParaRPr lang="fr-FR" sz="1600" b="0" dirty="0">
              <a:solidFill>
                <a:prstClr val="black"/>
              </a:solidFill>
              <a:latin typeface="Calibri" panose="020F0502020204030204" pitchFamily="34" charset="0"/>
            </a:endParaRPr>
          </a:p>
        </p:txBody>
      </p:sp>
      <p:sp>
        <p:nvSpPr>
          <p:cNvPr id="14" name="TextBox 4"/>
          <p:cNvSpPr txBox="1"/>
          <p:nvPr/>
        </p:nvSpPr>
        <p:spPr>
          <a:xfrm>
            <a:off x="2843808" y="2785492"/>
            <a:ext cx="5976664" cy="2246769"/>
          </a:xfrm>
          <a:prstGeom prst="rect">
            <a:avLst/>
          </a:prstGeom>
          <a:noFill/>
        </p:spPr>
        <p:txBody>
          <a:bodyPr wrap="square" rtlCol="0">
            <a:spAutoFit/>
          </a:bodyPr>
          <a:lstStyle/>
          <a:p>
            <a:pPr fontAlgn="auto">
              <a:spcAft>
                <a:spcPts val="0"/>
              </a:spcAft>
              <a:defRPr/>
            </a:pPr>
            <a:r>
              <a:rPr lang="fr-FR" sz="2400" b="0" dirty="0">
                <a:solidFill>
                  <a:prstClr val="black"/>
                </a:solidFill>
                <a:latin typeface="Calibri" panose="020F0502020204030204" pitchFamily="34" charset="0"/>
                <a:hlinkClick r:id="rId3"/>
              </a:rPr>
              <a:t>gestiondeprojet.pm</a:t>
            </a:r>
            <a:r>
              <a:rPr lang="fr-FR" sz="2800" b="0" dirty="0">
                <a:solidFill>
                  <a:prstClr val="black"/>
                </a:solidFill>
                <a:latin typeface="Calibri" panose="020F0502020204030204" pitchFamily="34" charset="0"/>
              </a:rPr>
              <a:t> </a:t>
            </a:r>
          </a:p>
          <a:p>
            <a:pPr marL="699502" lvl="1" indent="-342900" fontAlgn="auto">
              <a:spcAft>
                <a:spcPts val="0"/>
              </a:spcAft>
              <a:buFont typeface="Arial" panose="020B0604020202020204" pitchFamily="34" charset="0"/>
              <a:buChar char="•"/>
              <a:defRPr/>
            </a:pPr>
            <a:r>
              <a:rPr lang="fr-FR" sz="2000" b="0" dirty="0" smtClean="0">
                <a:solidFill>
                  <a:prstClr val="black"/>
                </a:solidFill>
                <a:latin typeface="Calibri" panose="020F0502020204030204" pitchFamily="34" charset="0"/>
              </a:rPr>
              <a:t>Originaux </a:t>
            </a:r>
            <a:r>
              <a:rPr lang="fr-FR" sz="2000" b="0" dirty="0">
                <a:solidFill>
                  <a:prstClr val="black"/>
                </a:solidFill>
                <a:latin typeface="Calibri" panose="020F0502020204030204" pitchFamily="34" charset="0"/>
              </a:rPr>
              <a:t>des </a:t>
            </a:r>
            <a:r>
              <a:rPr lang="fr-FR" sz="2000" b="0" dirty="0" smtClean="0">
                <a:solidFill>
                  <a:prstClr val="black"/>
                </a:solidFill>
                <a:latin typeface="Calibri" panose="020F0502020204030204" pitchFamily="34" charset="0"/>
              </a:rPr>
              <a:t>diapositives, télécharger les vidéos HD, sous-titres..</a:t>
            </a:r>
          </a:p>
          <a:p>
            <a:pPr marL="699502" lvl="1" indent="-342900" fontAlgn="auto">
              <a:spcAft>
                <a:spcPts val="0"/>
              </a:spcAft>
              <a:buFont typeface="Arial" panose="020B0604020202020204" pitchFamily="34" charset="0"/>
              <a:buChar char="•"/>
              <a:defRPr/>
            </a:pPr>
            <a:r>
              <a:rPr lang="fr-FR" sz="2000" dirty="0" smtClean="0">
                <a:solidFill>
                  <a:prstClr val="black"/>
                </a:solidFill>
                <a:latin typeface="Calibri" panose="020F0502020204030204" pitchFamily="34" charset="0"/>
              </a:rPr>
              <a:t>Q</a:t>
            </a:r>
            <a:r>
              <a:rPr lang="fr-FR" sz="2000" b="0" dirty="0" smtClean="0">
                <a:solidFill>
                  <a:prstClr val="black"/>
                </a:solidFill>
                <a:latin typeface="Calibri" panose="020F0502020204030204" pitchFamily="34" charset="0"/>
              </a:rPr>
              <a:t>uiz, prise de notes partagées, ressources...</a:t>
            </a:r>
          </a:p>
          <a:p>
            <a:pPr marL="699502" lvl="1" indent="-342900" fontAlgn="auto">
              <a:spcAft>
                <a:spcPts val="0"/>
              </a:spcAft>
              <a:buFont typeface="Arial" panose="020B0604020202020204" pitchFamily="34" charset="0"/>
              <a:buChar char="•"/>
              <a:defRPr/>
            </a:pPr>
            <a:r>
              <a:rPr lang="fr-FR" sz="2000" b="0" dirty="0" smtClean="0">
                <a:solidFill>
                  <a:prstClr val="black"/>
                </a:solidFill>
                <a:latin typeface="Calibri" panose="020F0502020204030204" pitchFamily="34" charset="0"/>
                <a:hlinkClick r:id="rId4"/>
              </a:rPr>
              <a:t>MOOC/SPOC</a:t>
            </a:r>
            <a:r>
              <a:rPr lang="fr-FR" sz="2000" b="0" dirty="0" smtClean="0">
                <a:solidFill>
                  <a:prstClr val="black"/>
                </a:solidFill>
                <a:latin typeface="Calibri" panose="020F0502020204030204" pitchFamily="34" charset="0"/>
              </a:rPr>
              <a:t> GdP : </a:t>
            </a:r>
          </a:p>
          <a:p>
            <a:pPr marL="1056103" lvl="2" indent="-342900" fontAlgn="auto">
              <a:spcAft>
                <a:spcPts val="0"/>
              </a:spcAft>
              <a:buFont typeface="Wingdings" panose="05000000000000000000" pitchFamily="2" charset="2"/>
              <a:buChar char="ü"/>
              <a:defRPr/>
            </a:pPr>
            <a:r>
              <a:rPr lang="fr-FR" sz="1600" dirty="0">
                <a:solidFill>
                  <a:prstClr val="black"/>
                </a:solidFill>
                <a:latin typeface="Calibri" panose="020F0502020204030204" pitchFamily="34" charset="0"/>
              </a:rPr>
              <a:t>F</a:t>
            </a:r>
            <a:r>
              <a:rPr lang="fr-FR" sz="1600" b="0" dirty="0" smtClean="0">
                <a:solidFill>
                  <a:prstClr val="black"/>
                </a:solidFill>
                <a:latin typeface="Calibri" panose="020F0502020204030204" pitchFamily="34" charset="0"/>
              </a:rPr>
              <a:t>orum, réseaux sociaux</a:t>
            </a:r>
          </a:p>
          <a:p>
            <a:pPr marL="1056103" lvl="2" indent="-342900" fontAlgn="auto">
              <a:spcAft>
                <a:spcPts val="0"/>
              </a:spcAft>
              <a:buFont typeface="Wingdings" panose="05000000000000000000" pitchFamily="2" charset="2"/>
              <a:buChar char="ü"/>
              <a:defRPr/>
            </a:pPr>
            <a:r>
              <a:rPr lang="fr-FR" sz="1600" dirty="0">
                <a:solidFill>
                  <a:prstClr val="black"/>
                </a:solidFill>
                <a:latin typeface="Calibri" panose="020F0502020204030204" pitchFamily="34" charset="0"/>
              </a:rPr>
              <a:t>C</a:t>
            </a:r>
            <a:r>
              <a:rPr lang="fr-FR" sz="1600" b="0" dirty="0" smtClean="0">
                <a:solidFill>
                  <a:prstClr val="black"/>
                </a:solidFill>
                <a:latin typeface="Calibri" panose="020F0502020204030204" pitchFamily="34" charset="0"/>
              </a:rPr>
              <a:t>ertification de réussite</a:t>
            </a:r>
            <a:endParaRPr lang="fr-FR" sz="1600" b="0" dirty="0">
              <a:solidFill>
                <a:prstClr val="black"/>
              </a:solidFill>
              <a:latin typeface="Calibri" panose="020F0502020204030204" pitchFamily="34" charset="0"/>
            </a:endParaRP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4319934"/>
            <a:ext cx="1800200" cy="1282203"/>
          </a:xfrm>
          <a:prstGeom prst="rect">
            <a:avLst/>
          </a:prstGeom>
          <a:ln>
            <a:solidFill>
              <a:srgbClr val="6F493A"/>
            </a:solidFill>
          </a:ln>
        </p:spPr>
      </p:pic>
      <p:sp>
        <p:nvSpPr>
          <p:cNvPr id="10" name="Rectangle 9"/>
          <p:cNvSpPr/>
          <p:nvPr/>
        </p:nvSpPr>
        <p:spPr>
          <a:xfrm>
            <a:off x="364340" y="3317263"/>
            <a:ext cx="359394" cy="36000"/>
          </a:xfrm>
          <a:prstGeom prst="rect">
            <a:avLst/>
          </a:prstGeom>
        </p:spPr>
        <p:txBody>
          <a:bodyPr wrap="none">
            <a:spAutoFit/>
          </a:bodyPr>
          <a:lstStyle/>
          <a:p>
            <a:pPr lvl="0">
              <a:buSzPct val="400000"/>
              <a:buFont typeface="Wingdings" pitchFamily="2" charset="2"/>
              <a:buChar char="ü"/>
            </a:pPr>
            <a:r>
              <a:rPr lang="fr-FR" sz="400" dirty="0" smtClean="0">
                <a:solidFill>
                  <a:srgbClr val="FF0000"/>
                </a:solidFill>
                <a:latin typeface="Calibri" pitchFamily="34" charset="0"/>
              </a:rPr>
              <a:t>.</a:t>
            </a:r>
            <a:endParaRPr lang="fr-FR" sz="400" dirty="0">
              <a:solidFill>
                <a:srgbClr val="FF0000"/>
              </a:solidFill>
              <a:latin typeface="Calibri" pitchFamily="34" charset="0"/>
            </a:endParaRPr>
          </a:p>
        </p:txBody>
      </p:sp>
    </p:spTree>
    <p:extLst>
      <p:ext uri="{BB962C8B-B14F-4D97-AF65-F5344CB8AC3E}">
        <p14:creationId xmlns:p14="http://schemas.microsoft.com/office/powerpoint/2010/main" val="341453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dirty="0"/>
              <a:t>Profil de projets : certification </a:t>
            </a:r>
            <a:r>
              <a:rPr lang="fr-FR" sz="2400" dirty="0" smtClean="0"/>
              <a:t>qualité</a:t>
            </a:r>
            <a:endParaRPr lang="fr-FR" dirty="0"/>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20</a:t>
            </a:fld>
            <a:endParaRPr lang="fr-FR" dirty="0"/>
          </a:p>
        </p:txBody>
      </p:sp>
      <p:sp>
        <p:nvSpPr>
          <p:cNvPr id="5" name="ZoneTexte 51"/>
          <p:cNvSpPr txBox="1"/>
          <p:nvPr/>
        </p:nvSpPr>
        <p:spPr>
          <a:xfrm>
            <a:off x="2672631" y="3258190"/>
            <a:ext cx="2035814" cy="307777"/>
          </a:xfrm>
          <a:prstGeom prst="rect">
            <a:avLst/>
          </a:prstGeom>
          <a:noFill/>
        </p:spPr>
        <p:txBody>
          <a:bodyPr wrap="none" rtlCol="0">
            <a:spAutoFit/>
          </a:bodyPr>
          <a:lstStyle/>
          <a:p>
            <a:pPr algn="r"/>
            <a:r>
              <a:rPr lang="fr-FR" sz="1400" dirty="0" smtClean="0">
                <a:latin typeface="+mn-lt"/>
              </a:rPr>
              <a:t>Faible degré d’innovation</a:t>
            </a:r>
            <a:endParaRPr lang="fr-FR" sz="1400" dirty="0">
              <a:latin typeface="+mn-lt"/>
            </a:endParaRPr>
          </a:p>
        </p:txBody>
      </p:sp>
      <p:grpSp>
        <p:nvGrpSpPr>
          <p:cNvPr id="6" name="Groupe 61"/>
          <p:cNvGrpSpPr/>
          <p:nvPr/>
        </p:nvGrpSpPr>
        <p:grpSpPr>
          <a:xfrm>
            <a:off x="2912184" y="1201316"/>
            <a:ext cx="5980296" cy="3566720"/>
            <a:chOff x="2763714" y="1681644"/>
            <a:chExt cx="5980296" cy="3566720"/>
          </a:xfrm>
          <a:effectLst/>
        </p:grpSpPr>
        <p:grpSp>
          <p:nvGrpSpPr>
            <p:cNvPr id="7" name="Groupe 46"/>
            <p:cNvGrpSpPr/>
            <p:nvPr/>
          </p:nvGrpSpPr>
          <p:grpSpPr>
            <a:xfrm>
              <a:off x="4559975" y="1772816"/>
              <a:ext cx="2016224" cy="3240360"/>
              <a:chOff x="3059832" y="1412776"/>
              <a:chExt cx="2016224" cy="3240360"/>
            </a:xfrm>
          </p:grpSpPr>
          <p:grpSp>
            <p:nvGrpSpPr>
              <p:cNvPr id="21" name="Groupe 21"/>
              <p:cNvGrpSpPr/>
              <p:nvPr/>
            </p:nvGrpSpPr>
            <p:grpSpPr>
              <a:xfrm>
                <a:off x="3059832" y="1412776"/>
                <a:ext cx="2016224" cy="144016"/>
                <a:chOff x="3203848" y="1268760"/>
                <a:chExt cx="2016224" cy="1944216"/>
              </a:xfrm>
            </p:grpSpPr>
            <p:cxnSp>
              <p:nvCxnSpPr>
                <p:cNvPr id="46" name="Connecteur droit 11"/>
                <p:cNvCxnSpPr/>
                <p:nvPr/>
              </p:nvCxnSpPr>
              <p:spPr>
                <a:xfrm>
                  <a:off x="3203848" y="2276872"/>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cteur droit 12"/>
                <p:cNvCxnSpPr/>
                <p:nvPr/>
              </p:nvCxnSpPr>
              <p:spPr>
                <a:xfrm flipV="1">
                  <a:off x="3203848" y="1268760"/>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20"/>
                <p:cNvCxnSpPr/>
                <p:nvPr/>
              </p:nvCxnSpPr>
              <p:spPr>
                <a:xfrm flipV="1">
                  <a:off x="5220072" y="1268760"/>
                  <a:ext cx="0" cy="19442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e 22"/>
              <p:cNvGrpSpPr/>
              <p:nvPr/>
            </p:nvGrpSpPr>
            <p:grpSpPr>
              <a:xfrm>
                <a:off x="3059832" y="1928833"/>
                <a:ext cx="2016224" cy="144016"/>
                <a:chOff x="3203848" y="1268760"/>
                <a:chExt cx="2016224" cy="1944216"/>
              </a:xfrm>
            </p:grpSpPr>
            <p:cxnSp>
              <p:nvCxnSpPr>
                <p:cNvPr id="43" name="Connecteur droit 23"/>
                <p:cNvCxnSpPr/>
                <p:nvPr/>
              </p:nvCxnSpPr>
              <p:spPr>
                <a:xfrm>
                  <a:off x="3203848" y="2276872"/>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24"/>
                <p:cNvCxnSpPr/>
                <p:nvPr/>
              </p:nvCxnSpPr>
              <p:spPr>
                <a:xfrm flipV="1">
                  <a:off x="3203848" y="1268760"/>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25"/>
                <p:cNvCxnSpPr/>
                <p:nvPr/>
              </p:nvCxnSpPr>
              <p:spPr>
                <a:xfrm flipV="1">
                  <a:off x="5220072" y="1268760"/>
                  <a:ext cx="0" cy="19442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e 26"/>
              <p:cNvGrpSpPr/>
              <p:nvPr/>
            </p:nvGrpSpPr>
            <p:grpSpPr>
              <a:xfrm>
                <a:off x="3059832" y="2444890"/>
                <a:ext cx="2016224" cy="144016"/>
                <a:chOff x="3203848" y="1268760"/>
                <a:chExt cx="2016224" cy="1944216"/>
              </a:xfrm>
            </p:grpSpPr>
            <p:cxnSp>
              <p:nvCxnSpPr>
                <p:cNvPr id="40" name="Connecteur droit 27"/>
                <p:cNvCxnSpPr/>
                <p:nvPr/>
              </p:nvCxnSpPr>
              <p:spPr>
                <a:xfrm>
                  <a:off x="3203848" y="2276872"/>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28"/>
                <p:cNvCxnSpPr/>
                <p:nvPr/>
              </p:nvCxnSpPr>
              <p:spPr>
                <a:xfrm flipV="1">
                  <a:off x="3203848" y="1268760"/>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29"/>
                <p:cNvCxnSpPr/>
                <p:nvPr/>
              </p:nvCxnSpPr>
              <p:spPr>
                <a:xfrm flipV="1">
                  <a:off x="5220072" y="1268760"/>
                  <a:ext cx="0" cy="19442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e 30"/>
              <p:cNvGrpSpPr/>
              <p:nvPr/>
            </p:nvGrpSpPr>
            <p:grpSpPr>
              <a:xfrm>
                <a:off x="3059832" y="2960947"/>
                <a:ext cx="2016224" cy="144016"/>
                <a:chOff x="3203848" y="1268760"/>
                <a:chExt cx="2016224" cy="1944216"/>
              </a:xfrm>
            </p:grpSpPr>
            <p:cxnSp>
              <p:nvCxnSpPr>
                <p:cNvPr id="37" name="Connecteur droit 31"/>
                <p:cNvCxnSpPr/>
                <p:nvPr/>
              </p:nvCxnSpPr>
              <p:spPr>
                <a:xfrm>
                  <a:off x="3203848" y="2276872"/>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2"/>
                <p:cNvCxnSpPr/>
                <p:nvPr/>
              </p:nvCxnSpPr>
              <p:spPr>
                <a:xfrm flipV="1">
                  <a:off x="3203848" y="1268760"/>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3"/>
                <p:cNvCxnSpPr/>
                <p:nvPr/>
              </p:nvCxnSpPr>
              <p:spPr>
                <a:xfrm flipV="1">
                  <a:off x="5220072" y="1268760"/>
                  <a:ext cx="0" cy="19442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e 34"/>
              <p:cNvGrpSpPr/>
              <p:nvPr/>
            </p:nvGrpSpPr>
            <p:grpSpPr>
              <a:xfrm>
                <a:off x="3059832" y="3477004"/>
                <a:ext cx="2016224" cy="144016"/>
                <a:chOff x="3203848" y="1268760"/>
                <a:chExt cx="2016224" cy="1944216"/>
              </a:xfrm>
            </p:grpSpPr>
            <p:cxnSp>
              <p:nvCxnSpPr>
                <p:cNvPr id="34" name="Connecteur droit 35"/>
                <p:cNvCxnSpPr/>
                <p:nvPr/>
              </p:nvCxnSpPr>
              <p:spPr>
                <a:xfrm>
                  <a:off x="3203848" y="2276872"/>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6"/>
                <p:cNvCxnSpPr/>
                <p:nvPr/>
              </p:nvCxnSpPr>
              <p:spPr>
                <a:xfrm flipV="1">
                  <a:off x="3203848" y="1268760"/>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7"/>
                <p:cNvCxnSpPr/>
                <p:nvPr/>
              </p:nvCxnSpPr>
              <p:spPr>
                <a:xfrm flipV="1">
                  <a:off x="5220072" y="1268760"/>
                  <a:ext cx="0" cy="19442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oupe 38"/>
              <p:cNvGrpSpPr/>
              <p:nvPr/>
            </p:nvGrpSpPr>
            <p:grpSpPr>
              <a:xfrm>
                <a:off x="3059832" y="3993061"/>
                <a:ext cx="2016224" cy="144016"/>
                <a:chOff x="3203848" y="1268760"/>
                <a:chExt cx="2016224" cy="1944216"/>
              </a:xfrm>
            </p:grpSpPr>
            <p:cxnSp>
              <p:nvCxnSpPr>
                <p:cNvPr id="31" name="Connecteur droit 39"/>
                <p:cNvCxnSpPr/>
                <p:nvPr/>
              </p:nvCxnSpPr>
              <p:spPr>
                <a:xfrm>
                  <a:off x="3203848" y="2276872"/>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40"/>
                <p:cNvCxnSpPr/>
                <p:nvPr/>
              </p:nvCxnSpPr>
              <p:spPr>
                <a:xfrm flipV="1">
                  <a:off x="3203848" y="1268760"/>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41"/>
                <p:cNvCxnSpPr/>
                <p:nvPr/>
              </p:nvCxnSpPr>
              <p:spPr>
                <a:xfrm flipV="1">
                  <a:off x="5220072" y="1268760"/>
                  <a:ext cx="0" cy="19442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e 42"/>
              <p:cNvGrpSpPr/>
              <p:nvPr/>
            </p:nvGrpSpPr>
            <p:grpSpPr>
              <a:xfrm>
                <a:off x="3059832" y="4509120"/>
                <a:ext cx="2016224" cy="144016"/>
                <a:chOff x="3203848" y="1268760"/>
                <a:chExt cx="2016224" cy="1944216"/>
              </a:xfrm>
            </p:grpSpPr>
            <p:cxnSp>
              <p:nvCxnSpPr>
                <p:cNvPr id="28" name="Connecteur droit 43"/>
                <p:cNvCxnSpPr/>
                <p:nvPr/>
              </p:nvCxnSpPr>
              <p:spPr>
                <a:xfrm>
                  <a:off x="3203848" y="2276872"/>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44"/>
                <p:cNvCxnSpPr/>
                <p:nvPr/>
              </p:nvCxnSpPr>
              <p:spPr>
                <a:xfrm flipV="1">
                  <a:off x="3203848" y="1268760"/>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45"/>
                <p:cNvCxnSpPr/>
                <p:nvPr/>
              </p:nvCxnSpPr>
              <p:spPr>
                <a:xfrm flipV="1">
                  <a:off x="5220072" y="1268760"/>
                  <a:ext cx="0" cy="1944216"/>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8" name="ZoneTexte 47"/>
            <p:cNvSpPr txBox="1"/>
            <p:nvPr/>
          </p:nvSpPr>
          <p:spPr>
            <a:xfrm>
              <a:off x="3545595" y="1700808"/>
              <a:ext cx="1014380" cy="307777"/>
            </a:xfrm>
            <a:prstGeom prst="rect">
              <a:avLst/>
            </a:prstGeom>
            <a:noFill/>
          </p:spPr>
          <p:txBody>
            <a:bodyPr wrap="none" rtlCol="0">
              <a:spAutoFit/>
            </a:bodyPr>
            <a:lstStyle/>
            <a:p>
              <a:pPr algn="r"/>
              <a:r>
                <a:rPr lang="fr-FR" sz="1400" dirty="0" smtClean="0">
                  <a:latin typeface="+mn-lt"/>
                </a:rPr>
                <a:t>Petite taille</a:t>
              </a:r>
              <a:endParaRPr lang="fr-FR" sz="1400" dirty="0">
                <a:latin typeface="+mn-lt"/>
              </a:endParaRPr>
            </a:p>
          </p:txBody>
        </p:sp>
        <p:sp>
          <p:nvSpPr>
            <p:cNvPr id="9" name="ZoneTexte 48"/>
            <p:cNvSpPr txBox="1"/>
            <p:nvPr/>
          </p:nvSpPr>
          <p:spPr>
            <a:xfrm>
              <a:off x="3492055" y="2226350"/>
              <a:ext cx="1067920" cy="307777"/>
            </a:xfrm>
            <a:prstGeom prst="rect">
              <a:avLst/>
            </a:prstGeom>
            <a:noFill/>
          </p:spPr>
          <p:txBody>
            <a:bodyPr wrap="none" rtlCol="0">
              <a:spAutoFit/>
            </a:bodyPr>
            <a:lstStyle/>
            <a:p>
              <a:pPr algn="r"/>
              <a:r>
                <a:rPr lang="fr-FR" sz="1400" dirty="0" smtClean="0">
                  <a:latin typeface="+mn-lt"/>
                </a:rPr>
                <a:t>Faible enjeu</a:t>
              </a:r>
              <a:endParaRPr lang="fr-FR" sz="1400" dirty="0">
                <a:latin typeface="+mn-lt"/>
              </a:endParaRPr>
            </a:p>
          </p:txBody>
        </p:sp>
        <p:sp>
          <p:nvSpPr>
            <p:cNvPr id="10" name="ZoneTexte 49"/>
            <p:cNvSpPr txBox="1"/>
            <p:nvPr/>
          </p:nvSpPr>
          <p:spPr>
            <a:xfrm>
              <a:off x="2968706" y="2708920"/>
              <a:ext cx="1591269" cy="307777"/>
            </a:xfrm>
            <a:prstGeom prst="rect">
              <a:avLst/>
            </a:prstGeom>
            <a:noFill/>
          </p:spPr>
          <p:txBody>
            <a:bodyPr wrap="none" rtlCol="0">
              <a:spAutoFit/>
            </a:bodyPr>
            <a:lstStyle/>
            <a:p>
              <a:pPr algn="r"/>
              <a:r>
                <a:rPr lang="fr-FR" sz="1400" dirty="0" smtClean="0">
                  <a:latin typeface="+mn-lt"/>
                </a:rPr>
                <a:t>Livrable immatériel</a:t>
              </a:r>
              <a:endParaRPr lang="fr-FR" sz="1400" dirty="0">
                <a:latin typeface="+mn-lt"/>
              </a:endParaRPr>
            </a:p>
          </p:txBody>
        </p:sp>
        <p:sp>
          <p:nvSpPr>
            <p:cNvPr id="11" name="ZoneTexte 50"/>
            <p:cNvSpPr txBox="1"/>
            <p:nvPr/>
          </p:nvSpPr>
          <p:spPr>
            <a:xfrm>
              <a:off x="3100601" y="3234462"/>
              <a:ext cx="1459374" cy="307777"/>
            </a:xfrm>
            <a:prstGeom prst="rect">
              <a:avLst/>
            </a:prstGeom>
            <a:noFill/>
          </p:spPr>
          <p:txBody>
            <a:bodyPr wrap="none" rtlCol="0">
              <a:spAutoFit/>
            </a:bodyPr>
            <a:lstStyle/>
            <a:p>
              <a:pPr algn="r"/>
              <a:r>
                <a:rPr lang="fr-FR" sz="1400" dirty="0" smtClean="0">
                  <a:latin typeface="+mn-lt"/>
                </a:rPr>
                <a:t>Faible complexité</a:t>
              </a:r>
              <a:endParaRPr lang="fr-FR" sz="1400" dirty="0">
                <a:latin typeface="+mn-lt"/>
              </a:endParaRPr>
            </a:p>
          </p:txBody>
        </p:sp>
        <p:sp>
          <p:nvSpPr>
            <p:cNvPr id="12" name="ZoneTexte 52"/>
            <p:cNvSpPr txBox="1"/>
            <p:nvPr/>
          </p:nvSpPr>
          <p:spPr>
            <a:xfrm>
              <a:off x="3105859" y="4242574"/>
              <a:ext cx="1454116" cy="307777"/>
            </a:xfrm>
            <a:prstGeom prst="rect">
              <a:avLst/>
            </a:prstGeom>
            <a:noFill/>
          </p:spPr>
          <p:txBody>
            <a:bodyPr wrap="none" rtlCol="0">
              <a:spAutoFit/>
            </a:bodyPr>
            <a:lstStyle/>
            <a:p>
              <a:pPr algn="r"/>
              <a:r>
                <a:rPr lang="fr-FR" sz="1400" dirty="0" smtClean="0">
                  <a:latin typeface="+mn-lt"/>
                </a:rPr>
                <a:t>Faible autonomie</a:t>
              </a:r>
              <a:endParaRPr lang="fr-FR" sz="1400" dirty="0">
                <a:latin typeface="+mn-lt"/>
              </a:endParaRPr>
            </a:p>
          </p:txBody>
        </p:sp>
        <p:sp>
          <p:nvSpPr>
            <p:cNvPr id="13" name="ZoneTexte 53"/>
            <p:cNvSpPr txBox="1"/>
            <p:nvPr/>
          </p:nvSpPr>
          <p:spPr>
            <a:xfrm>
              <a:off x="2763714" y="4725144"/>
              <a:ext cx="1796261" cy="523220"/>
            </a:xfrm>
            <a:prstGeom prst="rect">
              <a:avLst/>
            </a:prstGeom>
            <a:noFill/>
          </p:spPr>
          <p:txBody>
            <a:bodyPr wrap="none" rtlCol="0">
              <a:spAutoFit/>
            </a:bodyPr>
            <a:lstStyle/>
            <a:p>
              <a:pPr algn="r"/>
              <a:r>
                <a:rPr lang="fr-FR" sz="1400" dirty="0" smtClean="0">
                  <a:latin typeface="+mn-lt"/>
                </a:rPr>
                <a:t>Le projet s’insère </a:t>
              </a:r>
            </a:p>
            <a:p>
              <a:pPr algn="r"/>
              <a:r>
                <a:rPr lang="fr-FR" sz="1400" dirty="0" smtClean="0">
                  <a:latin typeface="+mn-lt"/>
                </a:rPr>
                <a:t>dans une organisation</a:t>
              </a:r>
              <a:endParaRPr lang="fr-FR" sz="1400" dirty="0">
                <a:latin typeface="+mn-lt"/>
              </a:endParaRPr>
            </a:p>
          </p:txBody>
        </p:sp>
        <p:sp>
          <p:nvSpPr>
            <p:cNvPr id="14" name="ZoneTexte 54"/>
            <p:cNvSpPr txBox="1"/>
            <p:nvPr/>
          </p:nvSpPr>
          <p:spPr>
            <a:xfrm>
              <a:off x="6576172" y="1681644"/>
              <a:ext cx="1123000" cy="307777"/>
            </a:xfrm>
            <a:prstGeom prst="rect">
              <a:avLst/>
            </a:prstGeom>
            <a:noFill/>
          </p:spPr>
          <p:txBody>
            <a:bodyPr wrap="none" rtlCol="0">
              <a:spAutoFit/>
            </a:bodyPr>
            <a:lstStyle/>
            <a:p>
              <a:r>
                <a:rPr lang="fr-FR" sz="1400" dirty="0" smtClean="0">
                  <a:latin typeface="+mn-lt"/>
                </a:rPr>
                <a:t>Grande taille</a:t>
              </a:r>
              <a:endParaRPr lang="fr-FR" sz="1400" dirty="0">
                <a:latin typeface="+mn-lt"/>
              </a:endParaRPr>
            </a:p>
          </p:txBody>
        </p:sp>
        <p:sp>
          <p:nvSpPr>
            <p:cNvPr id="15" name="ZoneTexte 55"/>
            <p:cNvSpPr txBox="1"/>
            <p:nvPr/>
          </p:nvSpPr>
          <p:spPr>
            <a:xfrm>
              <a:off x="6576172" y="2207186"/>
              <a:ext cx="934038" cy="307777"/>
            </a:xfrm>
            <a:prstGeom prst="rect">
              <a:avLst/>
            </a:prstGeom>
            <a:noFill/>
          </p:spPr>
          <p:txBody>
            <a:bodyPr wrap="none" rtlCol="0">
              <a:spAutoFit/>
            </a:bodyPr>
            <a:lstStyle/>
            <a:p>
              <a:r>
                <a:rPr lang="fr-FR" sz="1400" dirty="0" smtClean="0">
                  <a:latin typeface="+mn-lt"/>
                </a:rPr>
                <a:t>Fort enjeu</a:t>
              </a:r>
              <a:endParaRPr lang="fr-FR" sz="1400" dirty="0">
                <a:latin typeface="+mn-lt"/>
              </a:endParaRPr>
            </a:p>
          </p:txBody>
        </p:sp>
        <p:sp>
          <p:nvSpPr>
            <p:cNvPr id="16" name="ZoneTexte 56"/>
            <p:cNvSpPr txBox="1"/>
            <p:nvPr/>
          </p:nvSpPr>
          <p:spPr>
            <a:xfrm>
              <a:off x="6576172" y="2689756"/>
              <a:ext cx="1406924" cy="307777"/>
            </a:xfrm>
            <a:prstGeom prst="rect">
              <a:avLst/>
            </a:prstGeom>
            <a:noFill/>
          </p:spPr>
          <p:txBody>
            <a:bodyPr wrap="none" rtlCol="0">
              <a:spAutoFit/>
            </a:bodyPr>
            <a:lstStyle/>
            <a:p>
              <a:r>
                <a:rPr lang="fr-FR" sz="1400" dirty="0">
                  <a:latin typeface="+mn-lt"/>
                </a:rPr>
                <a:t>Livrable matériel</a:t>
              </a:r>
            </a:p>
          </p:txBody>
        </p:sp>
        <p:sp>
          <p:nvSpPr>
            <p:cNvPr id="17" name="ZoneTexte 57"/>
            <p:cNvSpPr txBox="1"/>
            <p:nvPr/>
          </p:nvSpPr>
          <p:spPr>
            <a:xfrm>
              <a:off x="6576172" y="3215298"/>
              <a:ext cx="1413336" cy="307777"/>
            </a:xfrm>
            <a:prstGeom prst="rect">
              <a:avLst/>
            </a:prstGeom>
            <a:noFill/>
          </p:spPr>
          <p:txBody>
            <a:bodyPr wrap="none" rtlCol="0">
              <a:spAutoFit/>
            </a:bodyPr>
            <a:lstStyle/>
            <a:p>
              <a:r>
                <a:rPr lang="fr-FR" sz="1400" dirty="0" smtClean="0">
                  <a:latin typeface="+mn-lt"/>
                </a:rPr>
                <a:t>Forte complexité</a:t>
              </a:r>
              <a:endParaRPr lang="fr-FR" sz="1400" dirty="0">
                <a:latin typeface="+mn-lt"/>
              </a:endParaRPr>
            </a:p>
          </p:txBody>
        </p:sp>
        <p:sp>
          <p:nvSpPr>
            <p:cNvPr id="18" name="ZoneTexte 58"/>
            <p:cNvSpPr txBox="1"/>
            <p:nvPr/>
          </p:nvSpPr>
          <p:spPr>
            <a:xfrm>
              <a:off x="6576172" y="3719354"/>
              <a:ext cx="1901931" cy="307777"/>
            </a:xfrm>
            <a:prstGeom prst="rect">
              <a:avLst/>
            </a:prstGeom>
            <a:noFill/>
          </p:spPr>
          <p:txBody>
            <a:bodyPr wrap="none" rtlCol="0">
              <a:spAutoFit/>
            </a:bodyPr>
            <a:lstStyle/>
            <a:p>
              <a:r>
                <a:rPr lang="fr-FR" sz="1400" dirty="0" smtClean="0">
                  <a:latin typeface="+mn-lt"/>
                </a:rPr>
                <a:t>Fort degré d’innovation</a:t>
              </a:r>
              <a:endParaRPr lang="fr-FR" sz="1400" dirty="0">
                <a:latin typeface="+mn-lt"/>
              </a:endParaRPr>
            </a:p>
          </p:txBody>
        </p:sp>
        <p:sp>
          <p:nvSpPr>
            <p:cNvPr id="19" name="ZoneTexte 59"/>
            <p:cNvSpPr txBox="1"/>
            <p:nvPr/>
          </p:nvSpPr>
          <p:spPr>
            <a:xfrm>
              <a:off x="6576172" y="4223410"/>
              <a:ext cx="1408078" cy="307777"/>
            </a:xfrm>
            <a:prstGeom prst="rect">
              <a:avLst/>
            </a:prstGeom>
            <a:noFill/>
          </p:spPr>
          <p:txBody>
            <a:bodyPr wrap="none" rtlCol="0">
              <a:spAutoFit/>
            </a:bodyPr>
            <a:lstStyle/>
            <a:p>
              <a:r>
                <a:rPr lang="fr-FR" sz="1400" dirty="0" smtClean="0">
                  <a:latin typeface="+mn-lt"/>
                </a:rPr>
                <a:t>Forte autonomie</a:t>
              </a:r>
              <a:endParaRPr lang="fr-FR" sz="1400" dirty="0">
                <a:latin typeface="+mn-lt"/>
              </a:endParaRPr>
            </a:p>
          </p:txBody>
        </p:sp>
        <p:sp>
          <p:nvSpPr>
            <p:cNvPr id="20" name="ZoneTexte 60"/>
            <p:cNvSpPr txBox="1"/>
            <p:nvPr/>
          </p:nvSpPr>
          <p:spPr>
            <a:xfrm>
              <a:off x="6576172" y="4705980"/>
              <a:ext cx="2167838" cy="523220"/>
            </a:xfrm>
            <a:prstGeom prst="rect">
              <a:avLst/>
            </a:prstGeom>
            <a:noFill/>
          </p:spPr>
          <p:txBody>
            <a:bodyPr wrap="none" rtlCol="0">
              <a:spAutoFit/>
            </a:bodyPr>
            <a:lstStyle/>
            <a:p>
              <a:r>
                <a:rPr lang="fr-FR" sz="1400" dirty="0" smtClean="0">
                  <a:latin typeface="+mn-lt"/>
                </a:rPr>
                <a:t>L’organisation est </a:t>
              </a:r>
            </a:p>
            <a:p>
              <a:r>
                <a:rPr lang="fr-FR" sz="1400" dirty="0" smtClean="0">
                  <a:latin typeface="+mn-lt"/>
                </a:rPr>
                <a:t>construite autour du projet</a:t>
              </a:r>
              <a:endParaRPr lang="fr-FR" sz="1400" dirty="0">
                <a:latin typeface="+mn-lt"/>
              </a:endParaRPr>
            </a:p>
          </p:txBody>
        </p:sp>
      </p:grpSp>
      <p:grpSp>
        <p:nvGrpSpPr>
          <p:cNvPr id="49" name="Groupe 95"/>
          <p:cNvGrpSpPr/>
          <p:nvPr/>
        </p:nvGrpSpPr>
        <p:grpSpPr>
          <a:xfrm>
            <a:off x="4792478" y="1292488"/>
            <a:ext cx="1813942" cy="3240360"/>
            <a:chOff x="4644008" y="1772816"/>
            <a:chExt cx="1813942" cy="3240360"/>
          </a:xfrm>
          <a:solidFill>
            <a:schemeClr val="tx2">
              <a:lumMod val="60000"/>
              <a:lumOff val="40000"/>
            </a:schemeClr>
          </a:solidFill>
          <a:effectLst>
            <a:outerShdw blurRad="50800" dist="38100" dir="2700000" algn="tl" rotWithShape="0">
              <a:prstClr val="black">
                <a:alpha val="40000"/>
              </a:prstClr>
            </a:outerShdw>
          </a:effectLst>
        </p:grpSpPr>
        <p:sp>
          <p:nvSpPr>
            <p:cNvPr id="50" name="Rectangle 49"/>
            <p:cNvSpPr/>
            <p:nvPr/>
          </p:nvSpPr>
          <p:spPr>
            <a:xfrm>
              <a:off x="4644008" y="1772816"/>
              <a:ext cx="432048" cy="144016"/>
            </a:xfrm>
            <a:prstGeom prst="rect">
              <a:avLst/>
            </a:pr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6372200" y="2304812"/>
              <a:ext cx="72008" cy="144016"/>
            </a:xfrm>
            <a:prstGeom prst="rect">
              <a:avLst/>
            </a:pr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flipH="1">
              <a:off x="5528487" y="2802962"/>
              <a:ext cx="45719" cy="121982"/>
            </a:xfrm>
            <a:prstGeom prst="rect">
              <a:avLst/>
            </a:pr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flipH="1">
              <a:off x="5966441" y="3340069"/>
              <a:ext cx="45719" cy="121982"/>
            </a:xfrm>
            <a:prstGeom prst="rect">
              <a:avLst/>
            </a:pr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flipH="1">
              <a:off x="6099440" y="3839014"/>
              <a:ext cx="45719" cy="121982"/>
            </a:xfrm>
            <a:prstGeom prst="rect">
              <a:avLst/>
            </a:pr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flipH="1">
              <a:off x="6251839" y="4293096"/>
              <a:ext cx="192368" cy="216024"/>
            </a:xfrm>
            <a:prstGeom prst="rect">
              <a:avLst/>
            </a:pr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flipH="1">
              <a:off x="4644008" y="4869160"/>
              <a:ext cx="72008" cy="144016"/>
            </a:xfrm>
            <a:prstGeom prst="rect">
              <a:avLst/>
            </a:pr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86"/>
            <p:cNvSpPr/>
            <p:nvPr/>
          </p:nvSpPr>
          <p:spPr>
            <a:xfrm>
              <a:off x="4677916" y="1911350"/>
              <a:ext cx="1728192" cy="393700"/>
            </a:xfrm>
            <a:custGeom>
              <a:avLst/>
              <a:gdLst>
                <a:gd name="connsiteX0" fmla="*/ 0 w 1803400"/>
                <a:gd name="connsiteY0" fmla="*/ 0 h 393700"/>
                <a:gd name="connsiteX1" fmla="*/ 1739900 w 1803400"/>
                <a:gd name="connsiteY1" fmla="*/ 387350 h 393700"/>
                <a:gd name="connsiteX2" fmla="*/ 1803400 w 1803400"/>
                <a:gd name="connsiteY2" fmla="*/ 393700 h 393700"/>
                <a:gd name="connsiteX3" fmla="*/ 425450 w 1803400"/>
                <a:gd name="connsiteY3" fmla="*/ 0 h 393700"/>
              </a:gdLst>
              <a:ahLst/>
              <a:cxnLst>
                <a:cxn ang="0">
                  <a:pos x="connsiteX0" y="connsiteY0"/>
                </a:cxn>
                <a:cxn ang="0">
                  <a:pos x="connsiteX1" y="connsiteY1"/>
                </a:cxn>
                <a:cxn ang="0">
                  <a:pos x="connsiteX2" y="connsiteY2"/>
                </a:cxn>
                <a:cxn ang="0">
                  <a:pos x="connsiteX3" y="connsiteY3"/>
                </a:cxn>
              </a:cxnLst>
              <a:rect l="l" t="t" r="r" b="b"/>
              <a:pathLst>
                <a:path w="1803400" h="393700">
                  <a:moveTo>
                    <a:pt x="0" y="0"/>
                  </a:moveTo>
                  <a:lnTo>
                    <a:pt x="1739900" y="387350"/>
                  </a:lnTo>
                  <a:lnTo>
                    <a:pt x="1803400" y="393700"/>
                  </a:lnTo>
                  <a:lnTo>
                    <a:pt x="425450" y="0"/>
                  </a:lnTo>
                </a:path>
              </a:pathLst>
            </a:custGeom>
            <a:grpFill/>
            <a:ln w="31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Forme libre 87"/>
            <p:cNvSpPr/>
            <p:nvPr/>
          </p:nvSpPr>
          <p:spPr>
            <a:xfrm>
              <a:off x="5518150" y="2451100"/>
              <a:ext cx="939800" cy="349250"/>
            </a:xfrm>
            <a:custGeom>
              <a:avLst/>
              <a:gdLst>
                <a:gd name="connsiteX0" fmla="*/ 844550 w 939800"/>
                <a:gd name="connsiteY0" fmla="*/ 0 h 349250"/>
                <a:gd name="connsiteX1" fmla="*/ 0 w 939800"/>
                <a:gd name="connsiteY1" fmla="*/ 349250 h 349250"/>
                <a:gd name="connsiteX2" fmla="*/ 63500 w 939800"/>
                <a:gd name="connsiteY2" fmla="*/ 349250 h 349250"/>
                <a:gd name="connsiteX3" fmla="*/ 939800 w 939800"/>
                <a:gd name="connsiteY3" fmla="*/ 0 h 349250"/>
              </a:gdLst>
              <a:ahLst/>
              <a:cxnLst>
                <a:cxn ang="0">
                  <a:pos x="connsiteX0" y="connsiteY0"/>
                </a:cxn>
                <a:cxn ang="0">
                  <a:pos x="connsiteX1" y="connsiteY1"/>
                </a:cxn>
                <a:cxn ang="0">
                  <a:pos x="connsiteX2" y="connsiteY2"/>
                </a:cxn>
                <a:cxn ang="0">
                  <a:pos x="connsiteX3" y="connsiteY3"/>
                </a:cxn>
              </a:cxnLst>
              <a:rect l="l" t="t" r="r" b="b"/>
              <a:pathLst>
                <a:path w="939800" h="349250">
                  <a:moveTo>
                    <a:pt x="844550" y="0"/>
                  </a:moveTo>
                  <a:lnTo>
                    <a:pt x="0" y="349250"/>
                  </a:lnTo>
                  <a:lnTo>
                    <a:pt x="63500" y="349250"/>
                  </a:lnTo>
                  <a:lnTo>
                    <a:pt x="939800" y="0"/>
                  </a:lnTo>
                </a:path>
              </a:pathLst>
            </a:custGeom>
            <a:grpFill/>
            <a:ln w="31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Forme libre 90"/>
            <p:cNvSpPr/>
            <p:nvPr/>
          </p:nvSpPr>
          <p:spPr>
            <a:xfrm>
              <a:off x="5530850" y="2921000"/>
              <a:ext cx="488950" cy="425450"/>
            </a:xfrm>
            <a:custGeom>
              <a:avLst/>
              <a:gdLst>
                <a:gd name="connsiteX0" fmla="*/ 0 w 488950"/>
                <a:gd name="connsiteY0" fmla="*/ 0 h 425450"/>
                <a:gd name="connsiteX1" fmla="*/ 50800 w 488950"/>
                <a:gd name="connsiteY1" fmla="*/ 0 h 425450"/>
                <a:gd name="connsiteX2" fmla="*/ 488950 w 488950"/>
                <a:gd name="connsiteY2" fmla="*/ 425450 h 425450"/>
                <a:gd name="connsiteX3" fmla="*/ 419100 w 488950"/>
                <a:gd name="connsiteY3" fmla="*/ 419100 h 425450"/>
                <a:gd name="connsiteX4" fmla="*/ 0 w 488950"/>
                <a:gd name="connsiteY4" fmla="*/ 0 h 4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950" h="425450">
                  <a:moveTo>
                    <a:pt x="0" y="0"/>
                  </a:moveTo>
                  <a:lnTo>
                    <a:pt x="50800" y="0"/>
                  </a:lnTo>
                  <a:lnTo>
                    <a:pt x="488950" y="425450"/>
                  </a:lnTo>
                  <a:lnTo>
                    <a:pt x="419100" y="419100"/>
                  </a:lnTo>
                  <a:lnTo>
                    <a:pt x="0" y="0"/>
                  </a:ln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92"/>
            <p:cNvSpPr/>
            <p:nvPr/>
          </p:nvSpPr>
          <p:spPr>
            <a:xfrm>
              <a:off x="5962650" y="3460750"/>
              <a:ext cx="190500" cy="387350"/>
            </a:xfrm>
            <a:custGeom>
              <a:avLst/>
              <a:gdLst>
                <a:gd name="connsiteX0" fmla="*/ 0 w 190500"/>
                <a:gd name="connsiteY0" fmla="*/ 0 h 387350"/>
                <a:gd name="connsiteX1" fmla="*/ 57150 w 190500"/>
                <a:gd name="connsiteY1" fmla="*/ 0 h 387350"/>
                <a:gd name="connsiteX2" fmla="*/ 190500 w 190500"/>
                <a:gd name="connsiteY2" fmla="*/ 387350 h 387350"/>
                <a:gd name="connsiteX3" fmla="*/ 127000 w 190500"/>
                <a:gd name="connsiteY3" fmla="*/ 381000 h 387350"/>
                <a:gd name="connsiteX4" fmla="*/ 0 w 190500"/>
                <a:gd name="connsiteY4" fmla="*/ 0 h 38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387350">
                  <a:moveTo>
                    <a:pt x="0" y="0"/>
                  </a:moveTo>
                  <a:lnTo>
                    <a:pt x="57150" y="0"/>
                  </a:lnTo>
                  <a:lnTo>
                    <a:pt x="190500" y="387350"/>
                  </a:lnTo>
                  <a:lnTo>
                    <a:pt x="127000" y="381000"/>
                  </a:lnTo>
                  <a:lnTo>
                    <a:pt x="0" y="0"/>
                  </a:ln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93"/>
            <p:cNvSpPr/>
            <p:nvPr/>
          </p:nvSpPr>
          <p:spPr>
            <a:xfrm>
              <a:off x="6096000" y="3962400"/>
              <a:ext cx="355600" cy="330200"/>
            </a:xfrm>
            <a:custGeom>
              <a:avLst/>
              <a:gdLst>
                <a:gd name="connsiteX0" fmla="*/ 0 w 355600"/>
                <a:gd name="connsiteY0" fmla="*/ 0 h 330200"/>
                <a:gd name="connsiteX1" fmla="*/ 165100 w 355600"/>
                <a:gd name="connsiteY1" fmla="*/ 330200 h 330200"/>
                <a:gd name="connsiteX2" fmla="*/ 355600 w 355600"/>
                <a:gd name="connsiteY2" fmla="*/ 323850 h 330200"/>
                <a:gd name="connsiteX3" fmla="*/ 57150 w 355600"/>
                <a:gd name="connsiteY3" fmla="*/ 6350 h 330200"/>
                <a:gd name="connsiteX4" fmla="*/ 0 w 355600"/>
                <a:gd name="connsiteY4" fmla="*/ 0 h 33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 h="330200">
                  <a:moveTo>
                    <a:pt x="0" y="0"/>
                  </a:moveTo>
                  <a:lnTo>
                    <a:pt x="165100" y="330200"/>
                  </a:lnTo>
                  <a:lnTo>
                    <a:pt x="355600" y="323850"/>
                  </a:lnTo>
                  <a:lnTo>
                    <a:pt x="57150" y="6350"/>
                  </a:lnTo>
                  <a:lnTo>
                    <a:pt x="0" y="0"/>
                  </a:ln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Forme libre 94"/>
            <p:cNvSpPr/>
            <p:nvPr/>
          </p:nvSpPr>
          <p:spPr>
            <a:xfrm>
              <a:off x="4644008" y="4514850"/>
              <a:ext cx="1800200" cy="355600"/>
            </a:xfrm>
            <a:custGeom>
              <a:avLst/>
              <a:gdLst>
                <a:gd name="connsiteX0" fmla="*/ 1631950 w 1854200"/>
                <a:gd name="connsiteY0" fmla="*/ 0 h 355600"/>
                <a:gd name="connsiteX1" fmla="*/ 0 w 1854200"/>
                <a:gd name="connsiteY1" fmla="*/ 342900 h 355600"/>
                <a:gd name="connsiteX2" fmla="*/ 107950 w 1854200"/>
                <a:gd name="connsiteY2" fmla="*/ 355600 h 355600"/>
                <a:gd name="connsiteX3" fmla="*/ 1854200 w 1854200"/>
                <a:gd name="connsiteY3" fmla="*/ 0 h 355600"/>
                <a:gd name="connsiteX4" fmla="*/ 1631950 w 18542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200" h="355600">
                  <a:moveTo>
                    <a:pt x="1631950" y="0"/>
                  </a:moveTo>
                  <a:lnTo>
                    <a:pt x="0" y="342900"/>
                  </a:lnTo>
                  <a:lnTo>
                    <a:pt x="107950" y="355600"/>
                  </a:lnTo>
                  <a:lnTo>
                    <a:pt x="1854200" y="0"/>
                  </a:lnTo>
                  <a:lnTo>
                    <a:pt x="1631950" y="0"/>
                  </a:ln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3" name="Rectangle 62"/>
          <p:cNvSpPr/>
          <p:nvPr/>
        </p:nvSpPr>
        <p:spPr>
          <a:xfrm>
            <a:off x="4708445" y="2470323"/>
            <a:ext cx="2045596" cy="2611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p:cNvSpPr/>
          <p:nvPr/>
        </p:nvSpPr>
        <p:spPr>
          <a:xfrm>
            <a:off x="172930" y="4130392"/>
            <a:ext cx="357189" cy="323165"/>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mn-lt"/>
                <a:cs typeface="Arial" panose="020B0604020202020204" pitchFamily="34" charset="0"/>
                <a:sym typeface="Arial" panose="020B0604020202020204" pitchFamily="34" charset="0"/>
              </a:rPr>
              <a:t>                                                                                                                                                                                                                                                                                                                                                                                                                                                                                                                                                                                                           </a:t>
            </a:r>
            <a:endParaRPr lang="fr-FR" sz="500" dirty="0">
              <a:solidFill>
                <a:srgbClr val="FF0000"/>
              </a:solidFill>
              <a:latin typeface="+mn-lt"/>
              <a:cs typeface="Arial" panose="020B0604020202020204" pitchFamily="34" charset="0"/>
              <a:sym typeface="Arial" panose="020B0604020202020204" pitchFamily="34" charset="0"/>
            </a:endParaRPr>
          </a:p>
        </p:txBody>
      </p:sp>
      <p:sp>
        <p:nvSpPr>
          <p:cNvPr id="66" name="Rectangle 4"/>
          <p:cNvSpPr>
            <a:spLocks noChangeArrowheads="1"/>
          </p:cNvSpPr>
          <p:nvPr/>
        </p:nvSpPr>
        <p:spPr bwMode="auto">
          <a:xfrm>
            <a:off x="2629007" y="5426968"/>
            <a:ext cx="1330052" cy="2880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lgn="ctr" defTabSz="449263" eaLnBrk="0" fontAlgn="base" hangingPunct="0">
              <a:lnSpc>
                <a:spcPct val="86000"/>
              </a:lnSpc>
              <a:spcBef>
                <a:spcPts val="600"/>
              </a:spcBef>
              <a:spcAft>
                <a:spcPct val="0"/>
              </a:spcAft>
              <a:buClr>
                <a:srgbClr val="FF0000"/>
              </a:buClr>
              <a:buSzPct val="100000"/>
              <a:buFont typeface="Times New Roman" pitchFamily="18" charset="0"/>
              <a:buNone/>
            </a:pPr>
            <a:r>
              <a:rPr lang="fr-FR" sz="1200" dirty="0" smtClean="0">
                <a:solidFill>
                  <a:srgbClr val="000000"/>
                </a:solidFill>
                <a:latin typeface="+mn-lt"/>
                <a:hlinkClick r:id="rId3"/>
              </a:rPr>
              <a:t>PICQ</a:t>
            </a:r>
            <a:r>
              <a:rPr lang="fr-FR" sz="1200" dirty="0" smtClean="0">
                <a:solidFill>
                  <a:srgbClr val="000000"/>
                </a:solidFill>
                <a:latin typeface="+mn-lt"/>
              </a:rPr>
              <a:t> (1999 : 42)</a:t>
            </a:r>
            <a:endParaRPr lang="fr-FR" sz="1200" dirty="0">
              <a:solidFill>
                <a:srgbClr val="000000"/>
              </a:solidFill>
              <a:latin typeface="+mn-lt"/>
            </a:endParaRPr>
          </a:p>
        </p:txBody>
      </p:sp>
    </p:spTree>
    <p:extLst>
      <p:ext uri="{BB962C8B-B14F-4D97-AF65-F5344CB8AC3E}">
        <p14:creationId xmlns:p14="http://schemas.microsoft.com/office/powerpoint/2010/main" val="45645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3000"/>
                                        <p:tgtEl>
                                          <p:spTgt spid="49"/>
                                        </p:tgtEl>
                                      </p:cBhvr>
                                    </p:animEffect>
                                  </p:childTnLst>
                                </p:cTn>
                              </p:par>
                              <p:par>
                                <p:cTn id="8" presetID="1"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1" fill="hold" grpId="0" nodeType="clickEffect">
                                  <p:stCondLst>
                                    <p:cond delay="0"/>
                                  </p:stCondLst>
                                  <p:childTnLst>
                                    <p:animEffect transition="out" filter="wipe(up)">
                                      <p:cBhvr>
                                        <p:cTn id="13" dur="500"/>
                                        <p:tgtEl>
                                          <p:spTgt spid="63"/>
                                        </p:tgtEl>
                                      </p:cBhvr>
                                    </p:animEffect>
                                    <p:set>
                                      <p:cBhvr>
                                        <p:cTn id="14" dur="1" fill="hold">
                                          <p:stCondLst>
                                            <p:cond delay="499"/>
                                          </p:stCondLst>
                                        </p:cTn>
                                        <p:tgtEl>
                                          <p:spTgt spid="6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a:t>Profil de projets : mission productivité</a:t>
            </a:r>
            <a:endParaRPr lang="fr-FR" dirty="0"/>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21</a:t>
            </a:fld>
            <a:endParaRPr lang="fr-FR" dirty="0"/>
          </a:p>
        </p:txBody>
      </p:sp>
      <p:sp>
        <p:nvSpPr>
          <p:cNvPr id="5" name="Rectangle 4"/>
          <p:cNvSpPr/>
          <p:nvPr/>
        </p:nvSpPr>
        <p:spPr>
          <a:xfrm>
            <a:off x="172930" y="4130392"/>
            <a:ext cx="357189" cy="323165"/>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mn-lt"/>
                <a:cs typeface="Arial" panose="020B0604020202020204" pitchFamily="34" charset="0"/>
                <a:sym typeface="Arial" panose="020B0604020202020204" pitchFamily="34" charset="0"/>
              </a:rPr>
              <a:t>                                                                                                                                                                                                                                                                                                                                                                                                                                                                                                                                                                                                           </a:t>
            </a:r>
            <a:endParaRPr lang="fr-FR" sz="500" dirty="0">
              <a:solidFill>
                <a:srgbClr val="FF0000"/>
              </a:solidFill>
              <a:latin typeface="+mn-lt"/>
              <a:cs typeface="Arial" panose="020B0604020202020204" pitchFamily="34" charset="0"/>
              <a:sym typeface="Arial" panose="020B0604020202020204" pitchFamily="34" charset="0"/>
            </a:endParaRPr>
          </a:p>
        </p:txBody>
      </p:sp>
      <p:sp>
        <p:nvSpPr>
          <p:cNvPr id="6" name="ZoneTexte 51"/>
          <p:cNvSpPr txBox="1"/>
          <p:nvPr/>
        </p:nvSpPr>
        <p:spPr>
          <a:xfrm>
            <a:off x="2744639" y="2898150"/>
            <a:ext cx="2035814" cy="307777"/>
          </a:xfrm>
          <a:prstGeom prst="rect">
            <a:avLst/>
          </a:prstGeom>
          <a:noFill/>
        </p:spPr>
        <p:txBody>
          <a:bodyPr wrap="none" rtlCol="0">
            <a:spAutoFit/>
          </a:bodyPr>
          <a:lstStyle/>
          <a:p>
            <a:pPr algn="r"/>
            <a:r>
              <a:rPr lang="fr-FR" sz="1400" dirty="0" smtClean="0">
                <a:latin typeface="+mn-lt"/>
              </a:rPr>
              <a:t>Faible degré d’innovation</a:t>
            </a:r>
            <a:endParaRPr lang="fr-FR" sz="1400" dirty="0">
              <a:latin typeface="+mn-lt"/>
            </a:endParaRPr>
          </a:p>
        </p:txBody>
      </p:sp>
      <p:grpSp>
        <p:nvGrpSpPr>
          <p:cNvPr id="7" name="Groupe 61"/>
          <p:cNvGrpSpPr/>
          <p:nvPr/>
        </p:nvGrpSpPr>
        <p:grpSpPr>
          <a:xfrm>
            <a:off x="2984192" y="841276"/>
            <a:ext cx="5980296" cy="3566720"/>
            <a:chOff x="2763714" y="1681644"/>
            <a:chExt cx="5980296" cy="3566720"/>
          </a:xfrm>
          <a:effectLst/>
        </p:grpSpPr>
        <p:grpSp>
          <p:nvGrpSpPr>
            <p:cNvPr id="8" name="Groupe 46"/>
            <p:cNvGrpSpPr/>
            <p:nvPr/>
          </p:nvGrpSpPr>
          <p:grpSpPr>
            <a:xfrm>
              <a:off x="4559975" y="1772816"/>
              <a:ext cx="2016224" cy="3240360"/>
              <a:chOff x="3059832" y="1412776"/>
              <a:chExt cx="2016224" cy="3240360"/>
            </a:xfrm>
          </p:grpSpPr>
          <p:grpSp>
            <p:nvGrpSpPr>
              <p:cNvPr id="22" name="Groupe 21"/>
              <p:cNvGrpSpPr/>
              <p:nvPr/>
            </p:nvGrpSpPr>
            <p:grpSpPr>
              <a:xfrm>
                <a:off x="3059832" y="1412776"/>
                <a:ext cx="2016224" cy="144016"/>
                <a:chOff x="3203848" y="1268760"/>
                <a:chExt cx="2016224" cy="1944216"/>
              </a:xfrm>
            </p:grpSpPr>
            <p:cxnSp>
              <p:nvCxnSpPr>
                <p:cNvPr id="47" name="Connecteur droit 11"/>
                <p:cNvCxnSpPr/>
                <p:nvPr/>
              </p:nvCxnSpPr>
              <p:spPr>
                <a:xfrm>
                  <a:off x="3203848" y="2276872"/>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12"/>
                <p:cNvCxnSpPr/>
                <p:nvPr/>
              </p:nvCxnSpPr>
              <p:spPr>
                <a:xfrm flipV="1">
                  <a:off x="3203848" y="1268760"/>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cteur droit 20"/>
                <p:cNvCxnSpPr/>
                <p:nvPr/>
              </p:nvCxnSpPr>
              <p:spPr>
                <a:xfrm flipV="1">
                  <a:off x="5220072" y="1268760"/>
                  <a:ext cx="0" cy="19442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e 22"/>
              <p:cNvGrpSpPr/>
              <p:nvPr/>
            </p:nvGrpSpPr>
            <p:grpSpPr>
              <a:xfrm>
                <a:off x="3059832" y="1928833"/>
                <a:ext cx="2016224" cy="144016"/>
                <a:chOff x="3203848" y="1268760"/>
                <a:chExt cx="2016224" cy="1944216"/>
              </a:xfrm>
            </p:grpSpPr>
            <p:cxnSp>
              <p:nvCxnSpPr>
                <p:cNvPr id="44" name="Connecteur droit 23"/>
                <p:cNvCxnSpPr/>
                <p:nvPr/>
              </p:nvCxnSpPr>
              <p:spPr>
                <a:xfrm>
                  <a:off x="3203848" y="2276872"/>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24"/>
                <p:cNvCxnSpPr/>
                <p:nvPr/>
              </p:nvCxnSpPr>
              <p:spPr>
                <a:xfrm flipV="1">
                  <a:off x="3203848" y="1268760"/>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25"/>
                <p:cNvCxnSpPr/>
                <p:nvPr/>
              </p:nvCxnSpPr>
              <p:spPr>
                <a:xfrm flipV="1">
                  <a:off x="5220072" y="1268760"/>
                  <a:ext cx="0" cy="19442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e 26"/>
              <p:cNvGrpSpPr/>
              <p:nvPr/>
            </p:nvGrpSpPr>
            <p:grpSpPr>
              <a:xfrm>
                <a:off x="3059832" y="2444890"/>
                <a:ext cx="2016224" cy="144016"/>
                <a:chOff x="3203848" y="1268760"/>
                <a:chExt cx="2016224" cy="1944216"/>
              </a:xfrm>
            </p:grpSpPr>
            <p:cxnSp>
              <p:nvCxnSpPr>
                <p:cNvPr id="41" name="Connecteur droit 27"/>
                <p:cNvCxnSpPr/>
                <p:nvPr/>
              </p:nvCxnSpPr>
              <p:spPr>
                <a:xfrm>
                  <a:off x="3203848" y="2276872"/>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28"/>
                <p:cNvCxnSpPr/>
                <p:nvPr/>
              </p:nvCxnSpPr>
              <p:spPr>
                <a:xfrm flipV="1">
                  <a:off x="3203848" y="1268760"/>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29"/>
                <p:cNvCxnSpPr/>
                <p:nvPr/>
              </p:nvCxnSpPr>
              <p:spPr>
                <a:xfrm flipV="1">
                  <a:off x="5220072" y="1268760"/>
                  <a:ext cx="0" cy="19442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e 30"/>
              <p:cNvGrpSpPr/>
              <p:nvPr/>
            </p:nvGrpSpPr>
            <p:grpSpPr>
              <a:xfrm>
                <a:off x="3059832" y="2960947"/>
                <a:ext cx="2016224" cy="144016"/>
                <a:chOff x="3203848" y="1268760"/>
                <a:chExt cx="2016224" cy="1944216"/>
              </a:xfrm>
            </p:grpSpPr>
            <p:cxnSp>
              <p:nvCxnSpPr>
                <p:cNvPr id="38" name="Connecteur droit 31"/>
                <p:cNvCxnSpPr/>
                <p:nvPr/>
              </p:nvCxnSpPr>
              <p:spPr>
                <a:xfrm>
                  <a:off x="3203848" y="2276872"/>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2"/>
                <p:cNvCxnSpPr/>
                <p:nvPr/>
              </p:nvCxnSpPr>
              <p:spPr>
                <a:xfrm flipV="1">
                  <a:off x="3203848" y="1268760"/>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3"/>
                <p:cNvCxnSpPr/>
                <p:nvPr/>
              </p:nvCxnSpPr>
              <p:spPr>
                <a:xfrm flipV="1">
                  <a:off x="5220072" y="1268760"/>
                  <a:ext cx="0" cy="19442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oupe 34"/>
              <p:cNvGrpSpPr/>
              <p:nvPr/>
            </p:nvGrpSpPr>
            <p:grpSpPr>
              <a:xfrm>
                <a:off x="3059832" y="3477004"/>
                <a:ext cx="2016224" cy="144016"/>
                <a:chOff x="3203848" y="1268760"/>
                <a:chExt cx="2016224" cy="1944216"/>
              </a:xfrm>
            </p:grpSpPr>
            <p:cxnSp>
              <p:nvCxnSpPr>
                <p:cNvPr id="35" name="Connecteur droit 35"/>
                <p:cNvCxnSpPr/>
                <p:nvPr/>
              </p:nvCxnSpPr>
              <p:spPr>
                <a:xfrm>
                  <a:off x="3203848" y="2276872"/>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6"/>
                <p:cNvCxnSpPr/>
                <p:nvPr/>
              </p:nvCxnSpPr>
              <p:spPr>
                <a:xfrm flipV="1">
                  <a:off x="3203848" y="1268760"/>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7"/>
                <p:cNvCxnSpPr/>
                <p:nvPr/>
              </p:nvCxnSpPr>
              <p:spPr>
                <a:xfrm flipV="1">
                  <a:off x="5220072" y="1268760"/>
                  <a:ext cx="0" cy="19442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e 38"/>
              <p:cNvGrpSpPr/>
              <p:nvPr/>
            </p:nvGrpSpPr>
            <p:grpSpPr>
              <a:xfrm>
                <a:off x="3059832" y="3993061"/>
                <a:ext cx="2016224" cy="144016"/>
                <a:chOff x="3203848" y="1268760"/>
                <a:chExt cx="2016224" cy="1944216"/>
              </a:xfrm>
            </p:grpSpPr>
            <p:cxnSp>
              <p:nvCxnSpPr>
                <p:cNvPr id="32" name="Connecteur droit 39"/>
                <p:cNvCxnSpPr/>
                <p:nvPr/>
              </p:nvCxnSpPr>
              <p:spPr>
                <a:xfrm>
                  <a:off x="3203848" y="2276872"/>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40"/>
                <p:cNvCxnSpPr/>
                <p:nvPr/>
              </p:nvCxnSpPr>
              <p:spPr>
                <a:xfrm flipV="1">
                  <a:off x="3203848" y="1268760"/>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41"/>
                <p:cNvCxnSpPr/>
                <p:nvPr/>
              </p:nvCxnSpPr>
              <p:spPr>
                <a:xfrm flipV="1">
                  <a:off x="5220072" y="1268760"/>
                  <a:ext cx="0" cy="19442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Groupe 42"/>
              <p:cNvGrpSpPr/>
              <p:nvPr/>
            </p:nvGrpSpPr>
            <p:grpSpPr>
              <a:xfrm>
                <a:off x="3059832" y="4509120"/>
                <a:ext cx="2016224" cy="144016"/>
                <a:chOff x="3203848" y="1268760"/>
                <a:chExt cx="2016224" cy="1944216"/>
              </a:xfrm>
            </p:grpSpPr>
            <p:cxnSp>
              <p:nvCxnSpPr>
                <p:cNvPr id="29" name="Connecteur droit 43"/>
                <p:cNvCxnSpPr/>
                <p:nvPr/>
              </p:nvCxnSpPr>
              <p:spPr>
                <a:xfrm>
                  <a:off x="3203848" y="2276872"/>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44"/>
                <p:cNvCxnSpPr/>
                <p:nvPr/>
              </p:nvCxnSpPr>
              <p:spPr>
                <a:xfrm flipV="1">
                  <a:off x="3203848" y="1268760"/>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45"/>
                <p:cNvCxnSpPr/>
                <p:nvPr/>
              </p:nvCxnSpPr>
              <p:spPr>
                <a:xfrm flipV="1">
                  <a:off x="5220072" y="1268760"/>
                  <a:ext cx="0" cy="1944216"/>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9" name="ZoneTexte 47"/>
            <p:cNvSpPr txBox="1"/>
            <p:nvPr/>
          </p:nvSpPr>
          <p:spPr>
            <a:xfrm>
              <a:off x="3545595" y="1700808"/>
              <a:ext cx="1014380" cy="307777"/>
            </a:xfrm>
            <a:prstGeom prst="rect">
              <a:avLst/>
            </a:prstGeom>
            <a:noFill/>
          </p:spPr>
          <p:txBody>
            <a:bodyPr wrap="none" rtlCol="0">
              <a:spAutoFit/>
            </a:bodyPr>
            <a:lstStyle/>
            <a:p>
              <a:pPr algn="r"/>
              <a:r>
                <a:rPr lang="fr-FR" sz="1400" dirty="0" smtClean="0">
                  <a:latin typeface="+mn-lt"/>
                </a:rPr>
                <a:t>Petite taille</a:t>
              </a:r>
              <a:endParaRPr lang="fr-FR" sz="1400" dirty="0">
                <a:latin typeface="+mn-lt"/>
              </a:endParaRPr>
            </a:p>
          </p:txBody>
        </p:sp>
        <p:sp>
          <p:nvSpPr>
            <p:cNvPr id="10" name="ZoneTexte 48"/>
            <p:cNvSpPr txBox="1"/>
            <p:nvPr/>
          </p:nvSpPr>
          <p:spPr>
            <a:xfrm>
              <a:off x="3492055" y="2226350"/>
              <a:ext cx="1067920" cy="307777"/>
            </a:xfrm>
            <a:prstGeom prst="rect">
              <a:avLst/>
            </a:prstGeom>
            <a:noFill/>
          </p:spPr>
          <p:txBody>
            <a:bodyPr wrap="none" rtlCol="0">
              <a:spAutoFit/>
            </a:bodyPr>
            <a:lstStyle/>
            <a:p>
              <a:pPr algn="r"/>
              <a:r>
                <a:rPr lang="fr-FR" sz="1400" dirty="0" smtClean="0">
                  <a:latin typeface="+mn-lt"/>
                </a:rPr>
                <a:t>Faible enjeu</a:t>
              </a:r>
              <a:endParaRPr lang="fr-FR" sz="1400" dirty="0">
                <a:latin typeface="+mn-lt"/>
              </a:endParaRPr>
            </a:p>
          </p:txBody>
        </p:sp>
        <p:sp>
          <p:nvSpPr>
            <p:cNvPr id="11" name="ZoneTexte 49"/>
            <p:cNvSpPr txBox="1"/>
            <p:nvPr/>
          </p:nvSpPr>
          <p:spPr>
            <a:xfrm>
              <a:off x="2968706" y="2708920"/>
              <a:ext cx="1591269" cy="307777"/>
            </a:xfrm>
            <a:prstGeom prst="rect">
              <a:avLst/>
            </a:prstGeom>
            <a:noFill/>
          </p:spPr>
          <p:txBody>
            <a:bodyPr wrap="none" rtlCol="0">
              <a:spAutoFit/>
            </a:bodyPr>
            <a:lstStyle/>
            <a:p>
              <a:pPr algn="r"/>
              <a:r>
                <a:rPr lang="fr-FR" sz="1400" dirty="0">
                  <a:latin typeface="+mn-lt"/>
                </a:rPr>
                <a:t>Livrable immatériel</a:t>
              </a:r>
            </a:p>
          </p:txBody>
        </p:sp>
        <p:sp>
          <p:nvSpPr>
            <p:cNvPr id="12" name="ZoneTexte 50"/>
            <p:cNvSpPr txBox="1"/>
            <p:nvPr/>
          </p:nvSpPr>
          <p:spPr>
            <a:xfrm>
              <a:off x="3100601" y="3234462"/>
              <a:ext cx="1459374" cy="307777"/>
            </a:xfrm>
            <a:prstGeom prst="rect">
              <a:avLst/>
            </a:prstGeom>
            <a:noFill/>
          </p:spPr>
          <p:txBody>
            <a:bodyPr wrap="none" rtlCol="0">
              <a:spAutoFit/>
            </a:bodyPr>
            <a:lstStyle/>
            <a:p>
              <a:pPr algn="r"/>
              <a:r>
                <a:rPr lang="fr-FR" sz="1400" dirty="0" smtClean="0">
                  <a:latin typeface="+mn-lt"/>
                </a:rPr>
                <a:t>Faible complexité</a:t>
              </a:r>
              <a:endParaRPr lang="fr-FR" sz="1400" dirty="0">
                <a:latin typeface="+mn-lt"/>
              </a:endParaRPr>
            </a:p>
          </p:txBody>
        </p:sp>
        <p:sp>
          <p:nvSpPr>
            <p:cNvPr id="13" name="ZoneTexte 52"/>
            <p:cNvSpPr txBox="1"/>
            <p:nvPr/>
          </p:nvSpPr>
          <p:spPr>
            <a:xfrm>
              <a:off x="3105859" y="4242574"/>
              <a:ext cx="1454116" cy="307777"/>
            </a:xfrm>
            <a:prstGeom prst="rect">
              <a:avLst/>
            </a:prstGeom>
            <a:noFill/>
          </p:spPr>
          <p:txBody>
            <a:bodyPr wrap="none" rtlCol="0">
              <a:spAutoFit/>
            </a:bodyPr>
            <a:lstStyle/>
            <a:p>
              <a:pPr algn="r"/>
              <a:r>
                <a:rPr lang="fr-FR" sz="1400" dirty="0" smtClean="0">
                  <a:latin typeface="+mn-lt"/>
                </a:rPr>
                <a:t>Faible autonomie</a:t>
              </a:r>
              <a:endParaRPr lang="fr-FR" sz="1400" dirty="0">
                <a:latin typeface="+mn-lt"/>
              </a:endParaRPr>
            </a:p>
          </p:txBody>
        </p:sp>
        <p:sp>
          <p:nvSpPr>
            <p:cNvPr id="14" name="ZoneTexte 53"/>
            <p:cNvSpPr txBox="1"/>
            <p:nvPr/>
          </p:nvSpPr>
          <p:spPr>
            <a:xfrm>
              <a:off x="2763714" y="4725144"/>
              <a:ext cx="1796261" cy="523220"/>
            </a:xfrm>
            <a:prstGeom prst="rect">
              <a:avLst/>
            </a:prstGeom>
            <a:noFill/>
          </p:spPr>
          <p:txBody>
            <a:bodyPr wrap="none" rtlCol="0">
              <a:spAutoFit/>
            </a:bodyPr>
            <a:lstStyle/>
            <a:p>
              <a:pPr algn="r"/>
              <a:r>
                <a:rPr lang="fr-FR" sz="1400" dirty="0" smtClean="0">
                  <a:latin typeface="+mn-lt"/>
                </a:rPr>
                <a:t>Le projet s’insère </a:t>
              </a:r>
            </a:p>
            <a:p>
              <a:pPr algn="r"/>
              <a:r>
                <a:rPr lang="fr-FR" sz="1400" dirty="0" smtClean="0">
                  <a:latin typeface="+mn-lt"/>
                </a:rPr>
                <a:t>dans une organisation</a:t>
              </a:r>
              <a:endParaRPr lang="fr-FR" sz="1400" dirty="0">
                <a:latin typeface="+mn-lt"/>
              </a:endParaRPr>
            </a:p>
          </p:txBody>
        </p:sp>
        <p:sp>
          <p:nvSpPr>
            <p:cNvPr id="15" name="ZoneTexte 54"/>
            <p:cNvSpPr txBox="1"/>
            <p:nvPr/>
          </p:nvSpPr>
          <p:spPr>
            <a:xfrm>
              <a:off x="6576172" y="1681644"/>
              <a:ext cx="1123000" cy="307777"/>
            </a:xfrm>
            <a:prstGeom prst="rect">
              <a:avLst/>
            </a:prstGeom>
            <a:noFill/>
          </p:spPr>
          <p:txBody>
            <a:bodyPr wrap="none" rtlCol="0">
              <a:spAutoFit/>
            </a:bodyPr>
            <a:lstStyle/>
            <a:p>
              <a:r>
                <a:rPr lang="fr-FR" sz="1400" dirty="0" smtClean="0">
                  <a:latin typeface="+mn-lt"/>
                </a:rPr>
                <a:t>Grande taille</a:t>
              </a:r>
              <a:endParaRPr lang="fr-FR" sz="1400" dirty="0">
                <a:latin typeface="+mn-lt"/>
              </a:endParaRPr>
            </a:p>
          </p:txBody>
        </p:sp>
        <p:sp>
          <p:nvSpPr>
            <p:cNvPr id="16" name="ZoneTexte 55"/>
            <p:cNvSpPr txBox="1"/>
            <p:nvPr/>
          </p:nvSpPr>
          <p:spPr>
            <a:xfrm>
              <a:off x="6576172" y="2207186"/>
              <a:ext cx="934038" cy="307777"/>
            </a:xfrm>
            <a:prstGeom prst="rect">
              <a:avLst/>
            </a:prstGeom>
            <a:noFill/>
          </p:spPr>
          <p:txBody>
            <a:bodyPr wrap="none" rtlCol="0">
              <a:spAutoFit/>
            </a:bodyPr>
            <a:lstStyle/>
            <a:p>
              <a:r>
                <a:rPr lang="fr-FR" sz="1400" dirty="0" smtClean="0">
                  <a:latin typeface="+mn-lt"/>
                </a:rPr>
                <a:t>Fort enjeu</a:t>
              </a:r>
              <a:endParaRPr lang="fr-FR" sz="1400" dirty="0">
                <a:latin typeface="+mn-lt"/>
              </a:endParaRPr>
            </a:p>
          </p:txBody>
        </p:sp>
        <p:sp>
          <p:nvSpPr>
            <p:cNvPr id="17" name="ZoneTexte 56"/>
            <p:cNvSpPr txBox="1"/>
            <p:nvPr/>
          </p:nvSpPr>
          <p:spPr>
            <a:xfrm>
              <a:off x="6576172" y="2689756"/>
              <a:ext cx="1406924" cy="307777"/>
            </a:xfrm>
            <a:prstGeom prst="rect">
              <a:avLst/>
            </a:prstGeom>
            <a:noFill/>
          </p:spPr>
          <p:txBody>
            <a:bodyPr wrap="none" rtlCol="0">
              <a:spAutoFit/>
            </a:bodyPr>
            <a:lstStyle/>
            <a:p>
              <a:r>
                <a:rPr lang="fr-FR" sz="1400" dirty="0">
                  <a:latin typeface="+mn-lt"/>
                </a:rPr>
                <a:t>Livrable matériel</a:t>
              </a:r>
            </a:p>
          </p:txBody>
        </p:sp>
        <p:sp>
          <p:nvSpPr>
            <p:cNvPr id="18" name="ZoneTexte 57"/>
            <p:cNvSpPr txBox="1"/>
            <p:nvPr/>
          </p:nvSpPr>
          <p:spPr>
            <a:xfrm>
              <a:off x="6576172" y="3215298"/>
              <a:ext cx="1413336" cy="307777"/>
            </a:xfrm>
            <a:prstGeom prst="rect">
              <a:avLst/>
            </a:prstGeom>
            <a:noFill/>
          </p:spPr>
          <p:txBody>
            <a:bodyPr wrap="none" rtlCol="0">
              <a:spAutoFit/>
            </a:bodyPr>
            <a:lstStyle/>
            <a:p>
              <a:r>
                <a:rPr lang="fr-FR" sz="1400" dirty="0" smtClean="0">
                  <a:latin typeface="+mn-lt"/>
                </a:rPr>
                <a:t>Forte complexité</a:t>
              </a:r>
              <a:endParaRPr lang="fr-FR" sz="1400" dirty="0">
                <a:latin typeface="+mn-lt"/>
              </a:endParaRPr>
            </a:p>
          </p:txBody>
        </p:sp>
        <p:sp>
          <p:nvSpPr>
            <p:cNvPr id="19" name="ZoneTexte 58"/>
            <p:cNvSpPr txBox="1"/>
            <p:nvPr/>
          </p:nvSpPr>
          <p:spPr>
            <a:xfrm>
              <a:off x="6576172" y="3719354"/>
              <a:ext cx="1901931" cy="307777"/>
            </a:xfrm>
            <a:prstGeom prst="rect">
              <a:avLst/>
            </a:prstGeom>
            <a:noFill/>
          </p:spPr>
          <p:txBody>
            <a:bodyPr wrap="none" rtlCol="0">
              <a:spAutoFit/>
            </a:bodyPr>
            <a:lstStyle/>
            <a:p>
              <a:r>
                <a:rPr lang="fr-FR" sz="1400" dirty="0" smtClean="0">
                  <a:latin typeface="+mn-lt"/>
                </a:rPr>
                <a:t>Fort degré d’innovation</a:t>
              </a:r>
              <a:endParaRPr lang="fr-FR" sz="1400" dirty="0">
                <a:latin typeface="+mn-lt"/>
              </a:endParaRPr>
            </a:p>
          </p:txBody>
        </p:sp>
        <p:sp>
          <p:nvSpPr>
            <p:cNvPr id="20" name="ZoneTexte 59"/>
            <p:cNvSpPr txBox="1"/>
            <p:nvPr/>
          </p:nvSpPr>
          <p:spPr>
            <a:xfrm>
              <a:off x="6576172" y="4223410"/>
              <a:ext cx="1408078" cy="307777"/>
            </a:xfrm>
            <a:prstGeom prst="rect">
              <a:avLst/>
            </a:prstGeom>
            <a:noFill/>
          </p:spPr>
          <p:txBody>
            <a:bodyPr wrap="none" rtlCol="0">
              <a:spAutoFit/>
            </a:bodyPr>
            <a:lstStyle/>
            <a:p>
              <a:r>
                <a:rPr lang="fr-FR" sz="1400" dirty="0" smtClean="0">
                  <a:latin typeface="+mn-lt"/>
                </a:rPr>
                <a:t>Forte autonomie</a:t>
              </a:r>
              <a:endParaRPr lang="fr-FR" sz="1400" dirty="0">
                <a:latin typeface="+mn-lt"/>
              </a:endParaRPr>
            </a:p>
          </p:txBody>
        </p:sp>
        <p:sp>
          <p:nvSpPr>
            <p:cNvPr id="21" name="ZoneTexte 60"/>
            <p:cNvSpPr txBox="1"/>
            <p:nvPr/>
          </p:nvSpPr>
          <p:spPr>
            <a:xfrm>
              <a:off x="6576172" y="4705980"/>
              <a:ext cx="2167838" cy="523220"/>
            </a:xfrm>
            <a:prstGeom prst="rect">
              <a:avLst/>
            </a:prstGeom>
            <a:noFill/>
          </p:spPr>
          <p:txBody>
            <a:bodyPr wrap="none" rtlCol="0">
              <a:spAutoFit/>
            </a:bodyPr>
            <a:lstStyle/>
            <a:p>
              <a:r>
                <a:rPr lang="fr-FR" sz="1400" dirty="0" smtClean="0">
                  <a:latin typeface="+mn-lt"/>
                </a:rPr>
                <a:t>L’organisation est </a:t>
              </a:r>
            </a:p>
            <a:p>
              <a:r>
                <a:rPr lang="fr-FR" sz="1400" dirty="0" smtClean="0">
                  <a:latin typeface="+mn-lt"/>
                </a:rPr>
                <a:t>construite autour du projet</a:t>
              </a:r>
              <a:endParaRPr lang="fr-FR" sz="1400" dirty="0">
                <a:latin typeface="+mn-lt"/>
              </a:endParaRPr>
            </a:p>
          </p:txBody>
        </p:sp>
      </p:grpSp>
      <p:grpSp>
        <p:nvGrpSpPr>
          <p:cNvPr id="50" name="Groupe 79"/>
          <p:cNvGrpSpPr/>
          <p:nvPr/>
        </p:nvGrpSpPr>
        <p:grpSpPr>
          <a:xfrm>
            <a:off x="4864486" y="932448"/>
            <a:ext cx="1800200" cy="3227863"/>
            <a:chOff x="4644008" y="1772816"/>
            <a:chExt cx="1800200" cy="3227863"/>
          </a:xfrm>
          <a:effectLst>
            <a:outerShdw blurRad="50800" dist="38100" dir="2700000" algn="tl" rotWithShape="0">
              <a:prstClr val="black">
                <a:alpha val="40000"/>
              </a:prstClr>
            </a:outerShdw>
          </a:effectLst>
        </p:grpSpPr>
        <p:sp>
          <p:nvSpPr>
            <p:cNvPr id="51" name="Rectangle 50"/>
            <p:cNvSpPr/>
            <p:nvPr/>
          </p:nvSpPr>
          <p:spPr>
            <a:xfrm>
              <a:off x="4644008" y="1772816"/>
              <a:ext cx="72008" cy="144016"/>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4788024" y="2276872"/>
              <a:ext cx="144016" cy="144016"/>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4716016" y="2780928"/>
              <a:ext cx="72008" cy="144016"/>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5940152" y="3356992"/>
              <a:ext cx="72008" cy="144016"/>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4716016" y="3861048"/>
              <a:ext cx="144016" cy="144016"/>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6228184" y="4365104"/>
              <a:ext cx="72008" cy="144016"/>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6372200" y="4881657"/>
              <a:ext cx="72008" cy="119022"/>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Forme libre 72"/>
            <p:cNvSpPr/>
            <p:nvPr/>
          </p:nvSpPr>
          <p:spPr>
            <a:xfrm>
              <a:off x="4657725" y="1916833"/>
              <a:ext cx="266700" cy="360040"/>
            </a:xfrm>
            <a:custGeom>
              <a:avLst/>
              <a:gdLst>
                <a:gd name="connsiteX0" fmla="*/ 0 w 266700"/>
                <a:gd name="connsiteY0" fmla="*/ 9525 h 371475"/>
                <a:gd name="connsiteX1" fmla="*/ 66675 w 266700"/>
                <a:gd name="connsiteY1" fmla="*/ 0 h 371475"/>
                <a:gd name="connsiteX2" fmla="*/ 266700 w 266700"/>
                <a:gd name="connsiteY2" fmla="*/ 361950 h 371475"/>
                <a:gd name="connsiteX3" fmla="*/ 123825 w 266700"/>
                <a:gd name="connsiteY3" fmla="*/ 371475 h 371475"/>
                <a:gd name="connsiteX4" fmla="*/ 0 w 266700"/>
                <a:gd name="connsiteY4" fmla="*/ 9525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371475">
                  <a:moveTo>
                    <a:pt x="0" y="9525"/>
                  </a:moveTo>
                  <a:lnTo>
                    <a:pt x="66675" y="0"/>
                  </a:lnTo>
                  <a:lnTo>
                    <a:pt x="266700" y="361950"/>
                  </a:lnTo>
                  <a:lnTo>
                    <a:pt x="123825" y="371475"/>
                  </a:lnTo>
                  <a:lnTo>
                    <a:pt x="0" y="9525"/>
                  </a:lnTo>
                  <a:close/>
                </a:path>
              </a:pathLst>
            </a:cu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73"/>
            <p:cNvSpPr/>
            <p:nvPr/>
          </p:nvSpPr>
          <p:spPr>
            <a:xfrm>
              <a:off x="4714875" y="2419350"/>
              <a:ext cx="209550" cy="381000"/>
            </a:xfrm>
            <a:custGeom>
              <a:avLst/>
              <a:gdLst>
                <a:gd name="connsiteX0" fmla="*/ 76200 w 209550"/>
                <a:gd name="connsiteY0" fmla="*/ 0 h 381000"/>
                <a:gd name="connsiteX1" fmla="*/ 0 w 209550"/>
                <a:gd name="connsiteY1" fmla="*/ 381000 h 381000"/>
                <a:gd name="connsiteX2" fmla="*/ 76200 w 209550"/>
                <a:gd name="connsiteY2" fmla="*/ 361950 h 381000"/>
                <a:gd name="connsiteX3" fmla="*/ 209550 w 209550"/>
                <a:gd name="connsiteY3" fmla="*/ 0 h 381000"/>
                <a:gd name="connsiteX4" fmla="*/ 76200 w 20955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381000">
                  <a:moveTo>
                    <a:pt x="76200" y="0"/>
                  </a:moveTo>
                  <a:lnTo>
                    <a:pt x="0" y="381000"/>
                  </a:lnTo>
                  <a:lnTo>
                    <a:pt x="76200" y="361950"/>
                  </a:lnTo>
                  <a:lnTo>
                    <a:pt x="209550" y="0"/>
                  </a:lnTo>
                  <a:lnTo>
                    <a:pt x="76200" y="0"/>
                  </a:lnTo>
                  <a:close/>
                </a:path>
              </a:pathLst>
            </a:cu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74"/>
            <p:cNvSpPr/>
            <p:nvPr/>
          </p:nvSpPr>
          <p:spPr>
            <a:xfrm>
              <a:off x="4724400" y="2924175"/>
              <a:ext cx="1295400" cy="447675"/>
            </a:xfrm>
            <a:custGeom>
              <a:avLst/>
              <a:gdLst>
                <a:gd name="connsiteX0" fmla="*/ 0 w 1295400"/>
                <a:gd name="connsiteY0" fmla="*/ 9525 h 447675"/>
                <a:gd name="connsiteX1" fmla="*/ 1219200 w 1295400"/>
                <a:gd name="connsiteY1" fmla="*/ 447675 h 447675"/>
                <a:gd name="connsiteX2" fmla="*/ 1295400 w 1295400"/>
                <a:gd name="connsiteY2" fmla="*/ 438150 h 447675"/>
                <a:gd name="connsiteX3" fmla="*/ 76200 w 1295400"/>
                <a:gd name="connsiteY3" fmla="*/ 0 h 447675"/>
                <a:gd name="connsiteX4" fmla="*/ 0 w 1295400"/>
                <a:gd name="connsiteY4" fmla="*/ 9525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447675">
                  <a:moveTo>
                    <a:pt x="0" y="9525"/>
                  </a:moveTo>
                  <a:lnTo>
                    <a:pt x="1219200" y="447675"/>
                  </a:lnTo>
                  <a:lnTo>
                    <a:pt x="1295400" y="438150"/>
                  </a:lnTo>
                  <a:lnTo>
                    <a:pt x="76200" y="0"/>
                  </a:lnTo>
                  <a:lnTo>
                    <a:pt x="0" y="9525"/>
                  </a:lnTo>
                  <a:close/>
                </a:path>
              </a:pathLst>
            </a:cu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75"/>
            <p:cNvSpPr/>
            <p:nvPr/>
          </p:nvSpPr>
          <p:spPr>
            <a:xfrm>
              <a:off x="4715123" y="3501008"/>
              <a:ext cx="1297037" cy="359351"/>
            </a:xfrm>
            <a:custGeom>
              <a:avLst/>
              <a:gdLst>
                <a:gd name="connsiteX0" fmla="*/ 1208599 w 1304014"/>
                <a:gd name="connsiteY0" fmla="*/ 0 h 353833"/>
                <a:gd name="connsiteX1" fmla="*/ 0 w 1304014"/>
                <a:gd name="connsiteY1" fmla="*/ 349858 h 353833"/>
                <a:gd name="connsiteX2" fmla="*/ 147100 w 1304014"/>
                <a:gd name="connsiteY2" fmla="*/ 353833 h 353833"/>
                <a:gd name="connsiteX3" fmla="*/ 1304014 w 1304014"/>
                <a:gd name="connsiteY3" fmla="*/ 11927 h 353833"/>
                <a:gd name="connsiteX4" fmla="*/ 1208599 w 1304014"/>
                <a:gd name="connsiteY4" fmla="*/ 0 h 353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014" h="353833">
                  <a:moveTo>
                    <a:pt x="1208599" y="0"/>
                  </a:moveTo>
                  <a:lnTo>
                    <a:pt x="0" y="349858"/>
                  </a:lnTo>
                  <a:lnTo>
                    <a:pt x="147100" y="353833"/>
                  </a:lnTo>
                  <a:lnTo>
                    <a:pt x="1304014" y="11927"/>
                  </a:lnTo>
                  <a:lnTo>
                    <a:pt x="1208599" y="0"/>
                  </a:lnTo>
                  <a:close/>
                </a:path>
              </a:pathLst>
            </a:cu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Forme libre 77"/>
            <p:cNvSpPr/>
            <p:nvPr/>
          </p:nvSpPr>
          <p:spPr>
            <a:xfrm>
              <a:off x="6221896" y="4508390"/>
              <a:ext cx="214685" cy="381662"/>
            </a:xfrm>
            <a:custGeom>
              <a:avLst/>
              <a:gdLst>
                <a:gd name="connsiteX0" fmla="*/ 0 w 214685"/>
                <a:gd name="connsiteY0" fmla="*/ 0 h 381662"/>
                <a:gd name="connsiteX1" fmla="*/ 159026 w 214685"/>
                <a:gd name="connsiteY1" fmla="*/ 381662 h 381662"/>
                <a:gd name="connsiteX2" fmla="*/ 214685 w 214685"/>
                <a:gd name="connsiteY2" fmla="*/ 369735 h 381662"/>
                <a:gd name="connsiteX3" fmla="*/ 83488 w 214685"/>
                <a:gd name="connsiteY3" fmla="*/ 3975 h 381662"/>
                <a:gd name="connsiteX4" fmla="*/ 0 w 214685"/>
                <a:gd name="connsiteY4" fmla="*/ 0 h 38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685" h="381662">
                  <a:moveTo>
                    <a:pt x="0" y="0"/>
                  </a:moveTo>
                  <a:lnTo>
                    <a:pt x="159026" y="381662"/>
                  </a:lnTo>
                  <a:lnTo>
                    <a:pt x="214685" y="369735"/>
                  </a:lnTo>
                  <a:lnTo>
                    <a:pt x="83488" y="3975"/>
                  </a:lnTo>
                  <a:lnTo>
                    <a:pt x="0" y="0"/>
                  </a:lnTo>
                  <a:close/>
                </a:path>
              </a:pathLst>
            </a:cu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Forme libre 78"/>
            <p:cNvSpPr/>
            <p:nvPr/>
          </p:nvSpPr>
          <p:spPr>
            <a:xfrm>
              <a:off x="4719344" y="3999958"/>
              <a:ext cx="1586116" cy="368360"/>
            </a:xfrm>
            <a:custGeom>
              <a:avLst/>
              <a:gdLst>
                <a:gd name="connsiteX0" fmla="*/ 0 w 1586116"/>
                <a:gd name="connsiteY0" fmla="*/ 4334 h 368360"/>
                <a:gd name="connsiteX1" fmla="*/ 1521111 w 1586116"/>
                <a:gd name="connsiteY1" fmla="*/ 368360 h 368360"/>
                <a:gd name="connsiteX2" fmla="*/ 1586116 w 1586116"/>
                <a:gd name="connsiteY2" fmla="*/ 364027 h 368360"/>
                <a:gd name="connsiteX3" fmla="*/ 138677 w 1586116"/>
                <a:gd name="connsiteY3" fmla="*/ 0 h 368360"/>
                <a:gd name="connsiteX4" fmla="*/ 0 w 1586116"/>
                <a:gd name="connsiteY4" fmla="*/ 4334 h 368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116" h="368360">
                  <a:moveTo>
                    <a:pt x="0" y="4334"/>
                  </a:moveTo>
                  <a:lnTo>
                    <a:pt x="1521111" y="368360"/>
                  </a:lnTo>
                  <a:lnTo>
                    <a:pt x="1586116" y="364027"/>
                  </a:lnTo>
                  <a:lnTo>
                    <a:pt x="138677" y="0"/>
                  </a:lnTo>
                  <a:lnTo>
                    <a:pt x="0" y="4334"/>
                  </a:lnTo>
                  <a:close/>
                </a:path>
              </a:pathLst>
            </a:cu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5" name="Espace réservé du contenu 2"/>
          <p:cNvSpPr>
            <a:spLocks noGrp="1"/>
          </p:cNvSpPr>
          <p:nvPr>
            <p:ph idx="1"/>
          </p:nvPr>
        </p:nvSpPr>
        <p:spPr>
          <a:xfrm>
            <a:off x="3321079" y="4693798"/>
            <a:ext cx="5622101" cy="827998"/>
          </a:xfrm>
        </p:spPr>
        <p:txBody>
          <a:bodyPr>
            <a:normAutofit fontScale="70000" lnSpcReduction="20000"/>
          </a:bodyPr>
          <a:lstStyle/>
          <a:p>
            <a:pPr marL="0" indent="0">
              <a:buClrTx/>
              <a:buNone/>
            </a:pPr>
            <a:r>
              <a:rPr lang="fr-FR" sz="2400" dirty="0" smtClean="0">
                <a:solidFill>
                  <a:srgbClr val="C00000"/>
                </a:solidFill>
                <a:cs typeface="Calibri" pitchFamily="34" charset="0"/>
              </a:rPr>
              <a:t>Autres </a:t>
            </a:r>
            <a:r>
              <a:rPr lang="fr-FR" sz="2400" dirty="0">
                <a:solidFill>
                  <a:srgbClr val="C00000"/>
                </a:solidFill>
                <a:cs typeface="Calibri" pitchFamily="34" charset="0"/>
              </a:rPr>
              <a:t>démarches pour analyser un projet :</a:t>
            </a:r>
          </a:p>
          <a:p>
            <a:pPr marL="285750" indent="-285750">
              <a:buClrTx/>
            </a:pPr>
            <a:r>
              <a:rPr lang="fr-FR" sz="2400" dirty="0">
                <a:cs typeface="Calibri" pitchFamily="34" charset="0"/>
                <a:hlinkClick r:id="rId3"/>
              </a:rPr>
              <a:t>QQOQCP</a:t>
            </a:r>
            <a:endParaRPr lang="fr-FR" sz="2400" dirty="0">
              <a:cs typeface="Calibri" pitchFamily="34" charset="0"/>
            </a:endParaRPr>
          </a:p>
          <a:p>
            <a:pPr marL="285750" indent="-285750">
              <a:buClrTx/>
            </a:pPr>
            <a:r>
              <a:rPr lang="fr-FR" sz="2400" dirty="0">
                <a:cs typeface="Calibri" pitchFamily="34" charset="0"/>
                <a:hlinkClick r:id="rId4"/>
              </a:rPr>
              <a:t>Analyse </a:t>
            </a:r>
            <a:r>
              <a:rPr lang="fr-FR" sz="2400" dirty="0" smtClean="0">
                <a:cs typeface="Calibri" pitchFamily="34" charset="0"/>
                <a:hlinkClick r:id="rId4"/>
              </a:rPr>
              <a:t>stratégique</a:t>
            </a:r>
            <a:endParaRPr lang="fr-FR" sz="2400" dirty="0">
              <a:cs typeface="Calibri" pitchFamily="34" charset="0"/>
            </a:endParaRPr>
          </a:p>
        </p:txBody>
      </p:sp>
    </p:spTree>
    <p:extLst>
      <p:ext uri="{BB962C8B-B14F-4D97-AF65-F5344CB8AC3E}">
        <p14:creationId xmlns:p14="http://schemas.microsoft.com/office/powerpoint/2010/main" val="205910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up)">
                                      <p:cBhvr>
                                        <p:cTn id="13" dur="3000"/>
                                        <p:tgtEl>
                                          <p:spTgt spid="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p:txBody>
          <a:bodyPr>
            <a:noAutofit/>
          </a:bodyPr>
          <a:lstStyle/>
          <a:p>
            <a:r>
              <a:rPr lang="fr-FR" sz="2800" dirty="0" smtClean="0">
                <a:latin typeface="Calibri" pitchFamily="34" charset="0"/>
                <a:cs typeface="Calibri" pitchFamily="34" charset="0"/>
              </a:rPr>
              <a:t>Différence entre projet et opérations</a:t>
            </a:r>
            <a:endParaRPr lang="fr-FR" sz="2800" dirty="0">
              <a:latin typeface="Calibri" pitchFamily="34" charset="0"/>
              <a:cs typeface="Calibri" pitchFamily="34" charset="0"/>
            </a:endParaRPr>
          </a:p>
        </p:txBody>
      </p:sp>
      <p:sp>
        <p:nvSpPr>
          <p:cNvPr id="6" name="Rectangle 5"/>
          <p:cNvSpPr/>
          <p:nvPr/>
        </p:nvSpPr>
        <p:spPr>
          <a:xfrm>
            <a:off x="169903" y="4545732"/>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7" name="Slide Number Placeholder 1"/>
          <p:cNvSpPr>
            <a:spLocks noGrp="1"/>
          </p:cNvSpPr>
          <p:nvPr>
            <p:ph type="sldNum" sz="quarter" idx="10"/>
          </p:nvPr>
        </p:nvSpPr>
        <p:spPr>
          <a:xfrm>
            <a:off x="8521682" y="5389842"/>
            <a:ext cx="611560" cy="337220"/>
          </a:xfrm>
        </p:spPr>
        <p:txBody>
          <a:bodyPr/>
          <a:lstStyle/>
          <a:p>
            <a:pPr>
              <a:defRPr/>
            </a:pPr>
            <a:fld id="{7F07B8DE-9430-46E8-A38B-5DA0DE501445}" type="slidenum">
              <a:rPr lang="fr-FR" smtClean="0"/>
              <a:pPr>
                <a:defRPr/>
              </a:pPr>
              <a:t>22</a:t>
            </a:fld>
            <a:endParaRPr lang="fr-FR" dirty="0"/>
          </a:p>
        </p:txBody>
      </p:sp>
      <p:pic>
        <p:nvPicPr>
          <p:cNvPr id="2050" name="Picture 2" descr="http://upload.wikimedia.org/wikipedia/commons/7/7d/Cathedrale_d'Orlea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389821"/>
            <a:ext cx="2688235" cy="369735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716188" y="5440402"/>
            <a:ext cx="2051720" cy="261610"/>
          </a:xfrm>
          <a:prstGeom prst="rect">
            <a:avLst/>
          </a:prstGeom>
          <a:noFill/>
        </p:spPr>
        <p:txBody>
          <a:bodyPr wrap="square" rtlCol="0">
            <a:spAutoFit/>
          </a:bodyPr>
          <a:lstStyle/>
          <a:p>
            <a:r>
              <a:rPr lang="fr-FR" sz="1100" dirty="0" smtClean="0">
                <a:latin typeface="+mn-lt"/>
              </a:rPr>
              <a:t>Image : cc-by (</a:t>
            </a:r>
            <a:r>
              <a:rPr lang="fr-FR" sz="1100" dirty="0" smtClean="0">
                <a:latin typeface="+mn-lt"/>
                <a:hlinkClick r:id="rId4"/>
              </a:rPr>
              <a:t>source1</a:t>
            </a:r>
            <a:r>
              <a:rPr lang="fr-FR" sz="1100" dirty="0" smtClean="0">
                <a:latin typeface="+mn-lt"/>
              </a:rPr>
              <a:t> </a:t>
            </a:r>
            <a:r>
              <a:rPr lang="fr-FR" sz="1100" dirty="0" smtClean="0">
                <a:latin typeface="+mn-lt"/>
                <a:hlinkClick r:id="rId5"/>
              </a:rPr>
              <a:t>source2</a:t>
            </a:r>
            <a:r>
              <a:rPr lang="fr-FR" sz="1100" dirty="0" smtClean="0">
                <a:latin typeface="+mn-lt"/>
              </a:rPr>
              <a:t>)</a:t>
            </a:r>
            <a:endParaRPr lang="fr-FR" sz="1100" dirty="0">
              <a:latin typeface="+mn-lt"/>
            </a:endParaRPr>
          </a:p>
        </p:txBody>
      </p:sp>
      <p:pic>
        <p:nvPicPr>
          <p:cNvPr id="2052" name="Picture 4" descr="http://upload.wikimedia.org/wikipedia/commons/8/86/Plzensky_Prazdroj_brewery_tour_0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2796" y="1849388"/>
            <a:ext cx="3264362" cy="24482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59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95863" y="53487"/>
            <a:ext cx="6313582" cy="571500"/>
          </a:xfrm>
        </p:spPr>
        <p:txBody>
          <a:bodyPr>
            <a:noAutofit/>
          </a:bodyPr>
          <a:lstStyle/>
          <a:p>
            <a:r>
              <a:rPr lang="fr-FR" sz="2800" dirty="0" smtClean="0">
                <a:latin typeface="Calibri" pitchFamily="34" charset="0"/>
                <a:cs typeface="Calibri" pitchFamily="34" charset="0"/>
              </a:rPr>
              <a:t>Différence entre projets et opérations</a:t>
            </a:r>
            <a:endParaRPr lang="fr-FR" sz="2800" dirty="0">
              <a:latin typeface="Calibri" pitchFamily="34" charset="0"/>
              <a:cs typeface="Calibri"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082213806"/>
              </p:ext>
            </p:extLst>
          </p:nvPr>
        </p:nvGraphicFramePr>
        <p:xfrm>
          <a:off x="2735709" y="593643"/>
          <a:ext cx="6172339" cy="4828741"/>
        </p:xfrm>
        <a:graphic>
          <a:graphicData uri="http://schemas.openxmlformats.org/drawingml/2006/table">
            <a:tbl>
              <a:tblPr firstRow="1" bandRow="1">
                <a:tableStyleId>{37CE84F3-28C3-443E-9E96-99CF82512B78}</a:tableStyleId>
              </a:tblPr>
              <a:tblGrid>
                <a:gridCol w="3068746"/>
                <a:gridCol w="3103593"/>
              </a:tblGrid>
              <a:tr h="448561">
                <a:tc>
                  <a:txBody>
                    <a:bodyPr/>
                    <a:lstStyle/>
                    <a:p>
                      <a:pPr algn="ctr"/>
                      <a:r>
                        <a:rPr lang="fr-FR" sz="2200" dirty="0" smtClean="0">
                          <a:latin typeface="Gadugi" panose="020B0502040204020203" pitchFamily="34" charset="0"/>
                        </a:rPr>
                        <a:t>PROJETS</a:t>
                      </a:r>
                      <a:endParaRPr lang="fr-FR" sz="2200" dirty="0">
                        <a:latin typeface="Gadugi" panose="020B0502040204020203" pitchFamily="34" charset="0"/>
                      </a:endParaRPr>
                    </a:p>
                  </a:txBody>
                  <a:tcPr marL="92008" marR="92008">
                    <a:solidFill>
                      <a:srgbClr val="A72721"/>
                    </a:solidFill>
                  </a:tcPr>
                </a:tc>
                <a:tc>
                  <a:txBody>
                    <a:bodyPr/>
                    <a:lstStyle/>
                    <a:p>
                      <a:pPr algn="ctr"/>
                      <a:r>
                        <a:rPr lang="fr-FR" sz="2200" dirty="0" smtClean="0">
                          <a:latin typeface="Gadugi" panose="020B0502040204020203" pitchFamily="34" charset="0"/>
                        </a:rPr>
                        <a:t>OPERATIONS</a:t>
                      </a:r>
                      <a:endParaRPr lang="fr-FR" sz="2200" dirty="0">
                        <a:latin typeface="Gadugi" panose="020B0502040204020203" pitchFamily="34" charset="0"/>
                      </a:endParaRPr>
                    </a:p>
                  </a:txBody>
                  <a:tcPr marL="92008" marR="92008">
                    <a:solidFill>
                      <a:srgbClr val="A72721"/>
                    </a:solidFill>
                  </a:tcPr>
                </a:tc>
              </a:tr>
              <a:tr h="762553">
                <a:tc>
                  <a:txBody>
                    <a:bodyPr/>
                    <a:lstStyle/>
                    <a:p>
                      <a:pPr marL="0" marR="0" indent="0" algn="ctr" defTabSz="713174"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Milieu</a:t>
                      </a:r>
                    </a:p>
                    <a:p>
                      <a:pPr marL="0" marR="0" indent="0" algn="ctr" defTabSz="713174" rtl="0" eaLnBrk="1" fontAlgn="auto" latinLnBrk="0" hangingPunct="1">
                        <a:lnSpc>
                          <a:spcPct val="100000"/>
                        </a:lnSpc>
                        <a:spcBef>
                          <a:spcPts val="0"/>
                        </a:spcBef>
                        <a:spcAft>
                          <a:spcPts val="0"/>
                        </a:spcAft>
                        <a:buClrTx/>
                        <a:buSzTx/>
                        <a:buFontTx/>
                        <a:buNone/>
                        <a:tabLst/>
                        <a:defRPr/>
                      </a:pPr>
                      <a:r>
                        <a:rPr lang="fr-FR" sz="1500" dirty="0" smtClean="0">
                          <a:latin typeface="Gadugi" panose="020B0502040204020203" pitchFamily="34" charset="0"/>
                        </a:rPr>
                        <a:t>Inconnu, Innovant, organisation temporaire</a:t>
                      </a:r>
                      <a:endParaRPr lang="fr-FR" sz="1500" dirty="0" smtClean="0">
                        <a:solidFill>
                          <a:schemeClr val="tx1"/>
                        </a:solidFill>
                        <a:latin typeface="Gadugi" panose="020B0502040204020203" pitchFamily="34" charset="0"/>
                      </a:endParaRPr>
                    </a:p>
                  </a:txBody>
                  <a:tcPr marL="92008" marR="920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Milieu</a:t>
                      </a:r>
                    </a:p>
                    <a:p>
                      <a:pPr marL="0" marR="0" indent="0" algn="ctr" defTabSz="914400" rtl="0" eaLnBrk="1" fontAlgn="auto" latinLnBrk="0" hangingPunct="1">
                        <a:lnSpc>
                          <a:spcPct val="100000"/>
                        </a:lnSpc>
                        <a:spcBef>
                          <a:spcPts val="0"/>
                        </a:spcBef>
                        <a:spcAft>
                          <a:spcPts val="0"/>
                        </a:spcAft>
                        <a:buClrTx/>
                        <a:buSzTx/>
                        <a:buFontTx/>
                        <a:buNone/>
                        <a:tabLst/>
                        <a:defRPr/>
                      </a:pPr>
                      <a:r>
                        <a:rPr lang="fr-FR" sz="1500" dirty="0" smtClean="0">
                          <a:latin typeface="Gadugi" panose="020B0502040204020203" pitchFamily="34" charset="0"/>
                        </a:rPr>
                        <a:t>Répétitif, organisation stable</a:t>
                      </a:r>
                      <a:endParaRPr lang="fr-FR" sz="1500" dirty="0">
                        <a:solidFill>
                          <a:schemeClr val="tx1"/>
                        </a:solidFill>
                        <a:latin typeface="Gadugi" panose="020B0502040204020203" pitchFamily="34" charset="0"/>
                      </a:endParaRPr>
                    </a:p>
                  </a:txBody>
                  <a:tcPr marL="92008" marR="92008"/>
                </a:tc>
              </a:tr>
              <a:tr h="552728">
                <a:tc>
                  <a:txBody>
                    <a:bodyPr/>
                    <a:lstStyle/>
                    <a:p>
                      <a:pPr marL="0" marR="0" indent="0" algn="ctr" defTabSz="713174"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Processus historique</a:t>
                      </a:r>
                    </a:p>
                    <a:p>
                      <a:pPr marL="0" marR="0" indent="0" algn="ctr" defTabSz="713174" rtl="0" eaLnBrk="1" fontAlgn="auto" latinLnBrk="0" hangingPunct="1">
                        <a:lnSpc>
                          <a:spcPct val="100000"/>
                        </a:lnSpc>
                        <a:spcBef>
                          <a:spcPts val="0"/>
                        </a:spcBef>
                        <a:spcAft>
                          <a:spcPts val="0"/>
                        </a:spcAft>
                        <a:buClrTx/>
                        <a:buSzTx/>
                        <a:buFontTx/>
                        <a:buNone/>
                        <a:tabLst/>
                        <a:defRPr/>
                      </a:pPr>
                      <a:r>
                        <a:rPr lang="fr-FR" sz="1500" dirty="0" smtClean="0">
                          <a:latin typeface="Gadugi" panose="020B0502040204020203" pitchFamily="34" charset="0"/>
                        </a:rPr>
                        <a:t>Décisions irréversibles</a:t>
                      </a:r>
                      <a:endParaRPr lang="fr-FR" sz="1500" i="1" dirty="0" smtClean="0">
                        <a:solidFill>
                          <a:schemeClr val="tx1"/>
                        </a:solidFill>
                        <a:latin typeface="Gadugi" panose="020B0502040204020203" pitchFamily="34" charset="0"/>
                      </a:endParaRPr>
                    </a:p>
                  </a:txBody>
                  <a:tcPr marL="92008" marR="92008"/>
                </a:tc>
                <a:tc>
                  <a:txBody>
                    <a:bodyPr/>
                    <a:lstStyle/>
                    <a:p>
                      <a:pPr marL="0" marR="0" indent="0" algn="ctr" defTabSz="713174"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Processus récurrent</a:t>
                      </a:r>
                    </a:p>
                    <a:p>
                      <a:pPr marL="0" marR="0" indent="0" algn="ctr" defTabSz="713174" rtl="0" eaLnBrk="1" fontAlgn="auto" latinLnBrk="0" hangingPunct="1">
                        <a:lnSpc>
                          <a:spcPct val="100000"/>
                        </a:lnSpc>
                        <a:spcBef>
                          <a:spcPts val="0"/>
                        </a:spcBef>
                        <a:spcAft>
                          <a:spcPts val="0"/>
                        </a:spcAft>
                        <a:buClrTx/>
                        <a:buSzTx/>
                        <a:buFontTx/>
                        <a:buNone/>
                        <a:tabLst/>
                        <a:defRPr/>
                      </a:pPr>
                      <a:r>
                        <a:rPr lang="fr-FR" sz="1500" dirty="0" smtClean="0">
                          <a:latin typeface="Gadugi" panose="020B0502040204020203" pitchFamily="34" charset="0"/>
                        </a:rPr>
                        <a:t>Décisions réversibles</a:t>
                      </a:r>
                      <a:endParaRPr lang="fr-FR" sz="1500" i="1" dirty="0" smtClean="0">
                        <a:solidFill>
                          <a:schemeClr val="tx1"/>
                        </a:solidFill>
                        <a:latin typeface="Gadugi" panose="020B0502040204020203" pitchFamily="34" charset="0"/>
                      </a:endParaRPr>
                    </a:p>
                  </a:txBody>
                  <a:tcPr marL="92008" marR="92008"/>
                </a:tc>
              </a:tr>
              <a:tr h="762553">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fr-FR" sz="1500" b="1" dirty="0" smtClean="0">
                          <a:latin typeface="Gadugi" panose="020B0502040204020203" pitchFamily="34" charset="0"/>
                        </a:rPr>
                        <a:t>Incertitude forte</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latin typeface="Gadugi" panose="020B0502040204020203" pitchFamily="34" charset="0"/>
                        </a:rPr>
                        <a:t>variables exogènes, degrés de liberté</a:t>
                      </a:r>
                      <a:endParaRPr lang="fr-FR" sz="1400" i="1" dirty="0" smtClean="0">
                        <a:solidFill>
                          <a:schemeClr val="tx1"/>
                        </a:solidFill>
                        <a:latin typeface="Gadugi" panose="020B0502040204020203" pitchFamily="34" charset="0"/>
                      </a:endParaRPr>
                    </a:p>
                  </a:txBody>
                  <a:tcPr marL="92008" marR="92008"/>
                </a:tc>
                <a:tc>
                  <a:txBody>
                    <a:bodyPr/>
                    <a:lstStyle/>
                    <a:p>
                      <a:pPr marL="0" marR="0" indent="0" algn="ctr" defTabSz="713174"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Incertitude faible</a:t>
                      </a:r>
                    </a:p>
                    <a:p>
                      <a:pPr marL="0" marR="0" indent="0" algn="ctr" defTabSz="713174" rtl="0" eaLnBrk="1" fontAlgn="auto" latinLnBrk="0" hangingPunct="1">
                        <a:lnSpc>
                          <a:spcPct val="100000"/>
                        </a:lnSpc>
                        <a:spcBef>
                          <a:spcPts val="0"/>
                        </a:spcBef>
                        <a:spcAft>
                          <a:spcPts val="0"/>
                        </a:spcAft>
                        <a:buClrTx/>
                        <a:buSzTx/>
                        <a:buFontTx/>
                        <a:buNone/>
                        <a:tabLst/>
                        <a:defRPr/>
                      </a:pPr>
                      <a:r>
                        <a:rPr lang="fr-FR" sz="1300" dirty="0" smtClean="0">
                          <a:latin typeface="Gadugi" panose="020B0502040204020203" pitchFamily="34" charset="0"/>
                        </a:rPr>
                        <a:t>Variables endogènes, actions encadrées</a:t>
                      </a:r>
                      <a:endParaRPr lang="fr-FR" sz="1300" i="1" dirty="0" smtClean="0">
                        <a:solidFill>
                          <a:schemeClr val="tx1"/>
                        </a:solidFill>
                        <a:latin typeface="Gadugi" panose="020B0502040204020203" pitchFamily="34" charset="0"/>
                      </a:endParaRPr>
                    </a:p>
                  </a:txBody>
                  <a:tcPr marL="92008" marR="92008"/>
                </a:tc>
              </a:tr>
              <a:tr h="7625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Cash-flow négatif</a:t>
                      </a:r>
                      <a:endParaRPr lang="fr-FR" sz="1500" dirty="0" smtClean="0">
                        <a:latin typeface="Gadug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latin typeface="Gadugi" panose="020B0502040204020203" pitchFamily="34" charset="0"/>
                        </a:rPr>
                        <a:t>Il faut investir avant d’avoir un retour</a:t>
                      </a:r>
                      <a:endParaRPr lang="fr-FR" sz="1400" i="1" dirty="0" smtClean="0">
                        <a:solidFill>
                          <a:schemeClr val="tx1"/>
                        </a:solidFill>
                        <a:latin typeface="Gadugi" panose="020B0502040204020203" pitchFamily="34" charset="0"/>
                      </a:endParaRPr>
                    </a:p>
                  </a:txBody>
                  <a:tcPr marL="92008" marR="92008"/>
                </a:tc>
                <a:tc>
                  <a:txBody>
                    <a:bodyPr/>
                    <a:lstStyle/>
                    <a:p>
                      <a:pPr marL="0" marR="0" indent="0" algn="ctr" defTabSz="713174"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Cash-flow positif</a:t>
                      </a:r>
                      <a:endParaRPr lang="fr-FR" sz="1500" dirty="0" smtClean="0">
                        <a:latin typeface="Gadugi" panose="020B0502040204020203" pitchFamily="34" charset="0"/>
                      </a:endParaRPr>
                    </a:p>
                    <a:p>
                      <a:pPr marL="0" marR="0" indent="0" algn="l" defTabSz="713174" rtl="0" eaLnBrk="1" fontAlgn="auto" latinLnBrk="0" hangingPunct="1">
                        <a:lnSpc>
                          <a:spcPct val="100000"/>
                        </a:lnSpc>
                        <a:spcBef>
                          <a:spcPts val="0"/>
                        </a:spcBef>
                        <a:spcAft>
                          <a:spcPts val="0"/>
                        </a:spcAft>
                        <a:buClrTx/>
                        <a:buSzTx/>
                        <a:buFontTx/>
                        <a:buNone/>
                        <a:tabLst/>
                        <a:defRPr/>
                      </a:pPr>
                      <a:r>
                        <a:rPr lang="fr-FR" sz="1300" dirty="0" smtClean="0">
                          <a:latin typeface="Gadugi" panose="020B0502040204020203" pitchFamily="34" charset="0"/>
                        </a:rPr>
                        <a:t>Le fonctionnement dégage un bénéfice</a:t>
                      </a:r>
                      <a:endParaRPr lang="fr-FR" sz="1300" i="1" dirty="0" smtClean="0">
                        <a:solidFill>
                          <a:schemeClr val="tx1"/>
                        </a:solidFill>
                        <a:latin typeface="Gadugi" panose="020B0502040204020203" pitchFamily="34" charset="0"/>
                      </a:endParaRPr>
                    </a:p>
                  </a:txBody>
                  <a:tcPr marL="92008" marR="92008"/>
                </a:tc>
              </a:tr>
              <a:tr h="7625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Créer les futures activités</a:t>
                      </a:r>
                      <a:endParaRPr lang="fr-FR" sz="1500" dirty="0" smtClean="0">
                        <a:latin typeface="Gadug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latin typeface="Gadugi" panose="020B0502040204020203" pitchFamily="34" charset="0"/>
                        </a:rPr>
                        <a:t>qui assurent l’avenir de l’entreprise </a:t>
                      </a:r>
                      <a:endParaRPr lang="fr-FR" sz="1400" i="1" dirty="0" smtClean="0">
                        <a:solidFill>
                          <a:schemeClr val="tx1"/>
                        </a:solidFill>
                        <a:latin typeface="Gadugi" panose="020B0502040204020203" pitchFamily="34" charset="0"/>
                      </a:endParaRPr>
                    </a:p>
                  </a:txBody>
                  <a:tcPr marL="92008" marR="92008"/>
                </a:tc>
                <a:tc>
                  <a:txBody>
                    <a:bodyPr/>
                    <a:lstStyle/>
                    <a:p>
                      <a:pPr marL="0" marR="0" indent="0" algn="ctr" defTabSz="713174" rtl="0" eaLnBrk="1" fontAlgn="auto" latinLnBrk="0" hangingPunct="1">
                        <a:lnSpc>
                          <a:spcPct val="100000"/>
                        </a:lnSpc>
                        <a:spcBef>
                          <a:spcPts val="0"/>
                        </a:spcBef>
                        <a:spcAft>
                          <a:spcPts val="0"/>
                        </a:spcAft>
                        <a:buClrTx/>
                        <a:buSzTx/>
                        <a:buFontTx/>
                        <a:buNone/>
                        <a:tabLst/>
                        <a:defRPr/>
                      </a:pPr>
                      <a:r>
                        <a:rPr lang="fr-FR" sz="1400" b="1" dirty="0" smtClean="0">
                          <a:latin typeface="Gadugi" panose="020B0502040204020203" pitchFamily="34" charset="0"/>
                        </a:rPr>
                        <a:t>Maintient les activités existantes</a:t>
                      </a:r>
                      <a:endParaRPr lang="fr-FR" sz="1400" dirty="0" smtClean="0">
                        <a:latin typeface="Gadugi" panose="020B0502040204020203" pitchFamily="34" charset="0"/>
                      </a:endParaRPr>
                    </a:p>
                    <a:p>
                      <a:pPr marL="0" marR="0" indent="0" algn="ctr" defTabSz="713174" rtl="0" eaLnBrk="1" fontAlgn="auto" latinLnBrk="0" hangingPunct="1">
                        <a:lnSpc>
                          <a:spcPct val="100000"/>
                        </a:lnSpc>
                        <a:spcBef>
                          <a:spcPts val="0"/>
                        </a:spcBef>
                        <a:spcAft>
                          <a:spcPts val="0"/>
                        </a:spcAft>
                        <a:buClrTx/>
                        <a:buSzTx/>
                        <a:buFontTx/>
                        <a:buNone/>
                        <a:tabLst/>
                        <a:defRPr/>
                      </a:pPr>
                      <a:r>
                        <a:rPr lang="fr-FR" sz="1500" dirty="0" smtClean="0">
                          <a:latin typeface="Gadugi" panose="020B0502040204020203" pitchFamily="34" charset="0"/>
                        </a:rPr>
                        <a:t>celles qui font vivre l’entreprise</a:t>
                      </a:r>
                      <a:endParaRPr lang="fr-FR" sz="1500" i="1" dirty="0" smtClean="0">
                        <a:solidFill>
                          <a:schemeClr val="tx1"/>
                        </a:solidFill>
                        <a:latin typeface="Gadugi" panose="020B0502040204020203" pitchFamily="34" charset="0"/>
                      </a:endParaRPr>
                    </a:p>
                  </a:txBody>
                  <a:tcPr marL="92008" marR="92008"/>
                </a:tc>
              </a:tr>
              <a:tr h="7625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Difficulté</a:t>
                      </a:r>
                    </a:p>
                    <a:p>
                      <a:pPr marL="0" marR="0" indent="0" algn="ctr" defTabSz="914400" rtl="0" eaLnBrk="1" fontAlgn="auto" latinLnBrk="0" hangingPunct="1">
                        <a:lnSpc>
                          <a:spcPct val="100000"/>
                        </a:lnSpc>
                        <a:spcBef>
                          <a:spcPts val="0"/>
                        </a:spcBef>
                        <a:spcAft>
                          <a:spcPts val="0"/>
                        </a:spcAft>
                        <a:buClrTx/>
                        <a:buSzTx/>
                        <a:buFontTx/>
                        <a:buNone/>
                        <a:tabLst/>
                        <a:defRPr/>
                      </a:pPr>
                      <a:r>
                        <a:rPr lang="fr-FR" sz="1300" dirty="0" smtClean="0">
                          <a:latin typeface="Gadugi" panose="020B0502040204020203" pitchFamily="34" charset="0"/>
                        </a:rPr>
                        <a:t>Gérer un “saut dans l’inconnu” complexe</a:t>
                      </a:r>
                      <a:endParaRPr lang="fr-FR" sz="1300" i="1" dirty="0" smtClean="0">
                        <a:solidFill>
                          <a:schemeClr val="tx1"/>
                        </a:solidFill>
                        <a:latin typeface="Gadugi" panose="020B0502040204020203" pitchFamily="34" charset="0"/>
                      </a:endParaRPr>
                    </a:p>
                  </a:txBody>
                  <a:tcPr marL="92008" marR="92008"/>
                </a:tc>
                <a:tc>
                  <a:txBody>
                    <a:bodyPr/>
                    <a:lstStyle/>
                    <a:p>
                      <a:pPr marL="0" marR="0" indent="0" algn="ctr" defTabSz="713174"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Difficulté</a:t>
                      </a:r>
                      <a:r>
                        <a:rPr lang="fr-FR" sz="1500" dirty="0" smtClean="0">
                          <a:latin typeface="Gadugi" panose="020B0502040204020203" pitchFamily="34" charset="0"/>
                        </a:rPr>
                        <a:t> </a:t>
                      </a:r>
                    </a:p>
                    <a:p>
                      <a:pPr marL="0" marR="0" indent="0" algn="ctr" defTabSz="713174" rtl="0" eaLnBrk="1" fontAlgn="auto" latinLnBrk="0" hangingPunct="1">
                        <a:lnSpc>
                          <a:spcPct val="100000"/>
                        </a:lnSpc>
                        <a:spcBef>
                          <a:spcPts val="0"/>
                        </a:spcBef>
                        <a:spcAft>
                          <a:spcPts val="0"/>
                        </a:spcAft>
                        <a:buClrTx/>
                        <a:buSzTx/>
                        <a:buFontTx/>
                        <a:buNone/>
                        <a:tabLst/>
                        <a:defRPr/>
                      </a:pPr>
                      <a:r>
                        <a:rPr lang="fr-FR" sz="1300" dirty="0" smtClean="0">
                          <a:latin typeface="Gadugi" panose="020B0502040204020203" pitchFamily="34" charset="0"/>
                        </a:rPr>
                        <a:t>Intervenir rapidement en cas de blocage</a:t>
                      </a:r>
                      <a:endParaRPr lang="fr-FR" sz="1300" i="1" dirty="0" smtClean="0">
                        <a:solidFill>
                          <a:schemeClr val="tx1"/>
                        </a:solidFill>
                        <a:latin typeface="Gadugi" panose="020B0502040204020203" pitchFamily="34" charset="0"/>
                      </a:endParaRPr>
                    </a:p>
                  </a:txBody>
                  <a:tcPr marL="92008" marR="92008"/>
                </a:tc>
              </a:tr>
            </a:tbl>
          </a:graphicData>
        </a:graphic>
      </p:graphicFrame>
      <p:sp>
        <p:nvSpPr>
          <p:cNvPr id="8" name="Rectangle 7"/>
          <p:cNvSpPr/>
          <p:nvPr/>
        </p:nvSpPr>
        <p:spPr>
          <a:xfrm>
            <a:off x="5803515" y="528559"/>
            <a:ext cx="3126990" cy="489079"/>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a:p>
        </p:txBody>
      </p:sp>
      <p:sp>
        <p:nvSpPr>
          <p:cNvPr id="9" name="Rectangle 8"/>
          <p:cNvSpPr/>
          <p:nvPr/>
        </p:nvSpPr>
        <p:spPr>
          <a:xfrm>
            <a:off x="2700409" y="1022675"/>
            <a:ext cx="3107652" cy="770033"/>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a:p>
        </p:txBody>
      </p:sp>
      <p:sp>
        <p:nvSpPr>
          <p:cNvPr id="20" name="Rectangle 19"/>
          <p:cNvSpPr/>
          <p:nvPr/>
        </p:nvSpPr>
        <p:spPr>
          <a:xfrm>
            <a:off x="5796969" y="1018005"/>
            <a:ext cx="3133536" cy="7704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a:p>
        </p:txBody>
      </p:sp>
      <p:sp>
        <p:nvSpPr>
          <p:cNvPr id="32" name="Rectangle 31"/>
          <p:cNvSpPr/>
          <p:nvPr/>
        </p:nvSpPr>
        <p:spPr>
          <a:xfrm>
            <a:off x="2711081" y="1788038"/>
            <a:ext cx="3157063" cy="561269"/>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a:p>
        </p:txBody>
      </p:sp>
      <p:sp>
        <p:nvSpPr>
          <p:cNvPr id="33" name="Rectangle 32"/>
          <p:cNvSpPr/>
          <p:nvPr/>
        </p:nvSpPr>
        <p:spPr>
          <a:xfrm>
            <a:off x="5868144" y="1788038"/>
            <a:ext cx="3070539" cy="561269"/>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a:p>
        </p:txBody>
      </p:sp>
      <p:sp>
        <p:nvSpPr>
          <p:cNvPr id="34" name="Rectangle 33"/>
          <p:cNvSpPr/>
          <p:nvPr/>
        </p:nvSpPr>
        <p:spPr>
          <a:xfrm>
            <a:off x="2711081" y="2349307"/>
            <a:ext cx="3071834" cy="767832"/>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a:p>
        </p:txBody>
      </p:sp>
      <p:sp>
        <p:nvSpPr>
          <p:cNvPr id="36" name="Rectangle 35"/>
          <p:cNvSpPr/>
          <p:nvPr/>
        </p:nvSpPr>
        <p:spPr>
          <a:xfrm>
            <a:off x="5782915" y="2348889"/>
            <a:ext cx="3181573" cy="76792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a:p>
        </p:txBody>
      </p:sp>
      <p:sp>
        <p:nvSpPr>
          <p:cNvPr id="37" name="Rectangle 36"/>
          <p:cNvSpPr/>
          <p:nvPr/>
        </p:nvSpPr>
        <p:spPr>
          <a:xfrm>
            <a:off x="2696104" y="3117139"/>
            <a:ext cx="3107652" cy="76792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a:p>
        </p:txBody>
      </p:sp>
      <p:sp>
        <p:nvSpPr>
          <p:cNvPr id="38" name="Rectangle 37"/>
          <p:cNvSpPr/>
          <p:nvPr/>
        </p:nvSpPr>
        <p:spPr>
          <a:xfrm>
            <a:off x="5796136" y="3117139"/>
            <a:ext cx="3111912" cy="76792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a:p>
        </p:txBody>
      </p:sp>
      <p:sp>
        <p:nvSpPr>
          <p:cNvPr id="39" name="Rectangle 38"/>
          <p:cNvSpPr/>
          <p:nvPr/>
        </p:nvSpPr>
        <p:spPr>
          <a:xfrm>
            <a:off x="2699773" y="3885064"/>
            <a:ext cx="3107652" cy="76840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a:p>
        </p:txBody>
      </p:sp>
      <p:sp>
        <p:nvSpPr>
          <p:cNvPr id="40" name="Rectangle 39"/>
          <p:cNvSpPr/>
          <p:nvPr/>
        </p:nvSpPr>
        <p:spPr>
          <a:xfrm>
            <a:off x="5806198" y="3885064"/>
            <a:ext cx="3107652" cy="76840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a:p>
        </p:txBody>
      </p:sp>
      <p:sp>
        <p:nvSpPr>
          <p:cNvPr id="41" name="Rectangle 40"/>
          <p:cNvSpPr/>
          <p:nvPr/>
        </p:nvSpPr>
        <p:spPr>
          <a:xfrm>
            <a:off x="2695190" y="4651530"/>
            <a:ext cx="3107652" cy="76840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a:p>
        </p:txBody>
      </p:sp>
      <p:sp>
        <p:nvSpPr>
          <p:cNvPr id="42" name="Rectangle 41"/>
          <p:cNvSpPr/>
          <p:nvPr/>
        </p:nvSpPr>
        <p:spPr>
          <a:xfrm>
            <a:off x="5802949" y="4651530"/>
            <a:ext cx="3107652" cy="76840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a:p>
        </p:txBody>
      </p:sp>
      <p:sp>
        <p:nvSpPr>
          <p:cNvPr id="3" name="Slide Number Placeholder 2"/>
          <p:cNvSpPr>
            <a:spLocks noGrp="1"/>
          </p:cNvSpPr>
          <p:nvPr>
            <p:ph type="sldNum" sz="quarter" idx="10"/>
          </p:nvPr>
        </p:nvSpPr>
        <p:spPr>
          <a:xfrm>
            <a:off x="8532440" y="5377780"/>
            <a:ext cx="611560" cy="337220"/>
          </a:xfrm>
        </p:spPr>
        <p:txBody>
          <a:bodyPr/>
          <a:lstStyle/>
          <a:p>
            <a:pPr>
              <a:defRPr/>
            </a:pPr>
            <a:fld id="{7F07B8DE-9430-46E8-A38B-5DA0DE501445}" type="slidenum">
              <a:rPr lang="fr-FR" smtClean="0"/>
              <a:pPr>
                <a:defRPr/>
              </a:pPr>
              <a:t>23</a:t>
            </a:fld>
            <a:endParaRPr lang="fr-FR" dirty="0"/>
          </a:p>
        </p:txBody>
      </p:sp>
      <p:sp>
        <p:nvSpPr>
          <p:cNvPr id="19" name="Rectangle 18"/>
          <p:cNvSpPr/>
          <p:nvPr/>
        </p:nvSpPr>
        <p:spPr>
          <a:xfrm>
            <a:off x="172930" y="4547358"/>
            <a:ext cx="357189" cy="323165"/>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mn-lt"/>
                <a:cs typeface="Arial" panose="020B0604020202020204" pitchFamily="34" charset="0"/>
                <a:sym typeface="Arial" panose="020B0604020202020204" pitchFamily="34" charset="0"/>
              </a:rPr>
              <a:t>                                                                                                                                                                                                                                                                                                                                                                                                                                                                                                                                                                                                           </a:t>
            </a:r>
            <a:endParaRPr lang="fr-FR" sz="500" dirty="0">
              <a:solidFill>
                <a:srgbClr val="FF0000"/>
              </a:solidFill>
              <a:latin typeface="+mn-lt"/>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6340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4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4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1" nodeType="click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20" grpId="0" animBg="1"/>
      <p:bldP spid="20" grpId="1" animBg="1"/>
      <p:bldP spid="32" grpId="0" animBg="1"/>
      <p:bldP spid="32" grpId="1" animBg="1"/>
      <p:bldP spid="33" grpId="0" animBg="1"/>
      <p:bldP spid="33" grpId="1" animBg="1"/>
      <p:bldP spid="34" grpId="0" animBg="1"/>
      <p:bldP spid="34"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95863" y="53487"/>
            <a:ext cx="6313582" cy="571500"/>
          </a:xfrm>
        </p:spPr>
        <p:txBody>
          <a:bodyPr>
            <a:noAutofit/>
          </a:bodyPr>
          <a:lstStyle/>
          <a:p>
            <a:r>
              <a:rPr lang="fr-FR" sz="2800" dirty="0" smtClean="0">
                <a:latin typeface="Calibri" pitchFamily="34" charset="0"/>
                <a:cs typeface="Calibri" pitchFamily="34" charset="0"/>
              </a:rPr>
              <a:t>Différence entre projets et opérations</a:t>
            </a:r>
            <a:endParaRPr lang="fr-FR" sz="2800" dirty="0">
              <a:latin typeface="Calibri" pitchFamily="34" charset="0"/>
              <a:cs typeface="Calibri"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977578240"/>
              </p:ext>
            </p:extLst>
          </p:nvPr>
        </p:nvGraphicFramePr>
        <p:xfrm>
          <a:off x="2735709" y="593643"/>
          <a:ext cx="6172339" cy="4828741"/>
        </p:xfrm>
        <a:graphic>
          <a:graphicData uri="http://schemas.openxmlformats.org/drawingml/2006/table">
            <a:tbl>
              <a:tblPr firstRow="1" bandRow="1">
                <a:tableStyleId>{37CE84F3-28C3-443E-9E96-99CF82512B78}</a:tableStyleId>
              </a:tblPr>
              <a:tblGrid>
                <a:gridCol w="3068746"/>
                <a:gridCol w="3103593"/>
              </a:tblGrid>
              <a:tr h="448561">
                <a:tc>
                  <a:txBody>
                    <a:bodyPr/>
                    <a:lstStyle/>
                    <a:p>
                      <a:pPr algn="ctr"/>
                      <a:r>
                        <a:rPr lang="fr-FR" sz="2200" dirty="0" smtClean="0">
                          <a:latin typeface="Gadugi" panose="020B0502040204020203" pitchFamily="34" charset="0"/>
                        </a:rPr>
                        <a:t>PROJETS</a:t>
                      </a:r>
                      <a:endParaRPr lang="fr-FR" sz="2200" dirty="0">
                        <a:latin typeface="Gadugi" panose="020B0502040204020203" pitchFamily="34" charset="0"/>
                      </a:endParaRPr>
                    </a:p>
                  </a:txBody>
                  <a:tcPr marL="92008" marR="92008">
                    <a:solidFill>
                      <a:srgbClr val="A72721"/>
                    </a:solidFill>
                  </a:tcPr>
                </a:tc>
                <a:tc>
                  <a:txBody>
                    <a:bodyPr/>
                    <a:lstStyle/>
                    <a:p>
                      <a:pPr algn="ctr"/>
                      <a:r>
                        <a:rPr lang="fr-FR" sz="2200" dirty="0" smtClean="0">
                          <a:latin typeface="Gadugi" panose="020B0502040204020203" pitchFamily="34" charset="0"/>
                        </a:rPr>
                        <a:t>OPERATIONS</a:t>
                      </a:r>
                      <a:endParaRPr lang="fr-FR" sz="2200" dirty="0">
                        <a:latin typeface="Gadugi" panose="020B0502040204020203" pitchFamily="34" charset="0"/>
                      </a:endParaRPr>
                    </a:p>
                  </a:txBody>
                  <a:tcPr marL="92008" marR="92008">
                    <a:solidFill>
                      <a:srgbClr val="A72721"/>
                    </a:solidFill>
                  </a:tcPr>
                </a:tc>
              </a:tr>
              <a:tr h="762553">
                <a:tc>
                  <a:txBody>
                    <a:bodyPr/>
                    <a:lstStyle/>
                    <a:p>
                      <a:pPr marL="0" marR="0" indent="0" algn="ctr" defTabSz="713174"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Milieu</a:t>
                      </a:r>
                    </a:p>
                    <a:p>
                      <a:pPr marL="0" marR="0" indent="0" algn="ctr" defTabSz="713174" rtl="0" eaLnBrk="1" fontAlgn="auto" latinLnBrk="0" hangingPunct="1">
                        <a:lnSpc>
                          <a:spcPct val="100000"/>
                        </a:lnSpc>
                        <a:spcBef>
                          <a:spcPts val="0"/>
                        </a:spcBef>
                        <a:spcAft>
                          <a:spcPts val="0"/>
                        </a:spcAft>
                        <a:buClrTx/>
                        <a:buSzTx/>
                        <a:buFontTx/>
                        <a:buNone/>
                        <a:tabLst/>
                        <a:defRPr/>
                      </a:pPr>
                      <a:r>
                        <a:rPr lang="fr-FR" sz="1500" dirty="0" smtClean="0">
                          <a:latin typeface="Gadugi" panose="020B0502040204020203" pitchFamily="34" charset="0"/>
                        </a:rPr>
                        <a:t>Inconnu, Innovant, organisation temporaire</a:t>
                      </a:r>
                      <a:endParaRPr lang="fr-FR" sz="1500" dirty="0" smtClean="0">
                        <a:solidFill>
                          <a:schemeClr val="tx1"/>
                        </a:solidFill>
                        <a:latin typeface="Gadugi" panose="020B0502040204020203" pitchFamily="34" charset="0"/>
                      </a:endParaRPr>
                    </a:p>
                  </a:txBody>
                  <a:tcPr marL="92008" marR="920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Milieu</a:t>
                      </a:r>
                    </a:p>
                    <a:p>
                      <a:pPr marL="0" marR="0" indent="0" algn="ctr" defTabSz="914400" rtl="0" eaLnBrk="1" fontAlgn="auto" latinLnBrk="0" hangingPunct="1">
                        <a:lnSpc>
                          <a:spcPct val="100000"/>
                        </a:lnSpc>
                        <a:spcBef>
                          <a:spcPts val="0"/>
                        </a:spcBef>
                        <a:spcAft>
                          <a:spcPts val="0"/>
                        </a:spcAft>
                        <a:buClrTx/>
                        <a:buSzTx/>
                        <a:buFontTx/>
                        <a:buNone/>
                        <a:tabLst/>
                        <a:defRPr/>
                      </a:pPr>
                      <a:r>
                        <a:rPr lang="fr-FR" sz="1500" dirty="0" smtClean="0">
                          <a:latin typeface="Gadugi" panose="020B0502040204020203" pitchFamily="34" charset="0"/>
                        </a:rPr>
                        <a:t>Répétitif, organisation stable</a:t>
                      </a:r>
                      <a:endParaRPr lang="fr-FR" sz="1500" dirty="0">
                        <a:solidFill>
                          <a:schemeClr val="tx1"/>
                        </a:solidFill>
                        <a:latin typeface="Gadugi" panose="020B0502040204020203" pitchFamily="34" charset="0"/>
                      </a:endParaRPr>
                    </a:p>
                  </a:txBody>
                  <a:tcPr marL="92008" marR="92008"/>
                </a:tc>
              </a:tr>
              <a:tr h="552728">
                <a:tc>
                  <a:txBody>
                    <a:bodyPr/>
                    <a:lstStyle/>
                    <a:p>
                      <a:pPr marL="0" marR="0" indent="0" algn="ctr" defTabSz="713174"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Processus historique</a:t>
                      </a:r>
                    </a:p>
                    <a:p>
                      <a:pPr marL="0" marR="0" indent="0" algn="ctr" defTabSz="713174" rtl="0" eaLnBrk="1" fontAlgn="auto" latinLnBrk="0" hangingPunct="1">
                        <a:lnSpc>
                          <a:spcPct val="100000"/>
                        </a:lnSpc>
                        <a:spcBef>
                          <a:spcPts val="0"/>
                        </a:spcBef>
                        <a:spcAft>
                          <a:spcPts val="0"/>
                        </a:spcAft>
                        <a:buClrTx/>
                        <a:buSzTx/>
                        <a:buFontTx/>
                        <a:buNone/>
                        <a:tabLst/>
                        <a:defRPr/>
                      </a:pPr>
                      <a:r>
                        <a:rPr lang="fr-FR" sz="1500" dirty="0" smtClean="0">
                          <a:latin typeface="Gadugi" panose="020B0502040204020203" pitchFamily="34" charset="0"/>
                        </a:rPr>
                        <a:t>Décisions irréversibles</a:t>
                      </a:r>
                      <a:endParaRPr lang="fr-FR" sz="1500" i="1" dirty="0" smtClean="0">
                        <a:solidFill>
                          <a:schemeClr val="tx1"/>
                        </a:solidFill>
                        <a:latin typeface="Gadugi" panose="020B0502040204020203" pitchFamily="34" charset="0"/>
                      </a:endParaRPr>
                    </a:p>
                  </a:txBody>
                  <a:tcPr marL="92008" marR="92008"/>
                </a:tc>
                <a:tc>
                  <a:txBody>
                    <a:bodyPr/>
                    <a:lstStyle/>
                    <a:p>
                      <a:pPr marL="0" marR="0" indent="0" algn="ctr" defTabSz="713174"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Processus récurrent</a:t>
                      </a:r>
                    </a:p>
                    <a:p>
                      <a:pPr marL="0" marR="0" indent="0" algn="ctr" defTabSz="713174" rtl="0" eaLnBrk="1" fontAlgn="auto" latinLnBrk="0" hangingPunct="1">
                        <a:lnSpc>
                          <a:spcPct val="100000"/>
                        </a:lnSpc>
                        <a:spcBef>
                          <a:spcPts val="0"/>
                        </a:spcBef>
                        <a:spcAft>
                          <a:spcPts val="0"/>
                        </a:spcAft>
                        <a:buClrTx/>
                        <a:buSzTx/>
                        <a:buFontTx/>
                        <a:buNone/>
                        <a:tabLst/>
                        <a:defRPr/>
                      </a:pPr>
                      <a:r>
                        <a:rPr lang="fr-FR" sz="1500" dirty="0" smtClean="0">
                          <a:latin typeface="Gadugi" panose="020B0502040204020203" pitchFamily="34" charset="0"/>
                        </a:rPr>
                        <a:t>Décisions réversibles</a:t>
                      </a:r>
                      <a:endParaRPr lang="fr-FR" sz="1500" i="1" dirty="0" smtClean="0">
                        <a:solidFill>
                          <a:schemeClr val="tx1"/>
                        </a:solidFill>
                        <a:latin typeface="Gadugi" panose="020B0502040204020203" pitchFamily="34" charset="0"/>
                      </a:endParaRPr>
                    </a:p>
                  </a:txBody>
                  <a:tcPr marL="92008" marR="92008"/>
                </a:tc>
              </a:tr>
              <a:tr h="762553">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fr-FR" sz="1500" b="1" dirty="0" smtClean="0">
                          <a:latin typeface="Gadugi" panose="020B0502040204020203" pitchFamily="34" charset="0"/>
                        </a:rPr>
                        <a:t>Incertitude forte</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latin typeface="Gadugi" panose="020B0502040204020203" pitchFamily="34" charset="0"/>
                        </a:rPr>
                        <a:t>variables exogènes, degrés de liberté</a:t>
                      </a:r>
                      <a:endParaRPr lang="fr-FR" sz="1400" i="1" dirty="0" smtClean="0">
                        <a:solidFill>
                          <a:schemeClr val="tx1"/>
                        </a:solidFill>
                        <a:latin typeface="Gadugi" panose="020B0502040204020203" pitchFamily="34" charset="0"/>
                      </a:endParaRPr>
                    </a:p>
                  </a:txBody>
                  <a:tcPr marL="92008" marR="92008"/>
                </a:tc>
                <a:tc>
                  <a:txBody>
                    <a:bodyPr/>
                    <a:lstStyle/>
                    <a:p>
                      <a:pPr marL="0" marR="0" indent="0" algn="ctr" defTabSz="713174"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Incertitude faible</a:t>
                      </a:r>
                    </a:p>
                    <a:p>
                      <a:pPr marL="0" marR="0" indent="0" algn="ctr" defTabSz="713174" rtl="0" eaLnBrk="1" fontAlgn="auto" latinLnBrk="0" hangingPunct="1">
                        <a:lnSpc>
                          <a:spcPct val="100000"/>
                        </a:lnSpc>
                        <a:spcBef>
                          <a:spcPts val="0"/>
                        </a:spcBef>
                        <a:spcAft>
                          <a:spcPts val="0"/>
                        </a:spcAft>
                        <a:buClrTx/>
                        <a:buSzTx/>
                        <a:buFontTx/>
                        <a:buNone/>
                        <a:tabLst/>
                        <a:defRPr/>
                      </a:pPr>
                      <a:r>
                        <a:rPr lang="fr-FR" sz="1300" dirty="0" smtClean="0">
                          <a:latin typeface="Gadugi" panose="020B0502040204020203" pitchFamily="34" charset="0"/>
                        </a:rPr>
                        <a:t>variables endogènes, actions encadrées</a:t>
                      </a:r>
                      <a:endParaRPr lang="fr-FR" sz="1300" i="1" dirty="0" smtClean="0">
                        <a:solidFill>
                          <a:schemeClr val="tx1"/>
                        </a:solidFill>
                        <a:latin typeface="Gadugi" panose="020B0502040204020203" pitchFamily="34" charset="0"/>
                      </a:endParaRPr>
                    </a:p>
                  </a:txBody>
                  <a:tcPr marL="92008" marR="92008"/>
                </a:tc>
              </a:tr>
              <a:tr h="7625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Cash-flow négatif</a:t>
                      </a:r>
                      <a:endParaRPr lang="fr-FR" sz="1500" dirty="0" smtClean="0">
                        <a:latin typeface="Gadug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latin typeface="Gadugi" panose="020B0502040204020203" pitchFamily="34" charset="0"/>
                        </a:rPr>
                        <a:t>Il faut investir avant d’avoir un retour</a:t>
                      </a:r>
                      <a:endParaRPr lang="fr-FR" sz="1400" i="1" dirty="0" smtClean="0">
                        <a:solidFill>
                          <a:schemeClr val="tx1"/>
                        </a:solidFill>
                        <a:latin typeface="Gadugi" panose="020B0502040204020203" pitchFamily="34" charset="0"/>
                      </a:endParaRPr>
                    </a:p>
                  </a:txBody>
                  <a:tcPr marL="92008" marR="92008"/>
                </a:tc>
                <a:tc>
                  <a:txBody>
                    <a:bodyPr/>
                    <a:lstStyle/>
                    <a:p>
                      <a:pPr marL="0" marR="0" indent="0" algn="ctr" defTabSz="713174"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Cash-flow positif</a:t>
                      </a:r>
                      <a:endParaRPr lang="fr-FR" sz="1500" dirty="0" smtClean="0">
                        <a:latin typeface="Gadugi" panose="020B0502040204020203" pitchFamily="34" charset="0"/>
                      </a:endParaRPr>
                    </a:p>
                    <a:p>
                      <a:pPr marL="0" marR="0" indent="0" algn="l" defTabSz="713174" rtl="0" eaLnBrk="1" fontAlgn="auto" latinLnBrk="0" hangingPunct="1">
                        <a:lnSpc>
                          <a:spcPct val="100000"/>
                        </a:lnSpc>
                        <a:spcBef>
                          <a:spcPts val="0"/>
                        </a:spcBef>
                        <a:spcAft>
                          <a:spcPts val="0"/>
                        </a:spcAft>
                        <a:buClrTx/>
                        <a:buSzTx/>
                        <a:buFontTx/>
                        <a:buNone/>
                        <a:tabLst/>
                        <a:defRPr/>
                      </a:pPr>
                      <a:r>
                        <a:rPr lang="fr-FR" sz="1300" dirty="0" smtClean="0">
                          <a:latin typeface="Gadugi" panose="020B0502040204020203" pitchFamily="34" charset="0"/>
                        </a:rPr>
                        <a:t>Le fonctionnement dégage un bénéfice</a:t>
                      </a:r>
                      <a:endParaRPr lang="fr-FR" sz="1300" i="1" dirty="0" smtClean="0">
                        <a:solidFill>
                          <a:schemeClr val="tx1"/>
                        </a:solidFill>
                        <a:latin typeface="Gadugi" panose="020B0502040204020203" pitchFamily="34" charset="0"/>
                      </a:endParaRPr>
                    </a:p>
                  </a:txBody>
                  <a:tcPr marL="92008" marR="92008"/>
                </a:tc>
              </a:tr>
              <a:tr h="7625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Créer les futures activités</a:t>
                      </a:r>
                      <a:endParaRPr lang="fr-FR" sz="1500" dirty="0" smtClean="0">
                        <a:latin typeface="Gadug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latin typeface="Gadugi" panose="020B0502040204020203" pitchFamily="34" charset="0"/>
                        </a:rPr>
                        <a:t>qui assurent l’avenir de l’entreprise </a:t>
                      </a:r>
                      <a:endParaRPr lang="fr-FR" sz="1400" i="1" dirty="0" smtClean="0">
                        <a:solidFill>
                          <a:schemeClr val="tx1"/>
                        </a:solidFill>
                        <a:latin typeface="Gadugi" panose="020B0502040204020203" pitchFamily="34" charset="0"/>
                      </a:endParaRPr>
                    </a:p>
                  </a:txBody>
                  <a:tcPr marL="92008" marR="92008"/>
                </a:tc>
                <a:tc>
                  <a:txBody>
                    <a:bodyPr/>
                    <a:lstStyle/>
                    <a:p>
                      <a:pPr marL="0" marR="0" indent="0" algn="ctr" defTabSz="713174" rtl="0" eaLnBrk="1" fontAlgn="auto" latinLnBrk="0" hangingPunct="1">
                        <a:lnSpc>
                          <a:spcPct val="100000"/>
                        </a:lnSpc>
                        <a:spcBef>
                          <a:spcPts val="0"/>
                        </a:spcBef>
                        <a:spcAft>
                          <a:spcPts val="0"/>
                        </a:spcAft>
                        <a:buClrTx/>
                        <a:buSzTx/>
                        <a:buFontTx/>
                        <a:buNone/>
                        <a:tabLst/>
                        <a:defRPr/>
                      </a:pPr>
                      <a:r>
                        <a:rPr lang="fr-FR" sz="1400" b="1" dirty="0" smtClean="0">
                          <a:latin typeface="Gadugi" panose="020B0502040204020203" pitchFamily="34" charset="0"/>
                        </a:rPr>
                        <a:t>Maintient les activités existantes</a:t>
                      </a:r>
                      <a:endParaRPr lang="fr-FR" sz="1400" dirty="0" smtClean="0">
                        <a:latin typeface="Gadugi" panose="020B0502040204020203" pitchFamily="34" charset="0"/>
                      </a:endParaRPr>
                    </a:p>
                    <a:p>
                      <a:pPr marL="0" marR="0" indent="0" algn="ctr" defTabSz="713174" rtl="0" eaLnBrk="1" fontAlgn="auto" latinLnBrk="0" hangingPunct="1">
                        <a:lnSpc>
                          <a:spcPct val="100000"/>
                        </a:lnSpc>
                        <a:spcBef>
                          <a:spcPts val="0"/>
                        </a:spcBef>
                        <a:spcAft>
                          <a:spcPts val="0"/>
                        </a:spcAft>
                        <a:buClrTx/>
                        <a:buSzTx/>
                        <a:buFontTx/>
                        <a:buNone/>
                        <a:tabLst/>
                        <a:defRPr/>
                      </a:pPr>
                      <a:r>
                        <a:rPr lang="fr-FR" sz="1500" dirty="0" smtClean="0">
                          <a:latin typeface="Gadugi" panose="020B0502040204020203" pitchFamily="34" charset="0"/>
                        </a:rPr>
                        <a:t>celles qui font vivre l’entreprise</a:t>
                      </a:r>
                      <a:endParaRPr lang="fr-FR" sz="1500" i="1" dirty="0" smtClean="0">
                        <a:solidFill>
                          <a:schemeClr val="tx1"/>
                        </a:solidFill>
                        <a:latin typeface="Gadugi" panose="020B0502040204020203" pitchFamily="34" charset="0"/>
                      </a:endParaRPr>
                    </a:p>
                  </a:txBody>
                  <a:tcPr marL="92008" marR="92008"/>
                </a:tc>
              </a:tr>
              <a:tr h="7625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Difficulté</a:t>
                      </a:r>
                    </a:p>
                    <a:p>
                      <a:pPr marL="0" marR="0" indent="0" algn="ctr" defTabSz="914400" rtl="0" eaLnBrk="1" fontAlgn="auto" latinLnBrk="0" hangingPunct="1">
                        <a:lnSpc>
                          <a:spcPct val="100000"/>
                        </a:lnSpc>
                        <a:spcBef>
                          <a:spcPts val="0"/>
                        </a:spcBef>
                        <a:spcAft>
                          <a:spcPts val="0"/>
                        </a:spcAft>
                        <a:buClrTx/>
                        <a:buSzTx/>
                        <a:buFontTx/>
                        <a:buNone/>
                        <a:tabLst/>
                        <a:defRPr/>
                      </a:pPr>
                      <a:r>
                        <a:rPr lang="fr-FR" sz="1300" dirty="0" smtClean="0">
                          <a:latin typeface="Gadugi" panose="020B0502040204020203" pitchFamily="34" charset="0"/>
                        </a:rPr>
                        <a:t>Gérer un “saut dans l’inconnu” complexe</a:t>
                      </a:r>
                      <a:endParaRPr lang="fr-FR" sz="1300" i="1" dirty="0" smtClean="0">
                        <a:solidFill>
                          <a:schemeClr val="tx1"/>
                        </a:solidFill>
                        <a:latin typeface="Gadugi" panose="020B0502040204020203" pitchFamily="34" charset="0"/>
                      </a:endParaRPr>
                    </a:p>
                  </a:txBody>
                  <a:tcPr marL="92008" marR="92008"/>
                </a:tc>
                <a:tc>
                  <a:txBody>
                    <a:bodyPr/>
                    <a:lstStyle/>
                    <a:p>
                      <a:pPr marL="0" marR="0" indent="0" algn="ctr" defTabSz="713174" rtl="0" eaLnBrk="1" fontAlgn="auto" latinLnBrk="0" hangingPunct="1">
                        <a:lnSpc>
                          <a:spcPct val="100000"/>
                        </a:lnSpc>
                        <a:spcBef>
                          <a:spcPts val="0"/>
                        </a:spcBef>
                        <a:spcAft>
                          <a:spcPts val="0"/>
                        </a:spcAft>
                        <a:buClrTx/>
                        <a:buSzTx/>
                        <a:buFontTx/>
                        <a:buNone/>
                        <a:tabLst/>
                        <a:defRPr/>
                      </a:pPr>
                      <a:r>
                        <a:rPr lang="fr-FR" sz="1500" b="1" dirty="0" smtClean="0">
                          <a:latin typeface="Gadugi" panose="020B0502040204020203" pitchFamily="34" charset="0"/>
                        </a:rPr>
                        <a:t>Difficulté</a:t>
                      </a:r>
                      <a:r>
                        <a:rPr lang="fr-FR" sz="1500" dirty="0" smtClean="0">
                          <a:latin typeface="Gadugi" panose="020B0502040204020203" pitchFamily="34" charset="0"/>
                        </a:rPr>
                        <a:t> </a:t>
                      </a:r>
                    </a:p>
                    <a:p>
                      <a:pPr marL="0" marR="0" indent="0" algn="ctr" defTabSz="713174" rtl="0" eaLnBrk="1" fontAlgn="auto" latinLnBrk="0" hangingPunct="1">
                        <a:lnSpc>
                          <a:spcPct val="100000"/>
                        </a:lnSpc>
                        <a:spcBef>
                          <a:spcPts val="0"/>
                        </a:spcBef>
                        <a:spcAft>
                          <a:spcPts val="0"/>
                        </a:spcAft>
                        <a:buClrTx/>
                        <a:buSzTx/>
                        <a:buFontTx/>
                        <a:buNone/>
                        <a:tabLst/>
                        <a:defRPr/>
                      </a:pPr>
                      <a:r>
                        <a:rPr lang="fr-FR" sz="1300" dirty="0" smtClean="0">
                          <a:latin typeface="Gadugi" panose="020B0502040204020203" pitchFamily="34" charset="0"/>
                        </a:rPr>
                        <a:t>Intervenir rapidement en cas de blocage</a:t>
                      </a:r>
                      <a:endParaRPr lang="fr-FR" sz="1300" i="1" dirty="0" smtClean="0">
                        <a:solidFill>
                          <a:schemeClr val="tx1"/>
                        </a:solidFill>
                        <a:latin typeface="Gadugi" panose="020B0502040204020203" pitchFamily="34" charset="0"/>
                      </a:endParaRPr>
                    </a:p>
                  </a:txBody>
                  <a:tcPr marL="92008" marR="92008"/>
                </a:tc>
              </a:tr>
            </a:tbl>
          </a:graphicData>
        </a:graphic>
      </p:graphicFrame>
      <p:sp>
        <p:nvSpPr>
          <p:cNvPr id="3" name="Slide Number Placeholder 2"/>
          <p:cNvSpPr>
            <a:spLocks noGrp="1"/>
          </p:cNvSpPr>
          <p:nvPr>
            <p:ph type="sldNum" sz="quarter" idx="10"/>
          </p:nvPr>
        </p:nvSpPr>
        <p:spPr>
          <a:xfrm>
            <a:off x="8532440" y="5377780"/>
            <a:ext cx="611560" cy="337220"/>
          </a:xfrm>
        </p:spPr>
        <p:txBody>
          <a:bodyPr/>
          <a:lstStyle/>
          <a:p>
            <a:pPr>
              <a:defRPr/>
            </a:pPr>
            <a:fld id="{7F07B8DE-9430-46E8-A38B-5DA0DE501445}" type="slidenum">
              <a:rPr lang="fr-FR" smtClean="0"/>
              <a:pPr>
                <a:defRPr/>
              </a:pPr>
              <a:t>24</a:t>
            </a:fld>
            <a:endParaRPr lang="fr-FR" dirty="0"/>
          </a:p>
        </p:txBody>
      </p:sp>
      <p:sp>
        <p:nvSpPr>
          <p:cNvPr id="19" name="Rectangle 18"/>
          <p:cNvSpPr/>
          <p:nvPr/>
        </p:nvSpPr>
        <p:spPr>
          <a:xfrm>
            <a:off x="172930" y="4547358"/>
            <a:ext cx="357189" cy="323165"/>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mn-lt"/>
                <a:cs typeface="Arial" panose="020B0604020202020204" pitchFamily="34" charset="0"/>
                <a:sym typeface="Arial" panose="020B0604020202020204" pitchFamily="34" charset="0"/>
              </a:rPr>
              <a:t>                                                                                                                                                                                                                                                                                                                                                                                                                                                                                                                                                                                                           </a:t>
            </a:r>
            <a:endParaRPr lang="fr-FR" sz="500" dirty="0">
              <a:solidFill>
                <a:srgbClr val="FF0000"/>
              </a:solidFill>
              <a:latin typeface="+mn-lt"/>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9888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urved Connector 6"/>
          <p:cNvCxnSpPr/>
          <p:nvPr/>
        </p:nvCxnSpPr>
        <p:spPr>
          <a:xfrm flipV="1">
            <a:off x="6444207" y="2068380"/>
            <a:ext cx="1265548" cy="432050"/>
          </a:xfrm>
          <a:prstGeom prst="curvedConnector2">
            <a:avLst/>
          </a:prstGeom>
          <a:ln>
            <a:solidFill>
              <a:schemeClr val="bg2">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2" name="Title 1"/>
          <p:cNvSpPr>
            <a:spLocks noGrp="1"/>
          </p:cNvSpPr>
          <p:nvPr>
            <p:ph type="title"/>
          </p:nvPr>
        </p:nvSpPr>
        <p:spPr/>
        <p:txBody>
          <a:bodyPr/>
          <a:lstStyle/>
          <a:p>
            <a:r>
              <a:rPr lang="fr-FR" sz="2400" dirty="0">
                <a:latin typeface="Calibri" pitchFamily="34" charset="0"/>
                <a:cs typeface="Calibri" pitchFamily="34" charset="0"/>
              </a:rPr>
              <a:t>Synthèse</a:t>
            </a:r>
            <a:endParaRPr lang="fr-FR" dirty="0"/>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25</a:t>
            </a:fld>
            <a:endParaRPr lang="fr-FR" dirty="0"/>
          </a:p>
        </p:txBody>
      </p:sp>
      <p:sp>
        <p:nvSpPr>
          <p:cNvPr id="5" name="Slide Number Placeholder 3"/>
          <p:cNvSpPr txBox="1">
            <a:spLocks/>
          </p:cNvSpPr>
          <p:nvPr/>
        </p:nvSpPr>
        <p:spPr>
          <a:xfrm>
            <a:off x="8532440" y="5377780"/>
            <a:ext cx="611560" cy="337220"/>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kern="1200">
                <a:solidFill>
                  <a:schemeClr val="tx1">
                    <a:tint val="75000"/>
                  </a:schemeClr>
                </a:solidFill>
                <a:latin typeface="+mn-lt"/>
                <a:ea typeface="+mn-ea"/>
                <a:cs typeface="Times New Roman" panose="02020603050405020304" pitchFamily="18" charset="0"/>
              </a:defRPr>
            </a:lvl1pPr>
            <a:lvl2pPr marL="356602" algn="l" rtl="0" fontAlgn="base">
              <a:spcBef>
                <a:spcPct val="0"/>
              </a:spcBef>
              <a:spcAft>
                <a:spcPct val="0"/>
              </a:spcAft>
              <a:defRPr sz="1900" kern="1200">
                <a:solidFill>
                  <a:schemeClr val="tx1"/>
                </a:solidFill>
                <a:latin typeface="Times New Roman" pitchFamily="18" charset="0"/>
                <a:ea typeface="+mn-ea"/>
                <a:cs typeface="+mn-cs"/>
              </a:defRPr>
            </a:lvl2pPr>
            <a:lvl3pPr marL="713203" algn="l" rtl="0" fontAlgn="base">
              <a:spcBef>
                <a:spcPct val="0"/>
              </a:spcBef>
              <a:spcAft>
                <a:spcPct val="0"/>
              </a:spcAft>
              <a:defRPr sz="1900" kern="1200">
                <a:solidFill>
                  <a:schemeClr val="tx1"/>
                </a:solidFill>
                <a:latin typeface="Times New Roman" pitchFamily="18" charset="0"/>
                <a:ea typeface="+mn-ea"/>
                <a:cs typeface="+mn-cs"/>
              </a:defRPr>
            </a:lvl3pPr>
            <a:lvl4pPr marL="1069805" algn="l" rtl="0" fontAlgn="base">
              <a:spcBef>
                <a:spcPct val="0"/>
              </a:spcBef>
              <a:spcAft>
                <a:spcPct val="0"/>
              </a:spcAft>
              <a:defRPr sz="1900" kern="1200">
                <a:solidFill>
                  <a:schemeClr val="tx1"/>
                </a:solidFill>
                <a:latin typeface="Times New Roman" pitchFamily="18" charset="0"/>
                <a:ea typeface="+mn-ea"/>
                <a:cs typeface="+mn-cs"/>
              </a:defRPr>
            </a:lvl4pPr>
            <a:lvl5pPr marL="1426407" algn="l" rtl="0" fontAlgn="base">
              <a:spcBef>
                <a:spcPct val="0"/>
              </a:spcBef>
              <a:spcAft>
                <a:spcPct val="0"/>
              </a:spcAft>
              <a:defRPr sz="1900" kern="1200">
                <a:solidFill>
                  <a:schemeClr val="tx1"/>
                </a:solidFill>
                <a:latin typeface="Times New Roman" pitchFamily="18" charset="0"/>
                <a:ea typeface="+mn-ea"/>
                <a:cs typeface="+mn-cs"/>
              </a:defRPr>
            </a:lvl5pPr>
            <a:lvl6pPr marL="1783009" algn="l" defTabSz="713203" rtl="0" eaLnBrk="1" latinLnBrk="0" hangingPunct="1">
              <a:defRPr sz="1900" kern="1200">
                <a:solidFill>
                  <a:schemeClr val="tx1"/>
                </a:solidFill>
                <a:latin typeface="Times New Roman" pitchFamily="18" charset="0"/>
                <a:ea typeface="+mn-ea"/>
                <a:cs typeface="+mn-cs"/>
              </a:defRPr>
            </a:lvl6pPr>
            <a:lvl7pPr marL="2139610" algn="l" defTabSz="713203" rtl="0" eaLnBrk="1" latinLnBrk="0" hangingPunct="1">
              <a:defRPr sz="1900" kern="1200">
                <a:solidFill>
                  <a:schemeClr val="tx1"/>
                </a:solidFill>
                <a:latin typeface="Times New Roman" pitchFamily="18" charset="0"/>
                <a:ea typeface="+mn-ea"/>
                <a:cs typeface="+mn-cs"/>
              </a:defRPr>
            </a:lvl7pPr>
            <a:lvl8pPr marL="2496212" algn="l" defTabSz="713203" rtl="0" eaLnBrk="1" latinLnBrk="0" hangingPunct="1">
              <a:defRPr sz="1900" kern="1200">
                <a:solidFill>
                  <a:schemeClr val="tx1"/>
                </a:solidFill>
                <a:latin typeface="Times New Roman" pitchFamily="18" charset="0"/>
                <a:ea typeface="+mn-ea"/>
                <a:cs typeface="+mn-cs"/>
              </a:defRPr>
            </a:lvl8pPr>
            <a:lvl9pPr marL="2852814" algn="l" defTabSz="713203" rtl="0" eaLnBrk="1" latinLnBrk="0" hangingPunct="1">
              <a:defRPr sz="1900" kern="1200">
                <a:solidFill>
                  <a:schemeClr val="tx1"/>
                </a:solidFill>
                <a:latin typeface="Times New Roman" pitchFamily="18" charset="0"/>
                <a:ea typeface="+mn-ea"/>
                <a:cs typeface="+mn-cs"/>
              </a:defRPr>
            </a:lvl9pPr>
          </a:lstStyle>
          <a:p>
            <a:pPr>
              <a:defRPr/>
            </a:pPr>
            <a:fld id="{7F07B8DE-9430-46E8-A38B-5DA0DE501445}" type="slidenum">
              <a:rPr lang="fr-FR" smtClean="0"/>
              <a:pPr>
                <a:defRPr/>
              </a:pPr>
              <a:t>25</a:t>
            </a:fld>
            <a:endParaRPr lang="fr-FR" dirty="0"/>
          </a:p>
        </p:txBody>
      </p:sp>
      <p:sp>
        <p:nvSpPr>
          <p:cNvPr id="6" name="Oval 5"/>
          <p:cNvSpPr/>
          <p:nvPr/>
        </p:nvSpPr>
        <p:spPr>
          <a:xfrm>
            <a:off x="4680672" y="2428421"/>
            <a:ext cx="2351821" cy="1008112"/>
          </a:xfrm>
          <a:prstGeom prst="ellipse">
            <a:avLst/>
          </a:prstGeom>
          <a:solidFill>
            <a:srgbClr val="F6911C"/>
          </a:solid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fr-FR" sz="1800" b="1" dirty="0" smtClean="0">
                <a:solidFill>
                  <a:schemeClr val="bg1"/>
                </a:solidFill>
              </a:rPr>
              <a:t>Projets </a:t>
            </a:r>
          </a:p>
          <a:p>
            <a:pPr algn="ctr"/>
            <a:r>
              <a:rPr lang="fr-FR" sz="1800" b="1" dirty="0">
                <a:solidFill>
                  <a:schemeClr val="bg1"/>
                </a:solidFill>
              </a:rPr>
              <a:t>d</a:t>
            </a:r>
            <a:r>
              <a:rPr lang="fr-FR" sz="1800" b="1" dirty="0" smtClean="0">
                <a:solidFill>
                  <a:schemeClr val="bg1"/>
                </a:solidFill>
              </a:rPr>
              <a:t>ans l’entreprise</a:t>
            </a:r>
            <a:endParaRPr lang="fr-FR" sz="1800" b="1" dirty="0">
              <a:solidFill>
                <a:schemeClr val="bg1"/>
              </a:solidFill>
            </a:endParaRPr>
          </a:p>
        </p:txBody>
      </p:sp>
      <p:cxnSp>
        <p:nvCxnSpPr>
          <p:cNvPr id="8" name="Curved Connector 7"/>
          <p:cNvCxnSpPr/>
          <p:nvPr/>
        </p:nvCxnSpPr>
        <p:spPr>
          <a:xfrm rot="10800000">
            <a:off x="4231276" y="2068382"/>
            <a:ext cx="988797" cy="432049"/>
          </a:xfrm>
          <a:prstGeom prst="curvedConnector2">
            <a:avLst/>
          </a:prstGeom>
          <a:ln>
            <a:solidFill>
              <a:schemeClr val="bg2">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21" name="Curved Connector 20"/>
          <p:cNvCxnSpPr/>
          <p:nvPr/>
        </p:nvCxnSpPr>
        <p:spPr>
          <a:xfrm rot="10800000" flipV="1">
            <a:off x="4330819" y="3401304"/>
            <a:ext cx="1023612" cy="698453"/>
          </a:xfrm>
          <a:prstGeom prst="curvedConnector2">
            <a:avLst/>
          </a:prstGeom>
          <a:ln>
            <a:solidFill>
              <a:schemeClr val="bg2">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22" name="Curved Connector 21"/>
          <p:cNvCxnSpPr/>
          <p:nvPr/>
        </p:nvCxnSpPr>
        <p:spPr>
          <a:xfrm>
            <a:off x="6300192" y="3399045"/>
            <a:ext cx="1403482" cy="682591"/>
          </a:xfrm>
          <a:prstGeom prst="curvedConnector2">
            <a:avLst/>
          </a:prstGeom>
          <a:ln>
            <a:solidFill>
              <a:schemeClr val="bg2">
                <a:lumMod val="50000"/>
              </a:schemeClr>
            </a:solidFill>
            <a:tailEnd type="triangle"/>
          </a:ln>
        </p:spPr>
        <p:style>
          <a:lnRef idx="3">
            <a:schemeClr val="accent5"/>
          </a:lnRef>
          <a:fillRef idx="0">
            <a:schemeClr val="accent5"/>
          </a:fillRef>
          <a:effectRef idx="2">
            <a:schemeClr val="accent5"/>
          </a:effectRef>
          <a:fontRef idx="minor">
            <a:schemeClr val="tx1"/>
          </a:fontRef>
        </p:style>
      </p:cxnSp>
      <p:grpSp>
        <p:nvGrpSpPr>
          <p:cNvPr id="25" name="Group 24"/>
          <p:cNvGrpSpPr/>
          <p:nvPr/>
        </p:nvGrpSpPr>
        <p:grpSpPr>
          <a:xfrm>
            <a:off x="2686385" y="700229"/>
            <a:ext cx="3068054" cy="1291296"/>
            <a:chOff x="2686385" y="700229"/>
            <a:chExt cx="3068054" cy="1291296"/>
          </a:xfrm>
        </p:grpSpPr>
        <p:sp>
          <p:nvSpPr>
            <p:cNvPr id="10" name="TextBox 9"/>
            <p:cNvSpPr txBox="1"/>
            <p:nvPr/>
          </p:nvSpPr>
          <p:spPr>
            <a:xfrm>
              <a:off x="2915816" y="700229"/>
              <a:ext cx="2520280" cy="338554"/>
            </a:xfrm>
            <a:prstGeom prst="rect">
              <a:avLst/>
            </a:prstGeom>
            <a:noFill/>
          </p:spPr>
          <p:txBody>
            <a:bodyPr wrap="square" rtlCol="0">
              <a:spAutoFit/>
            </a:bodyPr>
            <a:lstStyle/>
            <a:p>
              <a:pPr algn="ctr"/>
              <a:r>
                <a:rPr lang="fr-FR" sz="1600" b="1" dirty="0" smtClean="0">
                  <a:latin typeface="+mn-lt"/>
                </a:rPr>
                <a:t>Localisation</a:t>
              </a:r>
              <a:endParaRPr lang="fr-FR" sz="1600" b="1" dirty="0">
                <a:latin typeface="+mn-lt"/>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385" y="1065189"/>
              <a:ext cx="1489571" cy="926336"/>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1038308"/>
              <a:ext cx="1326455" cy="950334"/>
            </a:xfrm>
            <a:prstGeom prst="rect">
              <a:avLst/>
            </a:prstGeom>
          </p:spPr>
        </p:pic>
      </p:grpSp>
      <p:grpSp>
        <p:nvGrpSpPr>
          <p:cNvPr id="29" name="Group 28"/>
          <p:cNvGrpSpPr/>
          <p:nvPr/>
        </p:nvGrpSpPr>
        <p:grpSpPr>
          <a:xfrm flipH="1">
            <a:off x="6549561" y="711308"/>
            <a:ext cx="2438932" cy="1291382"/>
            <a:chOff x="6453548" y="697260"/>
            <a:chExt cx="2520280" cy="1287599"/>
          </a:xfrm>
        </p:grpSpPr>
        <p:sp>
          <p:nvSpPr>
            <p:cNvPr id="14" name="TextBox 13"/>
            <p:cNvSpPr txBox="1"/>
            <p:nvPr/>
          </p:nvSpPr>
          <p:spPr>
            <a:xfrm>
              <a:off x="6453548" y="697260"/>
              <a:ext cx="2520280" cy="338554"/>
            </a:xfrm>
            <a:prstGeom prst="rect">
              <a:avLst/>
            </a:prstGeom>
            <a:noFill/>
          </p:spPr>
          <p:txBody>
            <a:bodyPr wrap="square" rtlCol="0">
              <a:spAutoFit/>
            </a:bodyPr>
            <a:lstStyle/>
            <a:p>
              <a:pPr algn="ctr"/>
              <a:r>
                <a:rPr lang="fr-FR" sz="1600" b="1" dirty="0" smtClean="0">
                  <a:latin typeface="+mn-lt"/>
                </a:rPr>
                <a:t>Typologie</a:t>
              </a:r>
              <a:endParaRPr lang="fr-FR" sz="1600" b="1" dirty="0">
                <a:latin typeface="+mn-lt"/>
              </a:endParaRP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60898" y="978287"/>
              <a:ext cx="1370487" cy="1006572"/>
            </a:xfrm>
            <a:prstGeom prst="rect">
              <a:avLst/>
            </a:prstGeom>
          </p:spPr>
        </p:pic>
      </p:grpSp>
      <p:grpSp>
        <p:nvGrpSpPr>
          <p:cNvPr id="31" name="Group 30"/>
          <p:cNvGrpSpPr/>
          <p:nvPr/>
        </p:nvGrpSpPr>
        <p:grpSpPr>
          <a:xfrm>
            <a:off x="3070679" y="4095685"/>
            <a:ext cx="2520280" cy="1570127"/>
            <a:chOff x="3070679" y="4095685"/>
            <a:chExt cx="2520280" cy="1570127"/>
          </a:xfrm>
        </p:grpSpPr>
        <p:sp>
          <p:nvSpPr>
            <p:cNvPr id="17" name="TextBox 16"/>
            <p:cNvSpPr txBox="1"/>
            <p:nvPr/>
          </p:nvSpPr>
          <p:spPr>
            <a:xfrm>
              <a:off x="3070679" y="5327258"/>
              <a:ext cx="2520280" cy="338554"/>
            </a:xfrm>
            <a:prstGeom prst="rect">
              <a:avLst/>
            </a:prstGeom>
            <a:noFill/>
          </p:spPr>
          <p:txBody>
            <a:bodyPr wrap="square" rtlCol="0">
              <a:spAutoFit/>
            </a:bodyPr>
            <a:lstStyle/>
            <a:p>
              <a:pPr algn="ctr"/>
              <a:r>
                <a:rPr lang="fr-FR" sz="1600" b="1" dirty="0" smtClean="0">
                  <a:latin typeface="+mn-lt"/>
                </a:rPr>
                <a:t>Profils</a:t>
              </a:r>
              <a:endParaRPr lang="fr-FR" sz="1600" b="1" dirty="0">
                <a:latin typeface="+mn-lt"/>
              </a:endParaRP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5057" y="4095685"/>
              <a:ext cx="1969374" cy="1271814"/>
            </a:xfrm>
            <a:prstGeom prst="rect">
              <a:avLst/>
            </a:prstGeom>
          </p:spPr>
        </p:pic>
      </p:grpSp>
      <p:grpSp>
        <p:nvGrpSpPr>
          <p:cNvPr id="33" name="Group 32"/>
          <p:cNvGrpSpPr/>
          <p:nvPr/>
        </p:nvGrpSpPr>
        <p:grpSpPr>
          <a:xfrm>
            <a:off x="6443533" y="4099758"/>
            <a:ext cx="2520280" cy="1494046"/>
            <a:chOff x="6443533" y="4099758"/>
            <a:chExt cx="2520280" cy="1494046"/>
          </a:xfrm>
        </p:grpSpPr>
        <p:sp>
          <p:nvSpPr>
            <p:cNvPr id="20" name="TextBox 19"/>
            <p:cNvSpPr txBox="1"/>
            <p:nvPr/>
          </p:nvSpPr>
          <p:spPr>
            <a:xfrm>
              <a:off x="6443533" y="5255250"/>
              <a:ext cx="2520280" cy="338554"/>
            </a:xfrm>
            <a:prstGeom prst="rect">
              <a:avLst/>
            </a:prstGeom>
            <a:noFill/>
          </p:spPr>
          <p:txBody>
            <a:bodyPr wrap="square" rtlCol="0">
              <a:spAutoFit/>
            </a:bodyPr>
            <a:lstStyle/>
            <a:p>
              <a:pPr algn="ctr"/>
              <a:r>
                <a:rPr lang="fr-FR" sz="1600" b="1" dirty="0" smtClean="0">
                  <a:latin typeface="+mn-lt"/>
                </a:rPr>
                <a:t>Projets vs Opérations</a:t>
              </a:r>
              <a:endParaRPr lang="fr-FR" sz="1600" b="1" dirty="0">
                <a:latin typeface="+mn-lt"/>
              </a:endParaRPr>
            </a:p>
          </p:txBody>
        </p: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6167" y="4099758"/>
              <a:ext cx="1524265" cy="1200012"/>
            </a:xfrm>
            <a:prstGeom prst="rect">
              <a:avLst/>
            </a:prstGeom>
          </p:spPr>
        </p:pic>
      </p:grpSp>
    </p:spTree>
    <p:extLst>
      <p:ext uri="{BB962C8B-B14F-4D97-AF65-F5344CB8AC3E}">
        <p14:creationId xmlns:p14="http://schemas.microsoft.com/office/powerpoint/2010/main" val="327138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par>
                                <p:cTn id="29" presetID="22" presetClass="entr" presetSubtype="1"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par>
                                <p:cTn id="37" presetID="22" presetClass="entr" presetSubtype="1"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latin typeface="Calibri" pitchFamily="34" charset="0"/>
                <a:cs typeface="Calibri" pitchFamily="34" charset="0"/>
              </a:rPr>
              <a:t>Réflexion et questions</a:t>
            </a:r>
            <a:endParaRPr lang="fr-FR" sz="28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26</a:t>
            </a:fld>
            <a:endParaRPr lang="fr-FR" dirty="0"/>
          </a:p>
        </p:txBody>
      </p:sp>
      <p:sp>
        <p:nvSpPr>
          <p:cNvPr id="3" name="Rectangle 2"/>
          <p:cNvSpPr/>
          <p:nvPr/>
        </p:nvSpPr>
        <p:spPr>
          <a:xfrm>
            <a:off x="2843808" y="1417340"/>
            <a:ext cx="6169566" cy="3077766"/>
          </a:xfrm>
          <a:prstGeom prst="rect">
            <a:avLst/>
          </a:prstGeom>
        </p:spPr>
        <p:txBody>
          <a:bodyPr wrap="square">
            <a:spAutoFit/>
          </a:bodyPr>
          <a:lstStyle/>
          <a:p>
            <a:pPr>
              <a:spcAft>
                <a:spcPts val="1200"/>
              </a:spcAft>
            </a:pPr>
            <a:r>
              <a:rPr lang="fr-FR" sz="2200" dirty="0" smtClean="0">
                <a:solidFill>
                  <a:schemeClr val="bg2">
                    <a:lumMod val="10000"/>
                  </a:schemeClr>
                </a:solidFill>
                <a:latin typeface="+mn-lt"/>
              </a:rPr>
              <a:t>Professionnellement, préférez-vous travailler sur un projet ou sur la gestion des opérations ? Pourquoi ?</a:t>
            </a:r>
          </a:p>
          <a:p>
            <a:pPr>
              <a:spcAft>
                <a:spcPts val="1200"/>
              </a:spcAft>
            </a:pPr>
            <a:r>
              <a:rPr lang="fr-FR" sz="2200" dirty="0" smtClean="0">
                <a:solidFill>
                  <a:schemeClr val="bg2">
                    <a:lumMod val="10000"/>
                  </a:schemeClr>
                </a:solidFill>
                <a:latin typeface="+mn-lt"/>
              </a:rPr>
              <a:t>Choisissez trois projets que vous connaissez…</a:t>
            </a:r>
          </a:p>
          <a:p>
            <a:pPr marL="342900" indent="-342900">
              <a:spcAft>
                <a:spcPts val="1200"/>
              </a:spcAft>
              <a:buFont typeface="Arial" panose="020B0604020202020204" pitchFamily="34" charset="0"/>
              <a:buChar char="•"/>
            </a:pPr>
            <a:r>
              <a:rPr lang="fr-FR" sz="2200" dirty="0" smtClean="0">
                <a:solidFill>
                  <a:schemeClr val="bg2">
                    <a:lumMod val="10000"/>
                  </a:schemeClr>
                </a:solidFill>
                <a:latin typeface="+mn-lt"/>
              </a:rPr>
              <a:t>Caractérisez leurs profils</a:t>
            </a:r>
            <a:endParaRPr lang="fr-FR" sz="2200" dirty="0" smtClean="0">
              <a:latin typeface="+mn-lt"/>
              <a:cs typeface="Times New Roman" panose="02020603050405020304" pitchFamily="18" charset="0"/>
            </a:endParaRPr>
          </a:p>
          <a:p>
            <a:pPr marL="342900" indent="-342900">
              <a:spcAft>
                <a:spcPts val="1200"/>
              </a:spcAft>
              <a:buFont typeface="Arial" panose="020B0604020202020204" pitchFamily="34" charset="0"/>
              <a:buChar char="•"/>
            </a:pPr>
            <a:r>
              <a:rPr lang="fr-FR" sz="2200" dirty="0" smtClean="0">
                <a:latin typeface="+mn-lt"/>
                <a:cs typeface="Times New Roman" panose="02020603050405020304" pitchFamily="18" charset="0"/>
              </a:rPr>
              <a:t>Imaginez d’autres éléments à inclure dans le profil de projet  </a:t>
            </a:r>
            <a:endParaRPr lang="fr-FR" sz="2200" dirty="0">
              <a:latin typeface="+mn-lt"/>
              <a:cs typeface="Times New Roman" panose="02020603050405020304" pitchFamily="18" charset="0"/>
            </a:endParaRPr>
          </a:p>
          <a:p>
            <a:pPr fontAlgn="auto">
              <a:spcAft>
                <a:spcPts val="0"/>
              </a:spcAft>
              <a:defRPr/>
            </a:pPr>
            <a:endParaRPr lang="fr-FR" sz="2200" i="1" dirty="0">
              <a:solidFill>
                <a:prstClr val="black"/>
              </a:solidFill>
              <a:latin typeface="+mn-lt"/>
            </a:endParaRPr>
          </a:p>
        </p:txBody>
      </p:sp>
      <p:grpSp>
        <p:nvGrpSpPr>
          <p:cNvPr id="11" name="Group 9"/>
          <p:cNvGrpSpPr/>
          <p:nvPr/>
        </p:nvGrpSpPr>
        <p:grpSpPr>
          <a:xfrm>
            <a:off x="4933052" y="4588481"/>
            <a:ext cx="1678195" cy="688869"/>
            <a:chOff x="4260027" y="4608090"/>
            <a:chExt cx="1678195" cy="688869"/>
          </a:xfrm>
        </p:grpSpPr>
        <p:pic>
          <p:nvPicPr>
            <p:cNvPr id="12"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3" name="TextBox 11"/>
            <p:cNvSpPr txBox="1"/>
            <p:nvPr/>
          </p:nvSpPr>
          <p:spPr>
            <a:xfrm>
              <a:off x="5036968" y="4724514"/>
              <a:ext cx="901254" cy="461665"/>
            </a:xfrm>
            <a:prstGeom prst="rect">
              <a:avLst/>
            </a:prstGeom>
            <a:noFill/>
          </p:spPr>
          <p:txBody>
            <a:bodyPr wrap="square" rtlCol="0">
              <a:spAutoFit/>
            </a:bodyPr>
            <a:lstStyle/>
            <a:p>
              <a:r>
                <a:rPr lang="fr-FR" sz="2400" b="1" dirty="0" smtClean="0"/>
                <a:t>Quiz</a:t>
              </a:r>
              <a:endParaRPr lang="fr-FR" sz="2400" b="1" dirty="0"/>
            </a:p>
          </p:txBody>
        </p:sp>
      </p:grpSp>
    </p:spTree>
    <p:extLst>
      <p:ext uri="{BB962C8B-B14F-4D97-AF65-F5344CB8AC3E}">
        <p14:creationId xmlns:p14="http://schemas.microsoft.com/office/powerpoint/2010/main" val="228025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904" y="2055459"/>
            <a:ext cx="1924050" cy="2152650"/>
          </a:xfrm>
          <a:prstGeom prst="rect">
            <a:avLst/>
          </a:prstGeom>
        </p:spPr>
      </p:pic>
      <p:sp>
        <p:nvSpPr>
          <p:cNvPr id="22" name="ZoneTexte 21"/>
          <p:cNvSpPr txBox="1"/>
          <p:nvPr/>
        </p:nvSpPr>
        <p:spPr>
          <a:xfrm>
            <a:off x="2719805" y="3992085"/>
            <a:ext cx="2232248" cy="923330"/>
          </a:xfrm>
          <a:prstGeom prst="rect">
            <a:avLst/>
          </a:prstGeom>
          <a:noFill/>
        </p:spPr>
        <p:txBody>
          <a:bodyPr wrap="square" rtlCol="0">
            <a:spAutoFit/>
          </a:bodyPr>
          <a:lstStyle/>
          <a:p>
            <a:r>
              <a:rPr lang="fr-FR" sz="5400" b="1" dirty="0" smtClean="0">
                <a:latin typeface="Franklin Gothic Demi" panose="020B0703020102020204" pitchFamily="34" charset="0"/>
              </a:rPr>
              <a:t>Projet</a:t>
            </a:r>
            <a:endParaRPr lang="fr-FR" sz="5400" b="1" dirty="0">
              <a:latin typeface="Franklin Gothic Demi" panose="020B0703020102020204" pitchFamily="34" charset="0"/>
            </a:endParaRPr>
          </a:p>
        </p:txBody>
      </p:sp>
      <p:sp>
        <p:nvSpPr>
          <p:cNvPr id="23" name="ZoneTexte 22"/>
          <p:cNvSpPr txBox="1"/>
          <p:nvPr/>
        </p:nvSpPr>
        <p:spPr>
          <a:xfrm>
            <a:off x="2962873" y="1220469"/>
            <a:ext cx="3251921" cy="384721"/>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1. Qu’est ce qu’un projet ?</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4" name="ZoneTexte 23"/>
          <p:cNvSpPr txBox="1"/>
          <p:nvPr/>
        </p:nvSpPr>
        <p:spPr>
          <a:xfrm>
            <a:off x="4475042" y="1805503"/>
            <a:ext cx="3467945" cy="384721"/>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2</a:t>
            </a:r>
            <a:r>
              <a:rPr lang="fr-FR" dirty="0" smtClean="0">
                <a:solidFill>
                  <a:schemeClr val="bg1">
                    <a:lumMod val="65000"/>
                  </a:schemeClr>
                </a:solidFill>
                <a:latin typeface="Segoe UI Semibold" panose="020B0702040204020203" pitchFamily="34" charset="0"/>
                <a:cs typeface="Segoe UI Semibold" panose="020B0702040204020203" pitchFamily="34" charset="0"/>
              </a:rPr>
              <a:t>. Un projet dans l’entreprise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5" name="ZoneTexte 24"/>
          <p:cNvSpPr txBox="1"/>
          <p:nvPr/>
        </p:nvSpPr>
        <p:spPr>
          <a:xfrm>
            <a:off x="4970542" y="2483472"/>
            <a:ext cx="3937318" cy="384721"/>
          </a:xfrm>
          <a:prstGeom prst="rect">
            <a:avLst/>
          </a:prstGeom>
          <a:noFill/>
        </p:spPr>
        <p:txBody>
          <a:bodyPr wrap="square" rtlCol="0">
            <a:spAutoFit/>
          </a:bodyPr>
          <a:lstStyle/>
          <a:p>
            <a:r>
              <a:rPr lang="fr-FR" dirty="0" smtClean="0">
                <a:latin typeface="Segoe UI Semibold" panose="020B0702040204020203" pitchFamily="34" charset="0"/>
                <a:cs typeface="Segoe UI Semibold" panose="020B0702040204020203" pitchFamily="34" charset="0"/>
              </a:rPr>
              <a:t>3. Comment organiser un projet ?</a:t>
            </a:r>
            <a:endParaRPr lang="fr-FR" dirty="0">
              <a:latin typeface="Segoe UI Semibold" panose="020B0702040204020203" pitchFamily="34" charset="0"/>
              <a:cs typeface="Segoe UI Semibold" panose="020B0702040204020203" pitchFamily="34" charset="0"/>
            </a:endParaRPr>
          </a:p>
        </p:txBody>
      </p:sp>
      <p:sp>
        <p:nvSpPr>
          <p:cNvPr id="26" name="ZoneTexte 25"/>
          <p:cNvSpPr txBox="1"/>
          <p:nvPr/>
        </p:nvSpPr>
        <p:spPr>
          <a:xfrm>
            <a:off x="4475042" y="3214690"/>
            <a:ext cx="3937318" cy="384721"/>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4</a:t>
            </a:r>
            <a:r>
              <a:rPr lang="fr-FR" dirty="0" smtClean="0">
                <a:solidFill>
                  <a:schemeClr val="bg1">
                    <a:lumMod val="65000"/>
                  </a:schemeClr>
                </a:solidFill>
                <a:latin typeface="Segoe UI Semibold" panose="020B0702040204020203" pitchFamily="34" charset="0"/>
                <a:cs typeface="Segoe UI Semibold" panose="020B0702040204020203" pitchFamily="34" charset="0"/>
              </a:rPr>
              <a:t>. Cas concrets</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7" name="ZoneTexte 26"/>
          <p:cNvSpPr txBox="1"/>
          <p:nvPr/>
        </p:nvSpPr>
        <p:spPr>
          <a:xfrm>
            <a:off x="4970541" y="3967404"/>
            <a:ext cx="4173459" cy="384721"/>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5. Quelle structure pour un projet ?</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65133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667518" y="49188"/>
            <a:ext cx="6408712" cy="956288"/>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r>
              <a:rPr lang="fr-FR" sz="2800" b="1" dirty="0" smtClean="0">
                <a:solidFill>
                  <a:schemeClr val="tx1"/>
                </a:solidFill>
                <a:latin typeface="Calibri" pitchFamily="34" charset="0"/>
              </a:rPr>
              <a:t>Fondamentaux</a:t>
            </a:r>
          </a:p>
          <a:p>
            <a:pPr algn="ctr"/>
            <a:r>
              <a:rPr lang="fr-FR" sz="2800" b="1" dirty="0" smtClean="0">
                <a:solidFill>
                  <a:schemeClr val="accent1">
                    <a:lumMod val="50000"/>
                  </a:schemeClr>
                </a:solidFill>
                <a:latin typeface="Calibri" pitchFamily="34" charset="0"/>
              </a:rPr>
              <a:t>Chapitre 3</a:t>
            </a:r>
          </a:p>
        </p:txBody>
      </p:sp>
      <p:sp>
        <p:nvSpPr>
          <p:cNvPr id="8" name="Rectangle 176"/>
          <p:cNvSpPr txBox="1">
            <a:spLocks noChangeArrowheads="1"/>
          </p:cNvSpPr>
          <p:nvPr/>
        </p:nvSpPr>
        <p:spPr>
          <a:xfrm>
            <a:off x="2693445" y="4657700"/>
            <a:ext cx="6313582" cy="571500"/>
          </a:xfrm>
          <a:prstGeom prst="rect">
            <a:avLst/>
          </a:prstGeom>
        </p:spPr>
        <p:txBody>
          <a:bodyP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fr-CH" sz="3600" b="1" dirty="0" smtClean="0">
                <a:solidFill>
                  <a:srgbClr val="002060"/>
                </a:solidFill>
                <a:latin typeface="+mn-lt"/>
              </a:rPr>
              <a:t>Comment organiser un projet ?</a:t>
            </a:r>
            <a:endParaRPr lang="fr-FR" sz="3600" b="1" dirty="0" smtClean="0">
              <a:solidFill>
                <a:srgbClr val="002060"/>
              </a:solidFill>
              <a:latin typeface="+mn-lt"/>
            </a:endParaRPr>
          </a:p>
        </p:txBody>
      </p:sp>
      <p:sp>
        <p:nvSpPr>
          <p:cNvPr id="5" name="ZoneTexte 7"/>
          <p:cNvSpPr txBox="1"/>
          <p:nvPr/>
        </p:nvSpPr>
        <p:spPr>
          <a:xfrm>
            <a:off x="7524328" y="5449788"/>
            <a:ext cx="1619672" cy="265212"/>
          </a:xfrm>
          <a:prstGeom prst="rect">
            <a:avLst/>
          </a:prstGeom>
          <a:noFill/>
        </p:spPr>
        <p:txBody>
          <a:bodyPr wrap="square" rtlCol="0">
            <a:spAutoFit/>
          </a:bodyPr>
          <a:lstStyle/>
          <a:p>
            <a:r>
              <a:rPr lang="fr-FR" sz="1100" dirty="0" smtClean="0">
                <a:latin typeface="+mn-lt"/>
              </a:rPr>
              <a:t>Image : cc-by  </a:t>
            </a:r>
            <a:r>
              <a:rPr lang="fr-FR" sz="1100" dirty="0" smtClean="0">
                <a:latin typeface="+mn-lt"/>
                <a:hlinkClick r:id="rId3"/>
              </a:rPr>
              <a:t>source</a:t>
            </a:r>
            <a:endParaRPr lang="fr-FR" sz="1100" dirty="0">
              <a:latin typeface="+mn-lt"/>
            </a:endParaRPr>
          </a:p>
        </p:txBody>
      </p:sp>
      <p:pic>
        <p:nvPicPr>
          <p:cNvPr id="3074" name="Picture 2" descr="https://upload.wikimedia.org/wikipedia/commons/b/bd/Gemini_spacecraf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1345332"/>
            <a:ext cx="4206528" cy="30097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079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2916496" y="985292"/>
            <a:ext cx="6120000" cy="43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Autofit/>
          </a:bodyPr>
          <a:lstStyle/>
          <a:p>
            <a:r>
              <a:rPr lang="fr-FR" sz="2800" dirty="0" smtClean="0">
                <a:latin typeface="Calibri" pitchFamily="34" charset="0"/>
                <a:cs typeface="Calibri" pitchFamily="34" charset="0"/>
              </a:rPr>
              <a:t>Développement séquentiel : </a:t>
            </a:r>
            <a:br>
              <a:rPr lang="fr-FR" sz="2800" dirty="0" smtClean="0">
                <a:latin typeface="Calibri" pitchFamily="34" charset="0"/>
                <a:cs typeface="Calibri" pitchFamily="34" charset="0"/>
              </a:rPr>
            </a:br>
            <a:r>
              <a:rPr lang="fr-FR" sz="2800" dirty="0" smtClean="0">
                <a:latin typeface="Calibri" pitchFamily="34" charset="0"/>
                <a:cs typeface="Calibri" pitchFamily="34" charset="0"/>
              </a:rPr>
              <a:t>en cascade</a:t>
            </a:r>
            <a:endParaRPr lang="fr-FR" sz="2800" dirty="0">
              <a:latin typeface="Calibri" pitchFamily="34" charset="0"/>
              <a:cs typeface="Calibri" pitchFamily="34" charset="0"/>
            </a:endParaRPr>
          </a:p>
        </p:txBody>
      </p:sp>
      <p:sp>
        <p:nvSpPr>
          <p:cNvPr id="3" name="Slide Number Placeholder 2"/>
          <p:cNvSpPr>
            <a:spLocks noGrp="1"/>
          </p:cNvSpPr>
          <p:nvPr>
            <p:ph type="sldNum" sz="quarter" idx="10"/>
          </p:nvPr>
        </p:nvSpPr>
        <p:spPr>
          <a:xfrm>
            <a:off x="8532440" y="5360866"/>
            <a:ext cx="611560" cy="337220"/>
          </a:xfrm>
        </p:spPr>
        <p:txBody>
          <a:bodyPr/>
          <a:lstStyle/>
          <a:p>
            <a:pPr>
              <a:defRPr/>
            </a:pPr>
            <a:fld id="{7F07B8DE-9430-46E8-A38B-5DA0DE501445}" type="slidenum">
              <a:rPr lang="fr-FR" smtClean="0"/>
              <a:pPr>
                <a:defRPr/>
              </a:pPr>
              <a:t>29</a:t>
            </a:fld>
            <a:endParaRPr lang="fr-FR" dirty="0"/>
          </a:p>
        </p:txBody>
      </p:sp>
      <p:sp>
        <p:nvSpPr>
          <p:cNvPr id="8" name="Rectangle 7"/>
          <p:cNvSpPr/>
          <p:nvPr/>
        </p:nvSpPr>
        <p:spPr>
          <a:xfrm>
            <a:off x="3831783" y="4577513"/>
            <a:ext cx="2360908" cy="471325"/>
          </a:xfrm>
          <a:prstGeom prst="rect">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smtClean="0">
                <a:solidFill>
                  <a:schemeClr val="tx1">
                    <a:lumMod val="95000"/>
                    <a:lumOff val="5000"/>
                  </a:schemeClr>
                </a:solidFill>
                <a:latin typeface="Gadugi" panose="020B0502040204020203" pitchFamily="34" charset="0"/>
              </a:rPr>
              <a:t>Qualification</a:t>
            </a:r>
            <a:endParaRPr lang="fr-FR" sz="1200" b="1" dirty="0">
              <a:solidFill>
                <a:schemeClr val="tx1">
                  <a:lumMod val="95000"/>
                  <a:lumOff val="5000"/>
                </a:schemeClr>
              </a:solidFill>
              <a:latin typeface="Gadugi" panose="020B0502040204020203" pitchFamily="34" charset="0"/>
            </a:endParaRPr>
          </a:p>
        </p:txBody>
      </p:sp>
      <p:sp>
        <p:nvSpPr>
          <p:cNvPr id="4" name="Rectangle 3"/>
          <p:cNvSpPr/>
          <p:nvPr/>
        </p:nvSpPr>
        <p:spPr>
          <a:xfrm>
            <a:off x="3848647" y="1217654"/>
            <a:ext cx="2360908" cy="471325"/>
          </a:xfrm>
          <a:prstGeom prst="rect">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smtClean="0">
                <a:solidFill>
                  <a:schemeClr val="tx1">
                    <a:lumMod val="95000"/>
                    <a:lumOff val="5000"/>
                  </a:schemeClr>
                </a:solidFill>
                <a:latin typeface="Gadugi" panose="020B0502040204020203" pitchFamily="34" charset="0"/>
              </a:rPr>
              <a:t>Réflexions commerciales</a:t>
            </a:r>
            <a:endParaRPr lang="fr-FR" sz="1200" b="1" dirty="0">
              <a:solidFill>
                <a:schemeClr val="tx1">
                  <a:lumMod val="95000"/>
                  <a:lumOff val="5000"/>
                </a:schemeClr>
              </a:solidFill>
              <a:latin typeface="Gadugi" panose="020B0502040204020203" pitchFamily="34" charset="0"/>
            </a:endParaRPr>
          </a:p>
        </p:txBody>
      </p:sp>
      <p:sp>
        <p:nvSpPr>
          <p:cNvPr id="5" name="Rectangle 4"/>
          <p:cNvSpPr/>
          <p:nvPr/>
        </p:nvSpPr>
        <p:spPr>
          <a:xfrm>
            <a:off x="3848647" y="2042461"/>
            <a:ext cx="2360908" cy="471325"/>
          </a:xfrm>
          <a:prstGeom prst="rect">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smtClean="0">
                <a:solidFill>
                  <a:schemeClr val="tx1">
                    <a:lumMod val="95000"/>
                    <a:lumOff val="5000"/>
                  </a:schemeClr>
                </a:solidFill>
                <a:latin typeface="Gadugi" panose="020B0502040204020203" pitchFamily="34" charset="0"/>
              </a:rPr>
              <a:t>Conception</a:t>
            </a:r>
            <a:endParaRPr lang="fr-FR" sz="1200" b="1" dirty="0">
              <a:solidFill>
                <a:schemeClr val="tx1">
                  <a:lumMod val="95000"/>
                  <a:lumOff val="5000"/>
                </a:schemeClr>
              </a:solidFill>
              <a:latin typeface="Gadugi" panose="020B0502040204020203" pitchFamily="34" charset="0"/>
            </a:endParaRPr>
          </a:p>
        </p:txBody>
      </p:sp>
      <p:sp>
        <p:nvSpPr>
          <p:cNvPr id="6" name="Rectangle 5"/>
          <p:cNvSpPr/>
          <p:nvPr/>
        </p:nvSpPr>
        <p:spPr>
          <a:xfrm>
            <a:off x="3844333" y="2886961"/>
            <a:ext cx="2360908" cy="471325"/>
          </a:xfrm>
          <a:prstGeom prst="rect">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smtClean="0">
                <a:solidFill>
                  <a:schemeClr val="tx1">
                    <a:lumMod val="95000"/>
                    <a:lumOff val="5000"/>
                  </a:schemeClr>
                </a:solidFill>
                <a:latin typeface="Gadugi" panose="020B0502040204020203" pitchFamily="34" charset="0"/>
              </a:rPr>
              <a:t>Définition industrielle</a:t>
            </a:r>
            <a:endParaRPr lang="fr-FR" sz="1200" b="1" dirty="0">
              <a:solidFill>
                <a:schemeClr val="tx1">
                  <a:lumMod val="95000"/>
                  <a:lumOff val="5000"/>
                </a:schemeClr>
              </a:solidFill>
              <a:latin typeface="Gadugi" panose="020B0502040204020203" pitchFamily="34" charset="0"/>
            </a:endParaRPr>
          </a:p>
        </p:txBody>
      </p:sp>
      <p:sp>
        <p:nvSpPr>
          <p:cNvPr id="7" name="Rectangle 6"/>
          <p:cNvSpPr/>
          <p:nvPr/>
        </p:nvSpPr>
        <p:spPr>
          <a:xfrm>
            <a:off x="3833316" y="3731571"/>
            <a:ext cx="2360908" cy="471325"/>
          </a:xfrm>
          <a:prstGeom prst="rect">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smtClean="0">
                <a:solidFill>
                  <a:schemeClr val="tx1">
                    <a:lumMod val="95000"/>
                    <a:lumOff val="5000"/>
                  </a:schemeClr>
                </a:solidFill>
                <a:latin typeface="Gadugi" panose="020B0502040204020203" pitchFamily="34" charset="0"/>
              </a:rPr>
              <a:t>Industrialisation</a:t>
            </a:r>
            <a:endParaRPr lang="fr-FR" sz="1200" b="1" dirty="0">
              <a:solidFill>
                <a:schemeClr val="tx1">
                  <a:lumMod val="95000"/>
                  <a:lumOff val="5000"/>
                </a:schemeClr>
              </a:solidFill>
              <a:latin typeface="Gadugi" panose="020B0502040204020203" pitchFamily="34" charset="0"/>
            </a:endParaRPr>
          </a:p>
        </p:txBody>
      </p:sp>
      <p:cxnSp>
        <p:nvCxnSpPr>
          <p:cNvPr id="9" name="Connecteur droit avec flèche 8"/>
          <p:cNvCxnSpPr>
            <a:stCxn id="4" idx="2"/>
            <a:endCxn id="5" idx="0"/>
          </p:cNvCxnSpPr>
          <p:nvPr/>
        </p:nvCxnSpPr>
        <p:spPr>
          <a:xfrm>
            <a:off x="5029101" y="1688979"/>
            <a:ext cx="0" cy="353482"/>
          </a:xfrm>
          <a:prstGeom prst="straightConnector1">
            <a:avLst/>
          </a:prstGeom>
          <a:ln w="127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stCxn id="5" idx="2"/>
            <a:endCxn id="6" idx="0"/>
          </p:cNvCxnSpPr>
          <p:nvPr/>
        </p:nvCxnSpPr>
        <p:spPr>
          <a:xfrm flipH="1">
            <a:off x="5024787" y="2513786"/>
            <a:ext cx="4314" cy="373175"/>
          </a:xfrm>
          <a:prstGeom prst="straightConnector1">
            <a:avLst/>
          </a:prstGeom>
          <a:ln w="127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6" idx="2"/>
            <a:endCxn id="7" idx="0"/>
          </p:cNvCxnSpPr>
          <p:nvPr/>
        </p:nvCxnSpPr>
        <p:spPr>
          <a:xfrm flipH="1">
            <a:off x="5013770" y="3358286"/>
            <a:ext cx="11017" cy="373285"/>
          </a:xfrm>
          <a:prstGeom prst="straightConnector1">
            <a:avLst/>
          </a:prstGeom>
          <a:ln w="127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7" idx="2"/>
            <a:endCxn id="8" idx="0"/>
          </p:cNvCxnSpPr>
          <p:nvPr/>
        </p:nvCxnSpPr>
        <p:spPr>
          <a:xfrm flipH="1">
            <a:off x="5012237" y="4202896"/>
            <a:ext cx="1533" cy="374617"/>
          </a:xfrm>
          <a:prstGeom prst="straightConnector1">
            <a:avLst/>
          </a:prstGeom>
          <a:ln w="127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334220" y="1743257"/>
            <a:ext cx="2019655" cy="276999"/>
          </a:xfrm>
          <a:prstGeom prst="rect">
            <a:avLst/>
          </a:prstGeom>
          <a:noFill/>
        </p:spPr>
        <p:txBody>
          <a:bodyPr wrap="none" rtlCol="0">
            <a:spAutoFit/>
          </a:bodyPr>
          <a:lstStyle/>
          <a:p>
            <a:r>
              <a:rPr lang="fr-FR" sz="1200" dirty="0" smtClean="0">
                <a:solidFill>
                  <a:schemeClr val="tx1">
                    <a:lumMod val="95000"/>
                    <a:lumOff val="5000"/>
                  </a:schemeClr>
                </a:solidFill>
                <a:latin typeface="Gadugi" panose="020B0502040204020203" pitchFamily="34" charset="0"/>
              </a:rPr>
              <a:t>Décision de lancer le projet</a:t>
            </a:r>
            <a:endParaRPr lang="fr-FR" sz="1200" dirty="0">
              <a:solidFill>
                <a:schemeClr val="tx1">
                  <a:lumMod val="95000"/>
                  <a:lumOff val="5000"/>
                </a:schemeClr>
              </a:solidFill>
              <a:latin typeface="Gadugi" panose="020B0502040204020203" pitchFamily="34" charset="0"/>
            </a:endParaRPr>
          </a:p>
        </p:txBody>
      </p:sp>
      <p:sp>
        <p:nvSpPr>
          <p:cNvPr id="19" name="ZoneTexte 18"/>
          <p:cNvSpPr txBox="1"/>
          <p:nvPr/>
        </p:nvSpPr>
        <p:spPr>
          <a:xfrm>
            <a:off x="5032148" y="2632165"/>
            <a:ext cx="391453" cy="230832"/>
          </a:xfrm>
          <a:prstGeom prst="rect">
            <a:avLst/>
          </a:prstGeom>
          <a:noFill/>
        </p:spPr>
        <p:txBody>
          <a:bodyPr wrap="none" rtlCol="0">
            <a:spAutoFit/>
          </a:bodyPr>
          <a:lstStyle/>
          <a:p>
            <a:r>
              <a:rPr lang="fr-FR" sz="900" dirty="0" smtClean="0">
                <a:solidFill>
                  <a:schemeClr val="tx1">
                    <a:lumMod val="95000"/>
                    <a:lumOff val="5000"/>
                  </a:schemeClr>
                </a:solidFill>
                <a:latin typeface="Gadugi" panose="020B0502040204020203" pitchFamily="34" charset="0"/>
              </a:rPr>
              <a:t>Puis</a:t>
            </a:r>
            <a:endParaRPr lang="fr-FR" sz="900" dirty="0">
              <a:solidFill>
                <a:schemeClr val="tx1">
                  <a:lumMod val="95000"/>
                  <a:lumOff val="5000"/>
                </a:schemeClr>
              </a:solidFill>
              <a:latin typeface="Gadugi" panose="020B0502040204020203" pitchFamily="34" charset="0"/>
            </a:endParaRPr>
          </a:p>
        </p:txBody>
      </p:sp>
      <p:sp>
        <p:nvSpPr>
          <p:cNvPr id="20" name="ZoneTexte 19"/>
          <p:cNvSpPr txBox="1"/>
          <p:nvPr/>
        </p:nvSpPr>
        <p:spPr>
          <a:xfrm>
            <a:off x="5035188" y="3446439"/>
            <a:ext cx="391453" cy="230832"/>
          </a:xfrm>
          <a:prstGeom prst="rect">
            <a:avLst/>
          </a:prstGeom>
          <a:noFill/>
        </p:spPr>
        <p:txBody>
          <a:bodyPr wrap="none" rtlCol="0">
            <a:spAutoFit/>
          </a:bodyPr>
          <a:lstStyle/>
          <a:p>
            <a:r>
              <a:rPr lang="fr-FR" sz="900" dirty="0" smtClean="0">
                <a:solidFill>
                  <a:schemeClr val="tx1">
                    <a:lumMod val="95000"/>
                    <a:lumOff val="5000"/>
                  </a:schemeClr>
                </a:solidFill>
                <a:latin typeface="Gadugi" panose="020B0502040204020203" pitchFamily="34" charset="0"/>
              </a:rPr>
              <a:t>Puis</a:t>
            </a:r>
            <a:endParaRPr lang="fr-FR" sz="900" dirty="0">
              <a:solidFill>
                <a:schemeClr val="tx1">
                  <a:lumMod val="95000"/>
                  <a:lumOff val="5000"/>
                </a:schemeClr>
              </a:solidFill>
              <a:latin typeface="Gadugi" panose="020B0502040204020203" pitchFamily="34" charset="0"/>
            </a:endParaRPr>
          </a:p>
        </p:txBody>
      </p:sp>
      <p:sp>
        <p:nvSpPr>
          <p:cNvPr id="21" name="ZoneTexte 20"/>
          <p:cNvSpPr txBox="1"/>
          <p:nvPr/>
        </p:nvSpPr>
        <p:spPr>
          <a:xfrm>
            <a:off x="5048478" y="4282682"/>
            <a:ext cx="391453" cy="230832"/>
          </a:xfrm>
          <a:prstGeom prst="rect">
            <a:avLst/>
          </a:prstGeom>
          <a:noFill/>
        </p:spPr>
        <p:txBody>
          <a:bodyPr wrap="none" rtlCol="0">
            <a:spAutoFit/>
          </a:bodyPr>
          <a:lstStyle/>
          <a:p>
            <a:r>
              <a:rPr lang="fr-FR" sz="900" dirty="0" smtClean="0">
                <a:solidFill>
                  <a:schemeClr val="tx1">
                    <a:lumMod val="95000"/>
                    <a:lumOff val="5000"/>
                  </a:schemeClr>
                </a:solidFill>
                <a:latin typeface="Gadugi" panose="020B0502040204020203" pitchFamily="34" charset="0"/>
              </a:rPr>
              <a:t>Puis</a:t>
            </a:r>
            <a:endParaRPr lang="fr-FR" sz="900" dirty="0">
              <a:solidFill>
                <a:schemeClr val="tx1">
                  <a:lumMod val="95000"/>
                  <a:lumOff val="5000"/>
                </a:schemeClr>
              </a:solidFill>
              <a:latin typeface="Gadugi" panose="020B0502040204020203" pitchFamily="34" charset="0"/>
            </a:endParaRPr>
          </a:p>
        </p:txBody>
      </p:sp>
      <p:grpSp>
        <p:nvGrpSpPr>
          <p:cNvPr id="23" name="Groupe 42"/>
          <p:cNvGrpSpPr/>
          <p:nvPr/>
        </p:nvGrpSpPr>
        <p:grpSpPr>
          <a:xfrm>
            <a:off x="5934143" y="2436960"/>
            <a:ext cx="576000" cy="576064"/>
            <a:chOff x="6053667" y="2971800"/>
            <a:chExt cx="575733" cy="685800"/>
          </a:xfrm>
          <a:solidFill>
            <a:srgbClr val="FFF40D"/>
          </a:solidFill>
        </p:grpSpPr>
        <p:sp>
          <p:nvSpPr>
            <p:cNvPr id="25" name="Flèche courbée vers le haut 24"/>
            <p:cNvSpPr/>
            <p:nvPr/>
          </p:nvSpPr>
          <p:spPr>
            <a:xfrm>
              <a:off x="6096000" y="3352800"/>
              <a:ext cx="533400" cy="304800"/>
            </a:xfrm>
            <a:prstGeom prst="curvedUp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200">
                <a:solidFill>
                  <a:schemeClr val="tx1"/>
                </a:solidFill>
                <a:latin typeface="Gadugi" panose="020B0502040204020203" pitchFamily="34" charset="0"/>
              </a:endParaRPr>
            </a:p>
          </p:txBody>
        </p:sp>
        <p:sp>
          <p:nvSpPr>
            <p:cNvPr id="26" name="Flèche courbée vers le haut 25"/>
            <p:cNvSpPr/>
            <p:nvPr/>
          </p:nvSpPr>
          <p:spPr>
            <a:xfrm rot="10800000">
              <a:off x="6053667" y="2971800"/>
              <a:ext cx="533400" cy="304800"/>
            </a:xfrm>
            <a:prstGeom prst="curvedUp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200">
                <a:solidFill>
                  <a:schemeClr val="tx1"/>
                </a:solidFill>
                <a:latin typeface="Gadugi" panose="020B0502040204020203" pitchFamily="34" charset="0"/>
              </a:endParaRPr>
            </a:p>
          </p:txBody>
        </p:sp>
      </p:grpSp>
      <p:sp>
        <p:nvSpPr>
          <p:cNvPr id="24" name="ZoneTexte 23"/>
          <p:cNvSpPr txBox="1"/>
          <p:nvPr/>
        </p:nvSpPr>
        <p:spPr>
          <a:xfrm>
            <a:off x="6652130" y="2587176"/>
            <a:ext cx="1701747" cy="276999"/>
          </a:xfrm>
          <a:prstGeom prst="rect">
            <a:avLst/>
          </a:prstGeom>
          <a:noFill/>
        </p:spPr>
        <p:txBody>
          <a:bodyPr wrap="square" rtlCol="0">
            <a:spAutoFit/>
          </a:bodyPr>
          <a:lstStyle/>
          <a:p>
            <a:r>
              <a:rPr lang="fr-FR" sz="1200" dirty="0" smtClean="0">
                <a:solidFill>
                  <a:schemeClr val="tx1">
                    <a:lumMod val="95000"/>
                    <a:lumOff val="5000"/>
                  </a:schemeClr>
                </a:solidFill>
                <a:latin typeface="Gadugi" panose="020B0502040204020203" pitchFamily="34" charset="0"/>
              </a:rPr>
              <a:t>Transfert des dossiers</a:t>
            </a:r>
            <a:endParaRPr lang="fr-FR" sz="1200" dirty="0">
              <a:solidFill>
                <a:schemeClr val="tx1">
                  <a:lumMod val="95000"/>
                  <a:lumOff val="5000"/>
                </a:schemeClr>
              </a:solidFill>
              <a:latin typeface="Gadugi" panose="020B0502040204020203" pitchFamily="34" charset="0"/>
            </a:endParaRPr>
          </a:p>
        </p:txBody>
      </p:sp>
      <p:grpSp>
        <p:nvGrpSpPr>
          <p:cNvPr id="28" name="Groupe 41"/>
          <p:cNvGrpSpPr/>
          <p:nvPr/>
        </p:nvGrpSpPr>
        <p:grpSpPr>
          <a:xfrm>
            <a:off x="5951260" y="3251794"/>
            <a:ext cx="576000" cy="576000"/>
            <a:chOff x="6053667" y="4114800"/>
            <a:chExt cx="575733" cy="685800"/>
          </a:xfrm>
          <a:solidFill>
            <a:srgbClr val="FFF40D"/>
          </a:solidFill>
        </p:grpSpPr>
        <p:sp>
          <p:nvSpPr>
            <p:cNvPr id="30" name="Flèche courbée vers le haut 29"/>
            <p:cNvSpPr/>
            <p:nvPr/>
          </p:nvSpPr>
          <p:spPr>
            <a:xfrm>
              <a:off x="6096000" y="4495800"/>
              <a:ext cx="533400" cy="304800"/>
            </a:xfrm>
            <a:prstGeom prst="curvedUp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200">
                <a:solidFill>
                  <a:schemeClr val="tx1"/>
                </a:solidFill>
                <a:latin typeface="Gadugi" panose="020B0502040204020203" pitchFamily="34" charset="0"/>
              </a:endParaRPr>
            </a:p>
          </p:txBody>
        </p:sp>
        <p:sp>
          <p:nvSpPr>
            <p:cNvPr id="31" name="Flèche courbée vers le haut 30"/>
            <p:cNvSpPr/>
            <p:nvPr/>
          </p:nvSpPr>
          <p:spPr>
            <a:xfrm rot="10800000">
              <a:off x="6053667" y="4114800"/>
              <a:ext cx="533400" cy="304800"/>
            </a:xfrm>
            <a:prstGeom prst="curvedUp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200">
                <a:solidFill>
                  <a:schemeClr val="tx1"/>
                </a:solidFill>
                <a:latin typeface="Gadugi" panose="020B0502040204020203" pitchFamily="34" charset="0"/>
              </a:endParaRPr>
            </a:p>
          </p:txBody>
        </p:sp>
      </p:grpSp>
      <p:grpSp>
        <p:nvGrpSpPr>
          <p:cNvPr id="33" name="Groupe 40"/>
          <p:cNvGrpSpPr/>
          <p:nvPr/>
        </p:nvGrpSpPr>
        <p:grpSpPr>
          <a:xfrm>
            <a:off x="5951260" y="4110098"/>
            <a:ext cx="576000" cy="576000"/>
            <a:chOff x="6019801" y="5105400"/>
            <a:chExt cx="575733" cy="685800"/>
          </a:xfrm>
          <a:solidFill>
            <a:srgbClr val="FFF40D"/>
          </a:solidFill>
        </p:grpSpPr>
        <p:sp>
          <p:nvSpPr>
            <p:cNvPr id="35" name="Flèche courbée vers le haut 34"/>
            <p:cNvSpPr/>
            <p:nvPr/>
          </p:nvSpPr>
          <p:spPr>
            <a:xfrm>
              <a:off x="6062134" y="5486400"/>
              <a:ext cx="533400" cy="304800"/>
            </a:xfrm>
            <a:prstGeom prst="curvedUpArrow">
              <a:avLst/>
            </a:prstGeom>
            <a:ln/>
          </p:spPr>
          <p:style>
            <a:lnRef idx="3">
              <a:schemeClr val="lt1"/>
            </a:lnRef>
            <a:fillRef idx="1">
              <a:schemeClr val="accent2"/>
            </a:fillRef>
            <a:effectRef idx="1">
              <a:schemeClr val="accent2"/>
            </a:effectRef>
            <a:fontRef idx="minor">
              <a:schemeClr val="lt1"/>
            </a:fontRef>
          </p:style>
          <p:txBody>
            <a:bodyPr rtlCol="0" anchor="ctr"/>
            <a:lstStyle/>
            <a:p>
              <a:endParaRPr lang="fr-FR" sz="1200" b="1">
                <a:solidFill>
                  <a:schemeClr val="tx1"/>
                </a:solidFill>
                <a:latin typeface="Gadugi" panose="020B0502040204020203" pitchFamily="34" charset="0"/>
              </a:endParaRPr>
            </a:p>
          </p:txBody>
        </p:sp>
        <p:sp>
          <p:nvSpPr>
            <p:cNvPr id="36" name="Flèche courbée vers le haut 35"/>
            <p:cNvSpPr/>
            <p:nvPr/>
          </p:nvSpPr>
          <p:spPr>
            <a:xfrm rot="10800000">
              <a:off x="6019801" y="5105400"/>
              <a:ext cx="533400" cy="304800"/>
            </a:xfrm>
            <a:prstGeom prst="curvedUpArrow">
              <a:avLst/>
            </a:prstGeom>
            <a:ln/>
          </p:spPr>
          <p:style>
            <a:lnRef idx="3">
              <a:schemeClr val="lt1"/>
            </a:lnRef>
            <a:fillRef idx="1">
              <a:schemeClr val="accent2"/>
            </a:fillRef>
            <a:effectRef idx="1">
              <a:schemeClr val="accent2"/>
            </a:effectRef>
            <a:fontRef idx="minor">
              <a:schemeClr val="lt1"/>
            </a:fontRef>
          </p:style>
          <p:txBody>
            <a:bodyPr rtlCol="0" anchor="ctr"/>
            <a:lstStyle/>
            <a:p>
              <a:endParaRPr lang="fr-FR" sz="1200" b="1">
                <a:solidFill>
                  <a:schemeClr val="tx1"/>
                </a:solidFill>
                <a:latin typeface="Gadugi" panose="020B0502040204020203" pitchFamily="34" charset="0"/>
              </a:endParaRPr>
            </a:p>
          </p:txBody>
        </p:sp>
      </p:grpSp>
      <p:sp>
        <p:nvSpPr>
          <p:cNvPr id="29" name="ZoneTexte 28"/>
          <p:cNvSpPr txBox="1"/>
          <p:nvPr/>
        </p:nvSpPr>
        <p:spPr>
          <a:xfrm>
            <a:off x="6678182" y="3421374"/>
            <a:ext cx="1768814" cy="276999"/>
          </a:xfrm>
          <a:prstGeom prst="rect">
            <a:avLst/>
          </a:prstGeom>
          <a:noFill/>
        </p:spPr>
        <p:txBody>
          <a:bodyPr wrap="square" rtlCol="0">
            <a:spAutoFit/>
          </a:bodyPr>
          <a:lstStyle/>
          <a:p>
            <a:r>
              <a:rPr lang="fr-FR" sz="1200" dirty="0" smtClean="0">
                <a:solidFill>
                  <a:schemeClr val="tx1">
                    <a:lumMod val="95000"/>
                    <a:lumOff val="5000"/>
                  </a:schemeClr>
                </a:solidFill>
                <a:latin typeface="Gadugi" panose="020B0502040204020203" pitchFamily="34" charset="0"/>
              </a:rPr>
              <a:t>Transfert des dossiers</a:t>
            </a:r>
            <a:endParaRPr lang="fr-FR" sz="1200" dirty="0">
              <a:solidFill>
                <a:schemeClr val="tx1">
                  <a:lumMod val="95000"/>
                  <a:lumOff val="5000"/>
                </a:schemeClr>
              </a:solidFill>
              <a:latin typeface="Gadugi" panose="020B0502040204020203" pitchFamily="34" charset="0"/>
            </a:endParaRPr>
          </a:p>
        </p:txBody>
      </p:sp>
      <p:sp>
        <p:nvSpPr>
          <p:cNvPr id="34" name="ZoneTexte 33"/>
          <p:cNvSpPr txBox="1"/>
          <p:nvPr/>
        </p:nvSpPr>
        <p:spPr>
          <a:xfrm>
            <a:off x="6688625" y="4187538"/>
            <a:ext cx="1771755" cy="276999"/>
          </a:xfrm>
          <a:prstGeom prst="rect">
            <a:avLst/>
          </a:prstGeom>
          <a:noFill/>
        </p:spPr>
        <p:txBody>
          <a:bodyPr wrap="square" rtlCol="0">
            <a:spAutoFit/>
          </a:bodyPr>
          <a:lstStyle/>
          <a:p>
            <a:r>
              <a:rPr lang="fr-FR" sz="1200" dirty="0" smtClean="0">
                <a:solidFill>
                  <a:schemeClr val="tx1">
                    <a:lumMod val="95000"/>
                    <a:lumOff val="5000"/>
                  </a:schemeClr>
                </a:solidFill>
                <a:latin typeface="Gadugi" panose="020B0502040204020203" pitchFamily="34" charset="0"/>
              </a:rPr>
              <a:t>Transfert des dossiers</a:t>
            </a:r>
            <a:endParaRPr lang="fr-FR" sz="1200" dirty="0">
              <a:solidFill>
                <a:schemeClr val="tx1">
                  <a:lumMod val="95000"/>
                  <a:lumOff val="5000"/>
                </a:schemeClr>
              </a:solidFill>
              <a:latin typeface="Gadugi" panose="020B0502040204020203" pitchFamily="34" charset="0"/>
            </a:endParaRPr>
          </a:p>
        </p:txBody>
      </p:sp>
      <p:sp>
        <p:nvSpPr>
          <p:cNvPr id="37" name="Rectangle 36"/>
          <p:cNvSpPr/>
          <p:nvPr/>
        </p:nvSpPr>
        <p:spPr>
          <a:xfrm>
            <a:off x="483664" y="3189976"/>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grpSp>
        <p:nvGrpSpPr>
          <p:cNvPr id="15" name="Groupe 14"/>
          <p:cNvGrpSpPr/>
          <p:nvPr/>
        </p:nvGrpSpPr>
        <p:grpSpPr>
          <a:xfrm>
            <a:off x="3288983" y="2278123"/>
            <a:ext cx="562937" cy="2547020"/>
            <a:chOff x="3288983" y="2278123"/>
            <a:chExt cx="562937" cy="2547020"/>
          </a:xfrm>
        </p:grpSpPr>
        <p:cxnSp>
          <p:nvCxnSpPr>
            <p:cNvPr id="73" name="Connecteur droit 72"/>
            <p:cNvCxnSpPr/>
            <p:nvPr/>
          </p:nvCxnSpPr>
          <p:spPr>
            <a:xfrm>
              <a:off x="3294144" y="2278123"/>
              <a:ext cx="14503" cy="254702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a:off x="3288983" y="2287955"/>
              <a:ext cx="540000" cy="0"/>
            </a:xfrm>
            <a:prstGeom prst="line">
              <a:avLst/>
            </a:prstGeom>
            <a:ln w="28575">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3294144" y="3115052"/>
              <a:ext cx="540000" cy="0"/>
            </a:xfrm>
            <a:prstGeom prst="line">
              <a:avLst/>
            </a:prstGeom>
            <a:ln w="28575">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3311920" y="3949812"/>
              <a:ext cx="540000" cy="0"/>
            </a:xfrm>
            <a:prstGeom prst="line">
              <a:avLst/>
            </a:prstGeom>
            <a:ln w="28575">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H="1" flipV="1">
              <a:off x="3305824" y="4802860"/>
              <a:ext cx="530631" cy="1"/>
            </a:xfrm>
            <a:prstGeom prst="line">
              <a:avLst/>
            </a:prstGeom>
            <a:ln w="28575">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85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694039" y="120014"/>
            <a:ext cx="6332718" cy="457233"/>
          </a:xfrm>
          <a:prstGeom prst="rect">
            <a:avLst/>
          </a:prstGeom>
        </p:spPr>
        <p:txBody>
          <a:bodyPr/>
          <a:lstStyle/>
          <a:p>
            <a:pPr algn="ctr">
              <a:spcBef>
                <a:spcPct val="0"/>
              </a:spcBef>
              <a:defRPr/>
            </a:pPr>
            <a:endParaRPr lang="fr-FR" sz="2800" dirty="0">
              <a:solidFill>
                <a:prstClr val="black"/>
              </a:solidFill>
              <a:latin typeface="Calibri" pitchFamily="34" charset="0"/>
              <a:cs typeface="Calibri" pitchFamily="34" charset="0"/>
            </a:endParaRPr>
          </a:p>
        </p:txBody>
      </p:sp>
      <p:sp>
        <p:nvSpPr>
          <p:cNvPr id="4" name="Espace réservé du contenu 2"/>
          <p:cNvSpPr txBox="1">
            <a:spLocks/>
          </p:cNvSpPr>
          <p:nvPr/>
        </p:nvSpPr>
        <p:spPr>
          <a:xfrm>
            <a:off x="2694038" y="502702"/>
            <a:ext cx="6302477" cy="36752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800" b="0" dirty="0">
              <a:solidFill>
                <a:prstClr val="black"/>
              </a:solidFill>
            </a:endParaRPr>
          </a:p>
        </p:txBody>
      </p:sp>
      <p:pic>
        <p:nvPicPr>
          <p:cNvPr id="5" name="Shape 87"/>
          <p:cNvPicPr preferRelativeResize="0">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202013" y="769411"/>
            <a:ext cx="14303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
          <p:cNvSpPr>
            <a:spLocks noGrp="1"/>
          </p:cNvSpPr>
          <p:nvPr>
            <p:ph type="title"/>
          </p:nvPr>
        </p:nvSpPr>
        <p:spPr/>
        <p:txBody>
          <a:bodyPr>
            <a:normAutofit/>
          </a:bodyPr>
          <a:lstStyle/>
          <a:p>
            <a:r>
              <a:rPr lang="fr-FR" sz="2800" dirty="0">
                <a:solidFill>
                  <a:srgbClr val="C00000"/>
                </a:solidFill>
                <a:latin typeface="Calibri" panose="020F0502020204030204" pitchFamily="34" charset="0"/>
              </a:rPr>
              <a:t>Cours </a:t>
            </a:r>
            <a:r>
              <a:rPr lang="fr-FR" sz="2800" dirty="0" smtClean="0">
                <a:solidFill>
                  <a:srgbClr val="C00000"/>
                </a:solidFill>
                <a:latin typeface="Calibri" panose="020F0502020204030204" pitchFamily="34" charset="0"/>
              </a:rPr>
              <a:t>sous </a:t>
            </a:r>
            <a:r>
              <a:rPr lang="fr-FR" sz="2800" dirty="0">
                <a:solidFill>
                  <a:srgbClr val="C00000"/>
                </a:solidFill>
                <a:latin typeface="Calibri" panose="020F0502020204030204" pitchFamily="34" charset="0"/>
              </a:rPr>
              <a:t>licence </a:t>
            </a:r>
            <a:r>
              <a:rPr lang="fr-FR" sz="2800" dirty="0" err="1">
                <a:solidFill>
                  <a:srgbClr val="C00000"/>
                </a:solidFill>
                <a:latin typeface="Calibri" panose="020F0502020204030204" pitchFamily="34" charset="0"/>
              </a:rPr>
              <a:t>Creative</a:t>
            </a:r>
            <a:r>
              <a:rPr lang="fr-FR" sz="2800" dirty="0">
                <a:solidFill>
                  <a:srgbClr val="C00000"/>
                </a:solidFill>
                <a:latin typeface="Calibri" panose="020F0502020204030204" pitchFamily="34" charset="0"/>
              </a:rPr>
              <a:t> Commons </a:t>
            </a:r>
            <a:endParaRPr lang="fr-FR" dirty="0"/>
          </a:p>
        </p:txBody>
      </p:sp>
      <p:sp>
        <p:nvSpPr>
          <p:cNvPr id="7" name="Rectangle 2"/>
          <p:cNvSpPr txBox="1">
            <a:spLocks noChangeArrowheads="1"/>
          </p:cNvSpPr>
          <p:nvPr/>
        </p:nvSpPr>
        <p:spPr bwMode="auto">
          <a:xfrm>
            <a:off x="2555776" y="1951107"/>
            <a:ext cx="6475387" cy="2672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38138" indent="-338138" algn="l" defTabSz="449263" rtl="0" eaLnBrk="0" fontAlgn="base" hangingPunct="0">
              <a:lnSpc>
                <a:spcPct val="86000"/>
              </a:lnSpc>
              <a:spcBef>
                <a:spcPts val="600"/>
              </a:spcBef>
              <a:spcAft>
                <a:spcPct val="0"/>
              </a:spcAft>
              <a:buClr>
                <a:srgbClr val="FF0000"/>
              </a:buClr>
              <a:buSzPct val="100000"/>
              <a:buFont typeface="Times New Roman" pitchFamily="18" charset="0"/>
              <a:buChar char="•"/>
              <a:defRPr sz="2400">
                <a:solidFill>
                  <a:srgbClr val="000000"/>
                </a:solidFill>
                <a:latin typeface="+mn-lt"/>
                <a:ea typeface="+mn-ea"/>
                <a:cs typeface="+mn-cs"/>
              </a:defRPr>
            </a:lvl1pPr>
            <a:lvl2pPr marL="738188" indent="-280988" algn="l" defTabSz="449263" rtl="0" eaLnBrk="0" fontAlgn="base" hangingPunct="0">
              <a:lnSpc>
                <a:spcPct val="86000"/>
              </a:lnSpc>
              <a:spcBef>
                <a:spcPts val="500"/>
              </a:spcBef>
              <a:spcAft>
                <a:spcPct val="0"/>
              </a:spcAft>
              <a:buClr>
                <a:srgbClr val="FF0000"/>
              </a:buClr>
              <a:buSzPct val="100000"/>
              <a:buFont typeface="Times New Roman" pitchFamily="18" charset="0"/>
              <a:buChar char="–"/>
              <a:defRPr sz="2000">
                <a:solidFill>
                  <a:srgbClr val="000099"/>
                </a:solidFill>
                <a:latin typeface="+mn-lt"/>
                <a:cs typeface="+mn-cs"/>
              </a:defRPr>
            </a:lvl2pPr>
            <a:lvl3pPr marL="1143000" indent="-228600" algn="l" defTabSz="449263" rtl="0" eaLnBrk="0" fontAlgn="base" hangingPunct="0">
              <a:lnSpc>
                <a:spcPct val="86000"/>
              </a:lnSpc>
              <a:spcBef>
                <a:spcPts val="450"/>
              </a:spcBef>
              <a:spcAft>
                <a:spcPct val="0"/>
              </a:spcAft>
              <a:buClr>
                <a:srgbClr val="03059F"/>
              </a:buClr>
              <a:buSzPct val="100000"/>
              <a:buFont typeface="Times New Roman" pitchFamily="18" charset="0"/>
              <a:buChar char="•"/>
              <a:defRPr>
                <a:solidFill>
                  <a:srgbClr val="339933"/>
                </a:solidFill>
                <a:latin typeface="+mn-lt"/>
                <a:cs typeface="+mn-cs"/>
              </a:defRPr>
            </a:lvl3pPr>
            <a:lvl4pPr marL="16002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00"/>
                </a:solidFill>
                <a:latin typeface="+mn-lt"/>
                <a:cs typeface="+mn-cs"/>
              </a:defRPr>
            </a:lvl4pPr>
            <a:lvl5pPr marL="20574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5pPr>
            <a:lvl6pPr marL="25146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6pPr>
            <a:lvl7pPr marL="29718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7pPr>
            <a:lvl8pPr marL="34290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8pPr>
            <a:lvl9pPr marL="38862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9pPr>
          </a:lstStyle>
          <a:p>
            <a:pPr marL="450850" indent="0">
              <a:lnSpc>
                <a:spcPct val="150000"/>
              </a:lnSpc>
              <a:buNone/>
            </a:pPr>
            <a:r>
              <a:rPr lang="fr-FR" dirty="0" smtClean="0">
                <a:solidFill>
                  <a:schemeClr val="tx1"/>
                </a:solidFill>
                <a:latin typeface="Calibri" pitchFamily="34" charset="0"/>
                <a:cs typeface="Calibri" pitchFamily="34" charset="0"/>
              </a:rPr>
              <a:t>Pas d’utilisation commerciale</a:t>
            </a:r>
          </a:p>
          <a:p>
            <a:pPr marL="0" indent="0">
              <a:lnSpc>
                <a:spcPct val="150000"/>
              </a:lnSpc>
              <a:buNone/>
            </a:pPr>
            <a:endParaRPr lang="fr-FR" sz="800" dirty="0" smtClean="0">
              <a:solidFill>
                <a:schemeClr val="tx1"/>
              </a:solidFill>
              <a:latin typeface="Calibri" pitchFamily="34" charset="0"/>
              <a:cs typeface="Calibri" pitchFamily="34" charset="0"/>
            </a:endParaRPr>
          </a:p>
          <a:p>
            <a:pPr lvl="1">
              <a:lnSpc>
                <a:spcPct val="100000"/>
              </a:lnSpc>
            </a:pPr>
            <a:r>
              <a:rPr lang="fr-FR" sz="1800" dirty="0" smtClean="0">
                <a:solidFill>
                  <a:schemeClr val="tx1"/>
                </a:solidFill>
                <a:latin typeface="Calibri" pitchFamily="34" charset="0"/>
                <a:cs typeface="Calibri" pitchFamily="34" charset="0"/>
              </a:rPr>
              <a:t>Gratuit pour un usage personnel ou dans un cadre bénévole</a:t>
            </a:r>
          </a:p>
          <a:p>
            <a:pPr lvl="1">
              <a:lnSpc>
                <a:spcPct val="100000"/>
              </a:lnSpc>
            </a:pPr>
            <a:r>
              <a:rPr lang="fr-FR" sz="1800" dirty="0" smtClean="0">
                <a:solidFill>
                  <a:schemeClr val="tx1"/>
                </a:solidFill>
                <a:latin typeface="Calibri" pitchFamily="34" charset="0"/>
                <a:cs typeface="Calibri" pitchFamily="34" charset="0"/>
              </a:rPr>
              <a:t>Entreprise ou cursus universitaire : Demander l’autorisation</a:t>
            </a:r>
          </a:p>
          <a:p>
            <a:pPr lvl="2">
              <a:lnSpc>
                <a:spcPct val="100000"/>
              </a:lnSpc>
              <a:buClrTx/>
            </a:pPr>
            <a:r>
              <a:rPr lang="fr-FR" sz="1700" dirty="0" smtClean="0">
                <a:solidFill>
                  <a:schemeClr val="tx1"/>
                </a:solidFill>
                <a:latin typeface="Calibri" pitchFamily="34" charset="0"/>
                <a:cs typeface="Calibri" pitchFamily="34" charset="0"/>
              </a:rPr>
              <a:t>Votre organisation a-t-elle les droits ? </a:t>
            </a:r>
            <a:r>
              <a:rPr lang="fr-FR" sz="1700" dirty="0">
                <a:solidFill>
                  <a:schemeClr val="tx1"/>
                </a:solidFill>
                <a:latin typeface="Calibri" pitchFamily="34" charset="0"/>
                <a:cs typeface="Calibri" pitchFamily="34" charset="0"/>
              </a:rPr>
              <a:t>=&gt; </a:t>
            </a:r>
            <a:r>
              <a:rPr lang="fr-FR" sz="1700" dirty="0">
                <a:solidFill>
                  <a:schemeClr val="tx1"/>
                </a:solidFill>
                <a:latin typeface="Calibri" pitchFamily="34" charset="0"/>
                <a:cs typeface="Calibri" pitchFamily="34" charset="0"/>
                <a:hlinkClick r:id="rId4"/>
              </a:rPr>
              <a:t>http://</a:t>
            </a:r>
            <a:r>
              <a:rPr lang="fr-FR" sz="1700" dirty="0" smtClean="0">
                <a:solidFill>
                  <a:schemeClr val="tx1"/>
                </a:solidFill>
                <a:latin typeface="Calibri" pitchFamily="34" charset="0"/>
                <a:cs typeface="Calibri" pitchFamily="34" charset="0"/>
                <a:hlinkClick r:id="rId4"/>
              </a:rPr>
              <a:t>goo.gl/s2yRtv</a:t>
            </a:r>
            <a:endParaRPr lang="fr-FR" sz="1700" dirty="0" smtClean="0">
              <a:solidFill>
                <a:schemeClr val="tx1"/>
              </a:solidFill>
              <a:latin typeface="Calibri" pitchFamily="34" charset="0"/>
              <a:cs typeface="Calibri" pitchFamily="34" charset="0"/>
            </a:endParaRPr>
          </a:p>
          <a:p>
            <a:pPr lvl="2">
              <a:lnSpc>
                <a:spcPct val="100000"/>
              </a:lnSpc>
              <a:buClrTx/>
            </a:pPr>
            <a:r>
              <a:rPr lang="fr-FR" sz="1700" dirty="0" smtClean="0">
                <a:solidFill>
                  <a:schemeClr val="tx1"/>
                </a:solidFill>
                <a:latin typeface="Calibri" pitchFamily="34" charset="0"/>
                <a:cs typeface="Calibri" pitchFamily="34" charset="0"/>
              </a:rPr>
              <a:t>RH ou formateur : Faire </a:t>
            </a:r>
            <a:r>
              <a:rPr lang="fr-FR" sz="1700" dirty="0">
                <a:solidFill>
                  <a:schemeClr val="tx1"/>
                </a:solidFill>
                <a:latin typeface="Calibri" pitchFamily="34" charset="0"/>
                <a:cs typeface="Calibri" pitchFamily="34" charset="0"/>
              </a:rPr>
              <a:t>une </a:t>
            </a:r>
            <a:r>
              <a:rPr lang="fr-FR" sz="1700" dirty="0" smtClean="0">
                <a:solidFill>
                  <a:schemeClr val="tx1"/>
                </a:solidFill>
                <a:latin typeface="Calibri" pitchFamily="34" charset="0"/>
                <a:cs typeface="Calibri" pitchFamily="34" charset="0"/>
              </a:rPr>
              <a:t>demande d’utilisation </a:t>
            </a:r>
            <a:r>
              <a:rPr lang="fr-FR" sz="1700" dirty="0">
                <a:solidFill>
                  <a:schemeClr val="tx1"/>
                </a:solidFill>
                <a:latin typeface="Calibri" pitchFamily="34" charset="0"/>
                <a:cs typeface="Calibri" pitchFamily="34" charset="0"/>
              </a:rPr>
              <a:t>=&gt; </a:t>
            </a:r>
            <a:r>
              <a:rPr lang="fr-FR" sz="1700" dirty="0">
                <a:solidFill>
                  <a:schemeClr val="tx1"/>
                </a:solidFill>
                <a:latin typeface="Calibri" pitchFamily="34" charset="0"/>
                <a:cs typeface="Calibri" pitchFamily="34" charset="0"/>
                <a:hlinkClick r:id="rId5"/>
              </a:rPr>
              <a:t>http://</a:t>
            </a:r>
            <a:r>
              <a:rPr lang="fr-FR" sz="1700" dirty="0" smtClean="0">
                <a:solidFill>
                  <a:schemeClr val="tx1"/>
                </a:solidFill>
                <a:latin typeface="Calibri" pitchFamily="34" charset="0"/>
                <a:cs typeface="Calibri" pitchFamily="34" charset="0"/>
                <a:hlinkClick r:id="rId5"/>
              </a:rPr>
              <a:t>goo.gl/2uGj8s</a:t>
            </a:r>
            <a:r>
              <a:rPr lang="fr-FR" sz="1700" dirty="0" smtClean="0">
                <a:solidFill>
                  <a:schemeClr val="tx1"/>
                </a:solidFill>
                <a:latin typeface="Calibri" pitchFamily="34" charset="0"/>
                <a:cs typeface="Calibri" pitchFamily="34" charset="0"/>
              </a:rPr>
              <a:t> </a:t>
            </a:r>
            <a:endParaRPr lang="fr-FR" sz="1700" dirty="0">
              <a:solidFill>
                <a:schemeClr val="tx1"/>
              </a:solidFill>
              <a:latin typeface="Calibri" pitchFamily="34" charset="0"/>
              <a:cs typeface="Calibri" pitchFamily="34" charset="0"/>
            </a:endParaRPr>
          </a:p>
        </p:txBody>
      </p:sp>
      <p:pic>
        <p:nvPicPr>
          <p:cNvPr id="8" name="Picture 4" descr="http://www.ccvb.ca/wp-content/uploads/2013/08/logo-cc-nc-creative-common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1950552"/>
            <a:ext cx="672009" cy="672009"/>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
          <p:cNvSpPr txBox="1"/>
          <p:nvPr/>
        </p:nvSpPr>
        <p:spPr>
          <a:xfrm>
            <a:off x="6883925" y="5478355"/>
            <a:ext cx="2019032" cy="261610"/>
          </a:xfrm>
          <a:prstGeom prst="rect">
            <a:avLst/>
          </a:prstGeom>
          <a:noFill/>
        </p:spPr>
        <p:txBody>
          <a:bodyPr wrap="square" rtlCol="0">
            <a:spAutoFit/>
          </a:bodyPr>
          <a:lstStyle/>
          <a:p>
            <a:pPr algn="r"/>
            <a:r>
              <a:rPr lang="fr-FR" sz="1100" dirty="0" smtClean="0">
                <a:latin typeface="+mn-lt"/>
              </a:rPr>
              <a:t>Images : cc-by </a:t>
            </a:r>
            <a:r>
              <a:rPr lang="fr-FR" sz="1100" dirty="0" smtClean="0">
                <a:latin typeface="+mn-lt"/>
                <a:hlinkClick r:id="rId7"/>
              </a:rPr>
              <a:t>source</a:t>
            </a:r>
            <a:endParaRPr lang="fr-FR" sz="1100" dirty="0">
              <a:latin typeface="+mn-lt"/>
            </a:endParaRPr>
          </a:p>
        </p:txBody>
      </p:sp>
      <p:sp>
        <p:nvSpPr>
          <p:cNvPr id="11" name="Rectangle 10"/>
          <p:cNvSpPr/>
          <p:nvPr/>
        </p:nvSpPr>
        <p:spPr>
          <a:xfrm>
            <a:off x="364340" y="3317263"/>
            <a:ext cx="359394" cy="36000"/>
          </a:xfrm>
          <a:prstGeom prst="rect">
            <a:avLst/>
          </a:prstGeom>
        </p:spPr>
        <p:txBody>
          <a:bodyPr wrap="none">
            <a:spAutoFit/>
          </a:bodyPr>
          <a:lstStyle/>
          <a:p>
            <a:pPr lvl="0">
              <a:buSzPct val="400000"/>
              <a:buFont typeface="Wingdings" pitchFamily="2" charset="2"/>
              <a:buChar char="ü"/>
            </a:pPr>
            <a:r>
              <a:rPr lang="fr-FR" sz="400" dirty="0" smtClean="0">
                <a:solidFill>
                  <a:srgbClr val="FF0000"/>
                </a:solidFill>
                <a:latin typeface="Calibri" pitchFamily="34" charset="0"/>
              </a:rPr>
              <a:t>.</a:t>
            </a:r>
            <a:endParaRPr lang="fr-FR" sz="400" dirty="0">
              <a:solidFill>
                <a:srgbClr val="FF0000"/>
              </a:solidFill>
              <a:latin typeface="Calibri" pitchFamily="34" charset="0"/>
            </a:endParaRPr>
          </a:p>
        </p:txBody>
      </p:sp>
    </p:spTree>
    <p:extLst>
      <p:ext uri="{BB962C8B-B14F-4D97-AF65-F5344CB8AC3E}">
        <p14:creationId xmlns:p14="http://schemas.microsoft.com/office/powerpoint/2010/main" val="346471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Processus 3"/>
          <p:cNvSpPr/>
          <p:nvPr/>
        </p:nvSpPr>
        <p:spPr>
          <a:xfrm>
            <a:off x="2643940" y="2895714"/>
            <a:ext cx="6324600" cy="2491109"/>
          </a:xfrm>
          <a:prstGeom prst="flowChartProcess">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rganigramme : Processus 4"/>
          <p:cNvSpPr/>
          <p:nvPr/>
        </p:nvSpPr>
        <p:spPr>
          <a:xfrm>
            <a:off x="2614818" y="1096498"/>
            <a:ext cx="6516216" cy="1812379"/>
          </a:xfrm>
          <a:prstGeom prst="flowChartProcess">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2825237" y="1067562"/>
            <a:ext cx="6120000" cy="43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p:txBody>
          <a:bodyPr>
            <a:noAutofit/>
          </a:bodyPr>
          <a:lstStyle/>
          <a:p>
            <a:r>
              <a:rPr lang="fr-FR" sz="2800" dirty="0" smtClean="0">
                <a:latin typeface="Calibri" pitchFamily="34" charset="0"/>
                <a:cs typeface="Calibri" pitchFamily="34" charset="0"/>
              </a:rPr>
              <a:t>Séquentiel</a:t>
            </a:r>
            <a:br>
              <a:rPr lang="fr-FR" sz="2800" dirty="0" smtClean="0">
                <a:latin typeface="Calibri" pitchFamily="34" charset="0"/>
                <a:cs typeface="Calibri" pitchFamily="34" charset="0"/>
              </a:rPr>
            </a:br>
            <a:r>
              <a:rPr lang="fr-FR" sz="2800" dirty="0" smtClean="0">
                <a:latin typeface="Calibri" pitchFamily="34" charset="0"/>
                <a:cs typeface="Calibri" pitchFamily="34" charset="0"/>
              </a:rPr>
              <a:t>vs. Ingénierie simultanée </a:t>
            </a:r>
            <a:endParaRPr lang="fr-FR" sz="2800" dirty="0">
              <a:latin typeface="Calibri" pitchFamily="34" charset="0"/>
              <a:cs typeface="Calibri" pitchFamily="34" charset="0"/>
            </a:endParaRPr>
          </a:p>
        </p:txBody>
      </p:sp>
      <p:sp>
        <p:nvSpPr>
          <p:cNvPr id="3" name="Slide Number Placeholder 2"/>
          <p:cNvSpPr>
            <a:spLocks noGrp="1"/>
          </p:cNvSpPr>
          <p:nvPr>
            <p:ph type="sldNum" sz="quarter" idx="10"/>
          </p:nvPr>
        </p:nvSpPr>
        <p:spPr/>
        <p:txBody>
          <a:bodyPr/>
          <a:lstStyle/>
          <a:p>
            <a:pPr>
              <a:defRPr/>
            </a:pPr>
            <a:fld id="{7F07B8DE-9430-46E8-A38B-5DA0DE501445}" type="slidenum">
              <a:rPr lang="fr-FR" smtClean="0"/>
              <a:pPr>
                <a:defRPr/>
              </a:pPr>
              <a:t>30</a:t>
            </a:fld>
            <a:endParaRPr lang="fr-FR" dirty="0"/>
          </a:p>
        </p:txBody>
      </p:sp>
      <p:sp>
        <p:nvSpPr>
          <p:cNvPr id="6" name="ZoneTexte 5"/>
          <p:cNvSpPr txBox="1"/>
          <p:nvPr/>
        </p:nvSpPr>
        <p:spPr>
          <a:xfrm>
            <a:off x="4199580" y="1260367"/>
            <a:ext cx="367408" cy="307777"/>
          </a:xfrm>
          <a:prstGeom prst="rect">
            <a:avLst/>
          </a:prstGeom>
          <a:noFill/>
        </p:spPr>
        <p:txBody>
          <a:bodyPr wrap="none" rtlCol="0">
            <a:spAutoFit/>
          </a:bodyPr>
          <a:lstStyle/>
          <a:p>
            <a:r>
              <a:rPr lang="fr-FR" sz="1400" dirty="0" smtClean="0">
                <a:latin typeface="+mn-lt"/>
              </a:rPr>
              <a:t>60</a:t>
            </a:r>
            <a:endParaRPr lang="fr-FR" sz="1400" dirty="0">
              <a:latin typeface="+mn-lt"/>
            </a:endParaRPr>
          </a:p>
        </p:txBody>
      </p:sp>
      <p:sp>
        <p:nvSpPr>
          <p:cNvPr id="7" name="ZoneTexte 6"/>
          <p:cNvSpPr txBox="1"/>
          <p:nvPr/>
        </p:nvSpPr>
        <p:spPr>
          <a:xfrm>
            <a:off x="4828903" y="1260367"/>
            <a:ext cx="367408" cy="307777"/>
          </a:xfrm>
          <a:prstGeom prst="rect">
            <a:avLst/>
          </a:prstGeom>
          <a:noFill/>
        </p:spPr>
        <p:txBody>
          <a:bodyPr wrap="none" rtlCol="0">
            <a:spAutoFit/>
          </a:bodyPr>
          <a:lstStyle/>
          <a:p>
            <a:r>
              <a:rPr lang="fr-FR" sz="1400" dirty="0">
                <a:latin typeface="+mn-lt"/>
              </a:rPr>
              <a:t>5</a:t>
            </a:r>
            <a:r>
              <a:rPr lang="fr-FR" sz="1400" dirty="0" smtClean="0">
                <a:latin typeface="+mn-lt"/>
              </a:rPr>
              <a:t>0</a:t>
            </a:r>
            <a:endParaRPr lang="fr-FR" sz="1400" dirty="0">
              <a:latin typeface="+mn-lt"/>
            </a:endParaRPr>
          </a:p>
        </p:txBody>
      </p:sp>
      <p:sp>
        <p:nvSpPr>
          <p:cNvPr id="8" name="ZoneTexte 7"/>
          <p:cNvSpPr txBox="1"/>
          <p:nvPr/>
        </p:nvSpPr>
        <p:spPr>
          <a:xfrm>
            <a:off x="5458226" y="1260367"/>
            <a:ext cx="367408" cy="307777"/>
          </a:xfrm>
          <a:prstGeom prst="rect">
            <a:avLst/>
          </a:prstGeom>
          <a:noFill/>
        </p:spPr>
        <p:txBody>
          <a:bodyPr wrap="none" rtlCol="0">
            <a:spAutoFit/>
          </a:bodyPr>
          <a:lstStyle/>
          <a:p>
            <a:r>
              <a:rPr lang="fr-FR" sz="1400" dirty="0" smtClean="0">
                <a:latin typeface="+mn-lt"/>
              </a:rPr>
              <a:t>40</a:t>
            </a:r>
            <a:endParaRPr lang="fr-FR" sz="1400" dirty="0">
              <a:latin typeface="+mn-lt"/>
            </a:endParaRPr>
          </a:p>
        </p:txBody>
      </p:sp>
      <p:sp>
        <p:nvSpPr>
          <p:cNvPr id="9" name="ZoneTexte 8"/>
          <p:cNvSpPr txBox="1"/>
          <p:nvPr/>
        </p:nvSpPr>
        <p:spPr>
          <a:xfrm>
            <a:off x="6087549" y="1260367"/>
            <a:ext cx="367408" cy="307777"/>
          </a:xfrm>
          <a:prstGeom prst="rect">
            <a:avLst/>
          </a:prstGeom>
          <a:noFill/>
        </p:spPr>
        <p:txBody>
          <a:bodyPr wrap="none" rtlCol="0">
            <a:spAutoFit/>
          </a:bodyPr>
          <a:lstStyle/>
          <a:p>
            <a:r>
              <a:rPr lang="fr-FR" sz="1400" dirty="0" smtClean="0">
                <a:latin typeface="+mn-lt"/>
              </a:rPr>
              <a:t>30</a:t>
            </a:r>
            <a:endParaRPr lang="fr-FR" sz="1400" dirty="0">
              <a:latin typeface="+mn-lt"/>
            </a:endParaRPr>
          </a:p>
        </p:txBody>
      </p:sp>
      <p:sp>
        <p:nvSpPr>
          <p:cNvPr id="10" name="ZoneTexte 9"/>
          <p:cNvSpPr txBox="1"/>
          <p:nvPr/>
        </p:nvSpPr>
        <p:spPr>
          <a:xfrm>
            <a:off x="6716872" y="1260367"/>
            <a:ext cx="367408" cy="307777"/>
          </a:xfrm>
          <a:prstGeom prst="rect">
            <a:avLst/>
          </a:prstGeom>
          <a:noFill/>
        </p:spPr>
        <p:txBody>
          <a:bodyPr wrap="none" rtlCol="0">
            <a:spAutoFit/>
          </a:bodyPr>
          <a:lstStyle/>
          <a:p>
            <a:r>
              <a:rPr lang="fr-FR" sz="1400" dirty="0" smtClean="0">
                <a:latin typeface="+mn-lt"/>
              </a:rPr>
              <a:t>20</a:t>
            </a:r>
            <a:endParaRPr lang="fr-FR" sz="1400" dirty="0">
              <a:latin typeface="+mn-lt"/>
            </a:endParaRPr>
          </a:p>
        </p:txBody>
      </p:sp>
      <p:sp>
        <p:nvSpPr>
          <p:cNvPr id="11" name="ZoneTexte 10"/>
          <p:cNvSpPr txBox="1"/>
          <p:nvPr/>
        </p:nvSpPr>
        <p:spPr>
          <a:xfrm>
            <a:off x="7346195" y="1260367"/>
            <a:ext cx="367408" cy="307777"/>
          </a:xfrm>
          <a:prstGeom prst="rect">
            <a:avLst/>
          </a:prstGeom>
          <a:noFill/>
        </p:spPr>
        <p:txBody>
          <a:bodyPr wrap="none" rtlCol="0">
            <a:spAutoFit/>
          </a:bodyPr>
          <a:lstStyle/>
          <a:p>
            <a:r>
              <a:rPr lang="fr-FR" sz="1400" dirty="0" smtClean="0">
                <a:latin typeface="+mn-lt"/>
              </a:rPr>
              <a:t>10</a:t>
            </a:r>
            <a:endParaRPr lang="fr-FR" sz="1400" dirty="0">
              <a:latin typeface="+mn-lt"/>
            </a:endParaRPr>
          </a:p>
        </p:txBody>
      </p:sp>
      <p:sp>
        <p:nvSpPr>
          <p:cNvPr id="12" name="ZoneTexte 11"/>
          <p:cNvSpPr txBox="1"/>
          <p:nvPr/>
        </p:nvSpPr>
        <p:spPr>
          <a:xfrm>
            <a:off x="7975520" y="1260367"/>
            <a:ext cx="276038" cy="307777"/>
          </a:xfrm>
          <a:prstGeom prst="rect">
            <a:avLst/>
          </a:prstGeom>
          <a:noFill/>
        </p:spPr>
        <p:txBody>
          <a:bodyPr wrap="none" rtlCol="0">
            <a:spAutoFit/>
          </a:bodyPr>
          <a:lstStyle/>
          <a:p>
            <a:r>
              <a:rPr lang="fr-FR" sz="1400" dirty="0" smtClean="0">
                <a:latin typeface="+mn-lt"/>
              </a:rPr>
              <a:t>0</a:t>
            </a:r>
            <a:endParaRPr lang="fr-FR" sz="1400" dirty="0">
              <a:latin typeface="+mn-lt"/>
            </a:endParaRPr>
          </a:p>
        </p:txBody>
      </p:sp>
      <p:sp>
        <p:nvSpPr>
          <p:cNvPr id="13" name="Organigramme : Processus 12"/>
          <p:cNvSpPr/>
          <p:nvPr/>
        </p:nvSpPr>
        <p:spPr>
          <a:xfrm>
            <a:off x="3167180" y="4952644"/>
            <a:ext cx="548383" cy="181587"/>
          </a:xfrm>
          <a:prstGeom prst="flowChartProcess">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smtClean="0"/>
              <a:t>01</a:t>
            </a:r>
            <a:endParaRPr lang="fr-FR" sz="1400" dirty="0"/>
          </a:p>
        </p:txBody>
      </p:sp>
      <p:sp>
        <p:nvSpPr>
          <p:cNvPr id="14" name="Organigramme : Processus 13"/>
          <p:cNvSpPr/>
          <p:nvPr/>
        </p:nvSpPr>
        <p:spPr>
          <a:xfrm>
            <a:off x="3793904" y="4952644"/>
            <a:ext cx="548383" cy="181587"/>
          </a:xfrm>
          <a:prstGeom prst="flowChartProcess">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smtClean="0"/>
              <a:t>02</a:t>
            </a:r>
            <a:endParaRPr lang="fr-FR" sz="1400" dirty="0"/>
          </a:p>
        </p:txBody>
      </p:sp>
      <p:sp>
        <p:nvSpPr>
          <p:cNvPr id="15" name="Organigramme : Processus 14"/>
          <p:cNvSpPr/>
          <p:nvPr/>
        </p:nvSpPr>
        <p:spPr>
          <a:xfrm>
            <a:off x="4420628" y="4952644"/>
            <a:ext cx="548383" cy="181587"/>
          </a:xfrm>
          <a:prstGeom prst="flowChartProcess">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smtClean="0"/>
              <a:t>A</a:t>
            </a:r>
            <a:endParaRPr lang="fr-FR" sz="1400" dirty="0"/>
          </a:p>
        </p:txBody>
      </p:sp>
      <p:sp>
        <p:nvSpPr>
          <p:cNvPr id="16" name="Organigramme : Processus 15"/>
          <p:cNvSpPr/>
          <p:nvPr/>
        </p:nvSpPr>
        <p:spPr>
          <a:xfrm>
            <a:off x="5047352" y="4952644"/>
            <a:ext cx="548383" cy="181587"/>
          </a:xfrm>
          <a:prstGeom prst="flowChartProcess">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smtClean="0"/>
              <a:t>B</a:t>
            </a:r>
            <a:endParaRPr lang="fr-FR" sz="1400" dirty="0"/>
          </a:p>
        </p:txBody>
      </p:sp>
      <p:sp>
        <p:nvSpPr>
          <p:cNvPr id="17" name="Organigramme : Processus 16"/>
          <p:cNvSpPr/>
          <p:nvPr/>
        </p:nvSpPr>
        <p:spPr>
          <a:xfrm>
            <a:off x="5674076" y="4952644"/>
            <a:ext cx="548383" cy="181587"/>
          </a:xfrm>
          <a:prstGeom prst="flowChartProcess">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smtClean="0"/>
              <a:t>C</a:t>
            </a:r>
            <a:endParaRPr lang="fr-FR" sz="1400" dirty="0"/>
          </a:p>
        </p:txBody>
      </p:sp>
      <p:sp>
        <p:nvSpPr>
          <p:cNvPr id="18" name="Organigramme : Processus 17"/>
          <p:cNvSpPr/>
          <p:nvPr/>
        </p:nvSpPr>
        <p:spPr>
          <a:xfrm>
            <a:off x="6300800" y="4952644"/>
            <a:ext cx="548383" cy="181587"/>
          </a:xfrm>
          <a:prstGeom prst="flowChartProcess">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smtClean="0"/>
              <a:t>D</a:t>
            </a:r>
            <a:endParaRPr lang="fr-FR" sz="1400" dirty="0"/>
          </a:p>
        </p:txBody>
      </p:sp>
      <p:grpSp>
        <p:nvGrpSpPr>
          <p:cNvPr id="19" name="Groupe 38"/>
          <p:cNvGrpSpPr/>
          <p:nvPr/>
        </p:nvGrpSpPr>
        <p:grpSpPr>
          <a:xfrm>
            <a:off x="3167180" y="1502483"/>
            <a:ext cx="4965021" cy="3450160"/>
            <a:chOff x="2971800" y="1524000"/>
            <a:chExt cx="4829362" cy="4343400"/>
          </a:xfrm>
        </p:grpSpPr>
        <p:cxnSp>
          <p:nvCxnSpPr>
            <p:cNvPr id="20" name="Connecteur droit 19"/>
            <p:cNvCxnSpPr/>
            <p:nvPr/>
          </p:nvCxnSpPr>
          <p:spPr>
            <a:xfrm>
              <a:off x="4143562" y="1524000"/>
              <a:ext cx="0" cy="43434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1" name="Connecteur droit 20"/>
            <p:cNvCxnSpPr/>
            <p:nvPr/>
          </p:nvCxnSpPr>
          <p:spPr>
            <a:xfrm>
              <a:off x="4753162" y="1524000"/>
              <a:ext cx="0" cy="43434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2" name="Connecteur droit 21"/>
            <p:cNvCxnSpPr/>
            <p:nvPr/>
          </p:nvCxnSpPr>
          <p:spPr>
            <a:xfrm>
              <a:off x="5362762" y="1524000"/>
              <a:ext cx="0" cy="43434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3" name="Connecteur droit 22"/>
            <p:cNvCxnSpPr/>
            <p:nvPr/>
          </p:nvCxnSpPr>
          <p:spPr>
            <a:xfrm>
              <a:off x="5972362" y="1524000"/>
              <a:ext cx="0" cy="43434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4" name="Connecteur droit 23"/>
            <p:cNvCxnSpPr/>
            <p:nvPr/>
          </p:nvCxnSpPr>
          <p:spPr>
            <a:xfrm>
              <a:off x="6581962" y="1524000"/>
              <a:ext cx="0" cy="434339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5" name="Connecteur droit 24"/>
            <p:cNvCxnSpPr/>
            <p:nvPr/>
          </p:nvCxnSpPr>
          <p:spPr>
            <a:xfrm>
              <a:off x="7191562" y="1524000"/>
              <a:ext cx="0" cy="256032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6" name="Connecteur droit 25"/>
            <p:cNvCxnSpPr/>
            <p:nvPr/>
          </p:nvCxnSpPr>
          <p:spPr>
            <a:xfrm>
              <a:off x="7801162" y="1524000"/>
              <a:ext cx="0" cy="256032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7" name="Connecteur droit 26"/>
            <p:cNvCxnSpPr/>
            <p:nvPr/>
          </p:nvCxnSpPr>
          <p:spPr>
            <a:xfrm>
              <a:off x="3547533" y="3581400"/>
              <a:ext cx="0" cy="2286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8" name="Connecteur droit 27"/>
            <p:cNvCxnSpPr/>
            <p:nvPr/>
          </p:nvCxnSpPr>
          <p:spPr>
            <a:xfrm>
              <a:off x="2971800" y="3581400"/>
              <a:ext cx="0" cy="2286000"/>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29" name="ZoneTexte 28"/>
          <p:cNvSpPr txBox="1"/>
          <p:nvPr/>
        </p:nvSpPr>
        <p:spPr>
          <a:xfrm>
            <a:off x="3278716" y="1258002"/>
            <a:ext cx="653512" cy="307777"/>
          </a:xfrm>
          <a:prstGeom prst="rect">
            <a:avLst/>
          </a:prstGeom>
          <a:noFill/>
        </p:spPr>
        <p:txBody>
          <a:bodyPr wrap="none" rtlCol="0">
            <a:spAutoFit/>
          </a:bodyPr>
          <a:lstStyle/>
          <a:p>
            <a:r>
              <a:rPr lang="fr-FR" sz="1400" dirty="0" smtClean="0">
                <a:latin typeface="+mn-lt"/>
              </a:rPr>
              <a:t>Temps</a:t>
            </a:r>
            <a:endParaRPr lang="fr-FR" sz="1400" dirty="0">
              <a:latin typeface="+mn-lt"/>
            </a:endParaRPr>
          </a:p>
        </p:txBody>
      </p:sp>
      <p:sp>
        <p:nvSpPr>
          <p:cNvPr id="31" name="Organigramme : Processus 30"/>
          <p:cNvSpPr/>
          <p:nvPr/>
        </p:nvSpPr>
        <p:spPr>
          <a:xfrm>
            <a:off x="4342287" y="1530679"/>
            <a:ext cx="1410129" cy="254222"/>
          </a:xfrm>
          <a:prstGeom prst="flowChartProcess">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0" scaled="1"/>
            <a:tileRect/>
          </a:gra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100" b="1" dirty="0" smtClean="0">
                <a:solidFill>
                  <a:schemeClr val="tx1">
                    <a:lumMod val="95000"/>
                    <a:lumOff val="5000"/>
                  </a:schemeClr>
                </a:solidFill>
                <a:latin typeface="Gadugi" panose="020B0502040204020203" pitchFamily="34" charset="0"/>
              </a:rPr>
              <a:t>Conception</a:t>
            </a:r>
            <a:endParaRPr lang="fr-FR" sz="1100" b="1" dirty="0">
              <a:solidFill>
                <a:schemeClr val="tx1">
                  <a:lumMod val="95000"/>
                  <a:lumOff val="5000"/>
                </a:schemeClr>
              </a:solidFill>
              <a:latin typeface="Gadugi" panose="020B0502040204020203" pitchFamily="34" charset="0"/>
            </a:endParaRPr>
          </a:p>
        </p:txBody>
      </p:sp>
      <p:sp>
        <p:nvSpPr>
          <p:cNvPr id="32" name="Organigramme : Processus 31"/>
          <p:cNvSpPr/>
          <p:nvPr/>
        </p:nvSpPr>
        <p:spPr>
          <a:xfrm>
            <a:off x="5439054" y="1865658"/>
            <a:ext cx="1566810" cy="254222"/>
          </a:xfrm>
          <a:prstGeom prst="flowChartProcess">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0" scaled="1"/>
            <a:tileRect/>
          </a:gra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b="1" dirty="0">
                <a:solidFill>
                  <a:schemeClr val="tx1">
                    <a:lumMod val="95000"/>
                    <a:lumOff val="5000"/>
                  </a:schemeClr>
                </a:solidFill>
                <a:latin typeface="Gadugi" panose="020B0502040204020203" pitchFamily="34" charset="0"/>
              </a:rPr>
              <a:t>Définition industrielle</a:t>
            </a:r>
          </a:p>
        </p:txBody>
      </p:sp>
      <p:sp>
        <p:nvSpPr>
          <p:cNvPr id="33" name="Organigramme : Processus 32"/>
          <p:cNvSpPr/>
          <p:nvPr/>
        </p:nvSpPr>
        <p:spPr>
          <a:xfrm>
            <a:off x="6515510" y="2168304"/>
            <a:ext cx="1195417" cy="254222"/>
          </a:xfrm>
          <a:prstGeom prst="flowChartProcess">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0" scaled="1"/>
            <a:tileRect/>
          </a:gra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b="1" dirty="0" smtClean="0">
                <a:solidFill>
                  <a:schemeClr val="tx1">
                    <a:lumMod val="95000"/>
                    <a:lumOff val="5000"/>
                  </a:schemeClr>
                </a:solidFill>
                <a:latin typeface="Gadugi" panose="020B0502040204020203" pitchFamily="34" charset="0"/>
              </a:rPr>
              <a:t>Industrialisation</a:t>
            </a:r>
            <a:endParaRPr lang="fr-FR" sz="1000" b="1" dirty="0">
              <a:solidFill>
                <a:schemeClr val="tx1">
                  <a:lumMod val="95000"/>
                  <a:lumOff val="5000"/>
                </a:schemeClr>
              </a:solidFill>
              <a:latin typeface="Gadugi" panose="020B0502040204020203" pitchFamily="34" charset="0"/>
            </a:endParaRPr>
          </a:p>
        </p:txBody>
      </p:sp>
      <p:sp>
        <p:nvSpPr>
          <p:cNvPr id="34" name="Organigramme : Processus 33"/>
          <p:cNvSpPr/>
          <p:nvPr/>
        </p:nvSpPr>
        <p:spPr>
          <a:xfrm>
            <a:off x="7768959" y="2168304"/>
            <a:ext cx="490353" cy="254222"/>
          </a:xfrm>
          <a:prstGeom prst="flowChartProcess">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0" scaled="1"/>
            <a:tileRect/>
          </a:gra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fr-FR" sz="1000" b="1" dirty="0" err="1">
                <a:solidFill>
                  <a:schemeClr val="tx1">
                    <a:lumMod val="95000"/>
                    <a:lumOff val="5000"/>
                  </a:schemeClr>
                </a:solidFill>
                <a:latin typeface="Gadugi" panose="020B0502040204020203" pitchFamily="34" charset="0"/>
              </a:rPr>
              <a:t>Qualific</a:t>
            </a:r>
            <a:endParaRPr lang="fr-FR" sz="1000" b="1" dirty="0">
              <a:solidFill>
                <a:schemeClr val="tx1">
                  <a:lumMod val="95000"/>
                  <a:lumOff val="5000"/>
                </a:schemeClr>
              </a:solidFill>
              <a:latin typeface="Gadugi" panose="020B0502040204020203" pitchFamily="34" charset="0"/>
            </a:endParaRPr>
          </a:p>
        </p:txBody>
      </p:sp>
      <p:sp>
        <p:nvSpPr>
          <p:cNvPr id="35" name="Pentagone 34"/>
          <p:cNvSpPr/>
          <p:nvPr/>
        </p:nvSpPr>
        <p:spPr>
          <a:xfrm>
            <a:off x="8322581" y="2168304"/>
            <a:ext cx="548383" cy="254222"/>
          </a:xfrm>
          <a:prstGeom prst="homePlate">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smtClean="0">
                <a:solidFill>
                  <a:schemeClr val="tx1">
                    <a:lumMod val="95000"/>
                    <a:lumOff val="5000"/>
                  </a:schemeClr>
                </a:solidFill>
                <a:latin typeface="Gadugi" panose="020B0502040204020203" pitchFamily="34" charset="0"/>
              </a:rPr>
              <a:t>Prod</a:t>
            </a:r>
            <a:endParaRPr lang="fr-FR" sz="1000" b="1" dirty="0">
              <a:solidFill>
                <a:schemeClr val="tx1">
                  <a:lumMod val="95000"/>
                  <a:lumOff val="5000"/>
                </a:schemeClr>
              </a:solidFill>
              <a:latin typeface="Gadugi" panose="020B0502040204020203" pitchFamily="34" charset="0"/>
            </a:endParaRPr>
          </a:p>
        </p:txBody>
      </p:sp>
      <p:grpSp>
        <p:nvGrpSpPr>
          <p:cNvPr id="44" name="Groupe 43"/>
          <p:cNvGrpSpPr/>
          <p:nvPr/>
        </p:nvGrpSpPr>
        <p:grpSpPr>
          <a:xfrm>
            <a:off x="6849183" y="3621003"/>
            <a:ext cx="1647246" cy="626837"/>
            <a:chOff x="6849183" y="3621003"/>
            <a:chExt cx="1647246" cy="626837"/>
          </a:xfrm>
        </p:grpSpPr>
        <p:sp>
          <p:nvSpPr>
            <p:cNvPr id="36" name="Double flèche horizontale 35"/>
            <p:cNvSpPr/>
            <p:nvPr/>
          </p:nvSpPr>
          <p:spPr>
            <a:xfrm>
              <a:off x="6927524" y="3621003"/>
              <a:ext cx="1175107" cy="181587"/>
            </a:xfrm>
            <a:prstGeom prst="leftRightArrow">
              <a:avLst/>
            </a:prstGeom>
            <a:solidFill>
              <a:srgbClr val="FF0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lumMod val="95000"/>
                    <a:lumOff val="5000"/>
                  </a:schemeClr>
                </a:solidFill>
              </a:endParaRPr>
            </a:p>
          </p:txBody>
        </p:sp>
        <p:sp>
          <p:nvSpPr>
            <p:cNvPr id="37" name="ZoneTexte 36"/>
            <p:cNvSpPr txBox="1"/>
            <p:nvPr/>
          </p:nvSpPr>
          <p:spPr>
            <a:xfrm>
              <a:off x="6849183" y="3863119"/>
              <a:ext cx="1647246" cy="384721"/>
            </a:xfrm>
            <a:prstGeom prst="rect">
              <a:avLst/>
            </a:prstGeom>
            <a:noFill/>
          </p:spPr>
          <p:txBody>
            <a:bodyPr wrap="none" rtlCol="0">
              <a:spAutoFit/>
            </a:bodyPr>
            <a:lstStyle/>
            <a:p>
              <a:r>
                <a:rPr lang="fr-FR" b="1" dirty="0" smtClean="0">
                  <a:solidFill>
                    <a:srgbClr val="FF0000"/>
                  </a:solidFill>
                  <a:latin typeface="+mn-lt"/>
                </a:rPr>
                <a:t>Gain de temps</a:t>
              </a:r>
              <a:endParaRPr lang="fr-FR" b="1" dirty="0">
                <a:solidFill>
                  <a:srgbClr val="FF0000"/>
                </a:solidFill>
                <a:latin typeface="+mn-lt"/>
              </a:endParaRPr>
            </a:p>
          </p:txBody>
        </p:sp>
      </p:grpSp>
      <p:sp>
        <p:nvSpPr>
          <p:cNvPr id="38" name="Organigramme : Processus 37"/>
          <p:cNvSpPr/>
          <p:nvPr/>
        </p:nvSpPr>
        <p:spPr>
          <a:xfrm>
            <a:off x="4298765" y="3802590"/>
            <a:ext cx="1410129" cy="212969"/>
          </a:xfrm>
          <a:prstGeom prst="flowChartProcess">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0" scaled="1"/>
            <a:tileRect/>
          </a:gra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b="1" dirty="0">
                <a:solidFill>
                  <a:schemeClr val="tx1">
                    <a:lumMod val="95000"/>
                    <a:lumOff val="5000"/>
                  </a:schemeClr>
                </a:solidFill>
                <a:latin typeface="Gadugi" panose="020B0502040204020203" pitchFamily="34" charset="0"/>
              </a:rPr>
              <a:t>Conception</a:t>
            </a:r>
          </a:p>
        </p:txBody>
      </p:sp>
      <p:sp>
        <p:nvSpPr>
          <p:cNvPr id="39" name="Organigramme : Processus 38"/>
          <p:cNvSpPr/>
          <p:nvPr/>
        </p:nvSpPr>
        <p:spPr>
          <a:xfrm>
            <a:off x="4298765" y="4077774"/>
            <a:ext cx="1453651" cy="209049"/>
          </a:xfrm>
          <a:prstGeom prst="flowChartProcess">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0" scaled="1"/>
            <a:tileRect/>
          </a:gra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900" b="1" dirty="0">
                <a:solidFill>
                  <a:schemeClr val="tx1">
                    <a:lumMod val="95000"/>
                    <a:lumOff val="5000"/>
                  </a:schemeClr>
                </a:solidFill>
                <a:latin typeface="Gadugi" panose="020B0502040204020203" pitchFamily="34" charset="0"/>
              </a:rPr>
              <a:t>Définition industrielle</a:t>
            </a:r>
          </a:p>
        </p:txBody>
      </p:sp>
      <p:sp>
        <p:nvSpPr>
          <p:cNvPr id="40" name="Organigramme : Processus 39"/>
          <p:cNvSpPr/>
          <p:nvPr/>
        </p:nvSpPr>
        <p:spPr>
          <a:xfrm>
            <a:off x="4681761" y="4345997"/>
            <a:ext cx="1645150" cy="239695"/>
          </a:xfrm>
          <a:prstGeom prst="flowChartProcess">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0" scaled="1"/>
            <a:tileRect/>
          </a:gra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b="1" dirty="0">
                <a:solidFill>
                  <a:schemeClr val="tx1">
                    <a:lumMod val="95000"/>
                    <a:lumOff val="5000"/>
                  </a:schemeClr>
                </a:solidFill>
                <a:latin typeface="Gadugi" panose="020B0502040204020203" pitchFamily="34" charset="0"/>
              </a:rPr>
              <a:t>Industrialisation</a:t>
            </a:r>
            <a:r>
              <a:rPr lang="fr-FR" sz="1100" dirty="0" smtClean="0">
                <a:solidFill>
                  <a:schemeClr val="tx1">
                    <a:lumMod val="95000"/>
                    <a:lumOff val="5000"/>
                  </a:schemeClr>
                </a:solidFill>
                <a:latin typeface="Gadugi" panose="020B0502040204020203" pitchFamily="34" charset="0"/>
              </a:rPr>
              <a:t> </a:t>
            </a:r>
            <a:r>
              <a:rPr lang="fr-FR" sz="1000" b="1" dirty="0" err="1">
                <a:solidFill>
                  <a:schemeClr val="tx1">
                    <a:lumMod val="95000"/>
                    <a:lumOff val="5000"/>
                  </a:schemeClr>
                </a:solidFill>
                <a:latin typeface="Gadugi" panose="020B0502040204020203" pitchFamily="34" charset="0"/>
              </a:rPr>
              <a:t>Process</a:t>
            </a:r>
            <a:endParaRPr lang="fr-FR" sz="1000" b="1" dirty="0">
              <a:solidFill>
                <a:schemeClr val="tx1">
                  <a:lumMod val="95000"/>
                  <a:lumOff val="5000"/>
                </a:schemeClr>
              </a:solidFill>
              <a:latin typeface="Gadugi" panose="020B0502040204020203" pitchFamily="34" charset="0"/>
            </a:endParaRPr>
          </a:p>
        </p:txBody>
      </p:sp>
      <p:sp>
        <p:nvSpPr>
          <p:cNvPr id="41" name="Organigramme : Processus 40"/>
          <p:cNvSpPr/>
          <p:nvPr/>
        </p:nvSpPr>
        <p:spPr>
          <a:xfrm>
            <a:off x="6379140" y="4343575"/>
            <a:ext cx="490353" cy="242117"/>
          </a:xfrm>
          <a:prstGeom prst="flowChartProcess">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0" scaled="1"/>
            <a:tileRect/>
          </a:gra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fr-FR" sz="900" b="1" dirty="0" err="1">
                <a:solidFill>
                  <a:schemeClr val="tx1">
                    <a:lumMod val="95000"/>
                    <a:lumOff val="5000"/>
                  </a:schemeClr>
                </a:solidFill>
                <a:latin typeface="Gadugi" panose="020B0502040204020203" pitchFamily="34" charset="0"/>
              </a:rPr>
              <a:t>Qualific</a:t>
            </a:r>
            <a:endParaRPr lang="fr-FR" sz="900" b="1" dirty="0">
              <a:solidFill>
                <a:schemeClr val="tx1">
                  <a:lumMod val="95000"/>
                  <a:lumOff val="5000"/>
                </a:schemeClr>
              </a:solidFill>
              <a:latin typeface="Gadugi" panose="020B0502040204020203" pitchFamily="34" charset="0"/>
            </a:endParaRPr>
          </a:p>
        </p:txBody>
      </p:sp>
      <p:sp>
        <p:nvSpPr>
          <p:cNvPr id="42" name="Pentagone 41"/>
          <p:cNvSpPr/>
          <p:nvPr/>
        </p:nvSpPr>
        <p:spPr>
          <a:xfrm>
            <a:off x="6927524" y="4343575"/>
            <a:ext cx="548383" cy="242117"/>
          </a:xfrm>
          <a:prstGeom prst="homePlate">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a:solidFill>
                  <a:schemeClr val="tx1">
                    <a:lumMod val="95000"/>
                    <a:lumOff val="5000"/>
                  </a:schemeClr>
                </a:solidFill>
                <a:latin typeface="Gadugi" panose="020B0502040204020203" pitchFamily="34" charset="0"/>
              </a:rPr>
              <a:t>Prod</a:t>
            </a:r>
            <a:endParaRPr lang="fr-FR" sz="1000" b="1" dirty="0">
              <a:solidFill>
                <a:schemeClr val="tx1">
                  <a:lumMod val="95000"/>
                  <a:lumOff val="5000"/>
                </a:schemeClr>
              </a:solidFill>
              <a:latin typeface="Gadugi" panose="020B0502040204020203" pitchFamily="34" charset="0"/>
            </a:endParaRPr>
          </a:p>
        </p:txBody>
      </p:sp>
      <p:sp>
        <p:nvSpPr>
          <p:cNvPr id="43" name="Organigramme : Processus 42"/>
          <p:cNvSpPr/>
          <p:nvPr/>
        </p:nvSpPr>
        <p:spPr>
          <a:xfrm>
            <a:off x="3135264" y="3141255"/>
            <a:ext cx="940086" cy="484233"/>
          </a:xfrm>
          <a:prstGeom prst="flowChartProcess">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0" scaled="1"/>
            <a:tileRect/>
          </a:gra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100" b="1" dirty="0">
                <a:solidFill>
                  <a:schemeClr val="tx1">
                    <a:lumMod val="95000"/>
                    <a:lumOff val="5000"/>
                  </a:schemeClr>
                </a:solidFill>
                <a:latin typeface="Gadugi" panose="020B0502040204020203" pitchFamily="34" charset="0"/>
              </a:rPr>
              <a:t>Marketing Besoin</a:t>
            </a:r>
          </a:p>
        </p:txBody>
      </p:sp>
      <p:sp>
        <p:nvSpPr>
          <p:cNvPr id="45" name="Organigramme : Entrée manuelle 44"/>
          <p:cNvSpPr/>
          <p:nvPr/>
        </p:nvSpPr>
        <p:spPr>
          <a:xfrm rot="10800000" flipH="1">
            <a:off x="3531196" y="3802590"/>
            <a:ext cx="693746" cy="496002"/>
          </a:xfrm>
          <a:prstGeom prst="flowChartManualInput">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ZoneTexte 45"/>
          <p:cNvSpPr txBox="1"/>
          <p:nvPr/>
        </p:nvSpPr>
        <p:spPr>
          <a:xfrm>
            <a:off x="3607260" y="3825141"/>
            <a:ext cx="589137" cy="369332"/>
          </a:xfrm>
          <a:prstGeom prst="rect">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0" scaled="1"/>
            <a:tileRect/>
          </a:gradFill>
        </p:spPr>
        <p:txBody>
          <a:bodyPr wrap="square" rtlCol="0">
            <a:spAutoFit/>
          </a:bodyPr>
          <a:lstStyle/>
          <a:p>
            <a:r>
              <a:rPr lang="fr-FR" sz="900" b="1" dirty="0" smtClean="0">
                <a:solidFill>
                  <a:schemeClr val="tx1">
                    <a:lumMod val="95000"/>
                    <a:lumOff val="5000"/>
                  </a:schemeClr>
                </a:solidFill>
                <a:latin typeface="Gadugi" panose="020B0502040204020203" pitchFamily="34" charset="0"/>
              </a:rPr>
              <a:t>Avant-</a:t>
            </a:r>
          </a:p>
          <a:p>
            <a:r>
              <a:rPr lang="fr-FR" sz="900" b="1" dirty="0" smtClean="0">
                <a:solidFill>
                  <a:schemeClr val="tx1">
                    <a:lumMod val="95000"/>
                    <a:lumOff val="5000"/>
                  </a:schemeClr>
                </a:solidFill>
                <a:latin typeface="Gadugi" panose="020B0502040204020203" pitchFamily="34" charset="0"/>
              </a:rPr>
              <a:t>Projet</a:t>
            </a:r>
            <a:endParaRPr lang="fr-FR" sz="900" b="1" dirty="0">
              <a:solidFill>
                <a:schemeClr val="tx1">
                  <a:lumMod val="95000"/>
                  <a:lumOff val="5000"/>
                </a:schemeClr>
              </a:solidFill>
              <a:latin typeface="Gadugi" panose="020B0502040204020203" pitchFamily="34" charset="0"/>
            </a:endParaRPr>
          </a:p>
        </p:txBody>
      </p:sp>
      <p:grpSp>
        <p:nvGrpSpPr>
          <p:cNvPr id="49" name="Groupe 53"/>
          <p:cNvGrpSpPr/>
          <p:nvPr/>
        </p:nvGrpSpPr>
        <p:grpSpPr>
          <a:xfrm>
            <a:off x="5530825" y="1660008"/>
            <a:ext cx="255881" cy="304800"/>
            <a:chOff x="6053667" y="2971800"/>
            <a:chExt cx="575733" cy="685800"/>
          </a:xfrm>
          <a:solidFill>
            <a:schemeClr val="tx1"/>
          </a:solidFill>
        </p:grpSpPr>
        <p:sp>
          <p:nvSpPr>
            <p:cNvPr id="50" name="Flèche courbée vers le haut 49"/>
            <p:cNvSpPr/>
            <p:nvPr/>
          </p:nvSpPr>
          <p:spPr>
            <a:xfrm>
              <a:off x="6096000" y="3352800"/>
              <a:ext cx="533400" cy="304800"/>
            </a:xfrm>
            <a:prstGeom prst="curvedUp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solidFill>
                  <a:schemeClr val="tx1"/>
                </a:solidFill>
              </a:endParaRPr>
            </a:p>
          </p:txBody>
        </p:sp>
        <p:sp>
          <p:nvSpPr>
            <p:cNvPr id="51" name="Flèche courbée vers le haut 50"/>
            <p:cNvSpPr/>
            <p:nvPr/>
          </p:nvSpPr>
          <p:spPr>
            <a:xfrm rot="10800000">
              <a:off x="6053667" y="2971800"/>
              <a:ext cx="533400" cy="304800"/>
            </a:xfrm>
            <a:prstGeom prst="curvedUp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solidFill>
                  <a:schemeClr val="tx1"/>
                </a:solidFill>
              </a:endParaRPr>
            </a:p>
          </p:txBody>
        </p:sp>
      </p:grpSp>
      <p:grpSp>
        <p:nvGrpSpPr>
          <p:cNvPr id="52" name="Groupe 53"/>
          <p:cNvGrpSpPr/>
          <p:nvPr/>
        </p:nvGrpSpPr>
        <p:grpSpPr>
          <a:xfrm>
            <a:off x="6908407" y="1921396"/>
            <a:ext cx="255881" cy="304800"/>
            <a:chOff x="6053667" y="2971800"/>
            <a:chExt cx="575733" cy="685800"/>
          </a:xfrm>
          <a:solidFill>
            <a:schemeClr val="tx1">
              <a:alpha val="51000"/>
            </a:schemeClr>
          </a:solidFill>
        </p:grpSpPr>
        <p:sp>
          <p:nvSpPr>
            <p:cNvPr id="53" name="Flèche courbée vers le haut 52"/>
            <p:cNvSpPr/>
            <p:nvPr/>
          </p:nvSpPr>
          <p:spPr>
            <a:xfrm>
              <a:off x="6096000" y="3352800"/>
              <a:ext cx="533400" cy="304800"/>
            </a:xfrm>
            <a:prstGeom prst="curvedUpArrow">
              <a:avLst/>
            </a:prstGeom>
            <a:grp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solidFill>
                  <a:schemeClr val="tx1"/>
                </a:solidFill>
              </a:endParaRPr>
            </a:p>
          </p:txBody>
        </p:sp>
        <p:sp>
          <p:nvSpPr>
            <p:cNvPr id="54" name="Flèche courbée vers le haut 53"/>
            <p:cNvSpPr/>
            <p:nvPr/>
          </p:nvSpPr>
          <p:spPr>
            <a:xfrm rot="10800000">
              <a:off x="6053667" y="2971800"/>
              <a:ext cx="533400" cy="304800"/>
            </a:xfrm>
            <a:prstGeom prst="curvedUpArrow">
              <a:avLst/>
            </a:prstGeom>
            <a:grp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solidFill>
                  <a:schemeClr val="tx1"/>
                </a:solidFill>
              </a:endParaRPr>
            </a:p>
          </p:txBody>
        </p:sp>
      </p:grpSp>
      <p:sp>
        <p:nvSpPr>
          <p:cNvPr id="58" name="Rectangle 57"/>
          <p:cNvSpPr/>
          <p:nvPr/>
        </p:nvSpPr>
        <p:spPr>
          <a:xfrm>
            <a:off x="483107" y="3561680"/>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0" name="ZoneTexte 29"/>
          <p:cNvSpPr txBox="1"/>
          <p:nvPr/>
        </p:nvSpPr>
        <p:spPr>
          <a:xfrm>
            <a:off x="2614818" y="1987903"/>
            <a:ext cx="2432534" cy="307777"/>
          </a:xfrm>
          <a:prstGeom prst="rect">
            <a:avLst/>
          </a:prstGeom>
          <a:solidFill>
            <a:schemeClr val="bg1">
              <a:alpha val="76000"/>
            </a:schemeClr>
          </a:solidFill>
        </p:spPr>
        <p:txBody>
          <a:bodyPr wrap="square" rtlCol="0">
            <a:spAutoFit/>
          </a:bodyPr>
          <a:lstStyle/>
          <a:p>
            <a:r>
              <a:rPr lang="fr-FR" sz="1400" b="1" dirty="0" smtClean="0">
                <a:solidFill>
                  <a:schemeClr val="bg2">
                    <a:lumMod val="10000"/>
                  </a:schemeClr>
                </a:solidFill>
                <a:latin typeface="Gadugi" panose="020B0502040204020203" pitchFamily="34" charset="0"/>
              </a:rPr>
              <a:t>Développement séquentiel</a:t>
            </a:r>
            <a:endParaRPr lang="fr-FR" sz="1400" b="1" dirty="0">
              <a:solidFill>
                <a:schemeClr val="bg2">
                  <a:lumMod val="10000"/>
                </a:schemeClr>
              </a:solidFill>
              <a:latin typeface="Gadugi" panose="020B0502040204020203" pitchFamily="34" charset="0"/>
            </a:endParaRPr>
          </a:p>
        </p:txBody>
      </p:sp>
      <p:sp>
        <p:nvSpPr>
          <p:cNvPr id="59" name="ZoneTexte 58"/>
          <p:cNvSpPr txBox="1"/>
          <p:nvPr/>
        </p:nvSpPr>
        <p:spPr>
          <a:xfrm>
            <a:off x="2843808" y="2693739"/>
            <a:ext cx="2063385" cy="307777"/>
          </a:xfrm>
          <a:prstGeom prst="rect">
            <a:avLst/>
          </a:prstGeom>
          <a:solidFill>
            <a:schemeClr val="bg1">
              <a:alpha val="76000"/>
            </a:schemeClr>
          </a:solidFill>
        </p:spPr>
        <p:txBody>
          <a:bodyPr wrap="none" rtlCol="0">
            <a:spAutoFit/>
          </a:bodyPr>
          <a:lstStyle/>
          <a:p>
            <a:r>
              <a:rPr lang="fr-FR" sz="1400" b="1" dirty="0">
                <a:solidFill>
                  <a:schemeClr val="bg2">
                    <a:lumMod val="10000"/>
                  </a:schemeClr>
                </a:solidFill>
                <a:latin typeface="Gadugi" panose="020B0502040204020203" pitchFamily="34" charset="0"/>
              </a:rPr>
              <a:t>Ingénierie </a:t>
            </a:r>
            <a:r>
              <a:rPr lang="fr-FR" sz="1400" b="1" dirty="0" smtClean="0">
                <a:solidFill>
                  <a:schemeClr val="bg2">
                    <a:lumMod val="10000"/>
                  </a:schemeClr>
                </a:solidFill>
                <a:latin typeface="Gadugi" panose="020B0502040204020203" pitchFamily="34" charset="0"/>
              </a:rPr>
              <a:t>simultanée</a:t>
            </a:r>
            <a:endParaRPr lang="fr-FR" sz="1400" b="1" dirty="0">
              <a:solidFill>
                <a:schemeClr val="bg2">
                  <a:lumMod val="10000"/>
                </a:schemeClr>
              </a:solidFill>
              <a:latin typeface="Gadugi" panose="020B0502040204020203" pitchFamily="34" charset="0"/>
            </a:endParaRPr>
          </a:p>
        </p:txBody>
      </p:sp>
    </p:spTree>
    <p:extLst>
      <p:ext uri="{BB962C8B-B14F-4D97-AF65-F5344CB8AC3E}">
        <p14:creationId xmlns:p14="http://schemas.microsoft.com/office/powerpoint/2010/main" val="367020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3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fltVal val="0"/>
                                          </p:val>
                                        </p:tav>
                                        <p:tav tm="100000">
                                          <p:val>
                                            <p:strVal val="#ppt_h"/>
                                          </p:val>
                                        </p:tav>
                                      </p:tavLst>
                                    </p:anim>
                                    <p:animEffect transition="in" filter="fade">
                                      <p:cBhvr>
                                        <p:cTn id="7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32" grpId="0" animBg="1"/>
      <p:bldP spid="33" grpId="0" animBg="1"/>
      <p:bldP spid="34" grpId="0" animBg="1"/>
      <p:bldP spid="35" grpId="0" animBg="1"/>
      <p:bldP spid="38" grpId="0" animBg="1"/>
      <p:bldP spid="39" grpId="0" animBg="1"/>
      <p:bldP spid="40" grpId="0" animBg="1"/>
      <p:bldP spid="41" grpId="0" animBg="1"/>
      <p:bldP spid="42" grpId="0" animBg="1"/>
      <p:bldP spid="43" grpId="0" animBg="1"/>
      <p:bldP spid="45" grpId="0" animBg="1"/>
      <p:bldP spid="46" grpId="0" animBg="1"/>
      <p:bldP spid="30" grpId="0" animBg="1"/>
      <p:bldP spid="30" grpId="1" animBg="1"/>
      <p:bldP spid="5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793318" y="913284"/>
            <a:ext cx="6120000" cy="43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10000"/>
                </a:schemeClr>
              </a:solidFill>
            </a:endParaRPr>
          </a:p>
        </p:txBody>
      </p:sp>
      <p:sp>
        <p:nvSpPr>
          <p:cNvPr id="2" name="Titre 1"/>
          <p:cNvSpPr>
            <a:spLocks noGrp="1"/>
          </p:cNvSpPr>
          <p:nvPr>
            <p:ph type="title"/>
          </p:nvPr>
        </p:nvSpPr>
        <p:spPr/>
        <p:txBody>
          <a:bodyPr>
            <a:normAutofit/>
          </a:bodyPr>
          <a:lstStyle/>
          <a:p>
            <a:r>
              <a:rPr lang="fr-FR" sz="2800" dirty="0" smtClean="0">
                <a:latin typeface="Calibri" pitchFamily="34" charset="0"/>
                <a:cs typeface="Calibri" pitchFamily="34" charset="0"/>
              </a:rPr>
              <a:t>Coût d’un projet </a:t>
            </a:r>
            <a:r>
              <a:rPr lang="fr-FR" sz="2800" dirty="0">
                <a:latin typeface="Calibri" pitchFamily="34" charset="0"/>
                <a:cs typeface="Calibri" pitchFamily="34" charset="0"/>
              </a:rPr>
              <a:t>et d’un </a:t>
            </a:r>
            <a:r>
              <a:rPr lang="fr-FR" sz="2800" dirty="0" smtClean="0">
                <a:latin typeface="Calibri" pitchFamily="34" charset="0"/>
                <a:cs typeface="Calibri" pitchFamily="34" charset="0"/>
              </a:rPr>
              <a:t>produit</a:t>
            </a:r>
            <a:endParaRPr lang="fr-FR" sz="2800" dirty="0">
              <a:latin typeface="Calibri" pitchFamily="34" charset="0"/>
              <a:cs typeface="Calibri" pitchFamily="34" charset="0"/>
            </a:endParaRPr>
          </a:p>
        </p:txBody>
      </p:sp>
      <p:sp>
        <p:nvSpPr>
          <p:cNvPr id="3" name="Slide Number Placeholder 2"/>
          <p:cNvSpPr>
            <a:spLocks noGrp="1"/>
          </p:cNvSpPr>
          <p:nvPr>
            <p:ph type="sldNum" sz="quarter" idx="10"/>
          </p:nvPr>
        </p:nvSpPr>
        <p:spPr/>
        <p:txBody>
          <a:bodyPr/>
          <a:lstStyle/>
          <a:p>
            <a:pPr>
              <a:defRPr/>
            </a:pPr>
            <a:fld id="{7F07B8DE-9430-46E8-A38B-5DA0DE501445}" type="slidenum">
              <a:rPr lang="fr-FR" smtClean="0"/>
              <a:pPr>
                <a:defRPr/>
              </a:pPr>
              <a:t>31</a:t>
            </a:fld>
            <a:endParaRPr lang="fr-FR" dirty="0"/>
          </a:p>
        </p:txBody>
      </p:sp>
      <p:grpSp>
        <p:nvGrpSpPr>
          <p:cNvPr id="4" name="Groupe 29"/>
          <p:cNvGrpSpPr/>
          <p:nvPr/>
        </p:nvGrpSpPr>
        <p:grpSpPr>
          <a:xfrm>
            <a:off x="6720535" y="1430050"/>
            <a:ext cx="2040001" cy="1269772"/>
            <a:chOff x="6934200" y="1524000"/>
            <a:chExt cx="2283302" cy="1295400"/>
          </a:xfrm>
        </p:grpSpPr>
        <p:grpSp>
          <p:nvGrpSpPr>
            <p:cNvPr id="5" name="Groupe 4"/>
            <p:cNvGrpSpPr/>
            <p:nvPr/>
          </p:nvGrpSpPr>
          <p:grpSpPr>
            <a:xfrm>
              <a:off x="6934200" y="1981199"/>
              <a:ext cx="2132681" cy="838201"/>
              <a:chOff x="6629400" y="1371599"/>
              <a:chExt cx="2132681" cy="838201"/>
            </a:xfrm>
            <a:effectLst>
              <a:outerShdw blurRad="50800" dist="38100" dir="2700000" algn="tl" rotWithShape="0">
                <a:prstClr val="black">
                  <a:alpha val="40000"/>
                </a:prstClr>
              </a:outerShdw>
            </a:effectLst>
          </p:grpSpPr>
          <p:sp>
            <p:nvSpPr>
              <p:cNvPr id="7" name="Rectangle 6"/>
              <p:cNvSpPr/>
              <p:nvPr/>
            </p:nvSpPr>
            <p:spPr>
              <a:xfrm>
                <a:off x="6629400" y="1371600"/>
                <a:ext cx="1600200" cy="838200"/>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500" dirty="0" smtClean="0">
                    <a:solidFill>
                      <a:schemeClr val="bg2">
                        <a:lumMod val="10000"/>
                      </a:schemeClr>
                    </a:solidFill>
                    <a:latin typeface="Gadugi" panose="020B0502040204020203" pitchFamily="34" charset="0"/>
                  </a:rPr>
                  <a:t>Utilisation et Après-vente</a:t>
                </a:r>
                <a:endParaRPr lang="fr-FR" sz="1500" dirty="0">
                  <a:solidFill>
                    <a:schemeClr val="bg2">
                      <a:lumMod val="10000"/>
                    </a:schemeClr>
                  </a:solidFill>
                  <a:latin typeface="Gadugi" panose="020B0502040204020203" pitchFamily="34" charset="0"/>
                </a:endParaRPr>
              </a:p>
            </p:txBody>
          </p:sp>
          <p:sp>
            <p:nvSpPr>
              <p:cNvPr id="8" name="Triangle isocèle 7"/>
              <p:cNvSpPr/>
              <p:nvPr/>
            </p:nvSpPr>
            <p:spPr>
              <a:xfrm rot="5400000">
                <a:off x="8081789" y="1518491"/>
                <a:ext cx="827183" cy="533400"/>
              </a:xfrm>
              <a:prstGeom prst="triangle">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2700000" scaled="1"/>
                <a:tileRect/>
              </a:gradFill>
              <a:ln w="952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bg2">
                      <a:lumMod val="10000"/>
                    </a:schemeClr>
                  </a:solidFill>
                </a:endParaRPr>
              </a:p>
            </p:txBody>
          </p:sp>
        </p:grpSp>
        <p:sp>
          <p:nvSpPr>
            <p:cNvPr id="6" name="ZoneTexte 5"/>
            <p:cNvSpPr txBox="1"/>
            <p:nvPr/>
          </p:nvSpPr>
          <p:spPr>
            <a:xfrm>
              <a:off x="7162800" y="1524000"/>
              <a:ext cx="2054702" cy="329687"/>
            </a:xfrm>
            <a:prstGeom prst="rect">
              <a:avLst/>
            </a:prstGeom>
            <a:noFill/>
          </p:spPr>
          <p:txBody>
            <a:bodyPr wrap="none" rtlCol="0">
              <a:spAutoFit/>
            </a:bodyPr>
            <a:lstStyle/>
            <a:p>
              <a:r>
                <a:rPr lang="fr-FR" sz="1500" b="1" dirty="0" smtClean="0">
                  <a:solidFill>
                    <a:schemeClr val="bg2">
                      <a:lumMod val="10000"/>
                    </a:schemeClr>
                  </a:solidFill>
                  <a:latin typeface="Gadugi" panose="020B0502040204020203" pitchFamily="34" charset="0"/>
                </a:rPr>
                <a:t>Coûts d’utilisation</a:t>
              </a:r>
              <a:endParaRPr lang="fr-FR" sz="1500" b="1" dirty="0">
                <a:solidFill>
                  <a:schemeClr val="bg2">
                    <a:lumMod val="10000"/>
                  </a:schemeClr>
                </a:solidFill>
                <a:latin typeface="Gadugi" panose="020B0502040204020203" pitchFamily="34" charset="0"/>
              </a:endParaRPr>
            </a:p>
          </p:txBody>
        </p:sp>
      </p:grpSp>
      <p:grpSp>
        <p:nvGrpSpPr>
          <p:cNvPr id="9" name="Groupe 28"/>
          <p:cNvGrpSpPr/>
          <p:nvPr/>
        </p:nvGrpSpPr>
        <p:grpSpPr>
          <a:xfrm>
            <a:off x="4697245" y="2065413"/>
            <a:ext cx="2771353" cy="1306643"/>
            <a:chOff x="4669602" y="2172186"/>
            <a:chExt cx="3101879" cy="1333015"/>
          </a:xfrm>
        </p:grpSpPr>
        <p:grpSp>
          <p:nvGrpSpPr>
            <p:cNvPr id="10" name="Groupe 6"/>
            <p:cNvGrpSpPr/>
            <p:nvPr/>
          </p:nvGrpSpPr>
          <p:grpSpPr>
            <a:xfrm>
              <a:off x="5638800" y="2667000"/>
              <a:ext cx="2132681" cy="838201"/>
              <a:chOff x="6629400" y="1371599"/>
              <a:chExt cx="2132681" cy="838201"/>
            </a:xfrm>
          </p:grpSpPr>
          <p:sp>
            <p:nvSpPr>
              <p:cNvPr id="12" name="Rectangle 11"/>
              <p:cNvSpPr/>
              <p:nvPr/>
            </p:nvSpPr>
            <p:spPr>
              <a:xfrm>
                <a:off x="6629400" y="1371600"/>
                <a:ext cx="1600200" cy="838200"/>
              </a:xfrm>
              <a:prstGeom prst="rect">
                <a:avLst/>
              </a:prstGeom>
              <a:ln w="9525">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500" dirty="0" smtClean="0">
                    <a:solidFill>
                      <a:schemeClr val="bg2">
                        <a:lumMod val="10000"/>
                      </a:schemeClr>
                    </a:solidFill>
                    <a:latin typeface="Gadugi" panose="020B0502040204020203" pitchFamily="34" charset="0"/>
                  </a:rPr>
                  <a:t>Production en série</a:t>
                </a:r>
                <a:endParaRPr lang="fr-FR" sz="1500" dirty="0">
                  <a:solidFill>
                    <a:schemeClr val="bg2">
                      <a:lumMod val="10000"/>
                    </a:schemeClr>
                  </a:solidFill>
                  <a:latin typeface="Gadugi" panose="020B0502040204020203" pitchFamily="34" charset="0"/>
                </a:endParaRPr>
              </a:p>
            </p:txBody>
          </p:sp>
          <p:sp>
            <p:nvSpPr>
              <p:cNvPr id="13" name="Triangle isocèle 12"/>
              <p:cNvSpPr/>
              <p:nvPr/>
            </p:nvSpPr>
            <p:spPr>
              <a:xfrm rot="5400000">
                <a:off x="8081789" y="1518491"/>
                <a:ext cx="827183" cy="533400"/>
              </a:xfrm>
              <a:prstGeom prst="triangle">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5400000" scaled="1"/>
                <a:tileRect/>
              </a:gradFill>
              <a:ln w="952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bg2">
                      <a:lumMod val="10000"/>
                    </a:schemeClr>
                  </a:solidFill>
                </a:endParaRPr>
              </a:p>
            </p:txBody>
          </p:sp>
        </p:grpSp>
        <p:sp>
          <p:nvSpPr>
            <p:cNvPr id="11" name="ZoneTexte 10"/>
            <p:cNvSpPr txBox="1"/>
            <p:nvPr/>
          </p:nvSpPr>
          <p:spPr>
            <a:xfrm>
              <a:off x="4669602" y="2172186"/>
              <a:ext cx="2275387" cy="329688"/>
            </a:xfrm>
            <a:prstGeom prst="rect">
              <a:avLst/>
            </a:prstGeom>
            <a:noFill/>
          </p:spPr>
          <p:txBody>
            <a:bodyPr wrap="none" rtlCol="0">
              <a:spAutoFit/>
            </a:bodyPr>
            <a:lstStyle/>
            <a:p>
              <a:r>
                <a:rPr lang="fr-FR" sz="1500" b="1" dirty="0">
                  <a:solidFill>
                    <a:schemeClr val="bg2">
                      <a:lumMod val="10000"/>
                    </a:schemeClr>
                  </a:solidFill>
                  <a:latin typeface="Gadugi" panose="020B0502040204020203" pitchFamily="34" charset="0"/>
                </a:rPr>
                <a:t>Coûts de production</a:t>
              </a:r>
            </a:p>
          </p:txBody>
        </p:sp>
      </p:grpSp>
      <p:cxnSp>
        <p:nvCxnSpPr>
          <p:cNvPr id="14" name="Connecteur droit avec flèche 13"/>
          <p:cNvCxnSpPr/>
          <p:nvPr/>
        </p:nvCxnSpPr>
        <p:spPr>
          <a:xfrm>
            <a:off x="2937332" y="4335759"/>
            <a:ext cx="2678838" cy="0"/>
          </a:xfrm>
          <a:prstGeom prst="straightConnector1">
            <a:avLst/>
          </a:prstGeom>
          <a:ln w="38100">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3503246" y="4393353"/>
            <a:ext cx="1532792" cy="323165"/>
          </a:xfrm>
          <a:prstGeom prst="rect">
            <a:avLst/>
          </a:prstGeom>
          <a:noFill/>
        </p:spPr>
        <p:txBody>
          <a:bodyPr wrap="none" rtlCol="0">
            <a:spAutoFit/>
          </a:bodyPr>
          <a:lstStyle/>
          <a:p>
            <a:r>
              <a:rPr lang="fr-FR" sz="1500" b="1" dirty="0" smtClean="0">
                <a:solidFill>
                  <a:schemeClr val="bg2">
                    <a:lumMod val="10000"/>
                  </a:schemeClr>
                </a:solidFill>
                <a:latin typeface="Gadugi" panose="020B0502040204020203" pitchFamily="34" charset="0"/>
              </a:rPr>
              <a:t>Investissement</a:t>
            </a:r>
            <a:endParaRPr lang="fr-FR" sz="1500" b="1" dirty="0">
              <a:solidFill>
                <a:schemeClr val="bg2">
                  <a:lumMod val="10000"/>
                </a:schemeClr>
              </a:solidFill>
              <a:latin typeface="Gadugi" panose="020B0502040204020203" pitchFamily="34" charset="0"/>
            </a:endParaRPr>
          </a:p>
        </p:txBody>
      </p:sp>
      <p:grpSp>
        <p:nvGrpSpPr>
          <p:cNvPr id="16" name="Groupe 15"/>
          <p:cNvGrpSpPr/>
          <p:nvPr/>
        </p:nvGrpSpPr>
        <p:grpSpPr>
          <a:xfrm>
            <a:off x="3861159" y="3073284"/>
            <a:ext cx="2246652" cy="971003"/>
            <a:chOff x="6324600" y="1371599"/>
            <a:chExt cx="2437481" cy="838201"/>
          </a:xfrm>
          <a:effectLst>
            <a:outerShdw blurRad="50800" dist="38100" dir="2700000" algn="tl" rotWithShape="0">
              <a:prstClr val="black">
                <a:alpha val="40000"/>
              </a:prstClr>
            </a:outerShdw>
          </a:effectLst>
        </p:grpSpPr>
        <p:sp>
          <p:nvSpPr>
            <p:cNvPr id="17" name="Rectangle 16"/>
            <p:cNvSpPr/>
            <p:nvPr/>
          </p:nvSpPr>
          <p:spPr>
            <a:xfrm>
              <a:off x="6324600" y="1371600"/>
              <a:ext cx="1905000" cy="838200"/>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fr-FR" sz="1500" dirty="0" smtClean="0">
                  <a:latin typeface="Gadugi" panose="020B0502040204020203" pitchFamily="34" charset="0"/>
                </a:rPr>
                <a:t>Conception</a:t>
              </a:r>
            </a:p>
            <a:p>
              <a:pPr algn="ctr"/>
              <a:r>
                <a:rPr lang="fr-FR" sz="1500" dirty="0" smtClean="0">
                  <a:latin typeface="Gadugi" panose="020B0502040204020203" pitchFamily="34" charset="0"/>
                </a:rPr>
                <a:t>Développement</a:t>
              </a:r>
              <a:endParaRPr lang="fr-FR" sz="1500" dirty="0">
                <a:latin typeface="Gadugi" panose="020B0502040204020203" pitchFamily="34" charset="0"/>
              </a:endParaRPr>
            </a:p>
          </p:txBody>
        </p:sp>
        <p:sp>
          <p:nvSpPr>
            <p:cNvPr id="18" name="Triangle isocèle 17"/>
            <p:cNvSpPr/>
            <p:nvPr/>
          </p:nvSpPr>
          <p:spPr>
            <a:xfrm rot="5400000">
              <a:off x="8081789" y="1518491"/>
              <a:ext cx="827183" cy="533400"/>
            </a:xfrm>
            <a:prstGeom prst="triangle">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5400000" scaled="1"/>
              <a:tileRect/>
            </a:gradFill>
            <a:ln w="952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sp>
        <p:nvSpPr>
          <p:cNvPr id="19" name="Triangle isocèle 18"/>
          <p:cNvSpPr/>
          <p:nvPr/>
        </p:nvSpPr>
        <p:spPr>
          <a:xfrm rot="10800000">
            <a:off x="3756498" y="2699822"/>
            <a:ext cx="204241" cy="298770"/>
          </a:xfrm>
          <a:prstGeom prst="triangle">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2761647" y="2030853"/>
            <a:ext cx="2062864" cy="553998"/>
          </a:xfrm>
          <a:prstGeom prst="rect">
            <a:avLst/>
          </a:prstGeom>
          <a:noFill/>
        </p:spPr>
        <p:txBody>
          <a:bodyPr wrap="square" rtlCol="0">
            <a:spAutoFit/>
          </a:bodyPr>
          <a:lstStyle/>
          <a:p>
            <a:pPr algn="ctr"/>
            <a:r>
              <a:rPr lang="fr-FR" sz="1500" dirty="0" smtClean="0">
                <a:solidFill>
                  <a:schemeClr val="bg2">
                    <a:lumMod val="10000"/>
                  </a:schemeClr>
                </a:solidFill>
                <a:latin typeface="Gadugi" panose="020B0502040204020203" pitchFamily="34" charset="0"/>
              </a:rPr>
              <a:t>Lancement</a:t>
            </a:r>
            <a:r>
              <a:rPr lang="fr-FR" sz="1500" dirty="0">
                <a:solidFill>
                  <a:schemeClr val="bg2">
                    <a:lumMod val="10000"/>
                  </a:schemeClr>
                </a:solidFill>
                <a:latin typeface="Gadugi" panose="020B0502040204020203" pitchFamily="34" charset="0"/>
              </a:rPr>
              <a:t> </a:t>
            </a:r>
            <a:r>
              <a:rPr lang="fr-FR" sz="1500" dirty="0" smtClean="0">
                <a:solidFill>
                  <a:schemeClr val="bg2">
                    <a:lumMod val="10000"/>
                  </a:schemeClr>
                </a:solidFill>
                <a:latin typeface="Gadugi" panose="020B0502040204020203" pitchFamily="34" charset="0"/>
              </a:rPr>
              <a:t>du </a:t>
            </a:r>
          </a:p>
          <a:p>
            <a:pPr algn="ctr"/>
            <a:r>
              <a:rPr lang="fr-FR" sz="1500" dirty="0" smtClean="0">
                <a:solidFill>
                  <a:schemeClr val="bg2">
                    <a:lumMod val="10000"/>
                  </a:schemeClr>
                </a:solidFill>
                <a:latin typeface="Gadugi" panose="020B0502040204020203" pitchFamily="34" charset="0"/>
              </a:rPr>
              <a:t>projet</a:t>
            </a:r>
            <a:endParaRPr lang="fr-FR" sz="1500" dirty="0">
              <a:solidFill>
                <a:schemeClr val="bg2">
                  <a:lumMod val="10000"/>
                </a:schemeClr>
              </a:solidFill>
              <a:latin typeface="Gadugi" panose="020B0502040204020203" pitchFamily="34" charset="0"/>
            </a:endParaRPr>
          </a:p>
        </p:txBody>
      </p:sp>
      <p:sp>
        <p:nvSpPr>
          <p:cNvPr id="21" name="Organigramme : Processus 20"/>
          <p:cNvSpPr/>
          <p:nvPr/>
        </p:nvSpPr>
        <p:spPr>
          <a:xfrm>
            <a:off x="2937332" y="3745516"/>
            <a:ext cx="386675" cy="257679"/>
          </a:xfrm>
          <a:prstGeom prst="flowChartProcess">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smtClean="0"/>
              <a:t>01</a:t>
            </a:r>
            <a:endParaRPr lang="fr-FR" sz="1400" dirty="0"/>
          </a:p>
        </p:txBody>
      </p:sp>
      <p:sp>
        <p:nvSpPr>
          <p:cNvPr id="22" name="Organigramme : Processus 21"/>
          <p:cNvSpPr/>
          <p:nvPr/>
        </p:nvSpPr>
        <p:spPr>
          <a:xfrm>
            <a:off x="3387677" y="3745516"/>
            <a:ext cx="405402" cy="257679"/>
          </a:xfrm>
          <a:prstGeom prst="flowChartProcess">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smtClean="0"/>
              <a:t>02</a:t>
            </a:r>
            <a:endParaRPr lang="fr-FR" sz="1400" dirty="0"/>
          </a:p>
        </p:txBody>
      </p:sp>
      <p:sp>
        <p:nvSpPr>
          <p:cNvPr id="23" name="Organigramme : Processus 22"/>
          <p:cNvSpPr/>
          <p:nvPr/>
        </p:nvSpPr>
        <p:spPr>
          <a:xfrm>
            <a:off x="3929240" y="3745516"/>
            <a:ext cx="204241" cy="224077"/>
          </a:xfrm>
          <a:prstGeom prst="flowChartProcess">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smtClean="0"/>
              <a:t>A</a:t>
            </a:r>
            <a:endParaRPr lang="fr-FR" sz="1400" dirty="0"/>
          </a:p>
        </p:txBody>
      </p:sp>
      <p:sp>
        <p:nvSpPr>
          <p:cNvPr id="24" name="Organigramme : Processus 23"/>
          <p:cNvSpPr/>
          <p:nvPr/>
        </p:nvSpPr>
        <p:spPr>
          <a:xfrm>
            <a:off x="4269642" y="3745516"/>
            <a:ext cx="204241" cy="224077"/>
          </a:xfrm>
          <a:prstGeom prst="flowChartProcess">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smtClean="0"/>
              <a:t>B</a:t>
            </a:r>
            <a:endParaRPr lang="fr-FR" sz="1400" dirty="0"/>
          </a:p>
        </p:txBody>
      </p:sp>
      <p:sp>
        <p:nvSpPr>
          <p:cNvPr id="25" name="Organigramme : Processus 24"/>
          <p:cNvSpPr/>
          <p:nvPr/>
        </p:nvSpPr>
        <p:spPr>
          <a:xfrm>
            <a:off x="4610043" y="3745516"/>
            <a:ext cx="204241" cy="224077"/>
          </a:xfrm>
          <a:prstGeom prst="flowChartProcess">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smtClean="0"/>
              <a:t>C</a:t>
            </a:r>
            <a:endParaRPr lang="fr-FR" sz="1400" dirty="0"/>
          </a:p>
        </p:txBody>
      </p:sp>
      <p:sp>
        <p:nvSpPr>
          <p:cNvPr id="26" name="Organigramme : Processus 25"/>
          <p:cNvSpPr/>
          <p:nvPr/>
        </p:nvSpPr>
        <p:spPr>
          <a:xfrm>
            <a:off x="4950445" y="3745516"/>
            <a:ext cx="204241" cy="224077"/>
          </a:xfrm>
          <a:prstGeom prst="flowChartProcess">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smtClean="0"/>
              <a:t>D</a:t>
            </a:r>
            <a:endParaRPr lang="fr-FR" sz="1400" dirty="0"/>
          </a:p>
        </p:txBody>
      </p:sp>
      <p:sp>
        <p:nvSpPr>
          <p:cNvPr id="29" name="Rectangle 28"/>
          <p:cNvSpPr/>
          <p:nvPr/>
        </p:nvSpPr>
        <p:spPr>
          <a:xfrm>
            <a:off x="480508" y="3935649"/>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cxnSp>
        <p:nvCxnSpPr>
          <p:cNvPr id="30" name="Connecteur droit avec flèche 29"/>
          <p:cNvCxnSpPr/>
          <p:nvPr/>
        </p:nvCxnSpPr>
        <p:spPr>
          <a:xfrm>
            <a:off x="5563168" y="2435468"/>
            <a:ext cx="1142127" cy="9798"/>
          </a:xfrm>
          <a:prstGeom prst="straightConnector1">
            <a:avLst/>
          </a:prstGeom>
          <a:ln w="38100">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V="1">
            <a:off x="6732240" y="1773692"/>
            <a:ext cx="1391968" cy="3689"/>
          </a:xfrm>
          <a:prstGeom prst="straightConnector1">
            <a:avLst/>
          </a:prstGeom>
          <a:ln w="38100">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88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par>
                          <p:cTn id="34" fill="hold">
                            <p:stCondLst>
                              <p:cond delay="0"/>
                            </p:stCondLst>
                            <p:childTnLst>
                              <p:par>
                                <p:cTn id="35" presetID="53" presetClass="entr" presetSubtype="16"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par>
                          <p:cTn id="44" fill="hold">
                            <p:stCondLst>
                              <p:cond delay="0"/>
                            </p:stCondLst>
                            <p:childTnLst>
                              <p:par>
                                <p:cTn id="45" presetID="53" presetClass="entr" presetSubtype="16"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0" grpId="0"/>
      <p:bldP spid="21" grpId="0" animBg="1"/>
      <p:bldP spid="22" grpId="0" animBg="1"/>
      <p:bldP spid="23" grpId="0" animBg="1"/>
      <p:bldP spid="24" grpId="0" animBg="1"/>
      <p:bldP spid="25"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762576" y="985292"/>
            <a:ext cx="6120000" cy="4320000"/>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sz="2800" dirty="0" smtClean="0">
                <a:latin typeface="Calibri" pitchFamily="34" charset="0"/>
                <a:cs typeface="Calibri" pitchFamily="34" charset="0"/>
              </a:rPr>
              <a:t>Notion de coût global</a:t>
            </a:r>
            <a:endParaRPr lang="fr-FR" sz="2800" dirty="0">
              <a:latin typeface="Calibri" pitchFamily="34" charset="0"/>
              <a:cs typeface="Calibri" pitchFamily="34" charset="0"/>
            </a:endParaRPr>
          </a:p>
        </p:txBody>
      </p:sp>
      <p:sp>
        <p:nvSpPr>
          <p:cNvPr id="3" name="Slide Number Placeholder 2"/>
          <p:cNvSpPr>
            <a:spLocks noGrp="1"/>
          </p:cNvSpPr>
          <p:nvPr>
            <p:ph type="sldNum" sz="quarter" idx="10"/>
          </p:nvPr>
        </p:nvSpPr>
        <p:spPr/>
        <p:txBody>
          <a:bodyPr/>
          <a:lstStyle/>
          <a:p>
            <a:pPr>
              <a:defRPr/>
            </a:pPr>
            <a:fld id="{7F07B8DE-9430-46E8-A38B-5DA0DE501445}" type="slidenum">
              <a:rPr lang="fr-FR" smtClean="0"/>
              <a:pPr>
                <a:defRPr/>
              </a:pPr>
              <a:t>32</a:t>
            </a:fld>
            <a:endParaRPr lang="fr-FR" dirty="0"/>
          </a:p>
        </p:txBody>
      </p:sp>
      <p:grpSp>
        <p:nvGrpSpPr>
          <p:cNvPr id="49" name="Groupe 48"/>
          <p:cNvGrpSpPr/>
          <p:nvPr/>
        </p:nvGrpSpPr>
        <p:grpSpPr>
          <a:xfrm>
            <a:off x="6728458" y="1447795"/>
            <a:ext cx="1274778" cy="323165"/>
            <a:chOff x="6728458" y="1675848"/>
            <a:chExt cx="1274778" cy="323165"/>
          </a:xfrm>
        </p:grpSpPr>
        <p:sp>
          <p:nvSpPr>
            <p:cNvPr id="8" name="Ellipse 7"/>
            <p:cNvSpPr/>
            <p:nvPr/>
          </p:nvSpPr>
          <p:spPr>
            <a:xfrm>
              <a:off x="6728458" y="1692755"/>
              <a:ext cx="304800" cy="304800"/>
            </a:xfrm>
            <a:prstGeom prst="ellipse">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026687" y="1675848"/>
              <a:ext cx="976549" cy="323165"/>
            </a:xfrm>
            <a:prstGeom prst="rect">
              <a:avLst/>
            </a:prstGeom>
            <a:noFill/>
          </p:spPr>
          <p:txBody>
            <a:bodyPr wrap="none" rtlCol="0">
              <a:spAutoFit/>
            </a:bodyPr>
            <a:lstStyle/>
            <a:p>
              <a:r>
                <a:rPr lang="fr-FR" sz="1500" dirty="0" smtClean="0">
                  <a:latin typeface="Gadugi" panose="020B0502040204020203" pitchFamily="34" charset="0"/>
                </a:rPr>
                <a:t>Industriel</a:t>
              </a:r>
              <a:endParaRPr lang="fr-FR" sz="1500" dirty="0">
                <a:latin typeface="Gadugi" panose="020B0502040204020203" pitchFamily="34" charset="0"/>
              </a:endParaRPr>
            </a:p>
          </p:txBody>
        </p:sp>
      </p:grpSp>
      <p:grpSp>
        <p:nvGrpSpPr>
          <p:cNvPr id="4" name="Groupe 10"/>
          <p:cNvGrpSpPr/>
          <p:nvPr/>
        </p:nvGrpSpPr>
        <p:grpSpPr>
          <a:xfrm>
            <a:off x="2895600" y="1524547"/>
            <a:ext cx="5867400" cy="3657600"/>
            <a:chOff x="3124200" y="2362200"/>
            <a:chExt cx="5558589" cy="3657600"/>
          </a:xfrm>
        </p:grpSpPr>
        <p:cxnSp>
          <p:nvCxnSpPr>
            <p:cNvPr id="5" name="Connecteur droit avec flèche 4"/>
            <p:cNvCxnSpPr/>
            <p:nvPr/>
          </p:nvCxnSpPr>
          <p:spPr>
            <a:xfrm flipV="1">
              <a:off x="3124200" y="2362200"/>
              <a:ext cx="0" cy="365760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6" name="Connecteur droit avec flèche 5"/>
            <p:cNvCxnSpPr/>
            <p:nvPr/>
          </p:nvCxnSpPr>
          <p:spPr>
            <a:xfrm>
              <a:off x="3124200" y="6019800"/>
              <a:ext cx="5558589"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grpSp>
      <p:grpSp>
        <p:nvGrpSpPr>
          <p:cNvPr id="10" name="Groupe 26"/>
          <p:cNvGrpSpPr/>
          <p:nvPr/>
        </p:nvGrpSpPr>
        <p:grpSpPr>
          <a:xfrm>
            <a:off x="6728458" y="1919477"/>
            <a:ext cx="1912933" cy="323165"/>
            <a:chOff x="6781800" y="2740223"/>
            <a:chExt cx="1912933" cy="323165"/>
          </a:xfrm>
        </p:grpSpPr>
        <p:sp>
          <p:nvSpPr>
            <p:cNvPr id="11" name="Ellipse 10"/>
            <p:cNvSpPr/>
            <p:nvPr/>
          </p:nvSpPr>
          <p:spPr>
            <a:xfrm>
              <a:off x="6781800" y="2743200"/>
              <a:ext cx="304800" cy="304800"/>
            </a:xfrm>
            <a:prstGeom prst="ellipse">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7086600" y="2740223"/>
              <a:ext cx="1608133" cy="323165"/>
            </a:xfrm>
            <a:prstGeom prst="rect">
              <a:avLst/>
            </a:prstGeom>
            <a:noFill/>
          </p:spPr>
          <p:txBody>
            <a:bodyPr wrap="none" rtlCol="0">
              <a:spAutoFit/>
            </a:bodyPr>
            <a:lstStyle/>
            <a:p>
              <a:r>
                <a:rPr lang="fr-FR" sz="1500" dirty="0" smtClean="0">
                  <a:latin typeface="Gadugi" panose="020B0502040204020203" pitchFamily="34" charset="0"/>
                </a:rPr>
                <a:t>Client-Utilisateur</a:t>
              </a:r>
              <a:endParaRPr lang="fr-FR" sz="1500" dirty="0">
                <a:latin typeface="Gadugi" panose="020B0502040204020203" pitchFamily="34" charset="0"/>
              </a:endParaRPr>
            </a:p>
          </p:txBody>
        </p:sp>
      </p:grpSp>
      <p:sp>
        <p:nvSpPr>
          <p:cNvPr id="13" name="ZoneTexte 12"/>
          <p:cNvSpPr txBox="1"/>
          <p:nvPr/>
        </p:nvSpPr>
        <p:spPr>
          <a:xfrm>
            <a:off x="2775431" y="1125483"/>
            <a:ext cx="590226" cy="323165"/>
          </a:xfrm>
          <a:prstGeom prst="rect">
            <a:avLst/>
          </a:prstGeom>
          <a:noFill/>
        </p:spPr>
        <p:txBody>
          <a:bodyPr wrap="none" rtlCol="0">
            <a:spAutoFit/>
          </a:bodyPr>
          <a:lstStyle/>
          <a:p>
            <a:r>
              <a:rPr lang="fr-FR" sz="1500" dirty="0" smtClean="0">
                <a:latin typeface="Gadugi" panose="020B0502040204020203" pitchFamily="34" charset="0"/>
              </a:rPr>
              <a:t>Coût</a:t>
            </a:r>
            <a:endParaRPr lang="fr-FR" sz="1500" dirty="0">
              <a:latin typeface="Gadugi" panose="020B0502040204020203" pitchFamily="34" charset="0"/>
            </a:endParaRPr>
          </a:p>
        </p:txBody>
      </p:sp>
      <p:grpSp>
        <p:nvGrpSpPr>
          <p:cNvPr id="14" name="Groupe 50"/>
          <p:cNvGrpSpPr/>
          <p:nvPr/>
        </p:nvGrpSpPr>
        <p:grpSpPr>
          <a:xfrm>
            <a:off x="2892425" y="2207370"/>
            <a:ext cx="2982362" cy="2968427"/>
            <a:chOff x="3121025" y="2435423"/>
            <a:chExt cx="2982362" cy="2968427"/>
          </a:xfrm>
        </p:grpSpPr>
        <p:sp>
          <p:nvSpPr>
            <p:cNvPr id="15" name="Forme libre 14"/>
            <p:cNvSpPr/>
            <p:nvPr/>
          </p:nvSpPr>
          <p:spPr>
            <a:xfrm>
              <a:off x="3121025" y="4420062"/>
              <a:ext cx="2280182" cy="983788"/>
            </a:xfrm>
            <a:custGeom>
              <a:avLst/>
              <a:gdLst>
                <a:gd name="connsiteX0" fmla="*/ 0 w 1574800"/>
                <a:gd name="connsiteY0" fmla="*/ 837671 h 837671"/>
                <a:gd name="connsiteX1" fmla="*/ 952500 w 1574800"/>
                <a:gd name="connsiteY1" fmla="*/ 2646 h 837671"/>
                <a:gd name="connsiteX2" fmla="*/ 1574800 w 1574800"/>
                <a:gd name="connsiteY2" fmla="*/ 821796 h 837671"/>
              </a:gdLst>
              <a:ahLst/>
              <a:cxnLst>
                <a:cxn ang="0">
                  <a:pos x="connsiteX0" y="connsiteY0"/>
                </a:cxn>
                <a:cxn ang="0">
                  <a:pos x="connsiteX1" y="connsiteY1"/>
                </a:cxn>
                <a:cxn ang="0">
                  <a:pos x="connsiteX2" y="connsiteY2"/>
                </a:cxn>
              </a:cxnLst>
              <a:rect l="l" t="t" r="r" b="b"/>
              <a:pathLst>
                <a:path w="1574800" h="837671">
                  <a:moveTo>
                    <a:pt x="0" y="837671"/>
                  </a:moveTo>
                  <a:cubicBezTo>
                    <a:pt x="345016" y="421481"/>
                    <a:pt x="690033" y="5292"/>
                    <a:pt x="952500" y="2646"/>
                  </a:cubicBezTo>
                  <a:cubicBezTo>
                    <a:pt x="1214967" y="0"/>
                    <a:pt x="1394883" y="410898"/>
                    <a:pt x="1574800" y="821796"/>
                  </a:cubicBezTo>
                </a:path>
              </a:pathLst>
            </a:custGeom>
            <a:solidFill>
              <a:schemeClr val="accent6">
                <a:lumMod val="40000"/>
                <a:lumOff val="60000"/>
                <a:alpha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6" name="Groupe 32"/>
            <p:cNvGrpSpPr/>
            <p:nvPr/>
          </p:nvGrpSpPr>
          <p:grpSpPr>
            <a:xfrm>
              <a:off x="4111187" y="2743200"/>
              <a:ext cx="1375213" cy="1814983"/>
              <a:chOff x="4111187" y="2743200"/>
              <a:chExt cx="1375213" cy="1814983"/>
            </a:xfrm>
          </p:grpSpPr>
          <p:cxnSp>
            <p:nvCxnSpPr>
              <p:cNvPr id="18" name="Connecteur droit avec flèche 17"/>
              <p:cNvCxnSpPr/>
              <p:nvPr/>
            </p:nvCxnSpPr>
            <p:spPr>
              <a:xfrm flipH="1">
                <a:off x="4111187" y="2743200"/>
                <a:ext cx="79813" cy="18149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4191000" y="2743200"/>
                <a:ext cx="1295400" cy="0"/>
              </a:xfrm>
              <a:prstGeom prst="line">
                <a:avLst/>
              </a:prstGeom>
            </p:spPr>
            <p:style>
              <a:lnRef idx="1">
                <a:schemeClr val="dk1"/>
              </a:lnRef>
              <a:fillRef idx="0">
                <a:schemeClr val="dk1"/>
              </a:fillRef>
              <a:effectRef idx="0">
                <a:schemeClr val="dk1"/>
              </a:effectRef>
              <a:fontRef idx="minor">
                <a:schemeClr val="tx1"/>
              </a:fontRef>
            </p:style>
          </p:cxnSp>
        </p:grpSp>
        <p:sp>
          <p:nvSpPr>
            <p:cNvPr id="17" name="ZoneTexte 16"/>
            <p:cNvSpPr txBox="1"/>
            <p:nvPr/>
          </p:nvSpPr>
          <p:spPr>
            <a:xfrm>
              <a:off x="3993514" y="2435423"/>
              <a:ext cx="2109873" cy="307777"/>
            </a:xfrm>
            <a:prstGeom prst="rect">
              <a:avLst/>
            </a:prstGeom>
            <a:noFill/>
          </p:spPr>
          <p:txBody>
            <a:bodyPr wrap="none" rtlCol="0">
              <a:spAutoFit/>
            </a:bodyPr>
            <a:lstStyle/>
            <a:p>
              <a:r>
                <a:rPr lang="fr-FR" sz="1400" dirty="0" smtClean="0">
                  <a:latin typeface="Gadugi" panose="020B0502040204020203" pitchFamily="34" charset="0"/>
                </a:rPr>
                <a:t>Coût de développement</a:t>
              </a:r>
              <a:endParaRPr lang="fr-FR" sz="1400" dirty="0">
                <a:latin typeface="Gadugi" panose="020B0502040204020203" pitchFamily="34" charset="0"/>
              </a:endParaRPr>
            </a:p>
          </p:txBody>
        </p:sp>
      </p:grpSp>
      <p:grpSp>
        <p:nvGrpSpPr>
          <p:cNvPr id="48" name="Groupe 47"/>
          <p:cNvGrpSpPr/>
          <p:nvPr/>
        </p:nvGrpSpPr>
        <p:grpSpPr>
          <a:xfrm>
            <a:off x="3200080" y="2588656"/>
            <a:ext cx="3528378" cy="2579491"/>
            <a:chOff x="3922493" y="-216622"/>
            <a:chExt cx="3528378" cy="2579491"/>
          </a:xfrm>
        </p:grpSpPr>
        <p:sp>
          <p:nvSpPr>
            <p:cNvPr id="21" name="Forme libre 20"/>
            <p:cNvSpPr/>
            <p:nvPr/>
          </p:nvSpPr>
          <p:spPr>
            <a:xfrm>
              <a:off x="3922493" y="1369887"/>
              <a:ext cx="2280181" cy="992982"/>
            </a:xfrm>
            <a:custGeom>
              <a:avLst/>
              <a:gdLst>
                <a:gd name="connsiteX0" fmla="*/ 0 w 1574800"/>
                <a:gd name="connsiteY0" fmla="*/ 837671 h 837671"/>
                <a:gd name="connsiteX1" fmla="*/ 952500 w 1574800"/>
                <a:gd name="connsiteY1" fmla="*/ 2646 h 837671"/>
                <a:gd name="connsiteX2" fmla="*/ 1574800 w 1574800"/>
                <a:gd name="connsiteY2" fmla="*/ 821796 h 837671"/>
              </a:gdLst>
              <a:ahLst/>
              <a:cxnLst>
                <a:cxn ang="0">
                  <a:pos x="connsiteX0" y="connsiteY0"/>
                </a:cxn>
                <a:cxn ang="0">
                  <a:pos x="connsiteX1" y="connsiteY1"/>
                </a:cxn>
                <a:cxn ang="0">
                  <a:pos x="connsiteX2" y="connsiteY2"/>
                </a:cxn>
              </a:cxnLst>
              <a:rect l="l" t="t" r="r" b="b"/>
              <a:pathLst>
                <a:path w="1574800" h="837671">
                  <a:moveTo>
                    <a:pt x="0" y="837671"/>
                  </a:moveTo>
                  <a:cubicBezTo>
                    <a:pt x="345016" y="421481"/>
                    <a:pt x="690033" y="5292"/>
                    <a:pt x="952500" y="2646"/>
                  </a:cubicBezTo>
                  <a:cubicBezTo>
                    <a:pt x="1214967" y="0"/>
                    <a:pt x="1394883" y="410898"/>
                    <a:pt x="1574800" y="821796"/>
                  </a:cubicBezTo>
                </a:path>
              </a:pathLst>
            </a:custGeom>
            <a:solidFill>
              <a:schemeClr val="accent6">
                <a:lumMod val="40000"/>
                <a:lumOff val="60000"/>
                <a:alpha val="59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2" name="Groupe 33"/>
            <p:cNvGrpSpPr/>
            <p:nvPr/>
          </p:nvGrpSpPr>
          <p:grpSpPr>
            <a:xfrm>
              <a:off x="5268694" y="91155"/>
              <a:ext cx="1600200" cy="1295400"/>
              <a:chOff x="3886200" y="2743200"/>
              <a:chExt cx="1600200" cy="1905000"/>
            </a:xfrm>
          </p:grpSpPr>
          <p:cxnSp>
            <p:nvCxnSpPr>
              <p:cNvPr id="24" name="Connecteur droit avec flèche 23"/>
              <p:cNvCxnSpPr/>
              <p:nvPr/>
            </p:nvCxnSpPr>
            <p:spPr>
              <a:xfrm flipH="1">
                <a:off x="3886200" y="2743200"/>
                <a:ext cx="304800" cy="1905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191000" y="2743200"/>
                <a:ext cx="1295400" cy="0"/>
              </a:xfrm>
              <a:prstGeom prst="line">
                <a:avLst/>
              </a:prstGeom>
            </p:spPr>
            <p:style>
              <a:lnRef idx="1">
                <a:schemeClr val="dk1"/>
              </a:lnRef>
              <a:fillRef idx="0">
                <a:schemeClr val="dk1"/>
              </a:fillRef>
              <a:effectRef idx="0">
                <a:schemeClr val="dk1"/>
              </a:effectRef>
              <a:fontRef idx="minor">
                <a:schemeClr val="tx1"/>
              </a:fontRef>
            </p:style>
          </p:cxnSp>
        </p:grpSp>
        <p:sp>
          <p:nvSpPr>
            <p:cNvPr id="23" name="ZoneTexte 22"/>
            <p:cNvSpPr txBox="1"/>
            <p:nvPr/>
          </p:nvSpPr>
          <p:spPr>
            <a:xfrm>
              <a:off x="5438782" y="-216622"/>
              <a:ext cx="2012089" cy="307777"/>
            </a:xfrm>
            <a:prstGeom prst="rect">
              <a:avLst/>
            </a:prstGeom>
            <a:noFill/>
          </p:spPr>
          <p:txBody>
            <a:bodyPr wrap="none" rtlCol="0">
              <a:spAutoFit/>
            </a:bodyPr>
            <a:lstStyle/>
            <a:p>
              <a:r>
                <a:rPr lang="fr-FR" sz="1400" dirty="0" smtClean="0">
                  <a:latin typeface="Gadugi" panose="020B0502040204020203" pitchFamily="34" charset="0"/>
                </a:rPr>
                <a:t>Coût d’industrialisation</a:t>
              </a:r>
              <a:endParaRPr lang="fr-FR" sz="1400" dirty="0">
                <a:latin typeface="Gadugi" panose="020B0502040204020203" pitchFamily="34" charset="0"/>
              </a:endParaRPr>
            </a:p>
          </p:txBody>
        </p:sp>
      </p:grpSp>
      <p:grpSp>
        <p:nvGrpSpPr>
          <p:cNvPr id="26" name="Groupe 52"/>
          <p:cNvGrpSpPr/>
          <p:nvPr/>
        </p:nvGrpSpPr>
        <p:grpSpPr>
          <a:xfrm>
            <a:off x="4001751" y="2991133"/>
            <a:ext cx="4112639" cy="2191348"/>
            <a:chOff x="4254499" y="3197423"/>
            <a:chExt cx="4112639" cy="2191348"/>
          </a:xfrm>
        </p:grpSpPr>
        <p:sp>
          <p:nvSpPr>
            <p:cNvPr id="27" name="Forme libre 26"/>
            <p:cNvSpPr/>
            <p:nvPr/>
          </p:nvSpPr>
          <p:spPr>
            <a:xfrm>
              <a:off x="4254499" y="3733800"/>
              <a:ext cx="2887003" cy="1654971"/>
            </a:xfrm>
            <a:custGeom>
              <a:avLst/>
              <a:gdLst>
                <a:gd name="connsiteX0" fmla="*/ 0 w 1574800"/>
                <a:gd name="connsiteY0" fmla="*/ 837671 h 837671"/>
                <a:gd name="connsiteX1" fmla="*/ 952500 w 1574800"/>
                <a:gd name="connsiteY1" fmla="*/ 2646 h 837671"/>
                <a:gd name="connsiteX2" fmla="*/ 1574800 w 1574800"/>
                <a:gd name="connsiteY2" fmla="*/ 821796 h 837671"/>
              </a:gdLst>
              <a:ahLst/>
              <a:cxnLst>
                <a:cxn ang="0">
                  <a:pos x="connsiteX0" y="connsiteY0"/>
                </a:cxn>
                <a:cxn ang="0">
                  <a:pos x="connsiteX1" y="connsiteY1"/>
                </a:cxn>
                <a:cxn ang="0">
                  <a:pos x="connsiteX2" y="connsiteY2"/>
                </a:cxn>
              </a:cxnLst>
              <a:rect l="l" t="t" r="r" b="b"/>
              <a:pathLst>
                <a:path w="1574800" h="837671">
                  <a:moveTo>
                    <a:pt x="0" y="837671"/>
                  </a:moveTo>
                  <a:cubicBezTo>
                    <a:pt x="345016" y="421481"/>
                    <a:pt x="690033" y="5292"/>
                    <a:pt x="952500" y="2646"/>
                  </a:cubicBezTo>
                  <a:cubicBezTo>
                    <a:pt x="1214967" y="0"/>
                    <a:pt x="1394883" y="410898"/>
                    <a:pt x="1574800" y="821796"/>
                  </a:cubicBezTo>
                </a:path>
              </a:pathLst>
            </a:custGeom>
            <a:solidFill>
              <a:schemeClr val="accent6">
                <a:lumMod val="60000"/>
                <a:lumOff val="40000"/>
                <a:alpha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8" name="Groupe 36"/>
            <p:cNvGrpSpPr/>
            <p:nvPr/>
          </p:nvGrpSpPr>
          <p:grpSpPr>
            <a:xfrm>
              <a:off x="6400800" y="3505200"/>
              <a:ext cx="1600200" cy="457200"/>
              <a:chOff x="3886200" y="2743200"/>
              <a:chExt cx="1600200" cy="1905000"/>
            </a:xfrm>
          </p:grpSpPr>
          <p:cxnSp>
            <p:nvCxnSpPr>
              <p:cNvPr id="30" name="Connecteur droit avec flèche 29"/>
              <p:cNvCxnSpPr/>
              <p:nvPr/>
            </p:nvCxnSpPr>
            <p:spPr>
              <a:xfrm flipH="1">
                <a:off x="3886200" y="2743200"/>
                <a:ext cx="304800" cy="1905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4191000" y="2743200"/>
                <a:ext cx="1295400" cy="0"/>
              </a:xfrm>
              <a:prstGeom prst="line">
                <a:avLst/>
              </a:prstGeom>
            </p:spPr>
            <p:style>
              <a:lnRef idx="1">
                <a:schemeClr val="dk1"/>
              </a:lnRef>
              <a:fillRef idx="0">
                <a:schemeClr val="dk1"/>
              </a:fillRef>
              <a:effectRef idx="0">
                <a:schemeClr val="dk1"/>
              </a:effectRef>
              <a:fontRef idx="minor">
                <a:schemeClr val="tx1"/>
              </a:fontRef>
            </p:style>
          </p:cxnSp>
        </p:grpSp>
        <p:sp>
          <p:nvSpPr>
            <p:cNvPr id="29" name="ZoneTexte 28"/>
            <p:cNvSpPr txBox="1"/>
            <p:nvPr/>
          </p:nvSpPr>
          <p:spPr>
            <a:xfrm>
              <a:off x="6629162" y="3197423"/>
              <a:ext cx="1737976" cy="307777"/>
            </a:xfrm>
            <a:prstGeom prst="rect">
              <a:avLst/>
            </a:prstGeom>
            <a:noFill/>
          </p:spPr>
          <p:txBody>
            <a:bodyPr wrap="none" rtlCol="0">
              <a:spAutoFit/>
            </a:bodyPr>
            <a:lstStyle/>
            <a:p>
              <a:r>
                <a:rPr lang="fr-FR" sz="1400" dirty="0" smtClean="0">
                  <a:latin typeface="Gadugi" panose="020B0502040204020203" pitchFamily="34" charset="0"/>
                </a:rPr>
                <a:t>Coût de production</a:t>
              </a:r>
              <a:endParaRPr lang="fr-FR" sz="1400" dirty="0">
                <a:latin typeface="Gadugi" panose="020B0502040204020203" pitchFamily="34" charset="0"/>
              </a:endParaRPr>
            </a:p>
          </p:txBody>
        </p:sp>
      </p:grpSp>
      <p:grpSp>
        <p:nvGrpSpPr>
          <p:cNvPr id="32" name="Groupe 53"/>
          <p:cNvGrpSpPr/>
          <p:nvPr/>
        </p:nvGrpSpPr>
        <p:grpSpPr>
          <a:xfrm>
            <a:off x="4241814" y="3658691"/>
            <a:ext cx="4512060" cy="1549608"/>
            <a:chOff x="4470414" y="3908778"/>
            <a:chExt cx="4512060" cy="1549608"/>
          </a:xfrm>
        </p:grpSpPr>
        <p:sp>
          <p:nvSpPr>
            <p:cNvPr id="33" name="Forme libre 32"/>
            <p:cNvSpPr/>
            <p:nvPr/>
          </p:nvSpPr>
          <p:spPr>
            <a:xfrm>
              <a:off x="4470414" y="4548891"/>
              <a:ext cx="4030584" cy="909495"/>
            </a:xfrm>
            <a:custGeom>
              <a:avLst/>
              <a:gdLst>
                <a:gd name="connsiteX0" fmla="*/ 0 w 2767013"/>
                <a:gd name="connsiteY0" fmla="*/ 596900 h 596900"/>
                <a:gd name="connsiteX1" fmla="*/ 1309688 w 2767013"/>
                <a:gd name="connsiteY1" fmla="*/ 6350 h 596900"/>
                <a:gd name="connsiteX2" fmla="*/ 2767013 w 2767013"/>
                <a:gd name="connsiteY2" fmla="*/ 558800 h 596900"/>
              </a:gdLst>
              <a:ahLst/>
              <a:cxnLst>
                <a:cxn ang="0">
                  <a:pos x="connsiteX0" y="connsiteY0"/>
                </a:cxn>
                <a:cxn ang="0">
                  <a:pos x="connsiteX1" y="connsiteY1"/>
                </a:cxn>
                <a:cxn ang="0">
                  <a:pos x="connsiteX2" y="connsiteY2"/>
                </a:cxn>
              </a:cxnLst>
              <a:rect l="l" t="t" r="r" b="b"/>
              <a:pathLst>
                <a:path w="2767013" h="596900">
                  <a:moveTo>
                    <a:pt x="0" y="596900"/>
                  </a:moveTo>
                  <a:cubicBezTo>
                    <a:pt x="424259" y="304800"/>
                    <a:pt x="848519" y="12700"/>
                    <a:pt x="1309688" y="6350"/>
                  </a:cubicBezTo>
                  <a:cubicBezTo>
                    <a:pt x="1770857" y="0"/>
                    <a:pt x="2268935" y="279400"/>
                    <a:pt x="2767013" y="558800"/>
                  </a:cubicBezTo>
                </a:path>
              </a:pathLst>
            </a:custGeom>
            <a:solidFill>
              <a:schemeClr val="accent3">
                <a:lumMod val="60000"/>
                <a:lumOff val="40000"/>
                <a:alpha val="71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34" name="Groupe 39"/>
            <p:cNvGrpSpPr/>
            <p:nvPr/>
          </p:nvGrpSpPr>
          <p:grpSpPr>
            <a:xfrm>
              <a:off x="7176864" y="4191000"/>
              <a:ext cx="1509936" cy="556178"/>
              <a:chOff x="3976464" y="2743200"/>
              <a:chExt cx="1509936" cy="2317408"/>
            </a:xfrm>
          </p:grpSpPr>
          <p:cxnSp>
            <p:nvCxnSpPr>
              <p:cNvPr id="36" name="Connecteur droit avec flèche 35"/>
              <p:cNvCxnSpPr/>
              <p:nvPr/>
            </p:nvCxnSpPr>
            <p:spPr>
              <a:xfrm flipH="1">
                <a:off x="3976464" y="2743200"/>
                <a:ext cx="214536" cy="23174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4191000" y="2743200"/>
                <a:ext cx="1295400" cy="0"/>
              </a:xfrm>
              <a:prstGeom prst="line">
                <a:avLst/>
              </a:prstGeom>
            </p:spPr>
            <p:style>
              <a:lnRef idx="1">
                <a:schemeClr val="dk1"/>
              </a:lnRef>
              <a:fillRef idx="0">
                <a:schemeClr val="dk1"/>
              </a:fillRef>
              <a:effectRef idx="0">
                <a:schemeClr val="dk1"/>
              </a:effectRef>
              <a:fontRef idx="minor">
                <a:schemeClr val="tx1"/>
              </a:fontRef>
            </p:style>
          </p:cxnSp>
        </p:grpSp>
        <p:sp>
          <p:nvSpPr>
            <p:cNvPr id="35" name="ZoneTexte 34"/>
            <p:cNvSpPr txBox="1"/>
            <p:nvPr/>
          </p:nvSpPr>
          <p:spPr>
            <a:xfrm>
              <a:off x="7326251" y="3908778"/>
              <a:ext cx="1656223" cy="523220"/>
            </a:xfrm>
            <a:prstGeom prst="rect">
              <a:avLst/>
            </a:prstGeom>
            <a:noFill/>
          </p:spPr>
          <p:txBody>
            <a:bodyPr wrap="none" rtlCol="0">
              <a:spAutoFit/>
            </a:bodyPr>
            <a:lstStyle/>
            <a:p>
              <a:r>
                <a:rPr lang="fr-FR" sz="1400" dirty="0" smtClean="0">
                  <a:latin typeface="Gadugi" panose="020B0502040204020203" pitchFamily="34" charset="0"/>
                </a:rPr>
                <a:t>Coût d’utilisation </a:t>
              </a:r>
            </a:p>
            <a:p>
              <a:r>
                <a:rPr lang="fr-FR" sz="1400" dirty="0" smtClean="0">
                  <a:latin typeface="Gadugi" panose="020B0502040204020203" pitchFamily="34" charset="0"/>
                </a:rPr>
                <a:t>et de maintenance</a:t>
              </a:r>
              <a:endParaRPr lang="fr-FR" sz="1400" dirty="0">
                <a:latin typeface="Gadugi" panose="020B0502040204020203" pitchFamily="34" charset="0"/>
              </a:endParaRPr>
            </a:p>
          </p:txBody>
        </p:sp>
      </p:grpSp>
      <p:grpSp>
        <p:nvGrpSpPr>
          <p:cNvPr id="38" name="Groupe 54"/>
          <p:cNvGrpSpPr/>
          <p:nvPr/>
        </p:nvGrpSpPr>
        <p:grpSpPr>
          <a:xfrm>
            <a:off x="7575932" y="4263513"/>
            <a:ext cx="1355391" cy="918836"/>
            <a:chOff x="7804532" y="4425464"/>
            <a:chExt cx="1355391" cy="918836"/>
          </a:xfrm>
        </p:grpSpPr>
        <p:sp>
          <p:nvSpPr>
            <p:cNvPr id="39" name="Forme libre 38"/>
            <p:cNvSpPr/>
            <p:nvPr/>
          </p:nvSpPr>
          <p:spPr>
            <a:xfrm>
              <a:off x="7804532" y="5059269"/>
              <a:ext cx="696466" cy="285031"/>
            </a:xfrm>
            <a:custGeom>
              <a:avLst/>
              <a:gdLst>
                <a:gd name="connsiteX0" fmla="*/ 0 w 2767013"/>
                <a:gd name="connsiteY0" fmla="*/ 596900 h 596900"/>
                <a:gd name="connsiteX1" fmla="*/ 1309688 w 2767013"/>
                <a:gd name="connsiteY1" fmla="*/ 6350 h 596900"/>
                <a:gd name="connsiteX2" fmla="*/ 2767013 w 2767013"/>
                <a:gd name="connsiteY2" fmla="*/ 558800 h 596900"/>
              </a:gdLst>
              <a:ahLst/>
              <a:cxnLst>
                <a:cxn ang="0">
                  <a:pos x="connsiteX0" y="connsiteY0"/>
                </a:cxn>
                <a:cxn ang="0">
                  <a:pos x="connsiteX1" y="connsiteY1"/>
                </a:cxn>
                <a:cxn ang="0">
                  <a:pos x="connsiteX2" y="connsiteY2"/>
                </a:cxn>
              </a:cxnLst>
              <a:rect l="l" t="t" r="r" b="b"/>
              <a:pathLst>
                <a:path w="2767013" h="596900">
                  <a:moveTo>
                    <a:pt x="0" y="596900"/>
                  </a:moveTo>
                  <a:cubicBezTo>
                    <a:pt x="424259" y="304800"/>
                    <a:pt x="848519" y="12700"/>
                    <a:pt x="1309688" y="6350"/>
                  </a:cubicBezTo>
                  <a:cubicBezTo>
                    <a:pt x="1770857" y="0"/>
                    <a:pt x="2268935" y="279400"/>
                    <a:pt x="2767013" y="558800"/>
                  </a:cubicBezTo>
                </a:path>
              </a:pathLst>
            </a:cu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path path="circle">
                <a:fillToRect l="50000" t="50000" r="50000" b="50000"/>
              </a:path>
              <a:tileRect/>
            </a:gra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40" name="Groupe 42"/>
            <p:cNvGrpSpPr/>
            <p:nvPr/>
          </p:nvGrpSpPr>
          <p:grpSpPr>
            <a:xfrm>
              <a:off x="8180734" y="4648200"/>
              <a:ext cx="779183" cy="414101"/>
              <a:chOff x="4083858" y="2743200"/>
              <a:chExt cx="1487531" cy="1725421"/>
            </a:xfrm>
          </p:grpSpPr>
          <p:cxnSp>
            <p:nvCxnSpPr>
              <p:cNvPr id="42" name="Connecteur droit avec flèche 41"/>
              <p:cNvCxnSpPr/>
              <p:nvPr/>
            </p:nvCxnSpPr>
            <p:spPr>
              <a:xfrm flipH="1">
                <a:off x="4083858" y="2743200"/>
                <a:ext cx="196012" cy="17254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4275989" y="2743200"/>
                <a:ext cx="1295400" cy="0"/>
              </a:xfrm>
              <a:prstGeom prst="line">
                <a:avLst/>
              </a:prstGeom>
            </p:spPr>
            <p:style>
              <a:lnRef idx="1">
                <a:schemeClr val="dk1"/>
              </a:lnRef>
              <a:fillRef idx="0">
                <a:schemeClr val="dk1"/>
              </a:fillRef>
              <a:effectRef idx="0">
                <a:schemeClr val="dk1"/>
              </a:effectRef>
              <a:fontRef idx="minor">
                <a:schemeClr val="tx1"/>
              </a:fontRef>
            </p:style>
          </p:cxnSp>
        </p:grpSp>
        <p:sp>
          <p:nvSpPr>
            <p:cNvPr id="41" name="ZoneTexte 40"/>
            <p:cNvSpPr txBox="1"/>
            <p:nvPr/>
          </p:nvSpPr>
          <p:spPr>
            <a:xfrm>
              <a:off x="8184976" y="4425464"/>
              <a:ext cx="974947" cy="461665"/>
            </a:xfrm>
            <a:prstGeom prst="rect">
              <a:avLst/>
            </a:prstGeom>
            <a:noFill/>
          </p:spPr>
          <p:txBody>
            <a:bodyPr wrap="none" rtlCol="0">
              <a:spAutoFit/>
            </a:bodyPr>
            <a:lstStyle/>
            <a:p>
              <a:r>
                <a:rPr lang="fr-FR" sz="1200" dirty="0" smtClean="0">
                  <a:latin typeface="Gadugi" panose="020B0502040204020203" pitchFamily="34" charset="0"/>
                </a:rPr>
                <a:t>Coût </a:t>
              </a:r>
            </a:p>
            <a:p>
              <a:r>
                <a:rPr lang="fr-FR" sz="1200" dirty="0" smtClean="0">
                  <a:latin typeface="Gadugi" panose="020B0502040204020203" pitchFamily="34" charset="0"/>
                </a:rPr>
                <a:t>d’extinction</a:t>
              </a:r>
              <a:endParaRPr lang="fr-FR" sz="1200" dirty="0">
                <a:latin typeface="Gadugi" panose="020B0502040204020203" pitchFamily="34" charset="0"/>
              </a:endParaRPr>
            </a:p>
          </p:txBody>
        </p:sp>
      </p:grpSp>
      <p:grpSp>
        <p:nvGrpSpPr>
          <p:cNvPr id="44" name="Groupe 43"/>
          <p:cNvGrpSpPr/>
          <p:nvPr/>
        </p:nvGrpSpPr>
        <p:grpSpPr>
          <a:xfrm>
            <a:off x="6732240" y="2389114"/>
            <a:ext cx="1712484" cy="323165"/>
            <a:chOff x="6732240" y="2545159"/>
            <a:chExt cx="1712484" cy="323165"/>
          </a:xfrm>
        </p:grpSpPr>
        <p:sp>
          <p:nvSpPr>
            <p:cNvPr id="45" name="Ellipse 44"/>
            <p:cNvSpPr/>
            <p:nvPr/>
          </p:nvSpPr>
          <p:spPr>
            <a:xfrm>
              <a:off x="6732240" y="2548136"/>
              <a:ext cx="304800" cy="304800"/>
            </a:xfrm>
            <a:prstGeom prst="ellipse">
              <a:avLst/>
            </a:prstGeom>
            <a:gradFill flip="none" rotWithShape="1">
              <a:gsLst>
                <a:gs pos="0">
                  <a:srgbClr val="F6911C">
                    <a:tint val="66000"/>
                    <a:satMod val="160000"/>
                  </a:srgbClr>
                </a:gs>
                <a:gs pos="50000">
                  <a:srgbClr val="F6911C">
                    <a:tint val="44500"/>
                    <a:satMod val="160000"/>
                  </a:srgbClr>
                </a:gs>
                <a:gs pos="100000">
                  <a:srgbClr val="F6911C">
                    <a:tint val="23500"/>
                    <a:satMod val="160000"/>
                  </a:srgbClr>
                </a:gs>
              </a:gsLst>
              <a:path path="circle">
                <a:fillToRect l="50000" t="50000" r="50000" b="50000"/>
              </a:path>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7107498" y="2545159"/>
              <a:ext cx="1337226" cy="323165"/>
            </a:xfrm>
            <a:prstGeom prst="rect">
              <a:avLst/>
            </a:prstGeom>
            <a:noFill/>
          </p:spPr>
          <p:txBody>
            <a:bodyPr wrap="none" rtlCol="0">
              <a:spAutoFit/>
            </a:bodyPr>
            <a:lstStyle/>
            <a:p>
              <a:r>
                <a:rPr lang="fr-FR" sz="1500" dirty="0" smtClean="0">
                  <a:latin typeface="Gadugi" panose="020B0502040204020203" pitchFamily="34" charset="0"/>
                </a:rPr>
                <a:t>Communauté</a:t>
              </a:r>
              <a:endParaRPr lang="fr-FR" sz="1500" dirty="0">
                <a:latin typeface="Gadugi" panose="020B0502040204020203" pitchFamily="34" charset="0"/>
              </a:endParaRPr>
            </a:p>
          </p:txBody>
        </p:sp>
      </p:grpSp>
      <p:sp>
        <p:nvSpPr>
          <p:cNvPr id="50" name="Rectangle 49"/>
          <p:cNvSpPr/>
          <p:nvPr/>
        </p:nvSpPr>
        <p:spPr>
          <a:xfrm>
            <a:off x="483107" y="4302490"/>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51" name="ZoneTexte 50"/>
          <p:cNvSpPr txBox="1"/>
          <p:nvPr/>
        </p:nvSpPr>
        <p:spPr>
          <a:xfrm>
            <a:off x="8714098" y="5017740"/>
            <a:ext cx="250390" cy="323165"/>
          </a:xfrm>
          <a:prstGeom prst="rect">
            <a:avLst/>
          </a:prstGeom>
          <a:noFill/>
        </p:spPr>
        <p:txBody>
          <a:bodyPr wrap="none" rtlCol="0">
            <a:spAutoFit/>
          </a:bodyPr>
          <a:lstStyle/>
          <a:p>
            <a:r>
              <a:rPr lang="fr-FR" sz="1500" dirty="0" smtClean="0">
                <a:latin typeface="Gadugi" panose="020B0502040204020203" pitchFamily="34" charset="0"/>
              </a:rPr>
              <a:t>t</a:t>
            </a:r>
            <a:endParaRPr lang="fr-FR" sz="1500" dirty="0">
              <a:latin typeface="Gadugi" panose="020B0502040204020203" pitchFamily="34" charset="0"/>
            </a:endParaRPr>
          </a:p>
        </p:txBody>
      </p:sp>
    </p:spTree>
    <p:extLst>
      <p:ext uri="{BB962C8B-B14F-4D97-AF65-F5344CB8AC3E}">
        <p14:creationId xmlns:p14="http://schemas.microsoft.com/office/powerpoint/2010/main" val="274179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Synthèse</a:t>
            </a:r>
            <a:endParaRPr lang="fr-FR" dirty="0"/>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33</a:t>
            </a:fld>
            <a:endParaRPr lang="fr-FR" dirty="0"/>
          </a:p>
        </p:txBody>
      </p:sp>
      <p:sp>
        <p:nvSpPr>
          <p:cNvPr id="5" name="Oval 4"/>
          <p:cNvSpPr/>
          <p:nvPr/>
        </p:nvSpPr>
        <p:spPr>
          <a:xfrm>
            <a:off x="4680672" y="2428421"/>
            <a:ext cx="2351821" cy="1008112"/>
          </a:xfrm>
          <a:prstGeom prst="ellipse">
            <a:avLst/>
          </a:prstGeom>
          <a:gradFill>
            <a:gsLst>
              <a:gs pos="0">
                <a:srgbClr val="FFF5B9"/>
              </a:gs>
              <a:gs pos="100000">
                <a:srgbClr val="FFFF36"/>
              </a:gs>
            </a:gsLst>
            <a:lin ang="5400000" scaled="1"/>
          </a:gra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smtClean="0">
                <a:solidFill>
                  <a:schemeClr val="tx1"/>
                </a:solidFill>
              </a:rPr>
              <a:t>Organisation d’un projet</a:t>
            </a:r>
            <a:endParaRPr lang="fr-FR" sz="2000" b="1" dirty="0">
              <a:solidFill>
                <a:schemeClr val="tx1"/>
              </a:solidFill>
            </a:endParaRPr>
          </a:p>
        </p:txBody>
      </p:sp>
      <p:cxnSp>
        <p:nvCxnSpPr>
          <p:cNvPr id="7" name="Curved Connector 6"/>
          <p:cNvCxnSpPr>
            <a:endCxn id="24" idx="2"/>
          </p:cNvCxnSpPr>
          <p:nvPr/>
        </p:nvCxnSpPr>
        <p:spPr>
          <a:xfrm flipV="1">
            <a:off x="6444207" y="2068380"/>
            <a:ext cx="1265548" cy="432050"/>
          </a:xfrm>
          <a:prstGeom prst="curvedConnector2">
            <a:avLst/>
          </a:prstGeom>
          <a:ln>
            <a:solidFill>
              <a:schemeClr val="bg2">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9" name="Curved Connector 8"/>
          <p:cNvCxnSpPr>
            <a:endCxn id="21" idx="2"/>
          </p:cNvCxnSpPr>
          <p:nvPr/>
        </p:nvCxnSpPr>
        <p:spPr>
          <a:xfrm rot="10800000">
            <a:off x="4231276" y="2068382"/>
            <a:ext cx="988797" cy="432049"/>
          </a:xfrm>
          <a:prstGeom prst="curvedConnector2">
            <a:avLst/>
          </a:prstGeom>
          <a:ln>
            <a:solidFill>
              <a:schemeClr val="bg2">
                <a:lumMod val="50000"/>
              </a:schemeClr>
            </a:solidFill>
            <a:tailEnd type="triangle"/>
          </a:ln>
        </p:spPr>
        <p:style>
          <a:lnRef idx="3">
            <a:schemeClr val="accent5"/>
          </a:lnRef>
          <a:fillRef idx="0">
            <a:schemeClr val="accent5"/>
          </a:fillRef>
          <a:effectRef idx="2">
            <a:schemeClr val="accent5"/>
          </a:effectRef>
          <a:fontRef idx="minor">
            <a:schemeClr val="tx1"/>
          </a:fontRef>
        </p:style>
      </p:cxnSp>
      <p:grpSp>
        <p:nvGrpSpPr>
          <p:cNvPr id="23" name="Group 22"/>
          <p:cNvGrpSpPr/>
          <p:nvPr/>
        </p:nvGrpSpPr>
        <p:grpSpPr>
          <a:xfrm>
            <a:off x="2915816" y="700229"/>
            <a:ext cx="2520280" cy="1368152"/>
            <a:chOff x="2915816" y="625252"/>
            <a:chExt cx="2520280" cy="1368152"/>
          </a:xfrm>
        </p:grpSpPr>
        <p:sp>
          <p:nvSpPr>
            <p:cNvPr id="20" name="TextBox 19"/>
            <p:cNvSpPr txBox="1"/>
            <p:nvPr/>
          </p:nvSpPr>
          <p:spPr>
            <a:xfrm>
              <a:off x="2915816" y="625252"/>
              <a:ext cx="2520280" cy="338554"/>
            </a:xfrm>
            <a:prstGeom prst="rect">
              <a:avLst/>
            </a:prstGeom>
            <a:noFill/>
          </p:spPr>
          <p:txBody>
            <a:bodyPr wrap="square" rtlCol="0">
              <a:spAutoFit/>
            </a:bodyPr>
            <a:lstStyle/>
            <a:p>
              <a:pPr algn="ctr"/>
              <a:r>
                <a:rPr lang="fr-FR" sz="1600" b="1" dirty="0" smtClean="0">
                  <a:latin typeface="+mn-lt"/>
                </a:rPr>
                <a:t>Développement en cascade</a:t>
              </a:r>
              <a:endParaRPr lang="fr-FR" sz="1600" b="1" dirty="0">
                <a:latin typeface="+mn-lt"/>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2518" y="1044753"/>
              <a:ext cx="1257514" cy="948651"/>
            </a:xfrm>
            <a:prstGeom prst="rect">
              <a:avLst/>
            </a:prstGeom>
            <a:effectLst>
              <a:outerShdw blurRad="50800" dist="38100" dir="2700000" algn="tl" rotWithShape="0">
                <a:prstClr val="black">
                  <a:alpha val="40000"/>
                </a:prstClr>
              </a:outerShdw>
            </a:effectLst>
          </p:spPr>
        </p:pic>
      </p:grpSp>
      <p:grpSp>
        <p:nvGrpSpPr>
          <p:cNvPr id="26" name="Group 25"/>
          <p:cNvGrpSpPr/>
          <p:nvPr/>
        </p:nvGrpSpPr>
        <p:grpSpPr>
          <a:xfrm>
            <a:off x="6453548" y="697260"/>
            <a:ext cx="2520280" cy="1371120"/>
            <a:chOff x="6453548" y="622283"/>
            <a:chExt cx="2520280" cy="1371120"/>
          </a:xfrm>
        </p:grpSpPr>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020272" y="1044752"/>
              <a:ext cx="1378967" cy="948651"/>
            </a:xfrm>
            <a:prstGeom prst="rect">
              <a:avLst/>
            </a:prstGeom>
            <a:effectLst>
              <a:outerShdw blurRad="50800" dist="38100" dir="2700000" algn="tl" rotWithShape="0">
                <a:prstClr val="black">
                  <a:alpha val="40000"/>
                </a:prstClr>
              </a:outerShdw>
            </a:effectLst>
          </p:spPr>
        </p:pic>
        <p:sp>
          <p:nvSpPr>
            <p:cNvPr id="25" name="TextBox 24"/>
            <p:cNvSpPr txBox="1"/>
            <p:nvPr/>
          </p:nvSpPr>
          <p:spPr>
            <a:xfrm>
              <a:off x="6453548" y="622283"/>
              <a:ext cx="2520280" cy="338554"/>
            </a:xfrm>
            <a:prstGeom prst="rect">
              <a:avLst/>
            </a:prstGeom>
            <a:noFill/>
          </p:spPr>
          <p:txBody>
            <a:bodyPr wrap="square" rtlCol="0">
              <a:spAutoFit/>
            </a:bodyPr>
            <a:lstStyle/>
            <a:p>
              <a:pPr algn="ctr"/>
              <a:r>
                <a:rPr lang="fr-FR" sz="1600" b="1" dirty="0" smtClean="0">
                  <a:latin typeface="+mn-lt"/>
                </a:rPr>
                <a:t>Ingénierie simultanée</a:t>
              </a:r>
              <a:endParaRPr lang="fr-FR" sz="1600" b="1" dirty="0">
                <a:latin typeface="+mn-lt"/>
              </a:endParaRPr>
            </a:p>
          </p:txBody>
        </p:sp>
      </p:grpSp>
      <p:grpSp>
        <p:nvGrpSpPr>
          <p:cNvPr id="37" name="Group 36"/>
          <p:cNvGrpSpPr/>
          <p:nvPr/>
        </p:nvGrpSpPr>
        <p:grpSpPr>
          <a:xfrm>
            <a:off x="3070679" y="4099758"/>
            <a:ext cx="2520280" cy="1494046"/>
            <a:chOff x="3070679" y="4099758"/>
            <a:chExt cx="2520280" cy="1494046"/>
          </a:xfrm>
        </p:grpSpPr>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9962" y="4099758"/>
              <a:ext cx="1501714" cy="1041730"/>
            </a:xfrm>
            <a:prstGeom prst="rect">
              <a:avLst/>
            </a:prstGeom>
            <a:effectLst>
              <a:outerShdw blurRad="50800" dist="38100" dir="2700000" algn="tl" rotWithShape="0">
                <a:prstClr val="black">
                  <a:alpha val="40000"/>
                </a:prstClr>
              </a:outerShdw>
            </a:effectLst>
          </p:spPr>
        </p:pic>
        <p:sp>
          <p:nvSpPr>
            <p:cNvPr id="34" name="TextBox 33"/>
            <p:cNvSpPr txBox="1"/>
            <p:nvPr/>
          </p:nvSpPr>
          <p:spPr>
            <a:xfrm>
              <a:off x="3070679" y="5255250"/>
              <a:ext cx="2520280" cy="338554"/>
            </a:xfrm>
            <a:prstGeom prst="rect">
              <a:avLst/>
            </a:prstGeom>
            <a:noFill/>
          </p:spPr>
          <p:txBody>
            <a:bodyPr wrap="square" rtlCol="0">
              <a:spAutoFit/>
            </a:bodyPr>
            <a:lstStyle/>
            <a:p>
              <a:pPr algn="ctr"/>
              <a:r>
                <a:rPr lang="fr-FR" sz="1600" b="1" dirty="0" smtClean="0">
                  <a:latin typeface="+mn-lt"/>
                </a:rPr>
                <a:t>Coût d’un projet</a:t>
              </a:r>
              <a:endParaRPr lang="fr-FR" sz="1600" b="1" dirty="0">
                <a:latin typeface="+mn-lt"/>
              </a:endParaRPr>
            </a:p>
          </p:txBody>
        </p:sp>
      </p:grpSp>
      <p:grpSp>
        <p:nvGrpSpPr>
          <p:cNvPr id="38" name="Group 37"/>
          <p:cNvGrpSpPr/>
          <p:nvPr/>
        </p:nvGrpSpPr>
        <p:grpSpPr>
          <a:xfrm>
            <a:off x="6443533" y="4081636"/>
            <a:ext cx="2520280" cy="1512168"/>
            <a:chOff x="6443533" y="4081636"/>
            <a:chExt cx="2520280" cy="1512168"/>
          </a:xfrm>
        </p:grpSpPr>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4907" y="4081636"/>
              <a:ext cx="1657533" cy="1155763"/>
            </a:xfrm>
            <a:prstGeom prst="rect">
              <a:avLst/>
            </a:prstGeom>
            <a:effectLst>
              <a:outerShdw blurRad="50800" dist="38100" dir="2700000" algn="tl" rotWithShape="0">
                <a:prstClr val="black">
                  <a:alpha val="40000"/>
                </a:prstClr>
              </a:outerShdw>
            </a:effectLst>
          </p:spPr>
        </p:pic>
        <p:sp>
          <p:nvSpPr>
            <p:cNvPr id="36" name="TextBox 35"/>
            <p:cNvSpPr txBox="1"/>
            <p:nvPr/>
          </p:nvSpPr>
          <p:spPr>
            <a:xfrm>
              <a:off x="6443533" y="5255250"/>
              <a:ext cx="2520280" cy="338554"/>
            </a:xfrm>
            <a:prstGeom prst="rect">
              <a:avLst/>
            </a:prstGeom>
            <a:noFill/>
          </p:spPr>
          <p:txBody>
            <a:bodyPr wrap="square" rtlCol="0">
              <a:spAutoFit/>
            </a:bodyPr>
            <a:lstStyle/>
            <a:p>
              <a:pPr algn="ctr"/>
              <a:r>
                <a:rPr lang="fr-FR" sz="1600" b="1" dirty="0" smtClean="0">
                  <a:latin typeface="+mn-lt"/>
                </a:rPr>
                <a:t>Coût global</a:t>
              </a:r>
              <a:endParaRPr lang="fr-FR" sz="1600" b="1" dirty="0">
                <a:latin typeface="+mn-lt"/>
              </a:endParaRPr>
            </a:p>
          </p:txBody>
        </p:sp>
      </p:grpSp>
      <p:cxnSp>
        <p:nvCxnSpPr>
          <p:cNvPr id="39" name="Curved Connector 38"/>
          <p:cNvCxnSpPr>
            <a:endCxn id="33" idx="0"/>
          </p:cNvCxnSpPr>
          <p:nvPr/>
        </p:nvCxnSpPr>
        <p:spPr>
          <a:xfrm rot="10800000" flipV="1">
            <a:off x="4330819" y="3401304"/>
            <a:ext cx="1023612" cy="698453"/>
          </a:xfrm>
          <a:prstGeom prst="curvedConnector2">
            <a:avLst/>
          </a:prstGeom>
          <a:ln>
            <a:solidFill>
              <a:schemeClr val="bg2">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41" name="Curved Connector 40"/>
          <p:cNvCxnSpPr>
            <a:endCxn id="35" idx="0"/>
          </p:cNvCxnSpPr>
          <p:nvPr/>
        </p:nvCxnSpPr>
        <p:spPr>
          <a:xfrm>
            <a:off x="6300192" y="3399045"/>
            <a:ext cx="1403482" cy="682591"/>
          </a:xfrm>
          <a:prstGeom prst="curvedConnector2">
            <a:avLst/>
          </a:prstGeom>
          <a:ln>
            <a:solidFill>
              <a:schemeClr val="bg2">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30" name="Rectangle 29"/>
          <p:cNvSpPr/>
          <p:nvPr/>
        </p:nvSpPr>
        <p:spPr>
          <a:xfrm>
            <a:off x="480508" y="4298302"/>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22" name="Rectangle 21"/>
          <p:cNvSpPr/>
          <p:nvPr/>
        </p:nvSpPr>
        <p:spPr>
          <a:xfrm>
            <a:off x="486151" y="3197637"/>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27" name="Rectangle 26"/>
          <p:cNvSpPr/>
          <p:nvPr/>
        </p:nvSpPr>
        <p:spPr>
          <a:xfrm>
            <a:off x="480505" y="3564528"/>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28" name="Rectangle 27"/>
          <p:cNvSpPr/>
          <p:nvPr/>
        </p:nvSpPr>
        <p:spPr>
          <a:xfrm>
            <a:off x="480505" y="3937058"/>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803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1000"/>
                                        <p:tgtEl>
                                          <p:spTgt spid="26"/>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up)">
                                      <p:cBhvr>
                                        <p:cTn id="28" dur="1000"/>
                                        <p:tgtEl>
                                          <p:spTgt spid="39"/>
                                        </p:tgtEl>
                                      </p:cBhvr>
                                    </p:animEffect>
                                  </p:childTnLst>
                                </p:cTn>
                              </p:par>
                              <p:par>
                                <p:cTn id="29" presetID="22" presetClass="entr" presetSubtype="1"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up)">
                                      <p:cBhvr>
                                        <p:cTn id="31" dur="10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up)">
                                      <p:cBhvr>
                                        <p:cTn id="36" dur="1000"/>
                                        <p:tgtEl>
                                          <p:spTgt spid="41"/>
                                        </p:tgtEl>
                                      </p:cBhvr>
                                    </p:animEffect>
                                  </p:childTnLst>
                                </p:cTn>
                              </p:par>
                              <p:par>
                                <p:cTn id="37" presetID="22" presetClass="entr" presetSubtype="1"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latin typeface="Calibri" pitchFamily="34" charset="0"/>
                <a:cs typeface="Calibri" pitchFamily="34" charset="0"/>
              </a:rPr>
              <a:t>Réflexion et questions</a:t>
            </a:r>
            <a:endParaRPr lang="fr-FR" sz="28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34</a:t>
            </a:fld>
            <a:endParaRPr lang="fr-FR" dirty="0"/>
          </a:p>
        </p:txBody>
      </p:sp>
      <p:sp>
        <p:nvSpPr>
          <p:cNvPr id="6" name="TextBox 2"/>
          <p:cNvSpPr txBox="1"/>
          <p:nvPr/>
        </p:nvSpPr>
        <p:spPr>
          <a:xfrm>
            <a:off x="2843808" y="1112465"/>
            <a:ext cx="6169564" cy="3570208"/>
          </a:xfrm>
          <a:prstGeom prst="rect">
            <a:avLst/>
          </a:prstGeom>
          <a:noFill/>
        </p:spPr>
        <p:txBody>
          <a:bodyPr wrap="square" rtlCol="0">
            <a:spAutoFit/>
          </a:bodyPr>
          <a:lstStyle/>
          <a:p>
            <a:pPr>
              <a:spcAft>
                <a:spcPts val="1200"/>
              </a:spcAft>
            </a:pPr>
            <a:r>
              <a:rPr lang="fr-FR" sz="2200" dirty="0" smtClean="0">
                <a:solidFill>
                  <a:schemeClr val="bg2">
                    <a:lumMod val="10000"/>
                  </a:schemeClr>
                </a:solidFill>
                <a:latin typeface="+mn-lt"/>
              </a:rPr>
              <a:t>Dans vos activités…</a:t>
            </a:r>
          </a:p>
          <a:p>
            <a:pPr marL="342900" lvl="0" indent="-342900">
              <a:spcAft>
                <a:spcPts val="1200"/>
              </a:spcAft>
              <a:buFont typeface="Arial" panose="020B0604020202020204" pitchFamily="34" charset="0"/>
              <a:buChar char="•"/>
            </a:pPr>
            <a:r>
              <a:rPr lang="fr-FR" sz="2200" dirty="0" smtClean="0">
                <a:latin typeface="+mn-lt"/>
                <a:cs typeface="Times New Roman" panose="02020603050405020304" pitchFamily="18" charset="0"/>
              </a:rPr>
              <a:t>Réfléchissez </a:t>
            </a:r>
            <a:r>
              <a:rPr lang="fr-FR" sz="2200" dirty="0">
                <a:latin typeface="+mn-lt"/>
                <a:cs typeface="Times New Roman" panose="02020603050405020304" pitchFamily="18" charset="0"/>
              </a:rPr>
              <a:t>et </a:t>
            </a:r>
            <a:r>
              <a:rPr lang="fr-FR" sz="2200" dirty="0" smtClean="0">
                <a:latin typeface="+mn-lt"/>
                <a:cs typeface="Times New Roman" panose="02020603050405020304" pitchFamily="18" charset="0"/>
              </a:rPr>
              <a:t>dessinez </a:t>
            </a:r>
            <a:r>
              <a:rPr lang="fr-FR" sz="2200" dirty="0">
                <a:latin typeface="+mn-lt"/>
                <a:cs typeface="Times New Roman" panose="02020603050405020304" pitchFamily="18" charset="0"/>
              </a:rPr>
              <a:t>les </a:t>
            </a:r>
            <a:r>
              <a:rPr lang="fr-FR" sz="2200" b="1" dirty="0">
                <a:latin typeface="+mn-lt"/>
                <a:cs typeface="Times New Roman" panose="02020603050405020304" pitchFamily="18" charset="0"/>
              </a:rPr>
              <a:t>étapes</a:t>
            </a:r>
            <a:r>
              <a:rPr lang="fr-FR" sz="2200" dirty="0">
                <a:latin typeface="+mn-lt"/>
                <a:cs typeface="Times New Roman" panose="02020603050405020304" pitchFamily="18" charset="0"/>
              </a:rPr>
              <a:t> d’un projet </a:t>
            </a:r>
            <a:r>
              <a:rPr lang="fr-FR" sz="2200" dirty="0" smtClean="0">
                <a:latin typeface="+mn-lt"/>
                <a:cs typeface="Times New Roman" panose="02020603050405020304" pitchFamily="18" charset="0"/>
              </a:rPr>
              <a:t>en </a:t>
            </a:r>
            <a:r>
              <a:rPr lang="fr-FR" sz="2200" dirty="0">
                <a:latin typeface="+mn-lt"/>
                <a:cs typeface="Times New Roman" panose="02020603050405020304" pitchFamily="18" charset="0"/>
              </a:rPr>
              <a:t>mode </a:t>
            </a:r>
            <a:r>
              <a:rPr lang="fr-FR" sz="2200" dirty="0" smtClean="0">
                <a:latin typeface="+mn-lt"/>
                <a:cs typeface="Times New Roman" panose="02020603050405020304" pitchFamily="18" charset="0"/>
              </a:rPr>
              <a:t>..</a:t>
            </a:r>
            <a:endParaRPr lang="de-DE" sz="2200" dirty="0">
              <a:latin typeface="+mn-lt"/>
              <a:cs typeface="Times New Roman" panose="02020603050405020304" pitchFamily="18" charset="0"/>
            </a:endParaRPr>
          </a:p>
          <a:p>
            <a:pPr lvl="1">
              <a:spcAft>
                <a:spcPts val="1200"/>
              </a:spcAft>
            </a:pPr>
            <a:r>
              <a:rPr lang="de-DE" sz="2200" dirty="0" smtClean="0">
                <a:latin typeface="+mn-lt"/>
                <a:cs typeface="Times New Roman" panose="02020603050405020304" pitchFamily="18" charset="0"/>
              </a:rPr>
              <a:t>a) séquentiel 	b) simultané</a:t>
            </a:r>
            <a:endParaRPr lang="fr-FR" sz="2200" dirty="0">
              <a:latin typeface="+mn-lt"/>
              <a:cs typeface="Times New Roman" panose="02020603050405020304" pitchFamily="18" charset="0"/>
            </a:endParaRPr>
          </a:p>
          <a:p>
            <a:pPr marL="699502" lvl="1" indent="-342900">
              <a:spcAft>
                <a:spcPts val="1200"/>
              </a:spcAft>
              <a:buFont typeface="Arial" panose="020B0604020202020204" pitchFamily="34" charset="0"/>
              <a:buChar char="•"/>
            </a:pPr>
            <a:r>
              <a:rPr lang="fr-FR" sz="2200" dirty="0" smtClean="0">
                <a:solidFill>
                  <a:schemeClr val="bg2">
                    <a:lumMod val="10000"/>
                  </a:schemeClr>
                </a:solidFill>
                <a:latin typeface="+mn-lt"/>
                <a:cs typeface="Times New Roman" panose="02020603050405020304" pitchFamily="18" charset="0"/>
              </a:rPr>
              <a:t>Qu’en déduisez-vous ?</a:t>
            </a:r>
          </a:p>
          <a:p>
            <a:pPr marL="342900" indent="-342900">
              <a:spcAft>
                <a:spcPts val="1200"/>
              </a:spcAft>
              <a:buFont typeface="Arial" panose="020B0604020202020204" pitchFamily="34" charset="0"/>
              <a:buChar char="•"/>
            </a:pPr>
            <a:r>
              <a:rPr lang="fr-FR" sz="2200" dirty="0">
                <a:latin typeface="+mn-lt"/>
              </a:rPr>
              <a:t>Concernant le </a:t>
            </a:r>
            <a:r>
              <a:rPr lang="fr-FR" sz="2200" b="1" dirty="0">
                <a:latin typeface="+mn-lt"/>
              </a:rPr>
              <a:t>coût </a:t>
            </a:r>
            <a:r>
              <a:rPr lang="fr-FR" sz="2200" b="1" dirty="0" smtClean="0">
                <a:latin typeface="+mn-lt"/>
              </a:rPr>
              <a:t>de ce projet</a:t>
            </a:r>
            <a:r>
              <a:rPr lang="fr-FR" sz="2200" dirty="0" smtClean="0">
                <a:latin typeface="+mn-lt"/>
              </a:rPr>
              <a:t>, qui </a:t>
            </a:r>
            <a:r>
              <a:rPr lang="fr-FR" sz="2200" dirty="0">
                <a:latin typeface="+mn-lt"/>
              </a:rPr>
              <a:t>en a supporté </a:t>
            </a:r>
            <a:r>
              <a:rPr lang="fr-FR" sz="2200" dirty="0" smtClean="0">
                <a:latin typeface="+mn-lt"/>
              </a:rPr>
              <a:t>les coûts et sous quelle forme</a:t>
            </a:r>
            <a:r>
              <a:rPr lang="fr-FR" sz="2200" dirty="0">
                <a:latin typeface="+mn-lt"/>
              </a:rPr>
              <a:t> </a:t>
            </a:r>
            <a:r>
              <a:rPr lang="fr-FR" sz="2200" dirty="0" smtClean="0">
                <a:latin typeface="+mn-lt"/>
              </a:rPr>
              <a:t>?</a:t>
            </a:r>
            <a:endParaRPr lang="fr-FR" sz="2200" dirty="0" smtClean="0">
              <a:solidFill>
                <a:schemeClr val="bg2">
                  <a:lumMod val="10000"/>
                </a:schemeClr>
              </a:solidFill>
              <a:latin typeface="+mn-lt"/>
              <a:cs typeface="Times New Roman" panose="02020603050405020304" pitchFamily="18" charset="0"/>
            </a:endParaRPr>
          </a:p>
          <a:p>
            <a:pPr fontAlgn="auto">
              <a:spcAft>
                <a:spcPts val="0"/>
              </a:spcAft>
              <a:defRPr/>
            </a:pPr>
            <a:endParaRPr lang="fr-FR" sz="2200" i="1" dirty="0">
              <a:solidFill>
                <a:prstClr val="black"/>
              </a:solidFill>
              <a:latin typeface="+mn-lt"/>
            </a:endParaRPr>
          </a:p>
        </p:txBody>
      </p:sp>
      <p:grpSp>
        <p:nvGrpSpPr>
          <p:cNvPr id="9" name="Group 9"/>
          <p:cNvGrpSpPr/>
          <p:nvPr/>
        </p:nvGrpSpPr>
        <p:grpSpPr>
          <a:xfrm>
            <a:off x="4933052" y="4588481"/>
            <a:ext cx="1678195" cy="688869"/>
            <a:chOff x="4260027" y="4608090"/>
            <a:chExt cx="1678195" cy="688869"/>
          </a:xfrm>
        </p:grpSpPr>
        <p:pic>
          <p:nvPicPr>
            <p:cNvPr id="10"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1" name="TextBox 11"/>
            <p:cNvSpPr txBox="1"/>
            <p:nvPr/>
          </p:nvSpPr>
          <p:spPr>
            <a:xfrm>
              <a:off x="5036968" y="4724514"/>
              <a:ext cx="901254" cy="461665"/>
            </a:xfrm>
            <a:prstGeom prst="rect">
              <a:avLst/>
            </a:prstGeom>
            <a:noFill/>
          </p:spPr>
          <p:txBody>
            <a:bodyPr wrap="square" rtlCol="0">
              <a:spAutoFit/>
            </a:bodyPr>
            <a:lstStyle/>
            <a:p>
              <a:r>
                <a:rPr lang="fr-FR" sz="2400" b="1" dirty="0" smtClean="0"/>
                <a:t>Quiz</a:t>
              </a:r>
              <a:endParaRPr lang="fr-FR" sz="2400" b="1" dirty="0"/>
            </a:p>
          </p:txBody>
        </p:sp>
      </p:grpSp>
    </p:spTree>
    <p:extLst>
      <p:ext uri="{BB962C8B-B14F-4D97-AF65-F5344CB8AC3E}">
        <p14:creationId xmlns:p14="http://schemas.microsoft.com/office/powerpoint/2010/main" val="6687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904" y="2055459"/>
            <a:ext cx="1924050" cy="2152650"/>
          </a:xfrm>
          <a:prstGeom prst="rect">
            <a:avLst/>
          </a:prstGeom>
        </p:spPr>
      </p:pic>
      <p:sp>
        <p:nvSpPr>
          <p:cNvPr id="14" name="ZoneTexte 13"/>
          <p:cNvSpPr txBox="1"/>
          <p:nvPr/>
        </p:nvSpPr>
        <p:spPr>
          <a:xfrm>
            <a:off x="2719805" y="3992085"/>
            <a:ext cx="2232248" cy="923330"/>
          </a:xfrm>
          <a:prstGeom prst="rect">
            <a:avLst/>
          </a:prstGeom>
          <a:noFill/>
        </p:spPr>
        <p:txBody>
          <a:bodyPr wrap="square" rtlCol="0">
            <a:spAutoFit/>
          </a:bodyPr>
          <a:lstStyle/>
          <a:p>
            <a:r>
              <a:rPr lang="fr-FR" sz="5400" b="1" dirty="0" smtClean="0">
                <a:latin typeface="Franklin Gothic Demi" panose="020B0703020102020204" pitchFamily="34" charset="0"/>
              </a:rPr>
              <a:t>Projet</a:t>
            </a:r>
            <a:endParaRPr lang="fr-FR" sz="5400" b="1" dirty="0">
              <a:latin typeface="Franklin Gothic Demi" panose="020B0703020102020204" pitchFamily="34" charset="0"/>
            </a:endParaRPr>
          </a:p>
        </p:txBody>
      </p:sp>
      <p:sp>
        <p:nvSpPr>
          <p:cNvPr id="15" name="ZoneTexte 14"/>
          <p:cNvSpPr txBox="1"/>
          <p:nvPr/>
        </p:nvSpPr>
        <p:spPr>
          <a:xfrm>
            <a:off x="2962873" y="1220469"/>
            <a:ext cx="3251921" cy="384721"/>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1. Qu’est ce qu’un projet ?</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16" name="ZoneTexte 15"/>
          <p:cNvSpPr txBox="1"/>
          <p:nvPr/>
        </p:nvSpPr>
        <p:spPr>
          <a:xfrm>
            <a:off x="4475042" y="1805503"/>
            <a:ext cx="3467945" cy="384721"/>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2</a:t>
            </a:r>
            <a:r>
              <a:rPr lang="fr-FR" dirty="0" smtClean="0">
                <a:solidFill>
                  <a:schemeClr val="bg1">
                    <a:lumMod val="65000"/>
                  </a:schemeClr>
                </a:solidFill>
                <a:latin typeface="Segoe UI Semibold" panose="020B0702040204020203" pitchFamily="34" charset="0"/>
                <a:cs typeface="Segoe UI Semibold" panose="020B0702040204020203" pitchFamily="34" charset="0"/>
              </a:rPr>
              <a:t>. Un projet dans l’entreprise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17" name="ZoneTexte 16"/>
          <p:cNvSpPr txBox="1"/>
          <p:nvPr/>
        </p:nvSpPr>
        <p:spPr>
          <a:xfrm>
            <a:off x="4970542" y="2483472"/>
            <a:ext cx="3937318" cy="384721"/>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3. Comment organiser un projet ?</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18" name="ZoneTexte 17"/>
          <p:cNvSpPr txBox="1"/>
          <p:nvPr/>
        </p:nvSpPr>
        <p:spPr>
          <a:xfrm>
            <a:off x="4475042" y="3214690"/>
            <a:ext cx="3937318" cy="384721"/>
          </a:xfrm>
          <a:prstGeom prst="rect">
            <a:avLst/>
          </a:prstGeom>
          <a:noFill/>
        </p:spPr>
        <p:txBody>
          <a:bodyPr wrap="square" rtlCol="0">
            <a:spAutoFit/>
          </a:bodyPr>
          <a:lstStyle/>
          <a:p>
            <a:r>
              <a:rPr lang="fr-FR" dirty="0">
                <a:latin typeface="Segoe UI Semibold" panose="020B0702040204020203" pitchFamily="34" charset="0"/>
                <a:cs typeface="Segoe UI Semibold" panose="020B0702040204020203" pitchFamily="34" charset="0"/>
              </a:rPr>
              <a:t>4</a:t>
            </a:r>
            <a:r>
              <a:rPr lang="fr-FR" dirty="0" smtClean="0">
                <a:latin typeface="Segoe UI Semibold" panose="020B0702040204020203" pitchFamily="34" charset="0"/>
                <a:cs typeface="Segoe UI Semibold" panose="020B0702040204020203" pitchFamily="34" charset="0"/>
              </a:rPr>
              <a:t>. Cas concrets</a:t>
            </a:r>
            <a:endParaRPr lang="fr-FR" dirty="0">
              <a:latin typeface="Segoe UI Semibold" panose="020B0702040204020203" pitchFamily="34" charset="0"/>
              <a:cs typeface="Segoe UI Semibold" panose="020B0702040204020203" pitchFamily="34" charset="0"/>
            </a:endParaRPr>
          </a:p>
        </p:txBody>
      </p:sp>
      <p:sp>
        <p:nvSpPr>
          <p:cNvPr id="19" name="ZoneTexte 18"/>
          <p:cNvSpPr txBox="1"/>
          <p:nvPr/>
        </p:nvSpPr>
        <p:spPr>
          <a:xfrm>
            <a:off x="4970541" y="3967404"/>
            <a:ext cx="4173459" cy="384721"/>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5. Quelle structure pour un projet ?</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35</a:t>
            </a:fld>
            <a:endParaRPr lang="fr-FR" dirty="0"/>
          </a:p>
        </p:txBody>
      </p:sp>
    </p:spTree>
    <p:extLst>
      <p:ext uri="{BB962C8B-B14F-4D97-AF65-F5344CB8AC3E}">
        <p14:creationId xmlns:p14="http://schemas.microsoft.com/office/powerpoint/2010/main" val="38241617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667518" y="49188"/>
            <a:ext cx="6408712" cy="956288"/>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r>
              <a:rPr lang="fr-FR" sz="2800" b="1" dirty="0" smtClean="0">
                <a:solidFill>
                  <a:schemeClr val="tx1"/>
                </a:solidFill>
                <a:latin typeface="Calibri" pitchFamily="34" charset="0"/>
              </a:rPr>
              <a:t>Fondamentaux</a:t>
            </a:r>
          </a:p>
          <a:p>
            <a:pPr algn="ctr"/>
            <a:r>
              <a:rPr lang="fr-FR" sz="2800" b="1" dirty="0" smtClean="0">
                <a:solidFill>
                  <a:schemeClr val="accent1">
                    <a:lumMod val="50000"/>
                  </a:schemeClr>
                </a:solidFill>
                <a:latin typeface="Calibri" pitchFamily="34" charset="0"/>
              </a:rPr>
              <a:t>Chapitre 4</a:t>
            </a:r>
          </a:p>
        </p:txBody>
      </p:sp>
      <p:sp>
        <p:nvSpPr>
          <p:cNvPr id="5" name="Rectangle 176"/>
          <p:cNvSpPr txBox="1">
            <a:spLocks noChangeArrowheads="1"/>
          </p:cNvSpPr>
          <p:nvPr/>
        </p:nvSpPr>
        <p:spPr>
          <a:xfrm>
            <a:off x="2762648" y="5161756"/>
            <a:ext cx="6313582" cy="366266"/>
          </a:xfrm>
          <a:prstGeom prst="rect">
            <a:avLst/>
          </a:prstGeom>
        </p:spPr>
        <p:txBody>
          <a:bodyPr>
            <a:normAutofit fontScale="7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fr-CH" sz="3600" b="1" dirty="0" smtClean="0">
                <a:solidFill>
                  <a:srgbClr val="002060"/>
                </a:solidFill>
                <a:latin typeface="+mn-lt"/>
              </a:rPr>
              <a:t>Cas concrets</a:t>
            </a:r>
            <a:endParaRPr lang="fr-FR" sz="3600" b="1" dirty="0" smtClean="0">
              <a:solidFill>
                <a:srgbClr val="002060"/>
              </a:solidFill>
              <a:latin typeface="+mn-lt"/>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36</a:t>
            </a:fld>
            <a:endParaRPr lang="fr-FR" dirty="0"/>
          </a:p>
        </p:txBody>
      </p:sp>
      <p:pic>
        <p:nvPicPr>
          <p:cNvPr id="4098" name="Picture 2" descr="https://upload.wikimedia.org/wikipedia/commons/0/05/Ariane_5_Le_Bourget_FRA_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2939" y="1108771"/>
            <a:ext cx="2537870" cy="381174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ZoneTexte 7"/>
          <p:cNvSpPr txBox="1"/>
          <p:nvPr/>
        </p:nvSpPr>
        <p:spPr>
          <a:xfrm>
            <a:off x="7668344" y="5442839"/>
            <a:ext cx="1475656" cy="261610"/>
          </a:xfrm>
          <a:prstGeom prst="rect">
            <a:avLst/>
          </a:prstGeom>
          <a:solidFill>
            <a:schemeClr val="bg1"/>
          </a:solidFill>
        </p:spPr>
        <p:txBody>
          <a:bodyPr wrap="square" rtlCol="0">
            <a:spAutoFit/>
          </a:bodyPr>
          <a:lstStyle/>
          <a:p>
            <a:r>
              <a:rPr lang="fr-FR" sz="1100" dirty="0" smtClean="0">
                <a:latin typeface="+mn-lt"/>
              </a:rPr>
              <a:t>Image :  cc-by, </a:t>
            </a:r>
            <a:r>
              <a:rPr lang="fr-FR" sz="1100" dirty="0" smtClean="0">
                <a:latin typeface="+mn-lt"/>
                <a:hlinkClick r:id="rId4"/>
              </a:rPr>
              <a:t>source</a:t>
            </a:r>
            <a:endParaRPr lang="fr-FR" sz="1100" dirty="0">
              <a:latin typeface="+mn-lt"/>
            </a:endParaRPr>
          </a:p>
        </p:txBody>
      </p:sp>
    </p:spTree>
    <p:extLst>
      <p:ext uri="{BB962C8B-B14F-4D97-AF65-F5344CB8AC3E}">
        <p14:creationId xmlns:p14="http://schemas.microsoft.com/office/powerpoint/2010/main" val="1609043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latin typeface="Calibri" pitchFamily="34" charset="0"/>
                <a:cs typeface="Calibri" pitchFamily="34" charset="0"/>
              </a:rPr>
              <a:t>Définir et distinguer les responsabilités</a:t>
            </a:r>
            <a:endParaRPr lang="fr-FR" sz="2800" dirty="0">
              <a:latin typeface="Calibri" pitchFamily="34" charset="0"/>
              <a:cs typeface="Calibri" pitchFamily="34" charset="0"/>
            </a:endParaRPr>
          </a:p>
        </p:txBody>
      </p:sp>
      <p:sp>
        <p:nvSpPr>
          <p:cNvPr id="3" name="Slide Number Placeholder 2"/>
          <p:cNvSpPr>
            <a:spLocks noGrp="1"/>
          </p:cNvSpPr>
          <p:nvPr>
            <p:ph type="sldNum" sz="quarter" idx="10"/>
          </p:nvPr>
        </p:nvSpPr>
        <p:spPr/>
        <p:txBody>
          <a:bodyPr/>
          <a:lstStyle/>
          <a:p>
            <a:pPr>
              <a:defRPr/>
            </a:pPr>
            <a:fld id="{7F07B8DE-9430-46E8-A38B-5DA0DE501445}" type="slidenum">
              <a:rPr lang="fr-FR" smtClean="0"/>
              <a:pPr>
                <a:defRPr/>
              </a:pPr>
              <a:t>37</a:t>
            </a:fld>
            <a:endParaRPr lang="fr-FR" dirty="0"/>
          </a:p>
        </p:txBody>
      </p:sp>
      <p:sp>
        <p:nvSpPr>
          <p:cNvPr id="4" name="Espace réservé du texte 2"/>
          <p:cNvSpPr txBox="1">
            <a:spLocks/>
          </p:cNvSpPr>
          <p:nvPr/>
        </p:nvSpPr>
        <p:spPr>
          <a:xfrm>
            <a:off x="2873896" y="1273324"/>
            <a:ext cx="6444208" cy="4426696"/>
          </a:xfrm>
          <a:prstGeom prst="rect">
            <a:avLst/>
          </a:prstGeom>
        </p:spPr>
        <p:txBody>
          <a:bodyPr/>
          <a:lstStyle>
            <a:lvl1pPr marL="267440" indent="-267440" algn="l" rtl="0" eaLnBrk="0" fontAlgn="base" hangingPunct="0">
              <a:spcBef>
                <a:spcPct val="20000"/>
              </a:spcBef>
              <a:spcAft>
                <a:spcPct val="0"/>
              </a:spcAft>
              <a:buClr>
                <a:srgbClr val="FF0000"/>
              </a:buClr>
              <a:buChar char="•"/>
              <a:defRPr sz="2200">
                <a:solidFill>
                  <a:schemeClr val="tx1"/>
                </a:solidFill>
                <a:latin typeface="+mn-lt"/>
                <a:ea typeface="+mn-ea"/>
                <a:cs typeface="+mn-cs"/>
              </a:defRPr>
            </a:lvl1pPr>
            <a:lvl2pPr marL="579455" indent="-222868" algn="l" rtl="0" eaLnBrk="0" fontAlgn="base" hangingPunct="0">
              <a:spcBef>
                <a:spcPct val="20000"/>
              </a:spcBef>
              <a:spcAft>
                <a:spcPct val="0"/>
              </a:spcAft>
              <a:buClr>
                <a:srgbClr val="008000"/>
              </a:buClr>
              <a:buChar char="–"/>
              <a:defRPr sz="1900">
                <a:solidFill>
                  <a:schemeClr val="accent2"/>
                </a:solidFill>
                <a:latin typeface="+mn-lt"/>
              </a:defRPr>
            </a:lvl2pPr>
            <a:lvl3pPr marL="891468" indent="-178294" algn="l" rtl="0" eaLnBrk="0" fontAlgn="base" hangingPunct="0">
              <a:spcBef>
                <a:spcPct val="20000"/>
              </a:spcBef>
              <a:spcAft>
                <a:spcPct val="0"/>
              </a:spcAft>
              <a:buChar char="•"/>
              <a:defRPr sz="1600">
                <a:solidFill>
                  <a:srgbClr val="008000"/>
                </a:solidFill>
                <a:latin typeface="+mn-lt"/>
              </a:defRPr>
            </a:lvl3pPr>
            <a:lvl4pPr marL="1248056" indent="-178294" algn="l" rtl="0" eaLnBrk="0" fontAlgn="base" hangingPunct="0">
              <a:spcBef>
                <a:spcPct val="20000"/>
              </a:spcBef>
              <a:spcAft>
                <a:spcPct val="0"/>
              </a:spcAft>
              <a:buChar char="–"/>
              <a:defRPr>
                <a:solidFill>
                  <a:schemeClr val="tx1"/>
                </a:solidFill>
                <a:latin typeface="+mn-lt"/>
              </a:defRPr>
            </a:lvl4pPr>
            <a:lvl5pPr marL="1604644" indent="-178294" algn="l" rtl="0" eaLnBrk="0" fontAlgn="base" hangingPunct="0">
              <a:spcBef>
                <a:spcPct val="20000"/>
              </a:spcBef>
              <a:spcAft>
                <a:spcPct val="0"/>
              </a:spcAft>
              <a:buChar char="»"/>
              <a:defRPr>
                <a:solidFill>
                  <a:schemeClr val="tx1"/>
                </a:solidFill>
                <a:latin typeface="+mn-lt"/>
              </a:defRPr>
            </a:lvl5pPr>
            <a:lvl6pPr marL="1961231" indent="-178294" algn="l" rtl="0" fontAlgn="base">
              <a:spcBef>
                <a:spcPct val="20000"/>
              </a:spcBef>
              <a:spcAft>
                <a:spcPct val="0"/>
              </a:spcAft>
              <a:buChar char="»"/>
              <a:defRPr>
                <a:solidFill>
                  <a:schemeClr val="tx1"/>
                </a:solidFill>
                <a:latin typeface="+mn-lt"/>
              </a:defRPr>
            </a:lvl6pPr>
            <a:lvl7pPr marL="2317818" indent="-178294" algn="l" rtl="0" fontAlgn="base">
              <a:spcBef>
                <a:spcPct val="20000"/>
              </a:spcBef>
              <a:spcAft>
                <a:spcPct val="0"/>
              </a:spcAft>
              <a:buChar char="»"/>
              <a:defRPr>
                <a:solidFill>
                  <a:schemeClr val="tx1"/>
                </a:solidFill>
                <a:latin typeface="+mn-lt"/>
              </a:defRPr>
            </a:lvl7pPr>
            <a:lvl8pPr marL="2674406" indent="-178294" algn="l" rtl="0" fontAlgn="base">
              <a:spcBef>
                <a:spcPct val="20000"/>
              </a:spcBef>
              <a:spcAft>
                <a:spcPct val="0"/>
              </a:spcAft>
              <a:buChar char="»"/>
              <a:defRPr>
                <a:solidFill>
                  <a:schemeClr val="tx1"/>
                </a:solidFill>
                <a:latin typeface="+mn-lt"/>
              </a:defRPr>
            </a:lvl8pPr>
            <a:lvl9pPr marL="3030994" indent="-178294" algn="l" rtl="0" fontAlgn="base">
              <a:spcBef>
                <a:spcPct val="20000"/>
              </a:spcBef>
              <a:spcAft>
                <a:spcPct val="0"/>
              </a:spcAft>
              <a:buChar char="»"/>
              <a:defRPr>
                <a:solidFill>
                  <a:schemeClr val="tx1"/>
                </a:solidFill>
                <a:latin typeface="+mn-lt"/>
              </a:defRPr>
            </a:lvl9pPr>
          </a:lstStyle>
          <a:p>
            <a:pPr>
              <a:buClr>
                <a:schemeClr val="tx1"/>
              </a:buClr>
            </a:pPr>
            <a:r>
              <a:rPr lang="fr-FR" sz="2400" kern="0" dirty="0" smtClean="0">
                <a:solidFill>
                  <a:srgbClr val="002060"/>
                </a:solidFill>
                <a:latin typeface="Calibri" pitchFamily="34" charset="0"/>
                <a:cs typeface="Calibri" pitchFamily="34" charset="0"/>
              </a:rPr>
              <a:t>Maître d’ouvrage </a:t>
            </a:r>
            <a:r>
              <a:rPr lang="fr-FR" sz="2400" kern="0" dirty="0" smtClean="0">
                <a:latin typeface="Calibri" pitchFamily="34" charset="0"/>
                <a:cs typeface="Calibri" pitchFamily="34" charset="0"/>
              </a:rPr>
              <a:t>(MOA/</a:t>
            </a:r>
            <a:r>
              <a:rPr lang="fr-FR" sz="2400" i="1" kern="0" dirty="0" err="1" smtClean="0">
                <a:latin typeface="Calibri" pitchFamily="34" charset="0"/>
                <a:cs typeface="Calibri" pitchFamily="34" charset="0"/>
              </a:rPr>
              <a:t>Owner</a:t>
            </a:r>
            <a:r>
              <a:rPr lang="fr-FR" sz="2400" kern="0" dirty="0" smtClean="0">
                <a:latin typeface="Calibri" pitchFamily="34" charset="0"/>
                <a:cs typeface="Calibri" pitchFamily="34" charset="0"/>
              </a:rPr>
              <a:t>)</a:t>
            </a:r>
          </a:p>
          <a:p>
            <a:pPr>
              <a:buClr>
                <a:schemeClr val="tx1"/>
              </a:buClr>
            </a:pPr>
            <a:r>
              <a:rPr lang="fr-FR" sz="2400" kern="0" dirty="0" smtClean="0">
                <a:solidFill>
                  <a:srgbClr val="002060"/>
                </a:solidFill>
                <a:latin typeface="Calibri" pitchFamily="34" charset="0"/>
                <a:cs typeface="Calibri" pitchFamily="34" charset="0"/>
              </a:rPr>
              <a:t>Maître d’œuvre </a:t>
            </a:r>
            <a:r>
              <a:rPr lang="fr-FR" sz="2400" kern="0" dirty="0" smtClean="0">
                <a:latin typeface="Calibri" pitchFamily="34" charset="0"/>
                <a:cs typeface="Calibri" pitchFamily="34" charset="0"/>
              </a:rPr>
              <a:t>(MOE/</a:t>
            </a:r>
            <a:r>
              <a:rPr lang="fr-FR" sz="2400" i="1" kern="0" dirty="0" err="1">
                <a:latin typeface="Calibri" pitchFamily="34" charset="0"/>
                <a:cs typeface="Calibri" pitchFamily="34" charset="0"/>
              </a:rPr>
              <a:t>E</a:t>
            </a:r>
            <a:r>
              <a:rPr lang="fr-FR" sz="2400" i="1" kern="0" dirty="0" err="1" smtClean="0">
                <a:latin typeface="Calibri" pitchFamily="34" charset="0"/>
                <a:cs typeface="Calibri" pitchFamily="34" charset="0"/>
              </a:rPr>
              <a:t>ngineer</a:t>
            </a:r>
            <a:r>
              <a:rPr lang="fr-FR" sz="2400" kern="0" dirty="0" smtClean="0">
                <a:latin typeface="Calibri" pitchFamily="34" charset="0"/>
                <a:cs typeface="Calibri" pitchFamily="34" charset="0"/>
              </a:rPr>
              <a:t>)</a:t>
            </a:r>
          </a:p>
          <a:p>
            <a:pPr lvl="1">
              <a:buClr>
                <a:schemeClr val="tx1"/>
              </a:buClr>
            </a:pPr>
            <a:r>
              <a:rPr lang="fr-FR" sz="2800" kern="0" dirty="0">
                <a:solidFill>
                  <a:schemeClr val="tx1"/>
                </a:solidFill>
                <a:latin typeface="Calibri" pitchFamily="34" charset="0"/>
                <a:cs typeface="Calibri" pitchFamily="34" charset="0"/>
              </a:rPr>
              <a:t>S</a:t>
            </a:r>
            <a:r>
              <a:rPr lang="fr-FR" sz="2400" kern="0" dirty="0">
                <a:solidFill>
                  <a:schemeClr val="tx1"/>
                </a:solidFill>
                <a:latin typeface="Calibri" pitchFamily="34" charset="0"/>
                <a:cs typeface="Calibri" pitchFamily="34" charset="0"/>
              </a:rPr>
              <a:t>ous-traitance</a:t>
            </a:r>
            <a:endParaRPr lang="fr-FR" sz="2800" kern="0" dirty="0">
              <a:solidFill>
                <a:schemeClr val="tx1"/>
              </a:solidFill>
              <a:latin typeface="Calibri" pitchFamily="34" charset="0"/>
              <a:cs typeface="Calibri" pitchFamily="34" charset="0"/>
            </a:endParaRPr>
          </a:p>
          <a:p>
            <a:pPr lvl="1">
              <a:buClr>
                <a:schemeClr val="tx1"/>
              </a:buClr>
            </a:pPr>
            <a:r>
              <a:rPr lang="fr-FR" sz="2400" kern="0" dirty="0">
                <a:solidFill>
                  <a:schemeClr val="tx1"/>
                </a:solidFill>
                <a:latin typeface="Calibri" pitchFamily="34" charset="0"/>
                <a:cs typeface="Calibri" pitchFamily="34" charset="0"/>
              </a:rPr>
              <a:t>Coordination</a:t>
            </a:r>
          </a:p>
        </p:txBody>
      </p:sp>
      <p:sp>
        <p:nvSpPr>
          <p:cNvPr id="6" name="Rectangle 5"/>
          <p:cNvSpPr/>
          <p:nvPr/>
        </p:nvSpPr>
        <p:spPr>
          <a:xfrm>
            <a:off x="168602" y="3194270"/>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7" name="ZoneTexte 7"/>
          <p:cNvSpPr txBox="1"/>
          <p:nvPr/>
        </p:nvSpPr>
        <p:spPr>
          <a:xfrm>
            <a:off x="7084892" y="5415585"/>
            <a:ext cx="1475656" cy="261610"/>
          </a:xfrm>
          <a:prstGeom prst="rect">
            <a:avLst/>
          </a:prstGeom>
          <a:solidFill>
            <a:schemeClr val="bg1"/>
          </a:solidFill>
        </p:spPr>
        <p:txBody>
          <a:bodyPr wrap="square" rtlCol="0">
            <a:spAutoFit/>
          </a:bodyPr>
          <a:lstStyle/>
          <a:p>
            <a:r>
              <a:rPr lang="fr-FR" sz="1100" dirty="0" smtClean="0">
                <a:latin typeface="+mn-lt"/>
              </a:rPr>
              <a:t>Image :  cc-by, </a:t>
            </a:r>
            <a:r>
              <a:rPr lang="fr-FR" sz="1100" dirty="0" smtClean="0">
                <a:latin typeface="+mn-lt"/>
                <a:hlinkClick r:id="rId3"/>
              </a:rPr>
              <a:t>source</a:t>
            </a:r>
            <a:endParaRPr lang="fr-FR" sz="1100" dirty="0">
              <a:latin typeface="+mn-lt"/>
            </a:endParaRPr>
          </a:p>
        </p:txBody>
      </p:sp>
      <p:pic>
        <p:nvPicPr>
          <p:cNvPr id="1026" name="Picture 2" descr="https://upload.wikimedia.org/wikipedia/commons/a/a3/Handshake_%28Workshop_Cologne_%2706%29.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0279" y="2333417"/>
            <a:ext cx="2982201" cy="2973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45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91772" y="134938"/>
            <a:ext cx="7121601" cy="571500"/>
          </a:xfrm>
        </p:spPr>
        <p:txBody>
          <a:bodyPr>
            <a:noAutofit/>
          </a:bodyPr>
          <a:lstStyle/>
          <a:p>
            <a:r>
              <a:rPr lang="fr-FR" sz="2800" dirty="0" smtClean="0">
                <a:latin typeface="Calibri" pitchFamily="34" charset="0"/>
                <a:cs typeface="Calibri" pitchFamily="34" charset="0"/>
              </a:rPr>
              <a:t>La répartition des rôles entre fonctions :</a:t>
            </a:r>
            <a:br>
              <a:rPr lang="fr-FR" sz="2800" dirty="0" smtClean="0">
                <a:latin typeface="Calibri" pitchFamily="34" charset="0"/>
                <a:cs typeface="Calibri" pitchFamily="34" charset="0"/>
              </a:rPr>
            </a:br>
            <a:r>
              <a:rPr lang="fr-FR" sz="2800" dirty="0" smtClean="0">
                <a:latin typeface="Calibri" pitchFamily="34" charset="0"/>
                <a:cs typeface="Calibri" pitchFamily="34" charset="0"/>
              </a:rPr>
              <a:t>l’exemple de l’automobile</a:t>
            </a:r>
            <a:endParaRPr lang="fr-FR" sz="2800" dirty="0">
              <a:latin typeface="Calibri" pitchFamily="34" charset="0"/>
              <a:cs typeface="Calibri" pitchFamily="34" charset="0"/>
            </a:endParaRPr>
          </a:p>
        </p:txBody>
      </p:sp>
      <p:sp>
        <p:nvSpPr>
          <p:cNvPr id="2" name="Espace réservé du numéro de diapositive 1"/>
          <p:cNvSpPr>
            <a:spLocks noGrp="1"/>
          </p:cNvSpPr>
          <p:nvPr>
            <p:ph type="sldNum" sz="quarter" idx="10"/>
          </p:nvPr>
        </p:nvSpPr>
        <p:spPr>
          <a:xfrm>
            <a:off x="8763000" y="5498046"/>
            <a:ext cx="381000" cy="216959"/>
          </a:xfrm>
        </p:spPr>
        <p:txBody>
          <a:bodyPr/>
          <a:lstStyle/>
          <a:p>
            <a:fld id="{3D44298B-E838-4AB2-BFC0-BD0EA66F0BBD}" type="slidenum">
              <a:rPr lang="fr-FR" smtClean="0"/>
              <a:pPr/>
              <a:t>38</a:t>
            </a:fld>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4177188708"/>
              </p:ext>
            </p:extLst>
          </p:nvPr>
        </p:nvGraphicFramePr>
        <p:xfrm>
          <a:off x="0" y="841276"/>
          <a:ext cx="9120337" cy="4419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84041"/>
                <a:gridCol w="1152128"/>
                <a:gridCol w="525828"/>
                <a:gridCol w="626300"/>
                <a:gridCol w="1023325"/>
                <a:gridCol w="1302905"/>
                <a:gridCol w="1302905"/>
                <a:gridCol w="1302905"/>
              </a:tblGrid>
              <a:tr h="418396">
                <a:tc>
                  <a:txBody>
                    <a:bodyPr/>
                    <a:lstStyle/>
                    <a:p>
                      <a:pPr algn="ctr"/>
                      <a:endParaRPr lang="fr-FR" dirty="0"/>
                    </a:p>
                  </a:txBody>
                  <a:tcPr>
                    <a:solidFill>
                      <a:schemeClr val="bg1"/>
                    </a:solidFill>
                  </a:tcPr>
                </a:tc>
                <a:tc gridSpan="3">
                  <a:txBody>
                    <a:bodyPr/>
                    <a:lstStyle/>
                    <a:p>
                      <a:pPr algn="ctr"/>
                      <a:r>
                        <a:rPr lang="fr-FR" sz="1400" dirty="0" smtClean="0"/>
                        <a:t>Phases préliminaires</a:t>
                      </a:r>
                      <a:endParaRPr lang="fr-FR" sz="1400" dirty="0"/>
                    </a:p>
                  </a:txBody>
                  <a:tcPr/>
                </a:tc>
                <a:tc hMerge="1">
                  <a:txBody>
                    <a:bodyPr/>
                    <a:lstStyle/>
                    <a:p>
                      <a:endParaRPr lang="fr-FR" dirty="0"/>
                    </a:p>
                  </a:txBody>
                  <a:tcPr/>
                </a:tc>
                <a:tc hMerge="1">
                  <a:txBody>
                    <a:bodyPr/>
                    <a:lstStyle/>
                    <a:p>
                      <a:endParaRPr lang="fr-F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Phases développement</a:t>
                      </a:r>
                    </a:p>
                    <a:p>
                      <a:pPr algn="ct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507762">
                <a:tc>
                  <a:txBody>
                    <a:bodyPr/>
                    <a:lstStyle/>
                    <a:p>
                      <a:pPr algn="ctr"/>
                      <a:r>
                        <a:rPr lang="fr-FR" sz="1200" dirty="0" smtClean="0"/>
                        <a:t>Phases</a:t>
                      </a:r>
                    </a:p>
                    <a:p>
                      <a:pPr algn="ctr"/>
                      <a:endParaRPr lang="fr-FR" sz="1200" dirty="0" smtClean="0"/>
                    </a:p>
                    <a:p>
                      <a:pPr algn="ctr"/>
                      <a:r>
                        <a:rPr lang="fr-FR" sz="1200" dirty="0" smtClean="0"/>
                        <a:t>A</a:t>
                      </a:r>
                      <a:r>
                        <a:rPr lang="fr-FR" sz="1200" baseline="0" dirty="0" smtClean="0"/>
                        <a:t>cteurs</a:t>
                      </a:r>
                      <a:endParaRPr lang="fr-FR" sz="1200" dirty="0" smtClean="0"/>
                    </a:p>
                  </a:txBody>
                  <a:tcPr marL="36000" marR="36000">
                    <a:lnB w="12700" cap="flat" cmpd="sng" algn="ctr">
                      <a:solidFill>
                        <a:schemeClr val="tx1"/>
                      </a:solidFill>
                      <a:prstDash val="solid"/>
                      <a:round/>
                      <a:headEnd type="none" w="med" len="med"/>
                      <a:tailEnd type="none" w="med" len="med"/>
                    </a:lnB>
                  </a:tcPr>
                </a:tc>
                <a:tc>
                  <a:txBody>
                    <a:bodyPr/>
                    <a:lstStyle/>
                    <a:p>
                      <a:pPr algn="ctr"/>
                      <a:r>
                        <a:rPr lang="fr-FR" sz="1200" dirty="0" smtClean="0"/>
                        <a:t>Marketing besoin</a:t>
                      </a:r>
                    </a:p>
                    <a:p>
                      <a:pPr algn="ctr"/>
                      <a:r>
                        <a:rPr lang="fr-FR" sz="1200" dirty="0" smtClean="0"/>
                        <a:t>Opportunités</a:t>
                      </a:r>
                    </a:p>
                    <a:p>
                      <a:pPr algn="ctr"/>
                      <a:r>
                        <a:rPr lang="fr-FR" sz="1200" dirty="0" smtClean="0"/>
                        <a:t>01</a:t>
                      </a:r>
                      <a:endParaRPr lang="fr-FR" sz="1200" dirty="0"/>
                    </a:p>
                  </a:txBody>
                  <a:tcPr marL="36000" marR="36000">
                    <a:lnB w="12700" cap="flat" cmpd="sng" algn="ctr">
                      <a:solidFill>
                        <a:schemeClr val="tx1"/>
                      </a:solidFill>
                      <a:prstDash val="solid"/>
                      <a:round/>
                      <a:headEnd type="none" w="med" len="med"/>
                      <a:tailEnd type="none" w="med" len="med"/>
                    </a:lnB>
                  </a:tcPr>
                </a:tc>
                <a:tc gridSpan="2">
                  <a:txBody>
                    <a:bodyPr/>
                    <a:lstStyle/>
                    <a:p>
                      <a:pPr algn="ctr"/>
                      <a:r>
                        <a:rPr lang="fr-FR" sz="1200" dirty="0" smtClean="0"/>
                        <a:t>Avant-projets</a:t>
                      </a:r>
                    </a:p>
                    <a:p>
                      <a:pPr algn="ctr"/>
                      <a:r>
                        <a:rPr lang="fr-FR" sz="1200" dirty="0" smtClean="0"/>
                        <a:t>Faisabilité</a:t>
                      </a:r>
                    </a:p>
                    <a:p>
                      <a:pPr algn="ctr"/>
                      <a:r>
                        <a:rPr lang="fr-FR" sz="1200" dirty="0" smtClean="0"/>
                        <a:t>02</a:t>
                      </a:r>
                      <a:endParaRPr lang="fr-FR" sz="1200" dirty="0"/>
                    </a:p>
                  </a:txBody>
                  <a:tcPr marL="36000" marR="36000">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a:r>
                        <a:rPr lang="fr-FR" sz="1200" dirty="0" smtClean="0"/>
                        <a:t>Conception</a:t>
                      </a:r>
                    </a:p>
                    <a:p>
                      <a:pPr algn="ctr"/>
                      <a:endParaRPr lang="fr-FR" sz="1200" dirty="0" smtClean="0"/>
                    </a:p>
                    <a:p>
                      <a:pPr algn="ctr"/>
                      <a:r>
                        <a:rPr lang="fr-FR" sz="1200" dirty="0" smtClean="0"/>
                        <a:t>A</a:t>
                      </a:r>
                      <a:endParaRPr lang="fr-FR" sz="1200" dirty="0"/>
                    </a:p>
                  </a:txBody>
                  <a:tcPr marL="36000" marR="36000">
                    <a:lnB w="12700" cap="flat" cmpd="sng" algn="ctr">
                      <a:solidFill>
                        <a:schemeClr val="tx1"/>
                      </a:solidFill>
                      <a:prstDash val="solid"/>
                      <a:round/>
                      <a:headEnd type="none" w="med" len="med"/>
                      <a:tailEnd type="none" w="med" len="med"/>
                    </a:lnB>
                  </a:tcPr>
                </a:tc>
                <a:tc>
                  <a:txBody>
                    <a:bodyPr/>
                    <a:lstStyle/>
                    <a:p>
                      <a:pPr algn="ctr"/>
                      <a:r>
                        <a:rPr lang="fr-FR" sz="1200" dirty="0" smtClean="0"/>
                        <a:t>Définition Industrielle</a:t>
                      </a:r>
                    </a:p>
                    <a:p>
                      <a:pPr algn="ctr"/>
                      <a:r>
                        <a:rPr lang="fr-FR" sz="1200" dirty="0" smtClean="0"/>
                        <a:t>B</a:t>
                      </a:r>
                      <a:endParaRPr lang="fr-FR" sz="1200" dirty="0"/>
                    </a:p>
                  </a:txBody>
                  <a:tcPr marL="36000" marR="36000">
                    <a:lnB w="12700" cap="flat" cmpd="sng" algn="ctr">
                      <a:solidFill>
                        <a:schemeClr val="tx1"/>
                      </a:solidFill>
                      <a:prstDash val="solid"/>
                      <a:round/>
                      <a:headEnd type="none" w="med" len="med"/>
                      <a:tailEnd type="none" w="med" len="med"/>
                    </a:lnB>
                  </a:tcPr>
                </a:tc>
                <a:tc>
                  <a:txBody>
                    <a:bodyPr/>
                    <a:lstStyle/>
                    <a:p>
                      <a:pPr algn="ctr"/>
                      <a:r>
                        <a:rPr lang="fr-FR" sz="1200" dirty="0" smtClean="0"/>
                        <a:t>Industrialisation</a:t>
                      </a:r>
                    </a:p>
                    <a:p>
                      <a:pPr algn="ctr"/>
                      <a:endParaRPr lang="fr-FR" sz="1200" dirty="0" smtClean="0"/>
                    </a:p>
                    <a:p>
                      <a:pPr algn="ctr"/>
                      <a:r>
                        <a:rPr lang="fr-FR" sz="1200" dirty="0" smtClean="0"/>
                        <a:t>C</a:t>
                      </a:r>
                      <a:endParaRPr lang="fr-FR" sz="1200" dirty="0"/>
                    </a:p>
                  </a:txBody>
                  <a:tcPr marL="36000" marR="36000">
                    <a:lnB w="12700" cap="flat" cmpd="sng" algn="ctr">
                      <a:solidFill>
                        <a:schemeClr val="tx1"/>
                      </a:solidFill>
                      <a:prstDash val="solid"/>
                      <a:round/>
                      <a:headEnd type="none" w="med" len="med"/>
                      <a:tailEnd type="none" w="med" len="med"/>
                    </a:lnB>
                  </a:tcPr>
                </a:tc>
                <a:tc>
                  <a:txBody>
                    <a:bodyPr/>
                    <a:lstStyle/>
                    <a:p>
                      <a:pPr algn="ctr"/>
                      <a:r>
                        <a:rPr lang="fr-FR" sz="1200" dirty="0" smtClean="0"/>
                        <a:t>Qualification</a:t>
                      </a:r>
                    </a:p>
                    <a:p>
                      <a:pPr algn="ctr"/>
                      <a:endParaRPr lang="fr-FR" sz="1200" dirty="0" smtClean="0"/>
                    </a:p>
                    <a:p>
                      <a:pPr algn="ctr"/>
                      <a:r>
                        <a:rPr lang="fr-FR" sz="1200" dirty="0" smtClean="0"/>
                        <a:t>D</a:t>
                      </a:r>
                      <a:endParaRPr lang="fr-FR" sz="1200" dirty="0"/>
                    </a:p>
                  </a:txBody>
                  <a:tcPr marL="36000" marR="36000">
                    <a:lnB w="12700" cap="flat" cmpd="sng" algn="ctr">
                      <a:solidFill>
                        <a:schemeClr val="tx1"/>
                      </a:solidFill>
                      <a:prstDash val="solid"/>
                      <a:round/>
                      <a:headEnd type="none" w="med" len="med"/>
                      <a:tailEnd type="none" w="med" len="med"/>
                    </a:lnB>
                  </a:tcPr>
                </a:tc>
              </a:tr>
              <a:tr h="297058">
                <a:tc>
                  <a:txBody>
                    <a:bodyPr/>
                    <a:lstStyle/>
                    <a:p>
                      <a:pPr algn="ctr"/>
                      <a:r>
                        <a:rPr lang="fr-FR" sz="1100" dirty="0" smtClean="0"/>
                        <a:t>Marketing , </a:t>
                      </a:r>
                      <a:r>
                        <a:rPr lang="fr-FR" sz="1100" dirty="0" err="1" smtClean="0"/>
                        <a:t>Benchmarking</a:t>
                      </a:r>
                      <a:endParaRPr lang="fr-FR" sz="1100" dirty="0" smtClean="0"/>
                    </a:p>
                  </a:txBody>
                  <a:tcPr marL="36000" marR="36000" marT="36000" marB="36000">
                    <a:lnT w="12700" cap="flat" cmpd="sng" algn="ctr">
                      <a:solidFill>
                        <a:schemeClr val="tx1"/>
                      </a:solidFill>
                      <a:prstDash val="solid"/>
                      <a:round/>
                      <a:headEnd type="none" w="med" len="med"/>
                      <a:tailEnd type="none" w="med" len="med"/>
                    </a:lnT>
                  </a:tcPr>
                </a:tc>
                <a:tc>
                  <a:txBody>
                    <a:bodyPr/>
                    <a:lstStyle/>
                    <a:p>
                      <a:pPr algn="ctr"/>
                      <a:endParaRPr lang="fr-FR" sz="1200" dirty="0"/>
                    </a:p>
                  </a:txBody>
                  <a:tcPr>
                    <a:lnT w="12700" cap="flat" cmpd="sng" algn="ctr">
                      <a:solidFill>
                        <a:schemeClr val="tx1"/>
                      </a:solidFill>
                      <a:prstDash val="solid"/>
                      <a:round/>
                      <a:headEnd type="none" w="med" len="med"/>
                      <a:tailEnd type="none" w="med" len="med"/>
                    </a:lnT>
                    <a:solidFill>
                      <a:schemeClr val="tx1">
                        <a:lumMod val="50000"/>
                        <a:lumOff val="50000"/>
                      </a:schemeClr>
                    </a:solidFill>
                  </a:tcPr>
                </a:tc>
                <a:tc gridSpan="2">
                  <a:txBody>
                    <a:bodyPr/>
                    <a:lstStyle/>
                    <a:p>
                      <a:pPr algn="ctr"/>
                      <a:endParaRPr lang="fr-FR" dirty="0"/>
                    </a:p>
                  </a:txBody>
                  <a:tcPr>
                    <a:lnT w="12700" cap="flat" cmpd="sng" algn="ctr">
                      <a:solidFill>
                        <a:schemeClr val="tx1"/>
                      </a:solidFill>
                      <a:prstDash val="solid"/>
                      <a:round/>
                      <a:headEnd type="none" w="med" len="med"/>
                      <a:tailEnd type="none" w="med" len="med"/>
                    </a:lnT>
                  </a:tcPr>
                </a:tc>
                <a:tc hMerge="1">
                  <a:txBody>
                    <a:bodyPr/>
                    <a:lstStyle/>
                    <a:p>
                      <a:endParaRPr lang="fr-FR"/>
                    </a:p>
                  </a:txBody>
                  <a:tcPr/>
                </a:tc>
                <a:tc>
                  <a:txBody>
                    <a:bodyPr/>
                    <a:lstStyle/>
                    <a:p>
                      <a:pPr algn="ctr"/>
                      <a:endParaRPr lang="fr-FR"/>
                    </a:p>
                  </a:txBody>
                  <a:tcPr>
                    <a:lnT w="12700" cap="flat" cmpd="sng" algn="ctr">
                      <a:solidFill>
                        <a:schemeClr val="tx1"/>
                      </a:solidFill>
                      <a:prstDash val="solid"/>
                      <a:round/>
                      <a:headEnd type="none" w="med" len="med"/>
                      <a:tailEnd type="none" w="med" len="med"/>
                    </a:lnT>
                  </a:tcPr>
                </a:tc>
                <a:tc>
                  <a:txBody>
                    <a:bodyPr/>
                    <a:lstStyle/>
                    <a:p>
                      <a:pPr algn="ctr"/>
                      <a:endParaRPr lang="fr-FR" dirty="0"/>
                    </a:p>
                  </a:txBody>
                  <a:tcPr>
                    <a:lnT w="12700" cap="flat" cmpd="sng" algn="ctr">
                      <a:solidFill>
                        <a:schemeClr val="tx1"/>
                      </a:solidFill>
                      <a:prstDash val="solid"/>
                      <a:round/>
                      <a:headEnd type="none" w="med" len="med"/>
                      <a:tailEnd type="none" w="med" len="med"/>
                    </a:lnT>
                  </a:tcPr>
                </a:tc>
                <a:tc>
                  <a:txBody>
                    <a:bodyPr/>
                    <a:lstStyle/>
                    <a:p>
                      <a:pPr algn="ctr"/>
                      <a:endParaRPr lang="fr-FR" dirty="0"/>
                    </a:p>
                  </a:txBody>
                  <a:tcPr>
                    <a:lnT w="12700" cap="flat" cmpd="sng" algn="ctr">
                      <a:solidFill>
                        <a:schemeClr val="tx1"/>
                      </a:solidFill>
                      <a:prstDash val="solid"/>
                      <a:round/>
                      <a:headEnd type="none" w="med" len="med"/>
                      <a:tailEnd type="none" w="med" len="med"/>
                    </a:lnT>
                  </a:tcPr>
                </a:tc>
                <a:tc>
                  <a:txBody>
                    <a:bodyPr/>
                    <a:lstStyle/>
                    <a:p>
                      <a:pPr algn="ctr"/>
                      <a:endParaRPr lang="fr-FR" dirty="0"/>
                    </a:p>
                  </a:txBody>
                  <a:tcPr>
                    <a:lnT w="12700" cap="flat" cmpd="sng" algn="ctr">
                      <a:solidFill>
                        <a:schemeClr val="tx1"/>
                      </a:solidFill>
                      <a:prstDash val="solid"/>
                      <a:round/>
                      <a:headEnd type="none" w="med" len="med"/>
                      <a:tailEnd type="none" w="med" len="med"/>
                    </a:lnT>
                  </a:tcPr>
                </a:tc>
              </a:tr>
              <a:tr h="241791">
                <a:tc>
                  <a:txBody>
                    <a:bodyPr/>
                    <a:lstStyle/>
                    <a:p>
                      <a:pPr algn="ctr"/>
                      <a:r>
                        <a:rPr lang="fr-FR" sz="1100" dirty="0" smtClean="0"/>
                        <a:t>Recherche technique amont</a:t>
                      </a:r>
                    </a:p>
                  </a:txBody>
                  <a:tcPr marL="36000" marR="36000" marT="36000" marB="36000"/>
                </a:tc>
                <a:tc>
                  <a:txBody>
                    <a:bodyPr/>
                    <a:lstStyle/>
                    <a:p>
                      <a:pPr algn="ctr"/>
                      <a:endParaRPr lang="fr-FR" dirty="0"/>
                    </a:p>
                  </a:txBody>
                  <a:tcPr/>
                </a:tc>
                <a:tc gridSpan="2">
                  <a:txBody>
                    <a:bodyPr/>
                    <a:lstStyle/>
                    <a:p>
                      <a:pPr algn="ctr"/>
                      <a:endParaRPr lang="fr-FR" dirty="0"/>
                    </a:p>
                  </a:txBody>
                  <a:tcPr>
                    <a:solidFill>
                      <a:schemeClr val="tx1">
                        <a:lumMod val="50000"/>
                        <a:lumOff val="50000"/>
                      </a:schemeClr>
                    </a:solidFill>
                  </a:tcPr>
                </a:tc>
                <a:tc hMerge="1">
                  <a:txBody>
                    <a:bodyPr/>
                    <a:lstStyle/>
                    <a:p>
                      <a:endParaRPr lang="fr-FR"/>
                    </a:p>
                  </a:txBody>
                  <a:tcPr/>
                </a:tc>
                <a:tc>
                  <a:txBody>
                    <a:bodyPr/>
                    <a:lstStyle/>
                    <a:p>
                      <a:pPr algn="ctr"/>
                      <a:endParaRPr lang="fr-FR" dirty="0"/>
                    </a:p>
                  </a:txBody>
                  <a:tcPr/>
                </a:tc>
                <a:tc>
                  <a:txBody>
                    <a:bodyPr/>
                    <a:lstStyle/>
                    <a:p>
                      <a:pPr algn="ctr"/>
                      <a:endParaRPr lang="fr-FR" dirty="0"/>
                    </a:p>
                  </a:txBody>
                  <a:tcPr/>
                </a:tc>
                <a:tc>
                  <a:txBody>
                    <a:bodyPr/>
                    <a:lstStyle/>
                    <a:p>
                      <a:pPr algn="ctr"/>
                      <a:endParaRPr lang="fr-FR"/>
                    </a:p>
                  </a:txBody>
                  <a:tcPr/>
                </a:tc>
                <a:tc>
                  <a:txBody>
                    <a:bodyPr/>
                    <a:lstStyle/>
                    <a:p>
                      <a:pPr algn="ctr"/>
                      <a:endParaRPr lang="fr-FR" dirty="0"/>
                    </a:p>
                  </a:txBody>
                  <a:tcPr/>
                </a:tc>
              </a:tr>
              <a:tr h="241791">
                <a:tc>
                  <a:txBody>
                    <a:bodyPr/>
                    <a:lstStyle/>
                    <a:p>
                      <a:pPr algn="ctr"/>
                      <a:r>
                        <a:rPr lang="fr-FR" sz="1100" dirty="0" smtClean="0"/>
                        <a:t>Design</a:t>
                      </a:r>
                    </a:p>
                  </a:txBody>
                  <a:tcPr marL="36000" marR="36000" marT="36000" marB="36000"/>
                </a:tc>
                <a:tc>
                  <a:txBody>
                    <a:bodyPr/>
                    <a:lstStyle/>
                    <a:p>
                      <a:pPr algn="ctr"/>
                      <a:endParaRPr lang="fr-FR" dirty="0"/>
                    </a:p>
                  </a:txBody>
                  <a:tcPr/>
                </a:tc>
                <a:tc gridSpan="2">
                  <a:txBody>
                    <a:bodyPr/>
                    <a:lstStyle/>
                    <a:p>
                      <a:pPr algn="ctr"/>
                      <a:endParaRPr lang="fr-FR" dirty="0"/>
                    </a:p>
                  </a:txBody>
                  <a:tcPr>
                    <a:solidFill>
                      <a:schemeClr val="tx1">
                        <a:lumMod val="50000"/>
                        <a:lumOff val="50000"/>
                      </a:schemeClr>
                    </a:solidFill>
                  </a:tcPr>
                </a:tc>
                <a:tc hMerge="1">
                  <a:txBody>
                    <a:bodyPr/>
                    <a:lstStyle/>
                    <a:p>
                      <a:endParaRPr lang="fr-FR"/>
                    </a:p>
                  </a:txBody>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r>
              <a:tr h="2417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Bureau d’études</a:t>
                      </a:r>
                    </a:p>
                  </a:txBody>
                  <a:tcPr marL="36000" marR="36000" marT="36000" marB="36000"/>
                </a:tc>
                <a:tc>
                  <a:txBody>
                    <a:bodyPr/>
                    <a:lstStyle/>
                    <a:p>
                      <a:pPr algn="ctr"/>
                      <a:endParaRPr lang="fr-FR" dirty="0"/>
                    </a:p>
                  </a:txBody>
                  <a:tcPr/>
                </a:tc>
                <a:tc gridSpan="2">
                  <a:txBody>
                    <a:bodyPr/>
                    <a:lstStyle/>
                    <a:p>
                      <a:pPr algn="ctr"/>
                      <a:endParaRPr lang="fr-FR" dirty="0"/>
                    </a:p>
                  </a:txBody>
                  <a:tcPr>
                    <a:solidFill>
                      <a:schemeClr val="tx1">
                        <a:lumMod val="50000"/>
                        <a:lumOff val="50000"/>
                      </a:schemeClr>
                    </a:solidFill>
                  </a:tcPr>
                </a:tc>
                <a:tc hMerge="1">
                  <a:txBody>
                    <a:bodyPr/>
                    <a:lstStyle/>
                    <a:p>
                      <a:endParaRPr lang="fr-FR"/>
                    </a:p>
                  </a:txBody>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r>
              <a:tr h="241791">
                <a:tc>
                  <a:txBody>
                    <a:bodyPr/>
                    <a:lstStyle/>
                    <a:p>
                      <a:pPr algn="ctr"/>
                      <a:r>
                        <a:rPr lang="fr-FR" sz="1100" dirty="0" smtClean="0"/>
                        <a:t>Groupe Projet</a:t>
                      </a:r>
                      <a:endParaRPr lang="fr-FR" sz="1100" dirty="0"/>
                    </a:p>
                  </a:txBody>
                  <a:tcPr marL="36000" marR="36000" marT="36000" marB="36000"/>
                </a:tc>
                <a:tc>
                  <a:txBody>
                    <a:bodyPr/>
                    <a:lstStyle/>
                    <a:p>
                      <a:pPr algn="ctr"/>
                      <a:endParaRPr lang="fr-FR" dirty="0"/>
                    </a:p>
                  </a:txBody>
                  <a:tcPr/>
                </a:tc>
                <a:tc>
                  <a:txBody>
                    <a:bodyPr/>
                    <a:lstStyle/>
                    <a:p>
                      <a:pPr algn="ctr"/>
                      <a:endParaRPr lang="fr-FR" dirty="0"/>
                    </a:p>
                  </a:txBody>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r>
              <a:tr h="266774">
                <a:tc>
                  <a:txBody>
                    <a:bodyPr/>
                    <a:lstStyle/>
                    <a:p>
                      <a:pPr algn="ctr"/>
                      <a:r>
                        <a:rPr lang="fr-FR" sz="1100" dirty="0" smtClean="0"/>
                        <a:t>Achats</a:t>
                      </a:r>
                      <a:endParaRPr lang="fr-FR" sz="1100" dirty="0"/>
                    </a:p>
                  </a:txBody>
                  <a:tcPr marL="36000" marR="36000" marT="36000" marB="36000"/>
                </a:tc>
                <a:tc>
                  <a:txBody>
                    <a:bodyPr/>
                    <a:lstStyle/>
                    <a:p>
                      <a:pPr algn="ctr"/>
                      <a:endParaRPr lang="fr-FR"/>
                    </a:p>
                  </a:txBody>
                  <a:tcPr/>
                </a:tc>
                <a:tc gridSpan="2">
                  <a:txBody>
                    <a:bodyPr/>
                    <a:lstStyle/>
                    <a:p>
                      <a:pPr algn="ctr"/>
                      <a:endParaRPr lang="fr-FR" dirty="0"/>
                    </a:p>
                  </a:txBody>
                  <a:tcPr/>
                </a:tc>
                <a:tc hMerge="1">
                  <a:txBody>
                    <a:bodyPr/>
                    <a:lstStyle/>
                    <a:p>
                      <a:endParaRPr lang="fr-FR"/>
                    </a:p>
                  </a:txBody>
                  <a:tcPr/>
                </a:tc>
                <a:tc>
                  <a:txBody>
                    <a:bodyPr/>
                    <a:lstStyle/>
                    <a:p>
                      <a:pPr algn="ctr"/>
                      <a:endParaRPr lang="fr-FR"/>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a:p>
                  </a:txBody>
                  <a:tcPr>
                    <a:solidFill>
                      <a:schemeClr val="tx1">
                        <a:lumMod val="50000"/>
                        <a:lumOff val="50000"/>
                      </a:schemeClr>
                    </a:solidFill>
                  </a:tcPr>
                </a:tc>
              </a:tr>
              <a:tr h="266774">
                <a:tc>
                  <a:txBody>
                    <a:bodyPr/>
                    <a:lstStyle/>
                    <a:p>
                      <a:pPr algn="ctr"/>
                      <a:r>
                        <a:rPr lang="fr-FR" sz="1100" dirty="0" smtClean="0"/>
                        <a:t>Méthodes</a:t>
                      </a:r>
                      <a:endParaRPr lang="fr-FR" sz="1100" dirty="0"/>
                    </a:p>
                  </a:txBody>
                  <a:tcPr marL="36000" marR="36000" marT="36000" marB="36000"/>
                </a:tc>
                <a:tc>
                  <a:txBody>
                    <a:bodyPr/>
                    <a:lstStyle/>
                    <a:p>
                      <a:pPr algn="ctr"/>
                      <a:endParaRPr lang="fr-FR" dirty="0"/>
                    </a:p>
                  </a:txBody>
                  <a:tcPr/>
                </a:tc>
                <a:tc gridSpan="2">
                  <a:txBody>
                    <a:bodyPr/>
                    <a:lstStyle/>
                    <a:p>
                      <a:pPr algn="ctr"/>
                      <a:endParaRPr lang="fr-FR" dirty="0"/>
                    </a:p>
                  </a:txBody>
                  <a:tcPr/>
                </a:tc>
                <a:tc hMerge="1">
                  <a:txBody>
                    <a:bodyPr/>
                    <a:lstStyle/>
                    <a:p>
                      <a:endParaRPr lang="fr-FR"/>
                    </a:p>
                  </a:txBody>
                  <a:tcPr/>
                </a:tc>
                <a:tc>
                  <a:txBody>
                    <a:bodyPr/>
                    <a:lstStyle/>
                    <a:p>
                      <a:pPr algn="ctr"/>
                      <a:endParaRPr lang="fr-FR"/>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a:p>
                  </a:txBody>
                  <a:tcPr>
                    <a:solidFill>
                      <a:schemeClr val="tx1">
                        <a:lumMod val="50000"/>
                        <a:lumOff val="50000"/>
                      </a:schemeClr>
                    </a:solidFill>
                  </a:tcPr>
                </a:tc>
              </a:tr>
              <a:tr h="266774">
                <a:tc>
                  <a:txBody>
                    <a:bodyPr/>
                    <a:lstStyle/>
                    <a:p>
                      <a:pPr algn="ctr"/>
                      <a:r>
                        <a:rPr lang="fr-FR" sz="1100" dirty="0" smtClean="0"/>
                        <a:t>Qualité</a:t>
                      </a:r>
                      <a:endParaRPr lang="fr-FR" sz="1100" dirty="0"/>
                    </a:p>
                  </a:txBody>
                  <a:tcPr marL="36000" marR="36000" marT="36000" marB="36000"/>
                </a:tc>
                <a:tc>
                  <a:txBody>
                    <a:bodyPr/>
                    <a:lstStyle/>
                    <a:p>
                      <a:pPr algn="ctr"/>
                      <a:endParaRPr lang="fr-FR"/>
                    </a:p>
                  </a:txBody>
                  <a:tcPr/>
                </a:tc>
                <a:tc gridSpan="2">
                  <a:txBody>
                    <a:bodyPr/>
                    <a:lstStyle/>
                    <a:p>
                      <a:pPr algn="ctr"/>
                      <a:endParaRPr lang="fr-FR" dirty="0"/>
                    </a:p>
                  </a:txBody>
                  <a:tcPr>
                    <a:solidFill>
                      <a:schemeClr val="tx1">
                        <a:lumMod val="50000"/>
                        <a:lumOff val="50000"/>
                      </a:schemeClr>
                    </a:solidFill>
                  </a:tcPr>
                </a:tc>
                <a:tc hMerge="1">
                  <a:txBody>
                    <a:bodyPr/>
                    <a:lstStyle/>
                    <a:p>
                      <a:endParaRPr lang="fr-FR"/>
                    </a:p>
                  </a:txBody>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r>
              <a:tr h="266774">
                <a:tc>
                  <a:txBody>
                    <a:bodyPr/>
                    <a:lstStyle/>
                    <a:p>
                      <a:pPr algn="ctr"/>
                      <a:r>
                        <a:rPr lang="fr-FR" sz="1100" dirty="0" smtClean="0"/>
                        <a:t>Logistique</a:t>
                      </a:r>
                      <a:endParaRPr lang="fr-FR" sz="1100" dirty="0"/>
                    </a:p>
                  </a:txBody>
                  <a:tcPr marL="36000" marR="36000" marT="36000" marB="36000"/>
                </a:tc>
                <a:tc>
                  <a:txBody>
                    <a:bodyPr/>
                    <a:lstStyle/>
                    <a:p>
                      <a:pPr algn="ctr"/>
                      <a:endParaRPr lang="fr-FR" dirty="0"/>
                    </a:p>
                  </a:txBody>
                  <a:tcPr/>
                </a:tc>
                <a:tc gridSpan="2">
                  <a:txBody>
                    <a:bodyPr/>
                    <a:lstStyle/>
                    <a:p>
                      <a:pPr algn="ctr"/>
                      <a:endParaRPr lang="fr-FR"/>
                    </a:p>
                  </a:txBody>
                  <a:tcPr/>
                </a:tc>
                <a:tc hMerge="1">
                  <a:txBody>
                    <a:bodyPr/>
                    <a:lstStyle/>
                    <a:p>
                      <a:endParaRPr lang="fr-FR"/>
                    </a:p>
                  </a:txBody>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r>
              <a:tr h="266774">
                <a:tc>
                  <a:txBody>
                    <a:bodyPr/>
                    <a:lstStyle/>
                    <a:p>
                      <a:pPr algn="ctr"/>
                      <a:r>
                        <a:rPr lang="fr-FR" sz="1100" dirty="0" smtClean="0"/>
                        <a:t>Fournisseurs</a:t>
                      </a:r>
                      <a:endParaRPr lang="fr-FR" sz="1100" dirty="0"/>
                    </a:p>
                  </a:txBody>
                  <a:tcPr marL="36000" marR="36000" marT="36000" marB="36000"/>
                </a:tc>
                <a:tc>
                  <a:txBody>
                    <a:bodyPr/>
                    <a:lstStyle/>
                    <a:p>
                      <a:pPr algn="ctr"/>
                      <a:endParaRPr lang="fr-FR" dirty="0"/>
                    </a:p>
                  </a:txBody>
                  <a:tcPr/>
                </a:tc>
                <a:tc gridSpan="2">
                  <a:txBody>
                    <a:bodyPr/>
                    <a:lstStyle/>
                    <a:p>
                      <a:pPr algn="ctr"/>
                      <a:endParaRPr lang="fr-FR" dirty="0"/>
                    </a:p>
                  </a:txBody>
                  <a:tcPr/>
                </a:tc>
                <a:tc hMerge="1">
                  <a:txBody>
                    <a:bodyPr/>
                    <a:lstStyle/>
                    <a:p>
                      <a:endParaRPr lang="fr-FR"/>
                    </a:p>
                  </a:txBody>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r>
              <a:tr h="266774">
                <a:tc>
                  <a:txBody>
                    <a:bodyPr/>
                    <a:lstStyle/>
                    <a:p>
                      <a:pPr algn="ctr"/>
                      <a:r>
                        <a:rPr lang="fr-FR" sz="1100" dirty="0" smtClean="0"/>
                        <a:t>Utilisateurs</a:t>
                      </a:r>
                      <a:endParaRPr lang="fr-FR" sz="1100" dirty="0"/>
                    </a:p>
                  </a:txBody>
                  <a:tcPr marL="36000" marR="36000" marT="36000" marB="36000"/>
                </a:tc>
                <a:tc>
                  <a:txBody>
                    <a:bodyPr/>
                    <a:lstStyle/>
                    <a:p>
                      <a:pPr algn="ctr"/>
                      <a:endParaRPr lang="fr-FR" dirty="0"/>
                    </a:p>
                  </a:txBody>
                  <a:tcPr>
                    <a:solidFill>
                      <a:schemeClr val="tx1">
                        <a:lumMod val="50000"/>
                        <a:lumOff val="50000"/>
                      </a:schemeClr>
                    </a:solidFill>
                  </a:tcPr>
                </a:tc>
                <a:tc gridSpan="2">
                  <a:txBody>
                    <a:bodyPr/>
                    <a:lstStyle/>
                    <a:p>
                      <a:pPr algn="ctr"/>
                      <a:endParaRPr lang="fr-FR" dirty="0"/>
                    </a:p>
                  </a:txBody>
                  <a:tcPr/>
                </a:tc>
                <a:tc hMerge="1">
                  <a:txBody>
                    <a:bodyPr/>
                    <a:lstStyle/>
                    <a:p>
                      <a:endParaRPr lang="fr-FR"/>
                    </a:p>
                  </a:txBody>
                  <a:tcPr/>
                </a:tc>
                <a:tc>
                  <a:txBody>
                    <a:bodyPr/>
                    <a:lstStyle/>
                    <a:p>
                      <a:pPr algn="ctr"/>
                      <a:endParaRPr lang="fr-FR" dirty="0"/>
                    </a:p>
                  </a:txBody>
                  <a:tcPr/>
                </a:tc>
                <a:tc>
                  <a:txBody>
                    <a:bodyPr/>
                    <a:lstStyle/>
                    <a:p>
                      <a:pPr algn="ctr"/>
                      <a:endParaRPr lang="fr-FR" dirty="0"/>
                    </a:p>
                  </a:txBody>
                  <a:tcPr/>
                </a:tc>
                <a:tc>
                  <a:txBody>
                    <a:bodyPr/>
                    <a:lstStyle/>
                    <a:p>
                      <a:pPr algn="ctr"/>
                      <a:endParaRPr lang="fr-FR" dirty="0"/>
                    </a:p>
                  </a:txBody>
                  <a:tcPr/>
                </a:tc>
                <a:tc>
                  <a:txBody>
                    <a:bodyPr/>
                    <a:lstStyle/>
                    <a:p>
                      <a:pPr algn="ctr"/>
                      <a:endParaRPr lang="fr-FR" dirty="0"/>
                    </a:p>
                  </a:txBody>
                  <a:tcPr>
                    <a:solidFill>
                      <a:schemeClr val="tx1">
                        <a:lumMod val="50000"/>
                        <a:lumOff val="50000"/>
                      </a:schemeClr>
                    </a:solidFill>
                  </a:tcPr>
                </a:tc>
              </a:tr>
            </a:tbl>
          </a:graphicData>
        </a:graphic>
      </p:graphicFrame>
      <p:sp>
        <p:nvSpPr>
          <p:cNvPr id="14" name="Rectangle 13"/>
          <p:cNvSpPr/>
          <p:nvPr/>
        </p:nvSpPr>
        <p:spPr>
          <a:xfrm>
            <a:off x="-15931" y="1929304"/>
            <a:ext cx="1907704" cy="33194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891773" y="1940593"/>
            <a:ext cx="1152128" cy="33194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043901" y="1942367"/>
            <a:ext cx="1152128" cy="12392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043901" y="3185023"/>
            <a:ext cx="1152128" cy="207165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196029" y="1940593"/>
            <a:ext cx="4932040" cy="33194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p:cNvGrpSpPr/>
          <p:nvPr/>
        </p:nvGrpSpPr>
        <p:grpSpPr>
          <a:xfrm>
            <a:off x="4049921" y="1993404"/>
            <a:ext cx="1457494" cy="3692580"/>
            <a:chOff x="4049921" y="1993404"/>
            <a:chExt cx="1457494" cy="3692580"/>
          </a:xfrm>
        </p:grpSpPr>
        <p:grpSp>
          <p:nvGrpSpPr>
            <p:cNvPr id="6" name="Groupe 15"/>
            <p:cNvGrpSpPr/>
            <p:nvPr/>
          </p:nvGrpSpPr>
          <p:grpSpPr>
            <a:xfrm>
              <a:off x="4049921" y="1993404"/>
              <a:ext cx="285849" cy="3621883"/>
              <a:chOff x="3438436" y="2505112"/>
              <a:chExt cx="288032" cy="4236256"/>
            </a:xfrm>
          </p:grpSpPr>
          <p:cxnSp>
            <p:nvCxnSpPr>
              <p:cNvPr id="12" name="Connecteur droit 11"/>
              <p:cNvCxnSpPr/>
              <p:nvPr/>
            </p:nvCxnSpPr>
            <p:spPr>
              <a:xfrm>
                <a:off x="3585660" y="2505112"/>
                <a:ext cx="0" cy="40202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Losange 12"/>
              <p:cNvSpPr/>
              <p:nvPr/>
            </p:nvSpPr>
            <p:spPr>
              <a:xfrm>
                <a:off x="3438436" y="6453337"/>
                <a:ext cx="288032" cy="288031"/>
              </a:xfrm>
              <a:prstGeom prst="diamond">
                <a:avLst/>
              </a:prstGeom>
              <a:solidFill>
                <a:schemeClr val="accent2"/>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sp>
          <p:nvSpPr>
            <p:cNvPr id="7" name="ZoneTexte 6"/>
            <p:cNvSpPr txBox="1"/>
            <p:nvPr/>
          </p:nvSpPr>
          <p:spPr>
            <a:xfrm>
              <a:off x="4401343" y="5347430"/>
              <a:ext cx="1106072" cy="338554"/>
            </a:xfrm>
            <a:prstGeom prst="rect">
              <a:avLst/>
            </a:prstGeom>
            <a:noFill/>
          </p:spPr>
          <p:txBody>
            <a:bodyPr wrap="none" rtlCol="0">
              <a:spAutoFit/>
            </a:bodyPr>
            <a:lstStyle/>
            <a:p>
              <a:r>
                <a:rPr lang="fr-FR" sz="1600" dirty="0" smtClean="0">
                  <a:latin typeface="+mn-lt"/>
                </a:rPr>
                <a:t>Lancement</a:t>
              </a:r>
              <a:endParaRPr lang="fr-FR" sz="1600" dirty="0">
                <a:latin typeface="+mn-lt"/>
              </a:endParaRPr>
            </a:p>
          </p:txBody>
        </p:sp>
      </p:grpSp>
      <p:grpSp>
        <p:nvGrpSpPr>
          <p:cNvPr id="5" name="Groupe 4"/>
          <p:cNvGrpSpPr/>
          <p:nvPr/>
        </p:nvGrpSpPr>
        <p:grpSpPr>
          <a:xfrm>
            <a:off x="794336" y="3194680"/>
            <a:ext cx="2966428" cy="2491304"/>
            <a:chOff x="794336" y="3194680"/>
            <a:chExt cx="2966428" cy="2491304"/>
          </a:xfrm>
        </p:grpSpPr>
        <p:grpSp>
          <p:nvGrpSpPr>
            <p:cNvPr id="8" name="Groupe 20"/>
            <p:cNvGrpSpPr/>
            <p:nvPr/>
          </p:nvGrpSpPr>
          <p:grpSpPr>
            <a:xfrm>
              <a:off x="3477244" y="3194680"/>
              <a:ext cx="230660" cy="2359155"/>
              <a:chOff x="3487686" y="4022068"/>
              <a:chExt cx="216024" cy="2648672"/>
            </a:xfrm>
          </p:grpSpPr>
          <p:sp>
            <p:nvSpPr>
              <p:cNvPr id="11" name="Triangle isocèle 10"/>
              <p:cNvSpPr/>
              <p:nvPr/>
            </p:nvSpPr>
            <p:spPr>
              <a:xfrm>
                <a:off x="3487686" y="6484512"/>
                <a:ext cx="216024" cy="186228"/>
              </a:xfrm>
              <a:prstGeom prst="triangl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p:cNvCxnSpPr/>
              <p:nvPr/>
            </p:nvCxnSpPr>
            <p:spPr>
              <a:xfrm>
                <a:off x="3583105" y="4022068"/>
                <a:ext cx="16828" cy="247760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ZoneTexte 8"/>
            <p:cNvSpPr txBox="1"/>
            <p:nvPr/>
          </p:nvSpPr>
          <p:spPr>
            <a:xfrm>
              <a:off x="794336" y="5347430"/>
              <a:ext cx="2966428" cy="338554"/>
            </a:xfrm>
            <a:prstGeom prst="rect">
              <a:avLst/>
            </a:prstGeom>
            <a:noFill/>
          </p:spPr>
          <p:txBody>
            <a:bodyPr wrap="square" rtlCol="0">
              <a:spAutoFit/>
            </a:bodyPr>
            <a:lstStyle/>
            <a:p>
              <a:r>
                <a:rPr lang="fr-FR" sz="1600" dirty="0" smtClean="0">
                  <a:latin typeface="+mn-lt"/>
                </a:rPr>
                <a:t>Désignation du chef de projet</a:t>
              </a:r>
              <a:endParaRPr lang="fr-FR" sz="1600" dirty="0">
                <a:latin typeface="+mn-lt"/>
              </a:endParaRPr>
            </a:p>
          </p:txBody>
        </p:sp>
      </p:grpSp>
    </p:spTree>
    <p:extLst>
      <p:ext uri="{BB962C8B-B14F-4D97-AF65-F5344CB8AC3E}">
        <p14:creationId xmlns:p14="http://schemas.microsoft.com/office/powerpoint/2010/main" val="222011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91772" y="134938"/>
            <a:ext cx="7121601" cy="571500"/>
          </a:xfrm>
        </p:spPr>
        <p:txBody>
          <a:bodyPr>
            <a:noAutofit/>
          </a:bodyPr>
          <a:lstStyle/>
          <a:p>
            <a:r>
              <a:rPr lang="fr-FR" sz="2800" dirty="0" smtClean="0">
                <a:latin typeface="Calibri" pitchFamily="34" charset="0"/>
                <a:cs typeface="Calibri" pitchFamily="34" charset="0"/>
              </a:rPr>
              <a:t>La répartition des rôles entre fonctions :</a:t>
            </a:r>
            <a:br>
              <a:rPr lang="fr-FR" sz="2800" dirty="0" smtClean="0">
                <a:latin typeface="Calibri" pitchFamily="34" charset="0"/>
                <a:cs typeface="Calibri" pitchFamily="34" charset="0"/>
              </a:rPr>
            </a:br>
            <a:r>
              <a:rPr lang="fr-FR" sz="2800" dirty="0" smtClean="0">
                <a:latin typeface="Calibri" pitchFamily="34" charset="0"/>
                <a:cs typeface="Calibri" pitchFamily="34" charset="0"/>
              </a:rPr>
              <a:t>l’exemple de l’automobile</a:t>
            </a:r>
            <a:endParaRPr lang="fr-FR" sz="2800" dirty="0">
              <a:latin typeface="Calibri" pitchFamily="34" charset="0"/>
              <a:cs typeface="Calibri" pitchFamily="34" charset="0"/>
            </a:endParaRPr>
          </a:p>
        </p:txBody>
      </p:sp>
      <p:sp>
        <p:nvSpPr>
          <p:cNvPr id="2" name="Espace réservé du numéro de diapositive 1"/>
          <p:cNvSpPr>
            <a:spLocks noGrp="1"/>
          </p:cNvSpPr>
          <p:nvPr>
            <p:ph type="sldNum" sz="quarter" idx="10"/>
          </p:nvPr>
        </p:nvSpPr>
        <p:spPr>
          <a:xfrm>
            <a:off x="8763000" y="5498046"/>
            <a:ext cx="381000" cy="216959"/>
          </a:xfrm>
        </p:spPr>
        <p:txBody>
          <a:bodyPr/>
          <a:lstStyle/>
          <a:p>
            <a:fld id="{3D44298B-E838-4AB2-BFC0-BD0EA66F0BBD}" type="slidenum">
              <a:rPr lang="fr-FR" smtClean="0"/>
              <a:pPr/>
              <a:t>39</a:t>
            </a:fld>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691320727"/>
              </p:ext>
            </p:extLst>
          </p:nvPr>
        </p:nvGraphicFramePr>
        <p:xfrm>
          <a:off x="0" y="841276"/>
          <a:ext cx="9120337" cy="4419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84041"/>
                <a:gridCol w="1152128"/>
                <a:gridCol w="525828"/>
                <a:gridCol w="626300"/>
                <a:gridCol w="1023325"/>
                <a:gridCol w="1302905"/>
                <a:gridCol w="1302905"/>
                <a:gridCol w="1302905"/>
              </a:tblGrid>
              <a:tr h="418396">
                <a:tc>
                  <a:txBody>
                    <a:bodyPr/>
                    <a:lstStyle/>
                    <a:p>
                      <a:pPr algn="ctr"/>
                      <a:endParaRPr lang="fr-FR" dirty="0"/>
                    </a:p>
                  </a:txBody>
                  <a:tcPr>
                    <a:solidFill>
                      <a:schemeClr val="bg1"/>
                    </a:solidFill>
                  </a:tcPr>
                </a:tc>
                <a:tc gridSpan="3">
                  <a:txBody>
                    <a:bodyPr/>
                    <a:lstStyle/>
                    <a:p>
                      <a:pPr algn="ctr"/>
                      <a:r>
                        <a:rPr lang="fr-FR" sz="1400" dirty="0" smtClean="0"/>
                        <a:t>Phases préliminaires</a:t>
                      </a:r>
                      <a:endParaRPr lang="fr-FR" sz="1400" dirty="0"/>
                    </a:p>
                  </a:txBody>
                  <a:tcPr/>
                </a:tc>
                <a:tc hMerge="1">
                  <a:txBody>
                    <a:bodyPr/>
                    <a:lstStyle/>
                    <a:p>
                      <a:endParaRPr lang="fr-FR" dirty="0"/>
                    </a:p>
                  </a:txBody>
                  <a:tcPr/>
                </a:tc>
                <a:tc hMerge="1">
                  <a:txBody>
                    <a:bodyPr/>
                    <a:lstStyle/>
                    <a:p>
                      <a:endParaRPr lang="fr-F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Phases développement</a:t>
                      </a:r>
                    </a:p>
                    <a:p>
                      <a:pPr algn="ct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507762">
                <a:tc>
                  <a:txBody>
                    <a:bodyPr/>
                    <a:lstStyle/>
                    <a:p>
                      <a:pPr algn="ctr"/>
                      <a:r>
                        <a:rPr lang="fr-FR" sz="1200" dirty="0" smtClean="0"/>
                        <a:t>Phases</a:t>
                      </a:r>
                    </a:p>
                    <a:p>
                      <a:pPr algn="ctr"/>
                      <a:endParaRPr lang="fr-FR" sz="1200" dirty="0" smtClean="0"/>
                    </a:p>
                    <a:p>
                      <a:pPr algn="ctr"/>
                      <a:r>
                        <a:rPr lang="fr-FR" sz="1200" dirty="0" smtClean="0"/>
                        <a:t>A</a:t>
                      </a:r>
                      <a:r>
                        <a:rPr lang="fr-FR" sz="1200" baseline="0" dirty="0" smtClean="0"/>
                        <a:t>cteurs</a:t>
                      </a:r>
                      <a:endParaRPr lang="fr-FR" sz="1200" dirty="0" smtClean="0"/>
                    </a:p>
                  </a:txBody>
                  <a:tcPr marL="36000" marR="36000">
                    <a:lnB w="12700" cap="flat" cmpd="sng" algn="ctr">
                      <a:solidFill>
                        <a:schemeClr val="tx1"/>
                      </a:solidFill>
                      <a:prstDash val="solid"/>
                      <a:round/>
                      <a:headEnd type="none" w="med" len="med"/>
                      <a:tailEnd type="none" w="med" len="med"/>
                    </a:lnB>
                  </a:tcPr>
                </a:tc>
                <a:tc>
                  <a:txBody>
                    <a:bodyPr/>
                    <a:lstStyle/>
                    <a:p>
                      <a:pPr algn="ctr"/>
                      <a:r>
                        <a:rPr lang="fr-FR" sz="1200" dirty="0" smtClean="0"/>
                        <a:t>Marketing besoin</a:t>
                      </a:r>
                    </a:p>
                    <a:p>
                      <a:pPr algn="ctr"/>
                      <a:r>
                        <a:rPr lang="fr-FR" sz="1200" dirty="0" smtClean="0"/>
                        <a:t>Opportunités</a:t>
                      </a:r>
                    </a:p>
                    <a:p>
                      <a:pPr algn="ctr"/>
                      <a:r>
                        <a:rPr lang="fr-FR" sz="1200" dirty="0" smtClean="0"/>
                        <a:t>01</a:t>
                      </a:r>
                      <a:endParaRPr lang="fr-FR" sz="1200" dirty="0"/>
                    </a:p>
                  </a:txBody>
                  <a:tcPr marL="36000" marR="36000">
                    <a:lnB w="12700" cap="flat" cmpd="sng" algn="ctr">
                      <a:solidFill>
                        <a:schemeClr val="tx1"/>
                      </a:solidFill>
                      <a:prstDash val="solid"/>
                      <a:round/>
                      <a:headEnd type="none" w="med" len="med"/>
                      <a:tailEnd type="none" w="med" len="med"/>
                    </a:lnB>
                  </a:tcPr>
                </a:tc>
                <a:tc gridSpan="2">
                  <a:txBody>
                    <a:bodyPr/>
                    <a:lstStyle/>
                    <a:p>
                      <a:pPr algn="ctr"/>
                      <a:r>
                        <a:rPr lang="fr-FR" sz="1200" dirty="0" smtClean="0"/>
                        <a:t>Avant-projets</a:t>
                      </a:r>
                    </a:p>
                    <a:p>
                      <a:pPr algn="ctr"/>
                      <a:r>
                        <a:rPr lang="fr-FR" sz="1200" dirty="0" smtClean="0"/>
                        <a:t>Faisabilité</a:t>
                      </a:r>
                    </a:p>
                    <a:p>
                      <a:pPr algn="ctr"/>
                      <a:r>
                        <a:rPr lang="fr-FR" sz="1200" dirty="0" smtClean="0"/>
                        <a:t>02</a:t>
                      </a:r>
                      <a:endParaRPr lang="fr-FR" sz="1200" dirty="0"/>
                    </a:p>
                  </a:txBody>
                  <a:tcPr marL="36000" marR="36000">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a:r>
                        <a:rPr lang="fr-FR" sz="1200" dirty="0" smtClean="0"/>
                        <a:t>Conception</a:t>
                      </a:r>
                    </a:p>
                    <a:p>
                      <a:pPr algn="ctr"/>
                      <a:endParaRPr lang="fr-FR" sz="1200" dirty="0" smtClean="0"/>
                    </a:p>
                    <a:p>
                      <a:pPr algn="ctr"/>
                      <a:r>
                        <a:rPr lang="fr-FR" sz="1200" dirty="0" smtClean="0"/>
                        <a:t>A</a:t>
                      </a:r>
                      <a:endParaRPr lang="fr-FR" sz="1200" dirty="0"/>
                    </a:p>
                  </a:txBody>
                  <a:tcPr marL="36000" marR="36000">
                    <a:lnB w="12700" cap="flat" cmpd="sng" algn="ctr">
                      <a:solidFill>
                        <a:schemeClr val="tx1"/>
                      </a:solidFill>
                      <a:prstDash val="solid"/>
                      <a:round/>
                      <a:headEnd type="none" w="med" len="med"/>
                      <a:tailEnd type="none" w="med" len="med"/>
                    </a:lnB>
                  </a:tcPr>
                </a:tc>
                <a:tc>
                  <a:txBody>
                    <a:bodyPr/>
                    <a:lstStyle/>
                    <a:p>
                      <a:pPr algn="ctr"/>
                      <a:r>
                        <a:rPr lang="fr-FR" sz="1200" dirty="0" smtClean="0"/>
                        <a:t>Définition Industrielle</a:t>
                      </a:r>
                    </a:p>
                    <a:p>
                      <a:pPr algn="ctr"/>
                      <a:r>
                        <a:rPr lang="fr-FR" sz="1200" dirty="0" smtClean="0"/>
                        <a:t>B</a:t>
                      </a:r>
                      <a:endParaRPr lang="fr-FR" sz="1200" dirty="0"/>
                    </a:p>
                  </a:txBody>
                  <a:tcPr marL="36000" marR="36000">
                    <a:lnB w="12700" cap="flat" cmpd="sng" algn="ctr">
                      <a:solidFill>
                        <a:schemeClr val="tx1"/>
                      </a:solidFill>
                      <a:prstDash val="solid"/>
                      <a:round/>
                      <a:headEnd type="none" w="med" len="med"/>
                      <a:tailEnd type="none" w="med" len="med"/>
                    </a:lnB>
                  </a:tcPr>
                </a:tc>
                <a:tc>
                  <a:txBody>
                    <a:bodyPr/>
                    <a:lstStyle/>
                    <a:p>
                      <a:pPr algn="ctr"/>
                      <a:r>
                        <a:rPr lang="fr-FR" sz="1200" dirty="0" smtClean="0"/>
                        <a:t>Industrialisation</a:t>
                      </a:r>
                    </a:p>
                    <a:p>
                      <a:pPr algn="ctr"/>
                      <a:endParaRPr lang="fr-FR" sz="1200" dirty="0" smtClean="0"/>
                    </a:p>
                    <a:p>
                      <a:pPr algn="ctr"/>
                      <a:r>
                        <a:rPr lang="fr-FR" sz="1200" dirty="0" smtClean="0"/>
                        <a:t>C</a:t>
                      </a:r>
                      <a:endParaRPr lang="fr-FR" sz="1200" dirty="0"/>
                    </a:p>
                  </a:txBody>
                  <a:tcPr marL="36000" marR="36000">
                    <a:lnB w="12700" cap="flat" cmpd="sng" algn="ctr">
                      <a:solidFill>
                        <a:schemeClr val="tx1"/>
                      </a:solidFill>
                      <a:prstDash val="solid"/>
                      <a:round/>
                      <a:headEnd type="none" w="med" len="med"/>
                      <a:tailEnd type="none" w="med" len="med"/>
                    </a:lnB>
                  </a:tcPr>
                </a:tc>
                <a:tc>
                  <a:txBody>
                    <a:bodyPr/>
                    <a:lstStyle/>
                    <a:p>
                      <a:pPr algn="ctr"/>
                      <a:r>
                        <a:rPr lang="fr-FR" sz="1200" dirty="0" smtClean="0"/>
                        <a:t>Qualification</a:t>
                      </a:r>
                    </a:p>
                    <a:p>
                      <a:pPr algn="ctr"/>
                      <a:endParaRPr lang="fr-FR" sz="1200" dirty="0" smtClean="0"/>
                    </a:p>
                    <a:p>
                      <a:pPr algn="ctr"/>
                      <a:r>
                        <a:rPr lang="fr-FR" sz="1200" dirty="0" smtClean="0"/>
                        <a:t>D</a:t>
                      </a:r>
                      <a:endParaRPr lang="fr-FR" sz="1200" dirty="0"/>
                    </a:p>
                  </a:txBody>
                  <a:tcPr marL="36000" marR="36000">
                    <a:lnB w="12700" cap="flat" cmpd="sng" algn="ctr">
                      <a:solidFill>
                        <a:schemeClr val="tx1"/>
                      </a:solidFill>
                      <a:prstDash val="solid"/>
                      <a:round/>
                      <a:headEnd type="none" w="med" len="med"/>
                      <a:tailEnd type="none" w="med" len="med"/>
                    </a:lnB>
                  </a:tcPr>
                </a:tc>
              </a:tr>
              <a:tr h="297058">
                <a:tc>
                  <a:txBody>
                    <a:bodyPr/>
                    <a:lstStyle/>
                    <a:p>
                      <a:pPr algn="ctr"/>
                      <a:r>
                        <a:rPr lang="fr-FR" sz="1100" dirty="0" smtClean="0"/>
                        <a:t>Marketing, Benchmarking</a:t>
                      </a:r>
                    </a:p>
                  </a:txBody>
                  <a:tcPr marL="36000" marR="36000" marT="36000" marB="36000">
                    <a:lnT w="12700" cap="flat" cmpd="sng" algn="ctr">
                      <a:solidFill>
                        <a:schemeClr val="tx1"/>
                      </a:solidFill>
                      <a:prstDash val="solid"/>
                      <a:round/>
                      <a:headEnd type="none" w="med" len="med"/>
                      <a:tailEnd type="none" w="med" len="med"/>
                    </a:lnT>
                  </a:tcPr>
                </a:tc>
                <a:tc>
                  <a:txBody>
                    <a:bodyPr/>
                    <a:lstStyle/>
                    <a:p>
                      <a:pPr algn="ctr"/>
                      <a:endParaRPr lang="fr-FR" sz="1200" dirty="0"/>
                    </a:p>
                  </a:txBody>
                  <a:tcPr>
                    <a:lnT w="12700" cap="flat" cmpd="sng" algn="ctr">
                      <a:solidFill>
                        <a:schemeClr val="tx1"/>
                      </a:solidFill>
                      <a:prstDash val="solid"/>
                      <a:round/>
                      <a:headEnd type="none" w="med" len="med"/>
                      <a:tailEnd type="none" w="med" len="med"/>
                    </a:lnT>
                    <a:solidFill>
                      <a:schemeClr val="tx1">
                        <a:lumMod val="50000"/>
                        <a:lumOff val="50000"/>
                      </a:schemeClr>
                    </a:solidFill>
                  </a:tcPr>
                </a:tc>
                <a:tc gridSpan="2">
                  <a:txBody>
                    <a:bodyPr/>
                    <a:lstStyle/>
                    <a:p>
                      <a:pPr algn="ctr"/>
                      <a:endParaRPr lang="fr-FR" dirty="0"/>
                    </a:p>
                  </a:txBody>
                  <a:tcPr>
                    <a:lnT w="12700" cap="flat" cmpd="sng" algn="ctr">
                      <a:solidFill>
                        <a:schemeClr val="tx1"/>
                      </a:solidFill>
                      <a:prstDash val="solid"/>
                      <a:round/>
                      <a:headEnd type="none" w="med" len="med"/>
                      <a:tailEnd type="none" w="med" len="med"/>
                    </a:lnT>
                  </a:tcPr>
                </a:tc>
                <a:tc hMerge="1">
                  <a:txBody>
                    <a:bodyPr/>
                    <a:lstStyle/>
                    <a:p>
                      <a:endParaRPr lang="fr-FR"/>
                    </a:p>
                  </a:txBody>
                  <a:tcPr/>
                </a:tc>
                <a:tc>
                  <a:txBody>
                    <a:bodyPr/>
                    <a:lstStyle/>
                    <a:p>
                      <a:pPr algn="ctr"/>
                      <a:endParaRPr lang="fr-FR"/>
                    </a:p>
                  </a:txBody>
                  <a:tcPr>
                    <a:lnT w="12700" cap="flat" cmpd="sng" algn="ctr">
                      <a:solidFill>
                        <a:schemeClr val="tx1"/>
                      </a:solidFill>
                      <a:prstDash val="solid"/>
                      <a:round/>
                      <a:headEnd type="none" w="med" len="med"/>
                      <a:tailEnd type="none" w="med" len="med"/>
                    </a:lnT>
                  </a:tcPr>
                </a:tc>
                <a:tc>
                  <a:txBody>
                    <a:bodyPr/>
                    <a:lstStyle/>
                    <a:p>
                      <a:pPr algn="ctr"/>
                      <a:endParaRPr lang="fr-FR" dirty="0"/>
                    </a:p>
                  </a:txBody>
                  <a:tcPr>
                    <a:lnT w="12700" cap="flat" cmpd="sng" algn="ctr">
                      <a:solidFill>
                        <a:schemeClr val="tx1"/>
                      </a:solidFill>
                      <a:prstDash val="solid"/>
                      <a:round/>
                      <a:headEnd type="none" w="med" len="med"/>
                      <a:tailEnd type="none" w="med" len="med"/>
                    </a:lnT>
                  </a:tcPr>
                </a:tc>
                <a:tc>
                  <a:txBody>
                    <a:bodyPr/>
                    <a:lstStyle/>
                    <a:p>
                      <a:pPr algn="ctr"/>
                      <a:endParaRPr lang="fr-FR" dirty="0"/>
                    </a:p>
                  </a:txBody>
                  <a:tcPr>
                    <a:lnT w="12700" cap="flat" cmpd="sng" algn="ctr">
                      <a:solidFill>
                        <a:schemeClr val="tx1"/>
                      </a:solidFill>
                      <a:prstDash val="solid"/>
                      <a:round/>
                      <a:headEnd type="none" w="med" len="med"/>
                      <a:tailEnd type="none" w="med" len="med"/>
                    </a:lnT>
                  </a:tcPr>
                </a:tc>
                <a:tc>
                  <a:txBody>
                    <a:bodyPr/>
                    <a:lstStyle/>
                    <a:p>
                      <a:pPr algn="ctr"/>
                      <a:endParaRPr lang="fr-FR" dirty="0"/>
                    </a:p>
                  </a:txBody>
                  <a:tcPr>
                    <a:lnT w="12700" cap="flat" cmpd="sng" algn="ctr">
                      <a:solidFill>
                        <a:schemeClr val="tx1"/>
                      </a:solidFill>
                      <a:prstDash val="solid"/>
                      <a:round/>
                      <a:headEnd type="none" w="med" len="med"/>
                      <a:tailEnd type="none" w="med" len="med"/>
                    </a:lnT>
                  </a:tcPr>
                </a:tc>
              </a:tr>
              <a:tr h="241791">
                <a:tc>
                  <a:txBody>
                    <a:bodyPr/>
                    <a:lstStyle/>
                    <a:p>
                      <a:pPr algn="ctr"/>
                      <a:r>
                        <a:rPr lang="fr-FR" sz="1100" dirty="0" smtClean="0"/>
                        <a:t>Recherche technique amont</a:t>
                      </a:r>
                    </a:p>
                  </a:txBody>
                  <a:tcPr marL="36000" marR="36000" marT="36000" marB="36000"/>
                </a:tc>
                <a:tc>
                  <a:txBody>
                    <a:bodyPr/>
                    <a:lstStyle/>
                    <a:p>
                      <a:pPr algn="ctr"/>
                      <a:endParaRPr lang="fr-FR" dirty="0"/>
                    </a:p>
                  </a:txBody>
                  <a:tcPr/>
                </a:tc>
                <a:tc gridSpan="2">
                  <a:txBody>
                    <a:bodyPr/>
                    <a:lstStyle/>
                    <a:p>
                      <a:pPr algn="ctr"/>
                      <a:endParaRPr lang="fr-FR" dirty="0"/>
                    </a:p>
                  </a:txBody>
                  <a:tcPr>
                    <a:solidFill>
                      <a:schemeClr val="tx1">
                        <a:lumMod val="50000"/>
                        <a:lumOff val="50000"/>
                      </a:schemeClr>
                    </a:solidFill>
                  </a:tcPr>
                </a:tc>
                <a:tc hMerge="1">
                  <a:txBody>
                    <a:bodyPr/>
                    <a:lstStyle/>
                    <a:p>
                      <a:endParaRPr lang="fr-FR"/>
                    </a:p>
                  </a:txBody>
                  <a:tcPr/>
                </a:tc>
                <a:tc>
                  <a:txBody>
                    <a:bodyPr/>
                    <a:lstStyle/>
                    <a:p>
                      <a:pPr algn="ctr"/>
                      <a:endParaRPr lang="fr-FR" dirty="0"/>
                    </a:p>
                  </a:txBody>
                  <a:tcPr/>
                </a:tc>
                <a:tc>
                  <a:txBody>
                    <a:bodyPr/>
                    <a:lstStyle/>
                    <a:p>
                      <a:pPr algn="ctr"/>
                      <a:endParaRPr lang="fr-FR" dirty="0"/>
                    </a:p>
                  </a:txBody>
                  <a:tcPr/>
                </a:tc>
                <a:tc>
                  <a:txBody>
                    <a:bodyPr/>
                    <a:lstStyle/>
                    <a:p>
                      <a:pPr algn="ctr"/>
                      <a:endParaRPr lang="fr-FR"/>
                    </a:p>
                  </a:txBody>
                  <a:tcPr/>
                </a:tc>
                <a:tc>
                  <a:txBody>
                    <a:bodyPr/>
                    <a:lstStyle/>
                    <a:p>
                      <a:pPr algn="ctr"/>
                      <a:endParaRPr lang="fr-FR" dirty="0"/>
                    </a:p>
                  </a:txBody>
                  <a:tcPr/>
                </a:tc>
              </a:tr>
              <a:tr h="241791">
                <a:tc>
                  <a:txBody>
                    <a:bodyPr/>
                    <a:lstStyle/>
                    <a:p>
                      <a:pPr algn="ctr"/>
                      <a:r>
                        <a:rPr lang="fr-FR" sz="1100" dirty="0" smtClean="0"/>
                        <a:t>Design</a:t>
                      </a:r>
                    </a:p>
                  </a:txBody>
                  <a:tcPr marL="36000" marR="36000" marT="36000" marB="36000"/>
                </a:tc>
                <a:tc>
                  <a:txBody>
                    <a:bodyPr/>
                    <a:lstStyle/>
                    <a:p>
                      <a:pPr algn="ctr"/>
                      <a:endParaRPr lang="fr-FR" dirty="0"/>
                    </a:p>
                  </a:txBody>
                  <a:tcPr/>
                </a:tc>
                <a:tc gridSpan="2">
                  <a:txBody>
                    <a:bodyPr/>
                    <a:lstStyle/>
                    <a:p>
                      <a:pPr algn="ctr"/>
                      <a:endParaRPr lang="fr-FR" dirty="0"/>
                    </a:p>
                  </a:txBody>
                  <a:tcPr>
                    <a:solidFill>
                      <a:schemeClr val="tx1">
                        <a:lumMod val="50000"/>
                        <a:lumOff val="50000"/>
                      </a:schemeClr>
                    </a:solidFill>
                  </a:tcPr>
                </a:tc>
                <a:tc hMerge="1">
                  <a:txBody>
                    <a:bodyPr/>
                    <a:lstStyle/>
                    <a:p>
                      <a:endParaRPr lang="fr-FR"/>
                    </a:p>
                  </a:txBody>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r>
              <a:tr h="2417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Bureau d’études</a:t>
                      </a:r>
                    </a:p>
                  </a:txBody>
                  <a:tcPr marL="36000" marR="36000" marT="36000" marB="36000"/>
                </a:tc>
                <a:tc>
                  <a:txBody>
                    <a:bodyPr/>
                    <a:lstStyle/>
                    <a:p>
                      <a:pPr algn="ctr"/>
                      <a:endParaRPr lang="fr-FR" dirty="0"/>
                    </a:p>
                  </a:txBody>
                  <a:tcPr/>
                </a:tc>
                <a:tc gridSpan="2">
                  <a:txBody>
                    <a:bodyPr/>
                    <a:lstStyle/>
                    <a:p>
                      <a:pPr algn="ctr"/>
                      <a:endParaRPr lang="fr-FR" dirty="0"/>
                    </a:p>
                  </a:txBody>
                  <a:tcPr>
                    <a:solidFill>
                      <a:schemeClr val="tx1">
                        <a:lumMod val="50000"/>
                        <a:lumOff val="50000"/>
                      </a:schemeClr>
                    </a:solidFill>
                  </a:tcPr>
                </a:tc>
                <a:tc hMerge="1">
                  <a:txBody>
                    <a:bodyPr/>
                    <a:lstStyle/>
                    <a:p>
                      <a:endParaRPr lang="fr-FR"/>
                    </a:p>
                  </a:txBody>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r>
              <a:tr h="241791">
                <a:tc>
                  <a:txBody>
                    <a:bodyPr/>
                    <a:lstStyle/>
                    <a:p>
                      <a:pPr algn="ctr"/>
                      <a:r>
                        <a:rPr lang="fr-FR" sz="1100" dirty="0" smtClean="0"/>
                        <a:t>Groupe Projet</a:t>
                      </a:r>
                      <a:endParaRPr lang="fr-FR" sz="1100" dirty="0"/>
                    </a:p>
                  </a:txBody>
                  <a:tcPr marL="36000" marR="36000" marT="36000" marB="36000"/>
                </a:tc>
                <a:tc>
                  <a:txBody>
                    <a:bodyPr/>
                    <a:lstStyle/>
                    <a:p>
                      <a:pPr algn="ctr"/>
                      <a:endParaRPr lang="fr-FR" dirty="0"/>
                    </a:p>
                  </a:txBody>
                  <a:tcPr/>
                </a:tc>
                <a:tc>
                  <a:txBody>
                    <a:bodyPr/>
                    <a:lstStyle/>
                    <a:p>
                      <a:pPr algn="ctr"/>
                      <a:endParaRPr lang="fr-FR" dirty="0"/>
                    </a:p>
                  </a:txBody>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r>
              <a:tr h="266774">
                <a:tc>
                  <a:txBody>
                    <a:bodyPr/>
                    <a:lstStyle/>
                    <a:p>
                      <a:pPr algn="ctr"/>
                      <a:r>
                        <a:rPr lang="fr-FR" sz="1100" dirty="0" smtClean="0"/>
                        <a:t>Achats</a:t>
                      </a:r>
                      <a:endParaRPr lang="fr-FR" sz="1100" dirty="0"/>
                    </a:p>
                  </a:txBody>
                  <a:tcPr marL="36000" marR="36000" marT="36000" marB="36000"/>
                </a:tc>
                <a:tc>
                  <a:txBody>
                    <a:bodyPr/>
                    <a:lstStyle/>
                    <a:p>
                      <a:pPr algn="ctr"/>
                      <a:endParaRPr lang="fr-FR"/>
                    </a:p>
                  </a:txBody>
                  <a:tcPr/>
                </a:tc>
                <a:tc gridSpan="2">
                  <a:txBody>
                    <a:bodyPr/>
                    <a:lstStyle/>
                    <a:p>
                      <a:pPr algn="ctr"/>
                      <a:endParaRPr lang="fr-FR" dirty="0"/>
                    </a:p>
                  </a:txBody>
                  <a:tcPr/>
                </a:tc>
                <a:tc hMerge="1">
                  <a:txBody>
                    <a:bodyPr/>
                    <a:lstStyle/>
                    <a:p>
                      <a:endParaRPr lang="fr-FR"/>
                    </a:p>
                  </a:txBody>
                  <a:tcPr/>
                </a:tc>
                <a:tc>
                  <a:txBody>
                    <a:bodyPr/>
                    <a:lstStyle/>
                    <a:p>
                      <a:pPr algn="ctr"/>
                      <a:endParaRPr lang="fr-FR"/>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a:p>
                  </a:txBody>
                  <a:tcPr>
                    <a:solidFill>
                      <a:schemeClr val="tx1">
                        <a:lumMod val="50000"/>
                        <a:lumOff val="50000"/>
                      </a:schemeClr>
                    </a:solidFill>
                  </a:tcPr>
                </a:tc>
              </a:tr>
              <a:tr h="266774">
                <a:tc>
                  <a:txBody>
                    <a:bodyPr/>
                    <a:lstStyle/>
                    <a:p>
                      <a:pPr algn="ctr"/>
                      <a:r>
                        <a:rPr lang="fr-FR" sz="1100" dirty="0" smtClean="0"/>
                        <a:t>Méthodes</a:t>
                      </a:r>
                      <a:endParaRPr lang="fr-FR" sz="1100" dirty="0"/>
                    </a:p>
                  </a:txBody>
                  <a:tcPr marL="36000" marR="36000" marT="36000" marB="36000"/>
                </a:tc>
                <a:tc>
                  <a:txBody>
                    <a:bodyPr/>
                    <a:lstStyle/>
                    <a:p>
                      <a:pPr algn="ctr"/>
                      <a:endParaRPr lang="fr-FR" dirty="0"/>
                    </a:p>
                  </a:txBody>
                  <a:tcPr/>
                </a:tc>
                <a:tc gridSpan="2">
                  <a:txBody>
                    <a:bodyPr/>
                    <a:lstStyle/>
                    <a:p>
                      <a:pPr algn="ctr"/>
                      <a:endParaRPr lang="fr-FR" dirty="0"/>
                    </a:p>
                  </a:txBody>
                  <a:tcPr/>
                </a:tc>
                <a:tc hMerge="1">
                  <a:txBody>
                    <a:bodyPr/>
                    <a:lstStyle/>
                    <a:p>
                      <a:endParaRPr lang="fr-FR"/>
                    </a:p>
                  </a:txBody>
                  <a:tcPr/>
                </a:tc>
                <a:tc>
                  <a:txBody>
                    <a:bodyPr/>
                    <a:lstStyle/>
                    <a:p>
                      <a:pPr algn="ctr"/>
                      <a:endParaRPr lang="fr-FR"/>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a:p>
                  </a:txBody>
                  <a:tcPr>
                    <a:solidFill>
                      <a:schemeClr val="tx1">
                        <a:lumMod val="50000"/>
                        <a:lumOff val="50000"/>
                      </a:schemeClr>
                    </a:solidFill>
                  </a:tcPr>
                </a:tc>
              </a:tr>
              <a:tr h="266774">
                <a:tc>
                  <a:txBody>
                    <a:bodyPr/>
                    <a:lstStyle/>
                    <a:p>
                      <a:pPr algn="ctr"/>
                      <a:r>
                        <a:rPr lang="fr-FR" sz="1100" dirty="0" smtClean="0"/>
                        <a:t>Qualité</a:t>
                      </a:r>
                      <a:endParaRPr lang="fr-FR" sz="1100" dirty="0"/>
                    </a:p>
                  </a:txBody>
                  <a:tcPr marL="36000" marR="36000" marT="36000" marB="36000"/>
                </a:tc>
                <a:tc>
                  <a:txBody>
                    <a:bodyPr/>
                    <a:lstStyle/>
                    <a:p>
                      <a:pPr algn="ctr"/>
                      <a:endParaRPr lang="fr-FR"/>
                    </a:p>
                  </a:txBody>
                  <a:tcPr/>
                </a:tc>
                <a:tc gridSpan="2">
                  <a:txBody>
                    <a:bodyPr/>
                    <a:lstStyle/>
                    <a:p>
                      <a:pPr algn="ctr"/>
                      <a:endParaRPr lang="fr-FR" dirty="0"/>
                    </a:p>
                  </a:txBody>
                  <a:tcPr>
                    <a:solidFill>
                      <a:schemeClr val="tx1">
                        <a:lumMod val="50000"/>
                        <a:lumOff val="50000"/>
                      </a:schemeClr>
                    </a:solidFill>
                  </a:tcPr>
                </a:tc>
                <a:tc hMerge="1">
                  <a:txBody>
                    <a:bodyPr/>
                    <a:lstStyle/>
                    <a:p>
                      <a:endParaRPr lang="fr-FR"/>
                    </a:p>
                  </a:txBody>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r>
              <a:tr h="266774">
                <a:tc>
                  <a:txBody>
                    <a:bodyPr/>
                    <a:lstStyle/>
                    <a:p>
                      <a:pPr algn="ctr"/>
                      <a:r>
                        <a:rPr lang="fr-FR" sz="1100" dirty="0" smtClean="0"/>
                        <a:t>Logistique</a:t>
                      </a:r>
                      <a:endParaRPr lang="fr-FR" sz="1100" dirty="0"/>
                    </a:p>
                  </a:txBody>
                  <a:tcPr marL="36000" marR="36000" marT="36000" marB="36000"/>
                </a:tc>
                <a:tc>
                  <a:txBody>
                    <a:bodyPr/>
                    <a:lstStyle/>
                    <a:p>
                      <a:pPr algn="ctr"/>
                      <a:endParaRPr lang="fr-FR" dirty="0"/>
                    </a:p>
                  </a:txBody>
                  <a:tcPr/>
                </a:tc>
                <a:tc gridSpan="2">
                  <a:txBody>
                    <a:bodyPr/>
                    <a:lstStyle/>
                    <a:p>
                      <a:pPr algn="ctr"/>
                      <a:endParaRPr lang="fr-FR"/>
                    </a:p>
                  </a:txBody>
                  <a:tcPr/>
                </a:tc>
                <a:tc hMerge="1">
                  <a:txBody>
                    <a:bodyPr/>
                    <a:lstStyle/>
                    <a:p>
                      <a:endParaRPr lang="fr-FR"/>
                    </a:p>
                  </a:txBody>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r>
              <a:tr h="266774">
                <a:tc>
                  <a:txBody>
                    <a:bodyPr/>
                    <a:lstStyle/>
                    <a:p>
                      <a:pPr algn="ctr"/>
                      <a:r>
                        <a:rPr lang="fr-FR" sz="1100" dirty="0" smtClean="0"/>
                        <a:t>Fournisseurs</a:t>
                      </a:r>
                      <a:endParaRPr lang="fr-FR" sz="1100" dirty="0"/>
                    </a:p>
                  </a:txBody>
                  <a:tcPr marL="36000" marR="36000" marT="36000" marB="36000"/>
                </a:tc>
                <a:tc>
                  <a:txBody>
                    <a:bodyPr/>
                    <a:lstStyle/>
                    <a:p>
                      <a:pPr algn="ctr"/>
                      <a:endParaRPr lang="fr-FR" dirty="0"/>
                    </a:p>
                  </a:txBody>
                  <a:tcPr/>
                </a:tc>
                <a:tc gridSpan="2">
                  <a:txBody>
                    <a:bodyPr/>
                    <a:lstStyle/>
                    <a:p>
                      <a:pPr algn="ctr"/>
                      <a:endParaRPr lang="fr-FR" dirty="0"/>
                    </a:p>
                  </a:txBody>
                  <a:tcPr/>
                </a:tc>
                <a:tc hMerge="1">
                  <a:txBody>
                    <a:bodyPr/>
                    <a:lstStyle/>
                    <a:p>
                      <a:endParaRPr lang="fr-FR"/>
                    </a:p>
                  </a:txBody>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c>
                  <a:txBody>
                    <a:bodyPr/>
                    <a:lstStyle/>
                    <a:p>
                      <a:pPr algn="ctr"/>
                      <a:endParaRPr lang="fr-FR" dirty="0"/>
                    </a:p>
                  </a:txBody>
                  <a:tcPr>
                    <a:solidFill>
                      <a:schemeClr val="tx1">
                        <a:lumMod val="50000"/>
                        <a:lumOff val="50000"/>
                      </a:schemeClr>
                    </a:solidFill>
                  </a:tcPr>
                </a:tc>
              </a:tr>
              <a:tr h="266774">
                <a:tc>
                  <a:txBody>
                    <a:bodyPr/>
                    <a:lstStyle/>
                    <a:p>
                      <a:pPr algn="ctr"/>
                      <a:r>
                        <a:rPr lang="fr-FR" sz="1100" dirty="0" smtClean="0"/>
                        <a:t>Utilisateurs</a:t>
                      </a:r>
                      <a:endParaRPr lang="fr-FR" sz="1100" dirty="0"/>
                    </a:p>
                  </a:txBody>
                  <a:tcPr marL="36000" marR="36000" marT="36000" marB="36000"/>
                </a:tc>
                <a:tc>
                  <a:txBody>
                    <a:bodyPr/>
                    <a:lstStyle/>
                    <a:p>
                      <a:pPr algn="ctr"/>
                      <a:endParaRPr lang="fr-FR" dirty="0"/>
                    </a:p>
                  </a:txBody>
                  <a:tcPr>
                    <a:solidFill>
                      <a:schemeClr val="tx1">
                        <a:lumMod val="50000"/>
                        <a:lumOff val="50000"/>
                      </a:schemeClr>
                    </a:solidFill>
                  </a:tcPr>
                </a:tc>
                <a:tc gridSpan="2">
                  <a:txBody>
                    <a:bodyPr/>
                    <a:lstStyle/>
                    <a:p>
                      <a:pPr algn="ctr"/>
                      <a:endParaRPr lang="fr-FR" dirty="0"/>
                    </a:p>
                  </a:txBody>
                  <a:tcPr/>
                </a:tc>
                <a:tc hMerge="1">
                  <a:txBody>
                    <a:bodyPr/>
                    <a:lstStyle/>
                    <a:p>
                      <a:endParaRPr lang="fr-FR"/>
                    </a:p>
                  </a:txBody>
                  <a:tcPr/>
                </a:tc>
                <a:tc>
                  <a:txBody>
                    <a:bodyPr/>
                    <a:lstStyle/>
                    <a:p>
                      <a:pPr algn="ctr"/>
                      <a:endParaRPr lang="fr-FR" dirty="0"/>
                    </a:p>
                  </a:txBody>
                  <a:tcPr/>
                </a:tc>
                <a:tc>
                  <a:txBody>
                    <a:bodyPr/>
                    <a:lstStyle/>
                    <a:p>
                      <a:pPr algn="ctr"/>
                      <a:endParaRPr lang="fr-FR" dirty="0"/>
                    </a:p>
                  </a:txBody>
                  <a:tcPr/>
                </a:tc>
                <a:tc>
                  <a:txBody>
                    <a:bodyPr/>
                    <a:lstStyle/>
                    <a:p>
                      <a:pPr algn="ctr"/>
                      <a:endParaRPr lang="fr-FR" dirty="0"/>
                    </a:p>
                  </a:txBody>
                  <a:tcPr/>
                </a:tc>
                <a:tc>
                  <a:txBody>
                    <a:bodyPr/>
                    <a:lstStyle/>
                    <a:p>
                      <a:pPr algn="ctr"/>
                      <a:endParaRPr lang="fr-FR" dirty="0"/>
                    </a:p>
                  </a:txBody>
                  <a:tcPr>
                    <a:solidFill>
                      <a:schemeClr val="tx1">
                        <a:lumMod val="50000"/>
                        <a:lumOff val="50000"/>
                      </a:schemeClr>
                    </a:solidFill>
                  </a:tcPr>
                </a:tc>
              </a:tr>
            </a:tbl>
          </a:graphicData>
        </a:graphic>
      </p:graphicFrame>
      <p:grpSp>
        <p:nvGrpSpPr>
          <p:cNvPr id="20" name="Groupe 19"/>
          <p:cNvGrpSpPr/>
          <p:nvPr/>
        </p:nvGrpSpPr>
        <p:grpSpPr>
          <a:xfrm>
            <a:off x="4049921" y="1993404"/>
            <a:ext cx="1457494" cy="3692580"/>
            <a:chOff x="4049921" y="1993404"/>
            <a:chExt cx="1457494" cy="3692580"/>
          </a:xfrm>
        </p:grpSpPr>
        <p:grpSp>
          <p:nvGrpSpPr>
            <p:cNvPr id="6" name="Groupe 15"/>
            <p:cNvGrpSpPr/>
            <p:nvPr/>
          </p:nvGrpSpPr>
          <p:grpSpPr>
            <a:xfrm>
              <a:off x="4049921" y="1993404"/>
              <a:ext cx="285849" cy="3621883"/>
              <a:chOff x="3438436" y="2505112"/>
              <a:chExt cx="288032" cy="4236256"/>
            </a:xfrm>
          </p:grpSpPr>
          <p:cxnSp>
            <p:nvCxnSpPr>
              <p:cNvPr id="12" name="Connecteur droit 11"/>
              <p:cNvCxnSpPr/>
              <p:nvPr/>
            </p:nvCxnSpPr>
            <p:spPr>
              <a:xfrm>
                <a:off x="3585660" y="2505112"/>
                <a:ext cx="0" cy="40202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Losange 12"/>
              <p:cNvSpPr/>
              <p:nvPr/>
            </p:nvSpPr>
            <p:spPr>
              <a:xfrm>
                <a:off x="3438436" y="6453337"/>
                <a:ext cx="288032" cy="288031"/>
              </a:xfrm>
              <a:prstGeom prst="diamond">
                <a:avLst/>
              </a:prstGeom>
              <a:solidFill>
                <a:schemeClr val="accent2"/>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sp>
          <p:nvSpPr>
            <p:cNvPr id="7" name="ZoneTexte 6"/>
            <p:cNvSpPr txBox="1"/>
            <p:nvPr/>
          </p:nvSpPr>
          <p:spPr>
            <a:xfrm>
              <a:off x="4401343" y="5347430"/>
              <a:ext cx="1106072" cy="338554"/>
            </a:xfrm>
            <a:prstGeom prst="rect">
              <a:avLst/>
            </a:prstGeom>
            <a:noFill/>
          </p:spPr>
          <p:txBody>
            <a:bodyPr wrap="none" rtlCol="0">
              <a:spAutoFit/>
            </a:bodyPr>
            <a:lstStyle/>
            <a:p>
              <a:r>
                <a:rPr lang="fr-FR" sz="1600" dirty="0" smtClean="0">
                  <a:latin typeface="+mn-lt"/>
                </a:rPr>
                <a:t>Lancement</a:t>
              </a:r>
              <a:endParaRPr lang="fr-FR" sz="1600" dirty="0">
                <a:latin typeface="+mn-lt"/>
              </a:endParaRPr>
            </a:p>
          </p:txBody>
        </p:sp>
      </p:grpSp>
      <p:grpSp>
        <p:nvGrpSpPr>
          <p:cNvPr id="8" name="Groupe 20"/>
          <p:cNvGrpSpPr/>
          <p:nvPr/>
        </p:nvGrpSpPr>
        <p:grpSpPr>
          <a:xfrm>
            <a:off x="3477244" y="3194680"/>
            <a:ext cx="230660" cy="2359155"/>
            <a:chOff x="3487686" y="4022068"/>
            <a:chExt cx="216024" cy="2648672"/>
          </a:xfrm>
        </p:grpSpPr>
        <p:sp>
          <p:nvSpPr>
            <p:cNvPr id="11" name="Triangle isocèle 10"/>
            <p:cNvSpPr/>
            <p:nvPr/>
          </p:nvSpPr>
          <p:spPr>
            <a:xfrm>
              <a:off x="3487686" y="6484512"/>
              <a:ext cx="216024" cy="186228"/>
            </a:xfrm>
            <a:prstGeom prst="triangl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p:cNvCxnSpPr/>
            <p:nvPr/>
          </p:nvCxnSpPr>
          <p:spPr>
            <a:xfrm>
              <a:off x="3583105" y="4022068"/>
              <a:ext cx="16828" cy="247760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 name="ZoneTexte 20"/>
          <p:cNvSpPr txBox="1"/>
          <p:nvPr/>
        </p:nvSpPr>
        <p:spPr>
          <a:xfrm>
            <a:off x="794336" y="5347430"/>
            <a:ext cx="2966428" cy="338554"/>
          </a:xfrm>
          <a:prstGeom prst="rect">
            <a:avLst/>
          </a:prstGeom>
          <a:noFill/>
        </p:spPr>
        <p:txBody>
          <a:bodyPr wrap="square" rtlCol="0">
            <a:spAutoFit/>
          </a:bodyPr>
          <a:lstStyle/>
          <a:p>
            <a:r>
              <a:rPr lang="fr-FR" sz="1600" dirty="0" smtClean="0">
                <a:latin typeface="+mn-lt"/>
              </a:rPr>
              <a:t>Désignation du chef de projet</a:t>
            </a:r>
            <a:endParaRPr lang="fr-FR" sz="1600" dirty="0">
              <a:latin typeface="+mn-lt"/>
            </a:endParaRPr>
          </a:p>
        </p:txBody>
      </p:sp>
    </p:spTree>
    <p:extLst>
      <p:ext uri="{BB962C8B-B14F-4D97-AF65-F5344CB8AC3E}">
        <p14:creationId xmlns:p14="http://schemas.microsoft.com/office/powerpoint/2010/main" val="3905048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Objectifs</a:t>
            </a:r>
            <a:endParaRPr lang="fr-FR" dirty="0"/>
          </a:p>
        </p:txBody>
      </p:sp>
      <p:sp>
        <p:nvSpPr>
          <p:cNvPr id="8" name="Freeform 7"/>
          <p:cNvSpPr/>
          <p:nvPr/>
        </p:nvSpPr>
        <p:spPr>
          <a:xfrm>
            <a:off x="2843807" y="1201317"/>
            <a:ext cx="3024337" cy="1872208"/>
          </a:xfrm>
          <a:custGeom>
            <a:avLst/>
            <a:gdLst>
              <a:gd name="connsiteX0" fmla="*/ 0 w 1872208"/>
              <a:gd name="connsiteY0" fmla="*/ 0 h 3024336"/>
              <a:gd name="connsiteX1" fmla="*/ 1560167 w 1872208"/>
              <a:gd name="connsiteY1" fmla="*/ 0 h 3024336"/>
              <a:gd name="connsiteX2" fmla="*/ 1872208 w 1872208"/>
              <a:gd name="connsiteY2" fmla="*/ 312041 h 3024336"/>
              <a:gd name="connsiteX3" fmla="*/ 1872208 w 1872208"/>
              <a:gd name="connsiteY3" fmla="*/ 3024336 h 3024336"/>
              <a:gd name="connsiteX4" fmla="*/ 0 w 1872208"/>
              <a:gd name="connsiteY4" fmla="*/ 3024336 h 3024336"/>
              <a:gd name="connsiteX5" fmla="*/ 0 w 1872208"/>
              <a:gd name="connsiteY5"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2208" h="3024336">
                <a:moveTo>
                  <a:pt x="0" y="3024336"/>
                </a:moveTo>
                <a:lnTo>
                  <a:pt x="0" y="504066"/>
                </a:lnTo>
                <a:cubicBezTo>
                  <a:pt x="0" y="225679"/>
                  <a:pt x="86485" y="0"/>
                  <a:pt x="193168" y="0"/>
                </a:cubicBezTo>
                <a:lnTo>
                  <a:pt x="1872208" y="0"/>
                </a:lnTo>
                <a:lnTo>
                  <a:pt x="1872208" y="3024336"/>
                </a:lnTo>
                <a:lnTo>
                  <a:pt x="0" y="3024336"/>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chemeClr val="bg1">
                <a:lumMod val="85000"/>
              </a:schemeClr>
            </a:solid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128017" tIns="128016" rIns="128016" bIns="596068"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C00000"/>
                </a:solidFill>
                <a:latin typeface="Calibri" panose="020F0502020204030204" pitchFamily="34" charset="0"/>
              </a:rPr>
              <a:t>Appréhender</a:t>
            </a:r>
            <a:r>
              <a:rPr lang="fr-FR" sz="1800" b="1" kern="1200" dirty="0" smtClean="0">
                <a:latin typeface="Calibri" panose="020F0502020204030204" pitchFamily="34" charset="0"/>
              </a:rPr>
              <a:t> </a:t>
            </a:r>
            <a:r>
              <a:rPr lang="fr-FR" sz="1800" kern="1200" dirty="0" smtClean="0">
                <a:latin typeface="Calibri" panose="020F0502020204030204" pitchFamily="34" charset="0"/>
              </a:rPr>
              <a:t>les structures et configurations des équipes en mode projet</a:t>
            </a:r>
            <a:endParaRPr lang="fr-FR" sz="1800" kern="1200" dirty="0"/>
          </a:p>
        </p:txBody>
      </p:sp>
      <p:sp>
        <p:nvSpPr>
          <p:cNvPr id="9" name="Freeform 8"/>
          <p:cNvSpPr/>
          <p:nvPr/>
        </p:nvSpPr>
        <p:spPr>
          <a:xfrm>
            <a:off x="5868145" y="1201316"/>
            <a:ext cx="3024336" cy="1872208"/>
          </a:xfrm>
          <a:custGeom>
            <a:avLst/>
            <a:gdLst>
              <a:gd name="connsiteX0" fmla="*/ 0 w 3024336"/>
              <a:gd name="connsiteY0" fmla="*/ 0 h 1872208"/>
              <a:gd name="connsiteX1" fmla="*/ 2712295 w 3024336"/>
              <a:gd name="connsiteY1" fmla="*/ 0 h 1872208"/>
              <a:gd name="connsiteX2" fmla="*/ 3024336 w 3024336"/>
              <a:gd name="connsiteY2" fmla="*/ 312041 h 1872208"/>
              <a:gd name="connsiteX3" fmla="*/ 3024336 w 3024336"/>
              <a:gd name="connsiteY3" fmla="*/ 1872208 h 1872208"/>
              <a:gd name="connsiteX4" fmla="*/ 0 w 3024336"/>
              <a:gd name="connsiteY4" fmla="*/ 1872208 h 1872208"/>
              <a:gd name="connsiteX5" fmla="*/ 0 w 3024336"/>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336" h="1872208">
                <a:moveTo>
                  <a:pt x="0" y="0"/>
                </a:moveTo>
                <a:lnTo>
                  <a:pt x="2712295" y="0"/>
                </a:lnTo>
                <a:cubicBezTo>
                  <a:pt x="2884630" y="0"/>
                  <a:pt x="3024336" y="139706"/>
                  <a:pt x="3024336" y="312041"/>
                </a:cubicBezTo>
                <a:lnTo>
                  <a:pt x="3024336" y="1872208"/>
                </a:lnTo>
                <a:lnTo>
                  <a:pt x="0" y="1872208"/>
                </a:lnTo>
                <a:lnTo>
                  <a:pt x="0" y="0"/>
                </a:lnTo>
                <a:close/>
              </a:path>
            </a:pathLst>
          </a:cu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8100000" scaled="1"/>
            <a:tileRect/>
          </a:gradFill>
          <a:ln>
            <a:solidFill>
              <a:schemeClr val="bg1">
                <a:lumMod val="85000"/>
              </a:schemeClr>
            </a:solid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128016" tIns="128016" rIns="128016" bIns="596068"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C00000"/>
                </a:solidFill>
              </a:rPr>
              <a:t>Expliquer </a:t>
            </a:r>
            <a:r>
              <a:rPr lang="fr-FR" sz="1800" kern="1200" dirty="0" smtClean="0"/>
              <a:t>ce qu’est un projet</a:t>
            </a:r>
            <a:endParaRPr lang="fr-FR" sz="1800" kern="1200" dirty="0"/>
          </a:p>
        </p:txBody>
      </p:sp>
      <p:sp>
        <p:nvSpPr>
          <p:cNvPr id="10" name="Freeform 9"/>
          <p:cNvSpPr/>
          <p:nvPr/>
        </p:nvSpPr>
        <p:spPr>
          <a:xfrm>
            <a:off x="2843809" y="3073523"/>
            <a:ext cx="3024337" cy="1872209"/>
          </a:xfrm>
          <a:custGeom>
            <a:avLst/>
            <a:gdLst>
              <a:gd name="connsiteX0" fmla="*/ 0 w 3024336"/>
              <a:gd name="connsiteY0" fmla="*/ 0 h 1872208"/>
              <a:gd name="connsiteX1" fmla="*/ 2712295 w 3024336"/>
              <a:gd name="connsiteY1" fmla="*/ 0 h 1872208"/>
              <a:gd name="connsiteX2" fmla="*/ 3024336 w 3024336"/>
              <a:gd name="connsiteY2" fmla="*/ 312041 h 1872208"/>
              <a:gd name="connsiteX3" fmla="*/ 3024336 w 3024336"/>
              <a:gd name="connsiteY3" fmla="*/ 1872208 h 1872208"/>
              <a:gd name="connsiteX4" fmla="*/ 0 w 3024336"/>
              <a:gd name="connsiteY4" fmla="*/ 1872208 h 1872208"/>
              <a:gd name="connsiteX5" fmla="*/ 0 w 3024336"/>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336" h="1872208">
                <a:moveTo>
                  <a:pt x="3024336" y="1872207"/>
                </a:moveTo>
                <a:lnTo>
                  <a:pt x="312041" y="1872207"/>
                </a:lnTo>
                <a:cubicBezTo>
                  <a:pt x="139706" y="1872207"/>
                  <a:pt x="0" y="1732501"/>
                  <a:pt x="0" y="1560166"/>
                </a:cubicBezTo>
                <a:lnTo>
                  <a:pt x="0" y="1"/>
                </a:lnTo>
                <a:lnTo>
                  <a:pt x="3024336" y="1"/>
                </a:lnTo>
                <a:lnTo>
                  <a:pt x="3024336" y="1872207"/>
                </a:lnTo>
                <a:close/>
              </a:path>
            </a:pathLst>
          </a:cu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solidFill>
              <a:schemeClr val="bg1">
                <a:lumMod val="85000"/>
              </a:schemeClr>
            </a:solid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128015" tIns="596069" rIns="128017" bIns="128016" numCol="1" spcCol="1270" anchor="ctr" anchorCtr="0">
            <a:noAutofit/>
          </a:bodyPr>
          <a:lstStyle/>
          <a:p>
            <a:pPr lvl="0" algn="ctr" defTabSz="800100">
              <a:lnSpc>
                <a:spcPct val="90000"/>
              </a:lnSpc>
              <a:spcAft>
                <a:spcPct val="35000"/>
              </a:spcAft>
            </a:pPr>
            <a:r>
              <a:rPr lang="fr-FR" sz="1800" b="1" dirty="0">
                <a:solidFill>
                  <a:srgbClr val="C00000"/>
                </a:solidFill>
                <a:latin typeface="Calibri" panose="020F0502020204030204" pitchFamily="34" charset="0"/>
              </a:rPr>
              <a:t>Comprendre </a:t>
            </a:r>
            <a:r>
              <a:rPr lang="fr-FR" sz="1800" dirty="0" smtClean="0">
                <a:latin typeface="Calibri" panose="020F0502020204030204" pitchFamily="34" charset="0"/>
              </a:rPr>
              <a:t>le calcul du </a:t>
            </a:r>
            <a:r>
              <a:rPr lang="fr-FR" sz="1800" dirty="0">
                <a:latin typeface="Calibri" panose="020F0502020204030204" pitchFamily="34" charset="0"/>
              </a:rPr>
              <a:t>coût global</a:t>
            </a:r>
          </a:p>
          <a:p>
            <a:pPr lvl="0" algn="ctr" defTabSz="800100">
              <a:lnSpc>
                <a:spcPct val="90000"/>
              </a:lnSpc>
              <a:spcBef>
                <a:spcPct val="0"/>
              </a:spcBef>
              <a:spcAft>
                <a:spcPct val="35000"/>
              </a:spcAft>
            </a:pPr>
            <a:endParaRPr lang="fr-FR" sz="1800" kern="1200" dirty="0"/>
          </a:p>
        </p:txBody>
      </p:sp>
      <p:sp>
        <p:nvSpPr>
          <p:cNvPr id="11" name="Freeform 10"/>
          <p:cNvSpPr/>
          <p:nvPr/>
        </p:nvSpPr>
        <p:spPr>
          <a:xfrm>
            <a:off x="5868145" y="3073524"/>
            <a:ext cx="3024336" cy="1872208"/>
          </a:xfrm>
          <a:custGeom>
            <a:avLst/>
            <a:gdLst>
              <a:gd name="connsiteX0" fmla="*/ 0 w 1872208"/>
              <a:gd name="connsiteY0" fmla="*/ 0 h 3024336"/>
              <a:gd name="connsiteX1" fmla="*/ 1560167 w 1872208"/>
              <a:gd name="connsiteY1" fmla="*/ 0 h 3024336"/>
              <a:gd name="connsiteX2" fmla="*/ 1872208 w 1872208"/>
              <a:gd name="connsiteY2" fmla="*/ 312041 h 3024336"/>
              <a:gd name="connsiteX3" fmla="*/ 1872208 w 1872208"/>
              <a:gd name="connsiteY3" fmla="*/ 3024336 h 3024336"/>
              <a:gd name="connsiteX4" fmla="*/ 0 w 1872208"/>
              <a:gd name="connsiteY4" fmla="*/ 3024336 h 3024336"/>
              <a:gd name="connsiteX5" fmla="*/ 0 w 1872208"/>
              <a:gd name="connsiteY5"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2208" h="3024336">
                <a:moveTo>
                  <a:pt x="1872208" y="1"/>
                </a:moveTo>
                <a:lnTo>
                  <a:pt x="1872208" y="2520269"/>
                </a:lnTo>
                <a:cubicBezTo>
                  <a:pt x="1872208" y="2798656"/>
                  <a:pt x="1785723" y="3024335"/>
                  <a:pt x="1679040" y="3024335"/>
                </a:cubicBezTo>
                <a:lnTo>
                  <a:pt x="0" y="3024335"/>
                </a:lnTo>
                <a:lnTo>
                  <a:pt x="0" y="1"/>
                </a:lnTo>
                <a:lnTo>
                  <a:pt x="1872208" y="1"/>
                </a:lnTo>
                <a:close/>
              </a:path>
            </a:pathLst>
          </a:cu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ln>
            <a:solidFill>
              <a:schemeClr val="bg1">
                <a:lumMod val="85000"/>
              </a:schemeClr>
            </a:solid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128016" tIns="596068" rIns="128016" bIns="128016" numCol="1" spcCol="1270" anchor="ctr" anchorCtr="0">
            <a:noAutofit/>
          </a:bodyPr>
          <a:lstStyle/>
          <a:p>
            <a:pPr lvl="0" algn="ctr" defTabSz="800100">
              <a:lnSpc>
                <a:spcPct val="90000"/>
              </a:lnSpc>
              <a:spcAft>
                <a:spcPct val="35000"/>
              </a:spcAft>
            </a:pPr>
            <a:r>
              <a:rPr lang="fr-FR" sz="1800" b="1" kern="1200" dirty="0" smtClean="0">
                <a:solidFill>
                  <a:srgbClr val="C00000"/>
                </a:solidFill>
                <a:latin typeface="Calibri" panose="020F0502020204030204" pitchFamily="34" charset="0"/>
              </a:rPr>
              <a:t>Caractériser </a:t>
            </a:r>
            <a:r>
              <a:rPr lang="fr-FR" sz="1800" dirty="0">
                <a:latin typeface="Calibri" panose="020F0502020204030204" pitchFamily="34" charset="0"/>
              </a:rPr>
              <a:t>les types de projet au sein de l’entreprise</a:t>
            </a:r>
            <a:endParaRPr lang="fr-FR" sz="1800" kern="1200" dirty="0" smtClean="0">
              <a:latin typeface="Calibri" panose="020F0502020204030204" pitchFamily="34" charset="0"/>
            </a:endParaRPr>
          </a:p>
          <a:p>
            <a:pPr lvl="0" algn="ctr" defTabSz="800100">
              <a:lnSpc>
                <a:spcPct val="90000"/>
              </a:lnSpc>
              <a:spcBef>
                <a:spcPct val="0"/>
              </a:spcBef>
              <a:spcAft>
                <a:spcPct val="35000"/>
              </a:spcAft>
            </a:pPr>
            <a:endParaRPr lang="fr-FR" sz="1800" kern="1200" dirty="0"/>
          </a:p>
        </p:txBody>
      </p:sp>
      <p:sp>
        <p:nvSpPr>
          <p:cNvPr id="12" name="Freeform 11"/>
          <p:cNvSpPr/>
          <p:nvPr/>
        </p:nvSpPr>
        <p:spPr>
          <a:xfrm>
            <a:off x="4860034" y="2605472"/>
            <a:ext cx="2016221" cy="936104"/>
          </a:xfrm>
          <a:custGeom>
            <a:avLst/>
            <a:gdLst>
              <a:gd name="connsiteX0" fmla="*/ 0 w 2016221"/>
              <a:gd name="connsiteY0" fmla="*/ 156020 h 936104"/>
              <a:gd name="connsiteX1" fmla="*/ 156020 w 2016221"/>
              <a:gd name="connsiteY1" fmla="*/ 0 h 936104"/>
              <a:gd name="connsiteX2" fmla="*/ 1860201 w 2016221"/>
              <a:gd name="connsiteY2" fmla="*/ 0 h 936104"/>
              <a:gd name="connsiteX3" fmla="*/ 2016221 w 2016221"/>
              <a:gd name="connsiteY3" fmla="*/ 156020 h 936104"/>
              <a:gd name="connsiteX4" fmla="*/ 2016221 w 2016221"/>
              <a:gd name="connsiteY4" fmla="*/ 780084 h 936104"/>
              <a:gd name="connsiteX5" fmla="*/ 1860201 w 2016221"/>
              <a:gd name="connsiteY5" fmla="*/ 936104 h 936104"/>
              <a:gd name="connsiteX6" fmla="*/ 156020 w 2016221"/>
              <a:gd name="connsiteY6" fmla="*/ 936104 h 936104"/>
              <a:gd name="connsiteX7" fmla="*/ 0 w 2016221"/>
              <a:gd name="connsiteY7" fmla="*/ 780084 h 936104"/>
              <a:gd name="connsiteX8" fmla="*/ 0 w 2016221"/>
              <a:gd name="connsiteY8" fmla="*/ 156020 h 93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221" h="936104">
                <a:moveTo>
                  <a:pt x="0" y="156020"/>
                </a:moveTo>
                <a:cubicBezTo>
                  <a:pt x="0" y="69853"/>
                  <a:pt x="69853" y="0"/>
                  <a:pt x="156020" y="0"/>
                </a:cubicBezTo>
                <a:lnTo>
                  <a:pt x="1860201" y="0"/>
                </a:lnTo>
                <a:cubicBezTo>
                  <a:pt x="1946368" y="0"/>
                  <a:pt x="2016221" y="69853"/>
                  <a:pt x="2016221" y="156020"/>
                </a:cubicBezTo>
                <a:lnTo>
                  <a:pt x="2016221" y="780084"/>
                </a:lnTo>
                <a:cubicBezTo>
                  <a:pt x="2016221" y="866251"/>
                  <a:pt x="1946368" y="936104"/>
                  <a:pt x="1860201" y="936104"/>
                </a:cubicBezTo>
                <a:lnTo>
                  <a:pt x="156020" y="936104"/>
                </a:lnTo>
                <a:cubicBezTo>
                  <a:pt x="69853" y="936104"/>
                  <a:pt x="0" y="866251"/>
                  <a:pt x="0" y="780084"/>
                </a:cubicBezTo>
                <a:lnTo>
                  <a:pt x="0" y="156020"/>
                </a:lnTo>
                <a:close/>
              </a:path>
            </a:pathLst>
          </a:custGeom>
          <a:gradFill flip="none" rotWithShape="1">
            <a:gsLst>
              <a:gs pos="0">
                <a:srgbClr val="B7DDFF"/>
              </a:gs>
              <a:gs pos="50000">
                <a:srgbClr val="B7DDFF"/>
              </a:gs>
              <a:gs pos="100000">
                <a:srgbClr val="23B9F3"/>
              </a:gs>
            </a:gsLst>
            <a:lin ang="5400000" scaled="1"/>
            <a:tileRect/>
          </a:gradFill>
          <a:scene3d>
            <a:camera prst="orthographicFront"/>
            <a:lightRig rig="flat" dir="t"/>
          </a:scene3d>
          <a:sp3d prstMaterial="dkEdge">
            <a:bevelT w="8200" h="38100"/>
          </a:sp3d>
        </p:spPr>
        <p:style>
          <a:lnRef idx="1">
            <a:schemeClr val="lt1">
              <a:hueOff val="0"/>
              <a:satOff val="0"/>
              <a:lumOff val="0"/>
              <a:alphaOff val="0"/>
            </a:schemeClr>
          </a:lnRef>
          <a:fillRef idx="2">
            <a:scrgbClr r="0" g="0" b="0"/>
          </a:fillRef>
          <a:effectRef idx="1">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106657" tIns="106657" rIns="106657" bIns="106657" numCol="1" spcCol="1270" anchor="ctr" anchorCtr="0">
            <a:noAutofit/>
          </a:bodyPr>
          <a:lstStyle/>
          <a:p>
            <a:pPr lvl="0" algn="ctr" defTabSz="711200">
              <a:lnSpc>
                <a:spcPct val="90000"/>
              </a:lnSpc>
              <a:spcBef>
                <a:spcPct val="0"/>
              </a:spcBef>
              <a:spcAft>
                <a:spcPct val="35000"/>
              </a:spcAft>
            </a:pPr>
            <a:r>
              <a:rPr lang="fr-FR" sz="1900" b="1" kern="1200" dirty="0" smtClean="0">
                <a:solidFill>
                  <a:schemeClr val="tx1"/>
                </a:solidFill>
              </a:rPr>
              <a:t>FONDAMENTAUX</a:t>
            </a:r>
            <a:endParaRPr lang="fr-FR" sz="1900" b="1" kern="1200" dirty="0">
              <a:solidFill>
                <a:schemeClr val="tx1"/>
              </a:solidFill>
            </a:endParaRPr>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4</a:t>
            </a:fld>
            <a:endParaRPr lang="fr-FR" dirty="0"/>
          </a:p>
        </p:txBody>
      </p:sp>
      <p:sp>
        <p:nvSpPr>
          <p:cNvPr id="5" name="Rectangle 4"/>
          <p:cNvSpPr/>
          <p:nvPr/>
        </p:nvSpPr>
        <p:spPr>
          <a:xfrm>
            <a:off x="344292" y="3457117"/>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8369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763686" y="49188"/>
            <a:ext cx="7249687" cy="571500"/>
          </a:xfrm>
        </p:spPr>
        <p:txBody>
          <a:bodyPr>
            <a:normAutofit/>
          </a:bodyPr>
          <a:lstStyle/>
          <a:p>
            <a:r>
              <a:rPr lang="fr-FR" sz="2800" dirty="0" smtClean="0">
                <a:latin typeface="Calibri" pitchFamily="34" charset="0"/>
                <a:cs typeface="Calibri" pitchFamily="34" charset="0"/>
              </a:rPr>
              <a:t>La répartition des rôles : l’exemple du génie civil</a:t>
            </a:r>
            <a:endParaRPr lang="fr-FR" sz="2800" dirty="0">
              <a:latin typeface="Calibri" pitchFamily="34" charset="0"/>
              <a:cs typeface="Calibri" pitchFamily="34" charset="0"/>
            </a:endParaRPr>
          </a:p>
        </p:txBody>
      </p:sp>
      <p:graphicFrame>
        <p:nvGraphicFramePr>
          <p:cNvPr id="44" name="Tableau 3"/>
          <p:cNvGraphicFramePr>
            <a:graphicFrameLocks noGrp="1"/>
          </p:cNvGraphicFramePr>
          <p:nvPr>
            <p:extLst>
              <p:ext uri="{D42A27DB-BD31-4B8C-83A1-F6EECF244321}">
                <p14:modId xmlns:p14="http://schemas.microsoft.com/office/powerpoint/2010/main" val="2919397096"/>
              </p:ext>
            </p:extLst>
          </p:nvPr>
        </p:nvGraphicFramePr>
        <p:xfrm>
          <a:off x="192901" y="601812"/>
          <a:ext cx="8820471" cy="4755284"/>
        </p:xfrm>
        <a:graphic>
          <a:graphicData uri="http://schemas.openxmlformats.org/drawingml/2006/table">
            <a:tbl>
              <a:tblPr firstRow="1" bandRow="1">
                <a:tableStyleId>{5C22544A-7EE6-4342-B048-85BDC9FD1C3A}</a:tableStyleId>
              </a:tblPr>
              <a:tblGrid>
                <a:gridCol w="1624984"/>
                <a:gridCol w="423906"/>
                <a:gridCol w="423909"/>
                <a:gridCol w="494563"/>
                <a:gridCol w="989120"/>
                <a:gridCol w="635865"/>
                <a:gridCol w="847818"/>
                <a:gridCol w="635864"/>
                <a:gridCol w="847818"/>
                <a:gridCol w="423909"/>
                <a:gridCol w="494560"/>
                <a:gridCol w="494560"/>
                <a:gridCol w="483595"/>
              </a:tblGrid>
              <a:tr h="614168">
                <a:tc>
                  <a:txBody>
                    <a:bodyPr/>
                    <a:lstStyle/>
                    <a:p>
                      <a:endParaRPr lang="fr-FR" sz="1200" dirty="0"/>
                    </a:p>
                  </a:txBody>
                  <a:tcPr>
                    <a:solidFill>
                      <a:schemeClr val="bg1"/>
                    </a:solidFill>
                  </a:tcPr>
                </a:tc>
                <a:tc gridSpan="3">
                  <a:txBody>
                    <a:bodyPr/>
                    <a:lstStyle/>
                    <a:p>
                      <a:pPr algn="ctr"/>
                      <a:r>
                        <a:rPr lang="fr-FR" sz="1200" dirty="0" smtClean="0"/>
                        <a:t>Programmation (études d’opportunité)</a:t>
                      </a:r>
                      <a:endParaRPr lang="fr-FR" sz="1200" dirty="0"/>
                    </a:p>
                  </a:txBody>
                  <a:tcPr/>
                </a:tc>
                <a:tc hMerge="1">
                  <a:txBody>
                    <a:bodyPr/>
                    <a:lstStyle/>
                    <a:p>
                      <a:endParaRPr lang="fr-FR" dirty="0"/>
                    </a:p>
                  </a:txBody>
                  <a:tcPr/>
                </a:tc>
                <a:tc hMerge="1">
                  <a:txBody>
                    <a:bodyPr/>
                    <a:lstStyle/>
                    <a:p>
                      <a:endParaRPr lang="fr-FR" dirty="0"/>
                    </a:p>
                  </a:txBody>
                  <a:tcPr/>
                </a:tc>
                <a:tc gridSpan="3">
                  <a:txBody>
                    <a:bodyPr/>
                    <a:lstStyle/>
                    <a:p>
                      <a:pPr algn="ctr"/>
                      <a:r>
                        <a:rPr lang="fr-FR" sz="1200" dirty="0" smtClean="0"/>
                        <a:t>Conception, négociation</a:t>
                      </a:r>
                      <a:endParaRPr lang="fr-FR" sz="1200" dirty="0"/>
                    </a:p>
                  </a:txBody>
                  <a:tcPr marT="180000"/>
                </a:tc>
                <a:tc hMerge="1">
                  <a:txBody>
                    <a:bodyPr/>
                    <a:lstStyle/>
                    <a:p>
                      <a:endParaRPr lang="fr-FR" dirty="0"/>
                    </a:p>
                  </a:txBody>
                  <a:tcPr/>
                </a:tc>
                <a:tc hMerge="1">
                  <a:txBody>
                    <a:bodyPr/>
                    <a:lstStyle/>
                    <a:p>
                      <a:endParaRPr lang="fr-FR" dirty="0"/>
                    </a:p>
                  </a:txBody>
                  <a:tcPr/>
                </a:tc>
                <a:tc gridSpan="2">
                  <a:txBody>
                    <a:bodyPr/>
                    <a:lstStyle/>
                    <a:p>
                      <a:pPr algn="ctr"/>
                      <a:r>
                        <a:rPr lang="fr-FR" sz="1200" dirty="0" smtClean="0"/>
                        <a:t>Consultations et études</a:t>
                      </a:r>
                      <a:endParaRPr lang="fr-FR" sz="1200" dirty="0"/>
                    </a:p>
                  </a:txBody>
                  <a:tcPr marT="108000"/>
                </a:tc>
                <a:tc hMerge="1">
                  <a:txBody>
                    <a:bodyPr/>
                    <a:lstStyle/>
                    <a:p>
                      <a:endParaRPr lang="fr-FR" dirty="0"/>
                    </a:p>
                  </a:txBody>
                  <a:tcPr/>
                </a:tc>
                <a:tc gridSpan="3">
                  <a:txBody>
                    <a:bodyPr/>
                    <a:lstStyle/>
                    <a:p>
                      <a:pPr algn="ctr"/>
                      <a:r>
                        <a:rPr lang="fr-FR" sz="1200" dirty="0" smtClean="0"/>
                        <a:t>Réalisation</a:t>
                      </a:r>
                      <a:endParaRPr lang="fr-FR" sz="1200" dirty="0"/>
                    </a:p>
                  </a:txBody>
                  <a:tcPr marT="180000"/>
                </a:tc>
                <a:tc hMerge="1">
                  <a:txBody>
                    <a:bodyPr/>
                    <a:lstStyle/>
                    <a:p>
                      <a:endParaRPr lang="fr-FR" dirty="0"/>
                    </a:p>
                  </a:txBody>
                  <a:tcPr/>
                </a:tc>
                <a:tc hMerge="1">
                  <a:txBody>
                    <a:bodyPr/>
                    <a:lstStyle/>
                    <a:p>
                      <a:endParaRPr lang="fr-FR" dirty="0"/>
                    </a:p>
                  </a:txBody>
                  <a:tcPr/>
                </a:tc>
                <a:tc rowSpan="2">
                  <a:txBody>
                    <a:bodyPr/>
                    <a:lstStyle/>
                    <a:p>
                      <a:pPr algn="ctr"/>
                      <a:r>
                        <a:rPr lang="fr-FR" sz="1200" dirty="0" smtClean="0"/>
                        <a:t>Réception, </a:t>
                      </a:r>
                    </a:p>
                    <a:p>
                      <a:pPr algn="ctr"/>
                      <a:r>
                        <a:rPr lang="fr-FR" sz="1200" dirty="0" smtClean="0"/>
                        <a:t>décompte des travaux</a:t>
                      </a:r>
                      <a:endParaRPr lang="fr-FR" sz="1200" dirty="0"/>
                    </a:p>
                  </a:txBody>
                  <a:tcPr vert="vert270"/>
                </a:tc>
              </a:tr>
              <a:tr h="1132884">
                <a:tc>
                  <a:txBody>
                    <a:bodyPr/>
                    <a:lstStyle/>
                    <a:p>
                      <a:r>
                        <a:rPr lang="fr-FR" sz="1600" dirty="0" smtClean="0"/>
                        <a:t>            </a:t>
                      </a:r>
                    </a:p>
                    <a:p>
                      <a:r>
                        <a:rPr lang="fr-FR" sz="1600" dirty="0" smtClean="0"/>
                        <a:t>                Phases</a:t>
                      </a:r>
                    </a:p>
                    <a:p>
                      <a:endParaRPr lang="fr-FR" sz="1600" dirty="0" smtClean="0"/>
                    </a:p>
                    <a:p>
                      <a:r>
                        <a:rPr lang="fr-FR" sz="1600" dirty="0" smtClean="0"/>
                        <a:t>Acteurs</a:t>
                      </a:r>
                      <a:endParaRPr lang="fr-FR" dirty="0"/>
                    </a:p>
                  </a:txBody>
                  <a:tcPr/>
                </a:tc>
                <a:tc>
                  <a:txBody>
                    <a:bodyPr/>
                    <a:lstStyle/>
                    <a:p>
                      <a:pPr algn="ctr"/>
                      <a:r>
                        <a:rPr lang="fr-FR" sz="1300" dirty="0" smtClean="0"/>
                        <a:t>Préprogramme</a:t>
                      </a:r>
                      <a:endParaRPr lang="fr-FR" sz="1300" dirty="0"/>
                    </a:p>
                  </a:txBody>
                  <a:tcPr vert="vert270"/>
                </a:tc>
                <a:tc>
                  <a:txBody>
                    <a:bodyPr/>
                    <a:lstStyle/>
                    <a:p>
                      <a:pPr algn="ctr"/>
                      <a:r>
                        <a:rPr lang="fr-FR" sz="1300" dirty="0" smtClean="0"/>
                        <a:t>Programme</a:t>
                      </a:r>
                      <a:endParaRPr lang="fr-FR" sz="1300" dirty="0"/>
                    </a:p>
                  </a:txBody>
                  <a:tcPr marL="108000" marR="0" marT="36000" vert="vert270"/>
                </a:tc>
                <a:tc>
                  <a:txBody>
                    <a:bodyPr/>
                    <a:lstStyle/>
                    <a:p>
                      <a:pPr algn="ctr"/>
                      <a:r>
                        <a:rPr lang="fr-FR" sz="1300" dirty="0" smtClean="0"/>
                        <a:t>Esquisse</a:t>
                      </a:r>
                      <a:endParaRPr lang="fr-FR" sz="1300" dirty="0"/>
                    </a:p>
                  </a:txBody>
                  <a:tcPr marL="144000" marR="0" marT="0" vert="vert270"/>
                </a:tc>
                <a:tc>
                  <a:txBody>
                    <a:bodyPr/>
                    <a:lstStyle/>
                    <a:p>
                      <a:pPr algn="ctr"/>
                      <a:r>
                        <a:rPr lang="fr-FR" sz="1300" dirty="0" smtClean="0"/>
                        <a:t>Avant-projet Sommaire</a:t>
                      </a:r>
                      <a:endParaRPr lang="fr-FR" sz="1300" dirty="0"/>
                    </a:p>
                  </a:txBody>
                  <a:tcPr marL="216000" marR="0" marT="36000" vert="vert270"/>
                </a:tc>
                <a:tc>
                  <a:txBody>
                    <a:bodyPr/>
                    <a:lstStyle/>
                    <a:p>
                      <a:pPr algn="ctr"/>
                      <a:r>
                        <a:rPr lang="fr-FR" sz="1300" dirty="0" smtClean="0"/>
                        <a:t>Avant-projet détaillé</a:t>
                      </a:r>
                      <a:endParaRPr lang="fr-FR" sz="1300" dirty="0"/>
                    </a:p>
                  </a:txBody>
                  <a:tcPr marL="144000" marR="0" marT="36000" vert="vert270"/>
                </a:tc>
                <a:tc>
                  <a:txBody>
                    <a:bodyPr/>
                    <a:lstStyle/>
                    <a:p>
                      <a:pPr algn="ctr"/>
                      <a:r>
                        <a:rPr lang="fr-FR" sz="1200" dirty="0" smtClean="0"/>
                        <a:t>Dossier de Consultation</a:t>
                      </a:r>
                      <a:r>
                        <a:rPr lang="fr-FR" sz="1200" baseline="0" dirty="0" smtClean="0"/>
                        <a:t> des Entreprises</a:t>
                      </a:r>
                      <a:endParaRPr lang="fr-FR" sz="1200" dirty="0"/>
                    </a:p>
                  </a:txBody>
                  <a:tcPr marL="108000" marR="0" marT="72000" vert="vert270"/>
                </a:tc>
                <a:tc>
                  <a:txBody>
                    <a:bodyPr/>
                    <a:lstStyle/>
                    <a:p>
                      <a:pPr algn="ctr"/>
                      <a:r>
                        <a:rPr lang="fr-FR" sz="1200" dirty="0" smtClean="0"/>
                        <a:t>Etude de prix</a:t>
                      </a:r>
                      <a:endParaRPr lang="fr-FR" sz="1200" dirty="0"/>
                    </a:p>
                  </a:txBody>
                  <a:tcPr marL="216000" marR="0" marT="36000" vert="vert270"/>
                </a:tc>
                <a:tc>
                  <a:txBody>
                    <a:bodyPr/>
                    <a:lstStyle/>
                    <a:p>
                      <a:pPr algn="ctr"/>
                      <a:r>
                        <a:rPr lang="fr-FR" sz="1300" dirty="0" smtClean="0"/>
                        <a:t>Marchés</a:t>
                      </a:r>
                      <a:r>
                        <a:rPr lang="fr-FR" sz="1300" baseline="0" dirty="0" smtClean="0"/>
                        <a:t> et démarches administratives</a:t>
                      </a:r>
                      <a:endParaRPr lang="fr-FR" sz="1300" dirty="0"/>
                    </a:p>
                  </a:txBody>
                  <a:tcPr marL="72000" marR="0" marT="36000" vert="vert270"/>
                </a:tc>
                <a:tc>
                  <a:txBody>
                    <a:bodyPr/>
                    <a:lstStyle/>
                    <a:p>
                      <a:pPr algn="ctr"/>
                      <a:r>
                        <a:rPr lang="fr-FR" sz="1300" dirty="0" smtClean="0"/>
                        <a:t>Préparation</a:t>
                      </a:r>
                      <a:endParaRPr lang="fr-FR" sz="1300" dirty="0"/>
                    </a:p>
                  </a:txBody>
                  <a:tcPr marL="144000" marR="0" marT="72000" vert="vert270"/>
                </a:tc>
                <a:tc>
                  <a:txBody>
                    <a:bodyPr/>
                    <a:lstStyle/>
                    <a:p>
                      <a:pPr algn="ctr"/>
                      <a:r>
                        <a:rPr lang="fr-FR" sz="1300" dirty="0" smtClean="0"/>
                        <a:t>Exécution</a:t>
                      </a:r>
                      <a:endParaRPr lang="fr-FR" sz="1300" dirty="0"/>
                    </a:p>
                  </a:txBody>
                  <a:tcPr marL="144000" marR="0" marT="36000" vert="vert270"/>
                </a:tc>
                <a:tc>
                  <a:txBody>
                    <a:bodyPr/>
                    <a:lstStyle/>
                    <a:p>
                      <a:pPr algn="ctr"/>
                      <a:r>
                        <a:rPr lang="fr-FR" sz="1300" dirty="0" smtClean="0"/>
                        <a:t>Suivi</a:t>
                      </a:r>
                      <a:endParaRPr lang="fr-FR" sz="1300" dirty="0"/>
                    </a:p>
                  </a:txBody>
                  <a:tcPr marL="144000" marR="0" marT="36000" vert="vert270"/>
                </a:tc>
                <a:tc vMerge="1">
                  <a:txBody>
                    <a:bodyPr/>
                    <a:lstStyle/>
                    <a:p>
                      <a:endParaRPr lang="fr-FR" sz="1200" dirty="0"/>
                    </a:p>
                  </a:txBody>
                  <a:tcPr/>
                </a:tc>
              </a:tr>
              <a:tr h="322144">
                <a:tc>
                  <a:txBody>
                    <a:bodyPr/>
                    <a:lstStyle/>
                    <a:p>
                      <a:pPr algn="ctr"/>
                      <a:r>
                        <a:rPr lang="fr-FR" sz="1200" dirty="0" smtClean="0"/>
                        <a:t>Maître d’ouvrage</a:t>
                      </a:r>
                      <a:endParaRPr lang="fr-FR" sz="1200" dirty="0"/>
                    </a:p>
                  </a:txBody>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r>
              <a:tr h="322144">
                <a:tc>
                  <a:txBody>
                    <a:bodyPr/>
                    <a:lstStyle/>
                    <a:p>
                      <a:pPr algn="ctr"/>
                      <a:r>
                        <a:rPr lang="fr-FR" sz="1200" dirty="0" smtClean="0"/>
                        <a:t>Architecte</a:t>
                      </a:r>
                      <a:r>
                        <a:rPr lang="fr-FR" sz="1200" baseline="0" dirty="0" smtClean="0"/>
                        <a:t> concepteur</a:t>
                      </a:r>
                      <a:endParaRPr lang="fr-FR" sz="1200" dirty="0"/>
                    </a:p>
                  </a:txBody>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r>
              <a:tr h="322144">
                <a:tc>
                  <a:txBody>
                    <a:bodyPr/>
                    <a:lstStyle/>
                    <a:p>
                      <a:pPr algn="ctr"/>
                      <a:r>
                        <a:rPr lang="fr-FR" sz="1200" dirty="0" smtClean="0"/>
                        <a:t>Bureau d’études MOA</a:t>
                      </a:r>
                      <a:endParaRPr lang="fr-FR" sz="1200" dirty="0"/>
                    </a:p>
                  </a:txBody>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r>
              <a:tr h="322144">
                <a:tc>
                  <a:txBody>
                    <a:bodyPr/>
                    <a:lstStyle/>
                    <a:p>
                      <a:pPr algn="ctr"/>
                      <a:r>
                        <a:rPr lang="fr-FR" sz="1200" dirty="0" smtClean="0"/>
                        <a:t>Direction commerciale</a:t>
                      </a:r>
                      <a:endParaRPr lang="fr-FR" sz="1200" dirty="0"/>
                    </a:p>
                  </a:txBody>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r>
              <a:tr h="322144">
                <a:tc>
                  <a:txBody>
                    <a:bodyPr/>
                    <a:lstStyle/>
                    <a:p>
                      <a:pPr algn="ctr"/>
                      <a:r>
                        <a:rPr lang="fr-FR" sz="1200" dirty="0" smtClean="0"/>
                        <a:t>Bureau</a:t>
                      </a:r>
                      <a:r>
                        <a:rPr lang="fr-FR" sz="1200" baseline="0" dirty="0" smtClean="0"/>
                        <a:t> d’études de prix,  MOE</a:t>
                      </a:r>
                    </a:p>
                  </a:txBody>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r>
              <a:tr h="438691">
                <a:tc>
                  <a:txBody>
                    <a:bodyPr/>
                    <a:lstStyle/>
                    <a:p>
                      <a:pPr algn="ctr"/>
                      <a:r>
                        <a:rPr lang="fr-FR" sz="1200" dirty="0" smtClean="0"/>
                        <a:t>Direction Travaux et méthodes</a:t>
                      </a:r>
                      <a:endParaRPr lang="fr-FR" sz="1200" dirty="0"/>
                    </a:p>
                  </a:txBody>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r>
              <a:tr h="438691">
                <a:tc>
                  <a:txBody>
                    <a:bodyPr/>
                    <a:lstStyle/>
                    <a:p>
                      <a:pPr algn="ctr"/>
                      <a:r>
                        <a:rPr lang="fr-FR" sz="1200" dirty="0" smtClean="0"/>
                        <a:t>Main d’œuvre Production Propre</a:t>
                      </a:r>
                      <a:endParaRPr lang="fr-FR" sz="1200" dirty="0"/>
                    </a:p>
                  </a:txBody>
                  <a:tcPr/>
                </a:tc>
                <a:tc>
                  <a:txBody>
                    <a:bodyPr/>
                    <a:lstStyle/>
                    <a:p>
                      <a:endParaRPr lang="fr-FR" sz="1200"/>
                    </a:p>
                  </a:txBody>
                  <a:tcPr>
                    <a:solidFill>
                      <a:schemeClr val="bg1">
                        <a:lumMod val="95000"/>
                      </a:schemeClr>
                    </a:solidFill>
                  </a:tcPr>
                </a:tc>
                <a:tc>
                  <a:txBody>
                    <a:bodyPr/>
                    <a:lstStyle/>
                    <a:p>
                      <a:endParaRPr lang="fr-FR" sz="1200"/>
                    </a:p>
                  </a:txBody>
                  <a:tcPr>
                    <a:solidFill>
                      <a:schemeClr val="bg1">
                        <a:lumMod val="95000"/>
                      </a:schemeClr>
                    </a:solidFill>
                  </a:tcPr>
                </a:tc>
                <a:tc>
                  <a:txBody>
                    <a:bodyPr/>
                    <a:lstStyle/>
                    <a:p>
                      <a:endParaRPr lang="fr-FR" sz="1200"/>
                    </a:p>
                  </a:txBody>
                  <a:tcPr>
                    <a:solidFill>
                      <a:schemeClr val="bg1">
                        <a:lumMod val="95000"/>
                      </a:schemeClr>
                    </a:solidFill>
                  </a:tcPr>
                </a:tc>
                <a:tc>
                  <a:txBody>
                    <a:bodyPr/>
                    <a:lstStyle/>
                    <a:p>
                      <a:endParaRPr lang="fr-FR" sz="1200"/>
                    </a:p>
                  </a:txBody>
                  <a:tcPr>
                    <a:solidFill>
                      <a:schemeClr val="bg1">
                        <a:lumMod val="95000"/>
                      </a:schemeClr>
                    </a:solidFill>
                  </a:tcPr>
                </a:tc>
                <a:tc>
                  <a:txBody>
                    <a:bodyPr/>
                    <a:lstStyle/>
                    <a:p>
                      <a:endParaRPr lang="fr-FR" sz="1200"/>
                    </a:p>
                  </a:txBody>
                  <a:tcPr>
                    <a:solidFill>
                      <a:schemeClr val="bg1">
                        <a:lumMod val="95000"/>
                      </a:schemeClr>
                    </a:solidFill>
                  </a:tcPr>
                </a:tc>
                <a:tc>
                  <a:txBody>
                    <a:bodyPr/>
                    <a:lstStyle/>
                    <a:p>
                      <a:endParaRPr lang="fr-FR" sz="1200"/>
                    </a:p>
                  </a:txBody>
                  <a:tcPr>
                    <a:solidFill>
                      <a:schemeClr val="bg1">
                        <a:lumMod val="95000"/>
                      </a:schemeClr>
                    </a:solidFill>
                  </a:tcPr>
                </a:tc>
                <a:tc>
                  <a:txBody>
                    <a:bodyPr/>
                    <a:lstStyle/>
                    <a:p>
                      <a:endParaRPr lang="fr-FR" sz="120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a:p>
                  </a:txBody>
                  <a:tcPr>
                    <a:solidFill>
                      <a:schemeClr val="bg1">
                        <a:lumMod val="65000"/>
                      </a:schemeClr>
                    </a:solidFill>
                  </a:tcPr>
                </a:tc>
              </a:tr>
              <a:tr h="322144">
                <a:tc>
                  <a:txBody>
                    <a:bodyPr/>
                    <a:lstStyle/>
                    <a:p>
                      <a:pPr algn="ctr"/>
                      <a:r>
                        <a:rPr lang="fr-FR" sz="1200" dirty="0" smtClean="0"/>
                        <a:t>Sous-traitants</a:t>
                      </a:r>
                      <a:endParaRPr lang="fr-FR" sz="1200" dirty="0"/>
                    </a:p>
                  </a:txBody>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r>
            </a:tbl>
          </a:graphicData>
        </a:graphic>
      </p:graphicFrame>
      <p:sp>
        <p:nvSpPr>
          <p:cNvPr id="45" name="Rectangle 44"/>
          <p:cNvSpPr/>
          <p:nvPr/>
        </p:nvSpPr>
        <p:spPr>
          <a:xfrm>
            <a:off x="4788024" y="1219946"/>
            <a:ext cx="792087" cy="1152128"/>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48" name="Rectangle 47"/>
          <p:cNvSpPr/>
          <p:nvPr/>
        </p:nvSpPr>
        <p:spPr>
          <a:xfrm>
            <a:off x="182084" y="3347526"/>
            <a:ext cx="8856984" cy="2016224"/>
          </a:xfrm>
          <a:prstGeom prst="rect">
            <a:avLst/>
          </a:prstGeom>
          <a:noFill/>
          <a:ln w="28575">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51" name="Rectangle 50"/>
          <p:cNvSpPr/>
          <p:nvPr/>
        </p:nvSpPr>
        <p:spPr>
          <a:xfrm>
            <a:off x="3137935" y="551458"/>
            <a:ext cx="2448271" cy="181722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5580111" y="594772"/>
            <a:ext cx="1512167" cy="194421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7092279" y="565488"/>
            <a:ext cx="1440161" cy="194421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1" y="2365688"/>
            <a:ext cx="9036496" cy="67371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35496" y="3013130"/>
            <a:ext cx="9144000" cy="33138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107504" y="3332272"/>
            <a:ext cx="9119137" cy="36004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107504" y="3691102"/>
            <a:ext cx="9108504" cy="422582"/>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1" y="4113684"/>
            <a:ext cx="9144000" cy="160889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0" name="Groupe 19"/>
          <p:cNvGrpSpPr/>
          <p:nvPr/>
        </p:nvGrpSpPr>
        <p:grpSpPr>
          <a:xfrm>
            <a:off x="6095" y="594772"/>
            <a:ext cx="3131840" cy="1777302"/>
            <a:chOff x="0" y="1340768"/>
            <a:chExt cx="3131840" cy="1944216"/>
          </a:xfrm>
        </p:grpSpPr>
        <p:sp>
          <p:nvSpPr>
            <p:cNvPr id="61" name="Rectangle 60"/>
            <p:cNvSpPr/>
            <p:nvPr/>
          </p:nvSpPr>
          <p:spPr>
            <a:xfrm>
              <a:off x="1691680" y="1340768"/>
              <a:ext cx="1440160" cy="194421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0" y="1988840"/>
              <a:ext cx="1763688" cy="129614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40</a:t>
            </a:fld>
            <a:endParaRPr lang="fr-FR" dirty="0"/>
          </a:p>
        </p:txBody>
      </p:sp>
      <p:sp>
        <p:nvSpPr>
          <p:cNvPr id="24" name="Rectangle 23"/>
          <p:cNvSpPr/>
          <p:nvPr/>
        </p:nvSpPr>
        <p:spPr>
          <a:xfrm>
            <a:off x="8532441" y="553244"/>
            <a:ext cx="569966" cy="194421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2006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60"/>
                                        </p:tgtEl>
                                      </p:cBhvr>
                                    </p:animEffect>
                                    <p:set>
                                      <p:cBhvr>
                                        <p:cTn id="7" dur="1" fill="hold">
                                          <p:stCondLst>
                                            <p:cond delay="249"/>
                                          </p:stCondLst>
                                        </p:cTn>
                                        <p:tgtEl>
                                          <p:spTgt spid="6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50"/>
                                        <p:tgtEl>
                                          <p:spTgt spid="51"/>
                                        </p:tgtEl>
                                      </p:cBhvr>
                                    </p:animEffect>
                                    <p:set>
                                      <p:cBhvr>
                                        <p:cTn id="12" dur="1" fill="hold">
                                          <p:stCondLst>
                                            <p:cond delay="249"/>
                                          </p:stCondLst>
                                        </p:cTn>
                                        <p:tgtEl>
                                          <p:spTgt spid="5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250"/>
                                        <p:tgtEl>
                                          <p:spTgt spid="52"/>
                                        </p:tgtEl>
                                      </p:cBhvr>
                                    </p:animEffect>
                                    <p:set>
                                      <p:cBhvr>
                                        <p:cTn id="21" dur="1" fill="hold">
                                          <p:stCondLst>
                                            <p:cond delay="249"/>
                                          </p:stCondLst>
                                        </p:cTn>
                                        <p:tgtEl>
                                          <p:spTgt spid="5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250"/>
                                        <p:tgtEl>
                                          <p:spTgt spid="53"/>
                                        </p:tgtEl>
                                      </p:cBhvr>
                                    </p:animEffect>
                                    <p:set>
                                      <p:cBhvr>
                                        <p:cTn id="26" dur="1" fill="hold">
                                          <p:stCondLst>
                                            <p:cond delay="249"/>
                                          </p:stCondLst>
                                        </p:cTn>
                                        <p:tgtEl>
                                          <p:spTgt spid="5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250"/>
                                        <p:tgtEl>
                                          <p:spTgt spid="24"/>
                                        </p:tgtEl>
                                      </p:cBhvr>
                                    </p:animEffect>
                                    <p:set>
                                      <p:cBhvr>
                                        <p:cTn id="31" dur="1" fill="hold">
                                          <p:stCondLst>
                                            <p:cond delay="249"/>
                                          </p:stCondLst>
                                        </p:cTn>
                                        <p:tgtEl>
                                          <p:spTgt spid="2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249"/>
                                          </p:stCondLst>
                                        </p:cTn>
                                        <p:tgtEl>
                                          <p:spTgt spid="5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249"/>
                                          </p:stCondLst>
                                        </p:cTn>
                                        <p:tgtEl>
                                          <p:spTgt spid="5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249"/>
                                          </p:stCondLst>
                                        </p:cTn>
                                        <p:tgtEl>
                                          <p:spTgt spid="5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0" nodeType="clickEffect">
                                  <p:stCondLst>
                                    <p:cond delay="0"/>
                                  </p:stCondLst>
                                  <p:childTnLst>
                                    <p:set>
                                      <p:cBhvr>
                                        <p:cTn id="47" dur="1" fill="hold">
                                          <p:stCondLst>
                                            <p:cond delay="249"/>
                                          </p:stCondLst>
                                        </p:cTn>
                                        <p:tgtEl>
                                          <p:spTgt spid="5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24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1" grpId="0" animBg="1"/>
      <p:bldP spid="52" grpId="0" animBg="1"/>
      <p:bldP spid="53" grpId="0" animBg="1"/>
      <p:bldP spid="54" grpId="0" animBg="1"/>
      <p:bldP spid="55" grpId="0" animBg="1"/>
      <p:bldP spid="56" grpId="0" animBg="1"/>
      <p:bldP spid="57" grpId="0" animBg="1"/>
      <p:bldP spid="59" grpId="0" animBg="1"/>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763686" y="49188"/>
            <a:ext cx="7249687" cy="571500"/>
          </a:xfrm>
        </p:spPr>
        <p:txBody>
          <a:bodyPr>
            <a:normAutofit/>
          </a:bodyPr>
          <a:lstStyle/>
          <a:p>
            <a:r>
              <a:rPr lang="fr-FR" sz="2800" dirty="0" smtClean="0">
                <a:latin typeface="Calibri" pitchFamily="34" charset="0"/>
                <a:cs typeface="Calibri" pitchFamily="34" charset="0"/>
              </a:rPr>
              <a:t>La répartition des rôles : l’exemple du génie civil</a:t>
            </a:r>
            <a:endParaRPr lang="fr-FR" sz="2800" dirty="0">
              <a:latin typeface="Calibri" pitchFamily="34" charset="0"/>
              <a:cs typeface="Calibri" pitchFamily="34" charset="0"/>
            </a:endParaRPr>
          </a:p>
        </p:txBody>
      </p:sp>
      <p:graphicFrame>
        <p:nvGraphicFramePr>
          <p:cNvPr id="44" name="Tableau 3"/>
          <p:cNvGraphicFramePr>
            <a:graphicFrameLocks noGrp="1"/>
          </p:cNvGraphicFramePr>
          <p:nvPr>
            <p:extLst>
              <p:ext uri="{D42A27DB-BD31-4B8C-83A1-F6EECF244321}">
                <p14:modId xmlns:p14="http://schemas.microsoft.com/office/powerpoint/2010/main" val="3754381569"/>
              </p:ext>
            </p:extLst>
          </p:nvPr>
        </p:nvGraphicFramePr>
        <p:xfrm>
          <a:off x="192901" y="601812"/>
          <a:ext cx="8820471" cy="4755284"/>
        </p:xfrm>
        <a:graphic>
          <a:graphicData uri="http://schemas.openxmlformats.org/drawingml/2006/table">
            <a:tbl>
              <a:tblPr firstRow="1" bandRow="1">
                <a:tableStyleId>{5C22544A-7EE6-4342-B048-85BDC9FD1C3A}</a:tableStyleId>
              </a:tblPr>
              <a:tblGrid>
                <a:gridCol w="1624984"/>
                <a:gridCol w="423906"/>
                <a:gridCol w="423909"/>
                <a:gridCol w="494563"/>
                <a:gridCol w="989120"/>
                <a:gridCol w="635865"/>
                <a:gridCol w="847818"/>
                <a:gridCol w="635864"/>
                <a:gridCol w="847818"/>
                <a:gridCol w="423909"/>
                <a:gridCol w="494560"/>
                <a:gridCol w="494560"/>
                <a:gridCol w="483595"/>
              </a:tblGrid>
              <a:tr h="614168">
                <a:tc>
                  <a:txBody>
                    <a:bodyPr/>
                    <a:lstStyle/>
                    <a:p>
                      <a:endParaRPr lang="fr-FR" sz="1200" dirty="0"/>
                    </a:p>
                  </a:txBody>
                  <a:tcPr>
                    <a:solidFill>
                      <a:schemeClr val="bg1"/>
                    </a:solidFill>
                  </a:tcPr>
                </a:tc>
                <a:tc gridSpan="3">
                  <a:txBody>
                    <a:bodyPr/>
                    <a:lstStyle/>
                    <a:p>
                      <a:pPr algn="ctr"/>
                      <a:r>
                        <a:rPr lang="fr-FR" sz="1200" dirty="0" smtClean="0"/>
                        <a:t>Programmation (études d’opportunité)</a:t>
                      </a:r>
                      <a:endParaRPr lang="fr-FR" sz="1200" dirty="0"/>
                    </a:p>
                  </a:txBody>
                  <a:tcPr/>
                </a:tc>
                <a:tc hMerge="1">
                  <a:txBody>
                    <a:bodyPr/>
                    <a:lstStyle/>
                    <a:p>
                      <a:endParaRPr lang="fr-FR" dirty="0"/>
                    </a:p>
                  </a:txBody>
                  <a:tcPr/>
                </a:tc>
                <a:tc hMerge="1">
                  <a:txBody>
                    <a:bodyPr/>
                    <a:lstStyle/>
                    <a:p>
                      <a:endParaRPr lang="fr-FR" dirty="0"/>
                    </a:p>
                  </a:txBody>
                  <a:tcPr/>
                </a:tc>
                <a:tc gridSpan="3">
                  <a:txBody>
                    <a:bodyPr/>
                    <a:lstStyle/>
                    <a:p>
                      <a:pPr algn="ctr"/>
                      <a:r>
                        <a:rPr lang="fr-FR" sz="1200" dirty="0" smtClean="0"/>
                        <a:t>Conception, négociation</a:t>
                      </a:r>
                      <a:endParaRPr lang="fr-FR" sz="1200" dirty="0"/>
                    </a:p>
                  </a:txBody>
                  <a:tcPr marT="180000"/>
                </a:tc>
                <a:tc hMerge="1">
                  <a:txBody>
                    <a:bodyPr/>
                    <a:lstStyle/>
                    <a:p>
                      <a:endParaRPr lang="fr-FR" dirty="0"/>
                    </a:p>
                  </a:txBody>
                  <a:tcPr/>
                </a:tc>
                <a:tc hMerge="1">
                  <a:txBody>
                    <a:bodyPr/>
                    <a:lstStyle/>
                    <a:p>
                      <a:endParaRPr lang="fr-FR" dirty="0"/>
                    </a:p>
                  </a:txBody>
                  <a:tcPr/>
                </a:tc>
                <a:tc gridSpan="2">
                  <a:txBody>
                    <a:bodyPr/>
                    <a:lstStyle/>
                    <a:p>
                      <a:pPr algn="ctr"/>
                      <a:r>
                        <a:rPr lang="fr-FR" sz="1200" dirty="0" smtClean="0"/>
                        <a:t>Consultations et études</a:t>
                      </a:r>
                      <a:endParaRPr lang="fr-FR" sz="1200" dirty="0"/>
                    </a:p>
                  </a:txBody>
                  <a:tcPr marT="108000"/>
                </a:tc>
                <a:tc hMerge="1">
                  <a:txBody>
                    <a:bodyPr/>
                    <a:lstStyle/>
                    <a:p>
                      <a:endParaRPr lang="fr-FR" dirty="0"/>
                    </a:p>
                  </a:txBody>
                  <a:tcPr/>
                </a:tc>
                <a:tc gridSpan="3">
                  <a:txBody>
                    <a:bodyPr/>
                    <a:lstStyle/>
                    <a:p>
                      <a:pPr algn="ctr"/>
                      <a:r>
                        <a:rPr lang="fr-FR" sz="1200" dirty="0" smtClean="0"/>
                        <a:t>Réalisation</a:t>
                      </a:r>
                      <a:endParaRPr lang="fr-FR" sz="1200" dirty="0"/>
                    </a:p>
                  </a:txBody>
                  <a:tcPr marT="180000"/>
                </a:tc>
                <a:tc hMerge="1">
                  <a:txBody>
                    <a:bodyPr/>
                    <a:lstStyle/>
                    <a:p>
                      <a:endParaRPr lang="fr-FR" dirty="0"/>
                    </a:p>
                  </a:txBody>
                  <a:tcPr/>
                </a:tc>
                <a:tc hMerge="1">
                  <a:txBody>
                    <a:bodyPr/>
                    <a:lstStyle/>
                    <a:p>
                      <a:endParaRPr lang="fr-FR" dirty="0"/>
                    </a:p>
                  </a:txBody>
                  <a:tcPr/>
                </a:tc>
                <a:tc rowSpan="2">
                  <a:txBody>
                    <a:bodyPr/>
                    <a:lstStyle/>
                    <a:p>
                      <a:pPr algn="ctr"/>
                      <a:r>
                        <a:rPr lang="fr-FR" sz="1200" dirty="0" smtClean="0"/>
                        <a:t>Réception, </a:t>
                      </a:r>
                    </a:p>
                    <a:p>
                      <a:pPr algn="ctr"/>
                      <a:r>
                        <a:rPr lang="fr-FR" sz="1200" dirty="0" smtClean="0"/>
                        <a:t>décompte des travaux</a:t>
                      </a:r>
                      <a:endParaRPr lang="fr-FR" sz="1200" dirty="0"/>
                    </a:p>
                  </a:txBody>
                  <a:tcPr vert="vert270"/>
                </a:tc>
              </a:tr>
              <a:tr h="1132884">
                <a:tc>
                  <a:txBody>
                    <a:bodyPr/>
                    <a:lstStyle/>
                    <a:p>
                      <a:r>
                        <a:rPr lang="fr-FR" sz="1600" dirty="0" smtClean="0"/>
                        <a:t>            </a:t>
                      </a:r>
                    </a:p>
                    <a:p>
                      <a:r>
                        <a:rPr lang="fr-FR" sz="1600" dirty="0" smtClean="0"/>
                        <a:t>                Phases</a:t>
                      </a:r>
                    </a:p>
                    <a:p>
                      <a:endParaRPr lang="fr-FR" sz="1600" dirty="0" smtClean="0"/>
                    </a:p>
                    <a:p>
                      <a:r>
                        <a:rPr lang="fr-FR" sz="1600" dirty="0" smtClean="0"/>
                        <a:t>Acteurs</a:t>
                      </a:r>
                      <a:endParaRPr lang="fr-FR" dirty="0"/>
                    </a:p>
                  </a:txBody>
                  <a:tcPr/>
                </a:tc>
                <a:tc>
                  <a:txBody>
                    <a:bodyPr/>
                    <a:lstStyle/>
                    <a:p>
                      <a:pPr algn="ctr"/>
                      <a:r>
                        <a:rPr lang="fr-FR" sz="1300" dirty="0" smtClean="0"/>
                        <a:t>Préprogramme</a:t>
                      </a:r>
                      <a:endParaRPr lang="fr-FR" sz="1300" dirty="0"/>
                    </a:p>
                  </a:txBody>
                  <a:tcPr vert="vert270"/>
                </a:tc>
                <a:tc>
                  <a:txBody>
                    <a:bodyPr/>
                    <a:lstStyle/>
                    <a:p>
                      <a:pPr algn="ctr"/>
                      <a:r>
                        <a:rPr lang="fr-FR" sz="1300" dirty="0" smtClean="0"/>
                        <a:t>Programme</a:t>
                      </a:r>
                      <a:endParaRPr lang="fr-FR" sz="1300" dirty="0"/>
                    </a:p>
                  </a:txBody>
                  <a:tcPr marL="108000" marR="0" marT="36000" vert="vert270"/>
                </a:tc>
                <a:tc>
                  <a:txBody>
                    <a:bodyPr/>
                    <a:lstStyle/>
                    <a:p>
                      <a:pPr algn="ctr"/>
                      <a:r>
                        <a:rPr lang="fr-FR" sz="1300" dirty="0" smtClean="0"/>
                        <a:t>Esquisse</a:t>
                      </a:r>
                      <a:endParaRPr lang="fr-FR" sz="1300" dirty="0"/>
                    </a:p>
                  </a:txBody>
                  <a:tcPr marL="144000" marR="0" marT="0" vert="vert270"/>
                </a:tc>
                <a:tc>
                  <a:txBody>
                    <a:bodyPr/>
                    <a:lstStyle/>
                    <a:p>
                      <a:pPr algn="ctr"/>
                      <a:r>
                        <a:rPr lang="fr-FR" sz="1300" dirty="0" smtClean="0"/>
                        <a:t>Avant-projet Sommaire</a:t>
                      </a:r>
                      <a:endParaRPr lang="fr-FR" sz="1300" dirty="0"/>
                    </a:p>
                  </a:txBody>
                  <a:tcPr marL="216000" marR="0" marT="36000" vert="vert270"/>
                </a:tc>
                <a:tc>
                  <a:txBody>
                    <a:bodyPr/>
                    <a:lstStyle/>
                    <a:p>
                      <a:pPr algn="ctr"/>
                      <a:r>
                        <a:rPr lang="fr-FR" sz="1300" dirty="0" smtClean="0"/>
                        <a:t>Avant-projet détaillé</a:t>
                      </a:r>
                      <a:endParaRPr lang="fr-FR" sz="1300" dirty="0"/>
                    </a:p>
                  </a:txBody>
                  <a:tcPr marL="144000" marR="0" marT="36000" vert="vert270"/>
                </a:tc>
                <a:tc>
                  <a:txBody>
                    <a:bodyPr/>
                    <a:lstStyle/>
                    <a:p>
                      <a:pPr algn="ctr"/>
                      <a:r>
                        <a:rPr lang="fr-FR" sz="1200" dirty="0" smtClean="0"/>
                        <a:t>Dossier de Consultation</a:t>
                      </a:r>
                      <a:r>
                        <a:rPr lang="fr-FR" sz="1200" baseline="0" dirty="0" smtClean="0"/>
                        <a:t> des Entreprises</a:t>
                      </a:r>
                      <a:endParaRPr lang="fr-FR" sz="1200" dirty="0"/>
                    </a:p>
                  </a:txBody>
                  <a:tcPr marL="108000" marR="0" marT="72000" vert="vert270"/>
                </a:tc>
                <a:tc>
                  <a:txBody>
                    <a:bodyPr/>
                    <a:lstStyle/>
                    <a:p>
                      <a:pPr algn="ctr"/>
                      <a:r>
                        <a:rPr lang="fr-FR" sz="1200" dirty="0" smtClean="0"/>
                        <a:t>Etude de prix</a:t>
                      </a:r>
                      <a:endParaRPr lang="fr-FR" sz="1200" dirty="0"/>
                    </a:p>
                  </a:txBody>
                  <a:tcPr marL="216000" marR="0" marT="36000" vert="vert270"/>
                </a:tc>
                <a:tc>
                  <a:txBody>
                    <a:bodyPr/>
                    <a:lstStyle/>
                    <a:p>
                      <a:pPr algn="ctr"/>
                      <a:r>
                        <a:rPr lang="fr-FR" sz="1300" dirty="0" smtClean="0"/>
                        <a:t>Marchés</a:t>
                      </a:r>
                      <a:r>
                        <a:rPr lang="fr-FR" sz="1300" baseline="0" dirty="0" smtClean="0"/>
                        <a:t> et démarches administratives</a:t>
                      </a:r>
                      <a:endParaRPr lang="fr-FR" sz="1300" dirty="0"/>
                    </a:p>
                  </a:txBody>
                  <a:tcPr marL="72000" marR="0" marT="36000" vert="vert270"/>
                </a:tc>
                <a:tc>
                  <a:txBody>
                    <a:bodyPr/>
                    <a:lstStyle/>
                    <a:p>
                      <a:pPr algn="ctr"/>
                      <a:r>
                        <a:rPr lang="fr-FR" sz="1300" dirty="0" smtClean="0"/>
                        <a:t>Préparation</a:t>
                      </a:r>
                      <a:endParaRPr lang="fr-FR" sz="1300" dirty="0"/>
                    </a:p>
                  </a:txBody>
                  <a:tcPr marL="144000" marR="0" marT="72000" vert="vert270"/>
                </a:tc>
                <a:tc>
                  <a:txBody>
                    <a:bodyPr/>
                    <a:lstStyle/>
                    <a:p>
                      <a:pPr algn="ctr"/>
                      <a:r>
                        <a:rPr lang="fr-FR" sz="1300" dirty="0" smtClean="0"/>
                        <a:t>Exécution</a:t>
                      </a:r>
                      <a:endParaRPr lang="fr-FR" sz="1300" dirty="0"/>
                    </a:p>
                  </a:txBody>
                  <a:tcPr marL="144000" marR="0" marT="36000" vert="vert270"/>
                </a:tc>
                <a:tc>
                  <a:txBody>
                    <a:bodyPr/>
                    <a:lstStyle/>
                    <a:p>
                      <a:pPr algn="ctr"/>
                      <a:r>
                        <a:rPr lang="fr-FR" sz="1300" dirty="0" smtClean="0"/>
                        <a:t>Suivi</a:t>
                      </a:r>
                      <a:endParaRPr lang="fr-FR" sz="1300" dirty="0"/>
                    </a:p>
                  </a:txBody>
                  <a:tcPr marL="144000" marR="0" marT="36000" vert="vert270"/>
                </a:tc>
                <a:tc vMerge="1">
                  <a:txBody>
                    <a:bodyPr/>
                    <a:lstStyle/>
                    <a:p>
                      <a:endParaRPr lang="fr-FR" sz="1200" dirty="0"/>
                    </a:p>
                  </a:txBody>
                  <a:tcPr/>
                </a:tc>
              </a:tr>
              <a:tr h="322144">
                <a:tc>
                  <a:txBody>
                    <a:bodyPr/>
                    <a:lstStyle/>
                    <a:p>
                      <a:pPr algn="ctr"/>
                      <a:r>
                        <a:rPr lang="fr-FR" sz="1200" dirty="0" smtClean="0"/>
                        <a:t>Maître d’ouvrage</a:t>
                      </a:r>
                      <a:endParaRPr lang="fr-FR" sz="1200" dirty="0"/>
                    </a:p>
                  </a:txBody>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r>
              <a:tr h="322144">
                <a:tc>
                  <a:txBody>
                    <a:bodyPr/>
                    <a:lstStyle/>
                    <a:p>
                      <a:pPr algn="ctr"/>
                      <a:r>
                        <a:rPr lang="fr-FR" sz="1200" dirty="0" smtClean="0"/>
                        <a:t>Architecte</a:t>
                      </a:r>
                      <a:r>
                        <a:rPr lang="fr-FR" sz="1200" baseline="0" dirty="0" smtClean="0"/>
                        <a:t> concepteur</a:t>
                      </a:r>
                      <a:endParaRPr lang="fr-FR" sz="1200" dirty="0"/>
                    </a:p>
                  </a:txBody>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r>
              <a:tr h="322144">
                <a:tc>
                  <a:txBody>
                    <a:bodyPr/>
                    <a:lstStyle/>
                    <a:p>
                      <a:pPr algn="ctr"/>
                      <a:r>
                        <a:rPr lang="fr-FR" sz="1200" dirty="0" smtClean="0"/>
                        <a:t>Bureau d’études MOA</a:t>
                      </a:r>
                      <a:endParaRPr lang="fr-FR" sz="1200" dirty="0"/>
                    </a:p>
                  </a:txBody>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r>
              <a:tr h="322144">
                <a:tc>
                  <a:txBody>
                    <a:bodyPr/>
                    <a:lstStyle/>
                    <a:p>
                      <a:pPr algn="ctr"/>
                      <a:r>
                        <a:rPr lang="fr-FR" sz="1200" dirty="0" smtClean="0"/>
                        <a:t>Direction commerciale</a:t>
                      </a:r>
                      <a:endParaRPr lang="fr-FR" sz="1200" dirty="0"/>
                    </a:p>
                  </a:txBody>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r>
              <a:tr h="322144">
                <a:tc>
                  <a:txBody>
                    <a:bodyPr/>
                    <a:lstStyle/>
                    <a:p>
                      <a:pPr algn="ctr"/>
                      <a:r>
                        <a:rPr lang="fr-FR" sz="1200" dirty="0" smtClean="0"/>
                        <a:t>Bureau</a:t>
                      </a:r>
                      <a:r>
                        <a:rPr lang="fr-FR" sz="1200" baseline="0" dirty="0" smtClean="0"/>
                        <a:t> d’études de prix,  MOE</a:t>
                      </a:r>
                    </a:p>
                  </a:txBody>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r>
              <a:tr h="438691">
                <a:tc>
                  <a:txBody>
                    <a:bodyPr/>
                    <a:lstStyle/>
                    <a:p>
                      <a:pPr algn="ctr"/>
                      <a:r>
                        <a:rPr lang="fr-FR" sz="1200" dirty="0" smtClean="0"/>
                        <a:t>Direction Travaux et méthodes</a:t>
                      </a:r>
                      <a:endParaRPr lang="fr-FR" sz="1200" dirty="0"/>
                    </a:p>
                  </a:txBody>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r>
              <a:tr h="438691">
                <a:tc>
                  <a:txBody>
                    <a:bodyPr/>
                    <a:lstStyle/>
                    <a:p>
                      <a:pPr algn="ctr"/>
                      <a:r>
                        <a:rPr lang="fr-FR" sz="1200" dirty="0" smtClean="0"/>
                        <a:t>Main d’œuvre Production Propre</a:t>
                      </a:r>
                      <a:endParaRPr lang="fr-FR" sz="1200" dirty="0"/>
                    </a:p>
                  </a:txBody>
                  <a:tcPr/>
                </a:tc>
                <a:tc>
                  <a:txBody>
                    <a:bodyPr/>
                    <a:lstStyle/>
                    <a:p>
                      <a:endParaRPr lang="fr-FR" sz="1200"/>
                    </a:p>
                  </a:txBody>
                  <a:tcPr>
                    <a:solidFill>
                      <a:schemeClr val="bg1">
                        <a:lumMod val="95000"/>
                      </a:schemeClr>
                    </a:solidFill>
                  </a:tcPr>
                </a:tc>
                <a:tc>
                  <a:txBody>
                    <a:bodyPr/>
                    <a:lstStyle/>
                    <a:p>
                      <a:endParaRPr lang="fr-FR" sz="1200"/>
                    </a:p>
                  </a:txBody>
                  <a:tcPr>
                    <a:solidFill>
                      <a:schemeClr val="bg1">
                        <a:lumMod val="95000"/>
                      </a:schemeClr>
                    </a:solidFill>
                  </a:tcPr>
                </a:tc>
                <a:tc>
                  <a:txBody>
                    <a:bodyPr/>
                    <a:lstStyle/>
                    <a:p>
                      <a:endParaRPr lang="fr-FR" sz="1200"/>
                    </a:p>
                  </a:txBody>
                  <a:tcPr>
                    <a:solidFill>
                      <a:schemeClr val="bg1">
                        <a:lumMod val="95000"/>
                      </a:schemeClr>
                    </a:solidFill>
                  </a:tcPr>
                </a:tc>
                <a:tc>
                  <a:txBody>
                    <a:bodyPr/>
                    <a:lstStyle/>
                    <a:p>
                      <a:endParaRPr lang="fr-FR" sz="1200"/>
                    </a:p>
                  </a:txBody>
                  <a:tcPr>
                    <a:solidFill>
                      <a:schemeClr val="bg1">
                        <a:lumMod val="95000"/>
                      </a:schemeClr>
                    </a:solidFill>
                  </a:tcPr>
                </a:tc>
                <a:tc>
                  <a:txBody>
                    <a:bodyPr/>
                    <a:lstStyle/>
                    <a:p>
                      <a:endParaRPr lang="fr-FR" sz="1200"/>
                    </a:p>
                  </a:txBody>
                  <a:tcPr>
                    <a:solidFill>
                      <a:schemeClr val="bg1">
                        <a:lumMod val="95000"/>
                      </a:schemeClr>
                    </a:solidFill>
                  </a:tcPr>
                </a:tc>
                <a:tc>
                  <a:txBody>
                    <a:bodyPr/>
                    <a:lstStyle/>
                    <a:p>
                      <a:endParaRPr lang="fr-FR" sz="1200"/>
                    </a:p>
                  </a:txBody>
                  <a:tcPr>
                    <a:solidFill>
                      <a:schemeClr val="bg1">
                        <a:lumMod val="95000"/>
                      </a:schemeClr>
                    </a:solidFill>
                  </a:tcPr>
                </a:tc>
                <a:tc>
                  <a:txBody>
                    <a:bodyPr/>
                    <a:lstStyle/>
                    <a:p>
                      <a:endParaRPr lang="fr-FR" sz="120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a:p>
                  </a:txBody>
                  <a:tcPr>
                    <a:solidFill>
                      <a:schemeClr val="bg1">
                        <a:lumMod val="65000"/>
                      </a:schemeClr>
                    </a:solidFill>
                  </a:tcPr>
                </a:tc>
              </a:tr>
              <a:tr h="322144">
                <a:tc>
                  <a:txBody>
                    <a:bodyPr/>
                    <a:lstStyle/>
                    <a:p>
                      <a:pPr algn="ctr"/>
                      <a:r>
                        <a:rPr lang="fr-FR" sz="1200" dirty="0" smtClean="0"/>
                        <a:t>Sous-traitants</a:t>
                      </a:r>
                      <a:endParaRPr lang="fr-FR" sz="1200" dirty="0"/>
                    </a:p>
                  </a:txBody>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dirty="0"/>
                    </a:p>
                  </a:txBody>
                  <a:tcPr>
                    <a:solidFill>
                      <a:schemeClr val="bg1">
                        <a:lumMod val="95000"/>
                      </a:schemeClr>
                    </a:solidFill>
                  </a:tcPr>
                </a:tc>
                <a:tc>
                  <a:txBody>
                    <a:bodyPr/>
                    <a:lstStyle/>
                    <a:p>
                      <a:endParaRPr lang="fr-FR" sz="1200"/>
                    </a:p>
                  </a:txBody>
                  <a:tcPr>
                    <a:solidFill>
                      <a:schemeClr val="bg1">
                        <a:lumMod val="65000"/>
                      </a:schemeClr>
                    </a:solidFill>
                  </a:tcPr>
                </a:tc>
                <a:tc>
                  <a:txBody>
                    <a:bodyPr/>
                    <a:lstStyle/>
                    <a:p>
                      <a:endParaRPr lang="fr-FR" sz="1200" dirty="0"/>
                    </a:p>
                  </a:txBody>
                  <a:tcPr>
                    <a:solidFill>
                      <a:schemeClr val="bg1">
                        <a:lumMod val="65000"/>
                      </a:schemeClr>
                    </a:solidFill>
                  </a:tcPr>
                </a:tc>
                <a:tc>
                  <a:txBody>
                    <a:bodyPr/>
                    <a:lstStyle/>
                    <a:p>
                      <a:endParaRPr lang="fr-FR" sz="1200" dirty="0"/>
                    </a:p>
                  </a:txBody>
                  <a:tcPr>
                    <a:solidFill>
                      <a:schemeClr val="bg1">
                        <a:lumMod val="65000"/>
                      </a:schemeClr>
                    </a:solidFill>
                  </a:tcPr>
                </a:tc>
              </a:tr>
            </a:tbl>
          </a:graphicData>
        </a:graphic>
      </p:graphicFrame>
      <p:sp>
        <p:nvSpPr>
          <p:cNvPr id="21" name="Rectangle 20"/>
          <p:cNvSpPr/>
          <p:nvPr/>
        </p:nvSpPr>
        <p:spPr>
          <a:xfrm>
            <a:off x="4788024" y="1219946"/>
            <a:ext cx="792087" cy="1152128"/>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7910798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ZoneTexte 7"/>
          <p:cNvSpPr txBox="1"/>
          <p:nvPr/>
        </p:nvSpPr>
        <p:spPr>
          <a:xfrm>
            <a:off x="3798244" y="5493616"/>
            <a:ext cx="1403648" cy="215444"/>
          </a:xfrm>
          <a:prstGeom prst="rect">
            <a:avLst/>
          </a:prstGeom>
          <a:noFill/>
        </p:spPr>
        <p:txBody>
          <a:bodyPr wrap="square" rtlCol="0">
            <a:spAutoFit/>
          </a:bodyPr>
          <a:lstStyle/>
          <a:p>
            <a:r>
              <a:rPr lang="fr-FR" sz="800" dirty="0" smtClean="0">
                <a:latin typeface="+mn-lt"/>
              </a:rPr>
              <a:t>Image : DP </a:t>
            </a:r>
            <a:r>
              <a:rPr lang="fr-FR" sz="800" dirty="0" smtClean="0">
                <a:latin typeface="+mn-lt"/>
                <a:hlinkClick r:id="rId3"/>
              </a:rPr>
              <a:t>source</a:t>
            </a:r>
            <a:endParaRPr lang="fr-FR" sz="800" dirty="0">
              <a:latin typeface="+mn-lt"/>
            </a:endParaRPr>
          </a:p>
        </p:txBody>
      </p:sp>
      <p:sp>
        <p:nvSpPr>
          <p:cNvPr id="2" name="Title 1"/>
          <p:cNvSpPr>
            <a:spLocks noGrp="1"/>
          </p:cNvSpPr>
          <p:nvPr>
            <p:ph type="title"/>
          </p:nvPr>
        </p:nvSpPr>
        <p:spPr/>
        <p:txBody>
          <a:bodyPr/>
          <a:lstStyle/>
          <a:p>
            <a:r>
              <a:rPr lang="fr-FR" dirty="0" smtClean="0"/>
              <a:t>Synthèse</a:t>
            </a:r>
            <a:endParaRPr lang="fr-FR" dirty="0"/>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42</a:t>
            </a:fld>
            <a:endParaRPr lang="fr-FR" dirty="0"/>
          </a:p>
        </p:txBody>
      </p:sp>
      <p:sp>
        <p:nvSpPr>
          <p:cNvPr id="6" name="Oval 5"/>
          <p:cNvSpPr/>
          <p:nvPr/>
        </p:nvSpPr>
        <p:spPr>
          <a:xfrm>
            <a:off x="4680672" y="2428421"/>
            <a:ext cx="2351821" cy="1008112"/>
          </a:xfrm>
          <a:prstGeom prst="ellipse">
            <a:avLst/>
          </a:prstGeom>
          <a:gradFill>
            <a:gsLst>
              <a:gs pos="0">
                <a:srgbClr val="63B4F2"/>
              </a:gs>
              <a:gs pos="100000">
                <a:srgbClr val="078AEB"/>
              </a:gs>
            </a:gsLst>
            <a:lin ang="5400000" scaled="1"/>
          </a:grad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smtClean="0">
                <a:solidFill>
                  <a:schemeClr val="bg1"/>
                </a:solidFill>
              </a:rPr>
              <a:t>Répartition des rôles</a:t>
            </a:r>
            <a:endParaRPr lang="fr-FR" sz="2000" b="1" dirty="0">
              <a:solidFill>
                <a:schemeClr val="bg1"/>
              </a:solidFill>
            </a:endParaRPr>
          </a:p>
        </p:txBody>
      </p:sp>
      <p:cxnSp>
        <p:nvCxnSpPr>
          <p:cNvPr id="7" name="Curved Connector 6"/>
          <p:cNvCxnSpPr/>
          <p:nvPr/>
        </p:nvCxnSpPr>
        <p:spPr>
          <a:xfrm rot="5400000" flipH="1" flipV="1">
            <a:off x="5507319" y="2133174"/>
            <a:ext cx="584064" cy="6430"/>
          </a:xfrm>
          <a:prstGeom prst="curvedConnector3">
            <a:avLst>
              <a:gd name="adj1" fmla="val 50000"/>
            </a:avLst>
          </a:prstGeom>
          <a:ln>
            <a:solidFill>
              <a:schemeClr val="bg2">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8" name="Curved Connector 7"/>
          <p:cNvCxnSpPr/>
          <p:nvPr/>
        </p:nvCxnSpPr>
        <p:spPr>
          <a:xfrm rot="10800000">
            <a:off x="4231276" y="2068382"/>
            <a:ext cx="988797" cy="432049"/>
          </a:xfrm>
          <a:prstGeom prst="curvedConnector2">
            <a:avLst/>
          </a:prstGeom>
          <a:ln>
            <a:solidFill>
              <a:schemeClr val="bg2">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21" name="Curved Connector 20"/>
          <p:cNvCxnSpPr>
            <a:stCxn id="25" idx="2"/>
          </p:cNvCxnSpPr>
          <p:nvPr/>
        </p:nvCxnSpPr>
        <p:spPr>
          <a:xfrm rot="5400000">
            <a:off x="4727177" y="3453513"/>
            <a:ext cx="603721" cy="1655091"/>
          </a:xfrm>
          <a:prstGeom prst="curvedConnector3">
            <a:avLst>
              <a:gd name="adj1" fmla="val 50000"/>
            </a:avLst>
          </a:prstGeom>
          <a:ln>
            <a:solidFill>
              <a:schemeClr val="bg2">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22" name="Curved Connector 21"/>
          <p:cNvCxnSpPr>
            <a:stCxn id="25" idx="2"/>
            <a:endCxn id="45" idx="0"/>
          </p:cNvCxnSpPr>
          <p:nvPr/>
        </p:nvCxnSpPr>
        <p:spPr>
          <a:xfrm rot="16200000" flipH="1">
            <a:off x="6484905" y="3350874"/>
            <a:ext cx="552224" cy="1808871"/>
          </a:xfrm>
          <a:prstGeom prst="curvedConnector3">
            <a:avLst>
              <a:gd name="adj1" fmla="val 50000"/>
            </a:avLst>
          </a:prstGeom>
          <a:ln>
            <a:solidFill>
              <a:schemeClr val="bg2">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25" name="TextBox 24"/>
          <p:cNvSpPr txBox="1"/>
          <p:nvPr/>
        </p:nvSpPr>
        <p:spPr>
          <a:xfrm>
            <a:off x="4974154" y="3640644"/>
            <a:ext cx="1764856" cy="338554"/>
          </a:xfrm>
          <a:prstGeom prst="rect">
            <a:avLst/>
          </a:prstGeom>
          <a:noFill/>
        </p:spPr>
        <p:txBody>
          <a:bodyPr wrap="square" rtlCol="0">
            <a:spAutoFit/>
          </a:bodyPr>
          <a:lstStyle/>
          <a:p>
            <a:pPr algn="ctr"/>
            <a:r>
              <a:rPr lang="fr-FR" sz="1600" b="1" dirty="0" smtClean="0">
                <a:latin typeface="+mn-lt"/>
              </a:rPr>
              <a:t>Cas concrets</a:t>
            </a:r>
            <a:endParaRPr lang="fr-FR" sz="1600" dirty="0">
              <a:latin typeface="+mn-lt"/>
            </a:endParaRPr>
          </a:p>
        </p:txBody>
      </p:sp>
      <p:grpSp>
        <p:nvGrpSpPr>
          <p:cNvPr id="41" name="Group 40"/>
          <p:cNvGrpSpPr/>
          <p:nvPr/>
        </p:nvGrpSpPr>
        <p:grpSpPr>
          <a:xfrm>
            <a:off x="2915816" y="841276"/>
            <a:ext cx="1764856" cy="1492699"/>
            <a:chOff x="2915816" y="700229"/>
            <a:chExt cx="1764856" cy="1492699"/>
          </a:xfrm>
        </p:grpSpPr>
        <p:sp>
          <p:nvSpPr>
            <p:cNvPr id="10" name="TextBox 9"/>
            <p:cNvSpPr txBox="1"/>
            <p:nvPr/>
          </p:nvSpPr>
          <p:spPr>
            <a:xfrm>
              <a:off x="2915816" y="700229"/>
              <a:ext cx="1764856" cy="584775"/>
            </a:xfrm>
            <a:prstGeom prst="rect">
              <a:avLst/>
            </a:prstGeom>
            <a:noFill/>
          </p:spPr>
          <p:txBody>
            <a:bodyPr wrap="square" rtlCol="0">
              <a:spAutoFit/>
            </a:bodyPr>
            <a:lstStyle/>
            <a:p>
              <a:pPr algn="ctr"/>
              <a:r>
                <a:rPr lang="fr-FR" sz="1600" b="1" dirty="0" smtClean="0">
                  <a:latin typeface="+mn-lt"/>
                </a:rPr>
                <a:t>Maître d’ouvrage</a:t>
              </a:r>
            </a:p>
            <a:p>
              <a:pPr algn="ctr"/>
              <a:r>
                <a:rPr lang="fr-FR" sz="1600" dirty="0" smtClean="0">
                  <a:latin typeface="+mn-lt"/>
                </a:rPr>
                <a:t>(MOA)</a:t>
              </a:r>
              <a:endParaRPr lang="fr-FR" sz="1600" dirty="0">
                <a:latin typeface="+mn-lt"/>
              </a:endParaRP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0754" y="1195663"/>
              <a:ext cx="997265" cy="997265"/>
            </a:xfrm>
            <a:prstGeom prst="rect">
              <a:avLst/>
            </a:prstGeom>
          </p:spPr>
        </p:pic>
      </p:grpSp>
      <p:grpSp>
        <p:nvGrpSpPr>
          <p:cNvPr id="42" name="Group 41"/>
          <p:cNvGrpSpPr/>
          <p:nvPr/>
        </p:nvGrpSpPr>
        <p:grpSpPr>
          <a:xfrm>
            <a:off x="5039392" y="697260"/>
            <a:ext cx="1764856" cy="1152128"/>
            <a:chOff x="4967384" y="697260"/>
            <a:chExt cx="1764856" cy="1152128"/>
          </a:xfrm>
        </p:grpSpPr>
        <p:sp>
          <p:nvSpPr>
            <p:cNvPr id="24" name="TextBox 23"/>
            <p:cNvSpPr txBox="1"/>
            <p:nvPr/>
          </p:nvSpPr>
          <p:spPr>
            <a:xfrm>
              <a:off x="4967384" y="697260"/>
              <a:ext cx="1764856" cy="584775"/>
            </a:xfrm>
            <a:prstGeom prst="rect">
              <a:avLst/>
            </a:prstGeom>
            <a:noFill/>
          </p:spPr>
          <p:txBody>
            <a:bodyPr wrap="square" rtlCol="0">
              <a:spAutoFit/>
            </a:bodyPr>
            <a:lstStyle/>
            <a:p>
              <a:pPr algn="ctr"/>
              <a:r>
                <a:rPr lang="fr-FR" sz="1600" b="1" dirty="0" smtClean="0">
                  <a:latin typeface="+mn-lt"/>
                </a:rPr>
                <a:t>Maître d’œuvre</a:t>
              </a:r>
            </a:p>
            <a:p>
              <a:pPr algn="ctr"/>
              <a:r>
                <a:rPr lang="fr-FR" sz="1600" dirty="0" smtClean="0">
                  <a:latin typeface="+mn-lt"/>
                </a:rPr>
                <a:t>   (MOE)</a:t>
              </a:r>
              <a:endParaRPr lang="fr-FR" sz="1600" dirty="0">
                <a:latin typeface="+mn-lt"/>
              </a:endParaRP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3612" y="1061778"/>
              <a:ext cx="635320" cy="787610"/>
            </a:xfrm>
            <a:prstGeom prst="rect">
              <a:avLst/>
            </a:prstGeom>
          </p:spPr>
        </p:pic>
      </p:grpSp>
      <p:grpSp>
        <p:nvGrpSpPr>
          <p:cNvPr id="43" name="Group 42"/>
          <p:cNvGrpSpPr/>
          <p:nvPr/>
        </p:nvGrpSpPr>
        <p:grpSpPr>
          <a:xfrm>
            <a:off x="6588224" y="862762"/>
            <a:ext cx="2520280" cy="1130642"/>
            <a:chOff x="6588224" y="862762"/>
            <a:chExt cx="2520280" cy="1130642"/>
          </a:xfrm>
        </p:grpSpPr>
        <p:sp>
          <p:nvSpPr>
            <p:cNvPr id="14" name="TextBox 13"/>
            <p:cNvSpPr txBox="1"/>
            <p:nvPr/>
          </p:nvSpPr>
          <p:spPr>
            <a:xfrm>
              <a:off x="6588224" y="862762"/>
              <a:ext cx="2520280" cy="338554"/>
            </a:xfrm>
            <a:prstGeom prst="rect">
              <a:avLst/>
            </a:prstGeom>
            <a:noFill/>
          </p:spPr>
          <p:txBody>
            <a:bodyPr wrap="square" rtlCol="0">
              <a:spAutoFit/>
            </a:bodyPr>
            <a:lstStyle/>
            <a:p>
              <a:pPr algn="ctr"/>
              <a:r>
                <a:rPr lang="fr-FR" sz="1600" b="1" dirty="0" smtClean="0">
                  <a:latin typeface="+mn-lt"/>
                </a:rPr>
                <a:t>Sous-traitants</a:t>
              </a:r>
              <a:endParaRPr lang="fr-FR" sz="1600" b="1" dirty="0">
                <a:latin typeface="+mn-lt"/>
              </a:endParaRP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3537" y="1269652"/>
              <a:ext cx="618167" cy="723752"/>
            </a:xfrm>
            <a:prstGeom prst="rect">
              <a:avLst/>
            </a:prstGeom>
          </p:spPr>
        </p:pic>
      </p:grpSp>
      <p:cxnSp>
        <p:nvCxnSpPr>
          <p:cNvPr id="40" name="Curved Connector 39"/>
          <p:cNvCxnSpPr/>
          <p:nvPr/>
        </p:nvCxnSpPr>
        <p:spPr>
          <a:xfrm flipV="1">
            <a:off x="6444207" y="2068380"/>
            <a:ext cx="1265548" cy="432050"/>
          </a:xfrm>
          <a:prstGeom prst="curvedConnector2">
            <a:avLst/>
          </a:prstGeom>
          <a:ln>
            <a:solidFill>
              <a:schemeClr val="bg2">
                <a:lumMod val="50000"/>
              </a:schemeClr>
            </a:solidFill>
            <a:tailEnd type="triangle"/>
          </a:ln>
        </p:spPr>
        <p:style>
          <a:lnRef idx="3">
            <a:schemeClr val="accent5"/>
          </a:lnRef>
          <a:fillRef idx="0">
            <a:schemeClr val="accent5"/>
          </a:fillRef>
          <a:effectRef idx="2">
            <a:schemeClr val="accent5"/>
          </a:effectRef>
          <a:fontRef idx="minor">
            <a:schemeClr val="tx1"/>
          </a:fontRef>
        </p:style>
      </p:cxnSp>
      <p:grpSp>
        <p:nvGrpSpPr>
          <p:cNvPr id="53" name="Group 52"/>
          <p:cNvGrpSpPr/>
          <p:nvPr/>
        </p:nvGrpSpPr>
        <p:grpSpPr>
          <a:xfrm>
            <a:off x="6443533" y="4531422"/>
            <a:ext cx="2520280" cy="1062382"/>
            <a:chOff x="6443533" y="4531422"/>
            <a:chExt cx="2520280" cy="1062382"/>
          </a:xfrm>
        </p:grpSpPr>
        <p:sp>
          <p:nvSpPr>
            <p:cNvPr id="20" name="TextBox 19"/>
            <p:cNvSpPr txBox="1"/>
            <p:nvPr/>
          </p:nvSpPr>
          <p:spPr>
            <a:xfrm>
              <a:off x="6443533" y="5255250"/>
              <a:ext cx="2520280" cy="338554"/>
            </a:xfrm>
            <a:prstGeom prst="rect">
              <a:avLst/>
            </a:prstGeom>
            <a:noFill/>
          </p:spPr>
          <p:txBody>
            <a:bodyPr wrap="square" rtlCol="0">
              <a:spAutoFit/>
            </a:bodyPr>
            <a:lstStyle/>
            <a:p>
              <a:pPr algn="ctr"/>
              <a:r>
                <a:rPr lang="fr-FR" sz="1600" b="1" dirty="0" smtClean="0">
                  <a:latin typeface="+mn-lt"/>
                </a:rPr>
                <a:t>Génie civil</a:t>
              </a:r>
              <a:endParaRPr lang="fr-FR" sz="1600" b="1" dirty="0">
                <a:latin typeface="+mn-lt"/>
              </a:endParaRPr>
            </a:p>
          </p:txBody>
        </p:sp>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2522" y="4531422"/>
              <a:ext cx="725862" cy="737886"/>
            </a:xfrm>
            <a:prstGeom prst="rect">
              <a:avLst/>
            </a:prstGeom>
          </p:spPr>
        </p:pic>
      </p:grpSp>
      <p:cxnSp>
        <p:nvCxnSpPr>
          <p:cNvPr id="51" name="Straight Connector 50"/>
          <p:cNvCxnSpPr>
            <a:stCxn id="6" idx="4"/>
            <a:endCxn id="25" idx="0"/>
          </p:cNvCxnSpPr>
          <p:nvPr/>
        </p:nvCxnSpPr>
        <p:spPr>
          <a:xfrm flipH="1">
            <a:off x="5856582" y="3436533"/>
            <a:ext cx="1" cy="204111"/>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54" name="Rectangle 53"/>
          <p:cNvSpPr/>
          <p:nvPr/>
        </p:nvSpPr>
        <p:spPr>
          <a:xfrm>
            <a:off x="168602" y="3194270"/>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55" name="Rectangle 54"/>
          <p:cNvSpPr/>
          <p:nvPr/>
        </p:nvSpPr>
        <p:spPr>
          <a:xfrm>
            <a:off x="178127" y="3556220"/>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56" name="Rectangle 55"/>
          <p:cNvSpPr/>
          <p:nvPr/>
        </p:nvSpPr>
        <p:spPr>
          <a:xfrm>
            <a:off x="178127" y="3927695"/>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grpSp>
        <p:nvGrpSpPr>
          <p:cNvPr id="5" name="Groupe 4"/>
          <p:cNvGrpSpPr/>
          <p:nvPr/>
        </p:nvGrpSpPr>
        <p:grpSpPr>
          <a:xfrm>
            <a:off x="3070679" y="4679575"/>
            <a:ext cx="2520280" cy="914229"/>
            <a:chOff x="3070679" y="4679575"/>
            <a:chExt cx="2520280" cy="914229"/>
          </a:xfrm>
        </p:grpSpPr>
        <p:sp>
          <p:nvSpPr>
            <p:cNvPr id="17" name="TextBox 16"/>
            <p:cNvSpPr txBox="1"/>
            <p:nvPr/>
          </p:nvSpPr>
          <p:spPr>
            <a:xfrm>
              <a:off x="3070679" y="5255250"/>
              <a:ext cx="2520280" cy="338554"/>
            </a:xfrm>
            <a:prstGeom prst="rect">
              <a:avLst/>
            </a:prstGeom>
            <a:noFill/>
          </p:spPr>
          <p:txBody>
            <a:bodyPr wrap="square" rtlCol="0">
              <a:spAutoFit/>
            </a:bodyPr>
            <a:lstStyle/>
            <a:p>
              <a:pPr algn="ctr"/>
              <a:r>
                <a:rPr lang="fr-FR" sz="1600" b="1" dirty="0" smtClean="0">
                  <a:latin typeface="+mn-lt"/>
                </a:rPr>
                <a:t>Automobile</a:t>
              </a:r>
              <a:endParaRPr lang="fr-FR" sz="1600" b="1" dirty="0">
                <a:latin typeface="+mn-lt"/>
              </a:endParaRPr>
            </a:p>
          </p:txBody>
        </p:sp>
        <p:pic>
          <p:nvPicPr>
            <p:cNvPr id="3" name="Imag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0123" y="4679575"/>
              <a:ext cx="1175792" cy="589733"/>
            </a:xfrm>
            <a:prstGeom prst="rect">
              <a:avLst/>
            </a:prstGeom>
          </p:spPr>
        </p:pic>
      </p:grpSp>
    </p:spTree>
    <p:extLst>
      <p:ext uri="{BB962C8B-B14F-4D97-AF65-F5344CB8AC3E}">
        <p14:creationId xmlns:p14="http://schemas.microsoft.com/office/powerpoint/2010/main" val="271156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10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10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10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10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1000"/>
                                        <p:tgtEl>
                                          <p:spTgt spid="43"/>
                                        </p:tgtEl>
                                      </p:cBhvr>
                                    </p:animEffect>
                                  </p:childTnLst>
                                </p:cTn>
                              </p:par>
                              <p:par>
                                <p:cTn id="29" presetID="22" presetClass="entr" presetSubtype="4"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10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par>
                                <p:cTn id="37" presetID="22" presetClass="entr" presetSubtype="1"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up)">
                                      <p:cBhvr>
                                        <p:cTn id="39" dur="5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1000"/>
                                        <p:tgtEl>
                                          <p:spTgt spid="21"/>
                                        </p:tgtEl>
                                      </p:cBhvr>
                                    </p:animEffect>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500"/>
                                        <p:tgtEl>
                                          <p:spTgt spid="5"/>
                                        </p:tgtEl>
                                      </p:cBhvr>
                                    </p:animEffect>
                                  </p:childTnLst>
                                </p:cTn>
                              </p:par>
                            </p:childTnLst>
                          </p:cTn>
                        </p:par>
                        <p:par>
                          <p:cTn id="49" fill="hold">
                            <p:stCondLst>
                              <p:cond delay="1500"/>
                            </p:stCondLst>
                            <p:childTnLst>
                              <p:par>
                                <p:cTn id="50" presetID="1"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1000"/>
                                        <p:tgtEl>
                                          <p:spTgt spid="22"/>
                                        </p:tgtEl>
                                      </p:cBhvr>
                                    </p:animEffect>
                                  </p:childTnLst>
                                </p:cTn>
                              </p:par>
                              <p:par>
                                <p:cTn id="57" presetID="22" presetClass="entr" presetSubtype="1"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up)">
                                      <p:cBhvr>
                                        <p:cTn id="5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6" grpId="0" animBg="1"/>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latin typeface="Calibri" pitchFamily="34" charset="0"/>
                <a:cs typeface="Calibri" pitchFamily="34" charset="0"/>
              </a:rPr>
              <a:t>Réflexion et questions</a:t>
            </a:r>
            <a:endParaRPr lang="fr-FR" sz="28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43</a:t>
            </a:fld>
            <a:endParaRPr lang="fr-FR" dirty="0"/>
          </a:p>
        </p:txBody>
      </p:sp>
      <p:sp>
        <p:nvSpPr>
          <p:cNvPr id="5" name="Rectangle 4"/>
          <p:cNvSpPr/>
          <p:nvPr/>
        </p:nvSpPr>
        <p:spPr>
          <a:xfrm>
            <a:off x="2709013" y="1324272"/>
            <a:ext cx="6304361" cy="2862322"/>
          </a:xfrm>
          <a:prstGeom prst="rect">
            <a:avLst/>
          </a:prstGeom>
        </p:spPr>
        <p:txBody>
          <a:bodyPr wrap="square">
            <a:spAutoFit/>
          </a:bodyPr>
          <a:lstStyle/>
          <a:p>
            <a:r>
              <a:rPr lang="fr-FR" sz="2000" dirty="0" smtClean="0">
                <a:latin typeface="+mn-lt"/>
              </a:rPr>
              <a:t>Un projet interne à votre entreprise est en échec, mais son responsable affirme : « nous avons déjà dépensé 40% du budget, il est impossible de revenir en arrière ». Que répondez-vous ?</a:t>
            </a:r>
          </a:p>
          <a:p>
            <a:pPr marL="0" indent="0">
              <a:buNone/>
            </a:pPr>
            <a:endParaRPr lang="fr-FR" sz="2000" dirty="0" smtClean="0">
              <a:latin typeface="+mn-lt"/>
            </a:endParaRPr>
          </a:p>
          <a:p>
            <a:pPr marL="0" indent="0">
              <a:buNone/>
            </a:pPr>
            <a:r>
              <a:rPr lang="fr-FR" sz="2000" dirty="0" smtClean="0">
                <a:latin typeface="+mn-lt"/>
              </a:rPr>
              <a:t>Dans un </a:t>
            </a:r>
            <a:r>
              <a:rPr lang="fr-FR" sz="2000" dirty="0">
                <a:latin typeface="+mn-lt"/>
              </a:rPr>
              <a:t>projet </a:t>
            </a:r>
            <a:r>
              <a:rPr lang="fr-FR" sz="2000" dirty="0" smtClean="0">
                <a:latin typeface="+mn-lt"/>
              </a:rPr>
              <a:t>sur lequel </a:t>
            </a:r>
            <a:r>
              <a:rPr lang="fr-FR" sz="2000" dirty="0">
                <a:latin typeface="+mn-lt"/>
              </a:rPr>
              <a:t>vous </a:t>
            </a:r>
            <a:r>
              <a:rPr lang="fr-FR" sz="2000" dirty="0" smtClean="0">
                <a:latin typeface="+mn-lt"/>
              </a:rPr>
              <a:t>avez été </a:t>
            </a:r>
            <a:r>
              <a:rPr lang="fr-FR" sz="2000" b="1" dirty="0"/>
              <a:t>MOE </a:t>
            </a:r>
            <a:r>
              <a:rPr lang="fr-FR" sz="2000" dirty="0" smtClean="0">
                <a:latin typeface="+mn-lt"/>
              </a:rPr>
              <a:t>(coordinateur) ou </a:t>
            </a:r>
            <a:r>
              <a:rPr lang="fr-FR" sz="2000" b="1" dirty="0"/>
              <a:t>MOA</a:t>
            </a:r>
            <a:r>
              <a:rPr lang="fr-FR" sz="2000" dirty="0"/>
              <a:t> </a:t>
            </a:r>
            <a:r>
              <a:rPr lang="fr-FR" sz="2000" dirty="0" smtClean="0">
                <a:latin typeface="+mn-lt"/>
              </a:rPr>
              <a:t>(client)…</a:t>
            </a:r>
            <a:r>
              <a:rPr lang="fr-FR" sz="2000" dirty="0">
                <a:latin typeface="+mn-lt"/>
              </a:rPr>
              <a:t> </a:t>
            </a:r>
            <a:r>
              <a:rPr lang="fr-FR" sz="2000" dirty="0" smtClean="0">
                <a:latin typeface="+mn-lt"/>
              </a:rPr>
              <a:t>Répertoriez </a:t>
            </a:r>
            <a:r>
              <a:rPr lang="fr-FR" sz="2000" dirty="0">
                <a:latin typeface="+mn-lt"/>
              </a:rPr>
              <a:t>l’ensemble des </a:t>
            </a:r>
            <a:r>
              <a:rPr lang="fr-FR" sz="2000" b="1" dirty="0">
                <a:latin typeface="+mn-lt"/>
              </a:rPr>
              <a:t>rôles et responsabilités des </a:t>
            </a:r>
            <a:r>
              <a:rPr lang="fr-FR" sz="2000" b="1" dirty="0" smtClean="0">
                <a:latin typeface="+mn-lt"/>
              </a:rPr>
              <a:t>acteurs</a:t>
            </a:r>
          </a:p>
          <a:p>
            <a:pPr lvl="0">
              <a:spcAft>
                <a:spcPts val="1200"/>
              </a:spcAft>
            </a:pPr>
            <a:r>
              <a:rPr lang="fr-FR" sz="2000" i="1" dirty="0" smtClean="0">
                <a:latin typeface="+mn-lt"/>
              </a:rPr>
              <a:t>L’élaboration </a:t>
            </a:r>
            <a:r>
              <a:rPr lang="fr-FR" sz="2000" i="1" dirty="0">
                <a:latin typeface="+mn-lt"/>
              </a:rPr>
              <a:t>d’une telle grille vous </a:t>
            </a:r>
            <a:r>
              <a:rPr lang="fr-FR" sz="2000" i="1" dirty="0" smtClean="0">
                <a:latin typeface="+mn-lt"/>
              </a:rPr>
              <a:t>a-t-elle aidé?</a:t>
            </a:r>
            <a:endParaRPr lang="fr-FR" sz="2000" i="1" dirty="0">
              <a:latin typeface="+mn-lt"/>
            </a:endParaRPr>
          </a:p>
        </p:txBody>
      </p:sp>
      <p:grpSp>
        <p:nvGrpSpPr>
          <p:cNvPr id="8" name="Group 9"/>
          <p:cNvGrpSpPr/>
          <p:nvPr/>
        </p:nvGrpSpPr>
        <p:grpSpPr>
          <a:xfrm>
            <a:off x="4933052" y="4588481"/>
            <a:ext cx="1678195" cy="688869"/>
            <a:chOff x="4260027" y="4608090"/>
            <a:chExt cx="1678195" cy="688869"/>
          </a:xfrm>
        </p:grpSpPr>
        <p:pic>
          <p:nvPicPr>
            <p:cNvPr id="9"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0" name="TextBox 11"/>
            <p:cNvSpPr txBox="1"/>
            <p:nvPr/>
          </p:nvSpPr>
          <p:spPr>
            <a:xfrm>
              <a:off x="5036968" y="4724514"/>
              <a:ext cx="901254" cy="461665"/>
            </a:xfrm>
            <a:prstGeom prst="rect">
              <a:avLst/>
            </a:prstGeom>
            <a:noFill/>
          </p:spPr>
          <p:txBody>
            <a:bodyPr wrap="square" rtlCol="0">
              <a:spAutoFit/>
            </a:bodyPr>
            <a:lstStyle/>
            <a:p>
              <a:r>
                <a:rPr lang="fr-FR" sz="2400" b="1" dirty="0" smtClean="0"/>
                <a:t>Quiz</a:t>
              </a:r>
              <a:endParaRPr lang="fr-FR" sz="2400" b="1" dirty="0"/>
            </a:p>
          </p:txBody>
        </p:sp>
      </p:grpSp>
    </p:spTree>
    <p:extLst>
      <p:ext uri="{BB962C8B-B14F-4D97-AF65-F5344CB8AC3E}">
        <p14:creationId xmlns:p14="http://schemas.microsoft.com/office/powerpoint/2010/main" val="273149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904" y="2055459"/>
            <a:ext cx="1924050" cy="2152650"/>
          </a:xfrm>
          <a:prstGeom prst="rect">
            <a:avLst/>
          </a:prstGeom>
        </p:spPr>
      </p:pic>
      <p:sp>
        <p:nvSpPr>
          <p:cNvPr id="14" name="ZoneTexte 13"/>
          <p:cNvSpPr txBox="1"/>
          <p:nvPr/>
        </p:nvSpPr>
        <p:spPr>
          <a:xfrm>
            <a:off x="2719805" y="3992085"/>
            <a:ext cx="2232248" cy="923330"/>
          </a:xfrm>
          <a:prstGeom prst="rect">
            <a:avLst/>
          </a:prstGeom>
          <a:noFill/>
        </p:spPr>
        <p:txBody>
          <a:bodyPr wrap="square" rtlCol="0">
            <a:spAutoFit/>
          </a:bodyPr>
          <a:lstStyle/>
          <a:p>
            <a:r>
              <a:rPr lang="fr-FR" sz="5400" b="1" dirty="0" smtClean="0">
                <a:latin typeface="Franklin Gothic Demi" panose="020B0703020102020204" pitchFamily="34" charset="0"/>
              </a:rPr>
              <a:t>Projet</a:t>
            </a:r>
            <a:endParaRPr lang="fr-FR" sz="5400" b="1" dirty="0">
              <a:latin typeface="Franklin Gothic Demi" panose="020B0703020102020204" pitchFamily="34" charset="0"/>
            </a:endParaRPr>
          </a:p>
        </p:txBody>
      </p:sp>
      <p:sp>
        <p:nvSpPr>
          <p:cNvPr id="15" name="ZoneTexte 14"/>
          <p:cNvSpPr txBox="1"/>
          <p:nvPr/>
        </p:nvSpPr>
        <p:spPr>
          <a:xfrm>
            <a:off x="2962873" y="1220469"/>
            <a:ext cx="3251921" cy="384721"/>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1. Qu’est ce qu’un projet ?</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16" name="ZoneTexte 15"/>
          <p:cNvSpPr txBox="1"/>
          <p:nvPr/>
        </p:nvSpPr>
        <p:spPr>
          <a:xfrm>
            <a:off x="4475042" y="1805503"/>
            <a:ext cx="3467945" cy="384721"/>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2</a:t>
            </a:r>
            <a:r>
              <a:rPr lang="fr-FR" dirty="0" smtClean="0">
                <a:solidFill>
                  <a:schemeClr val="bg1">
                    <a:lumMod val="65000"/>
                  </a:schemeClr>
                </a:solidFill>
                <a:latin typeface="Segoe UI Semibold" panose="020B0702040204020203" pitchFamily="34" charset="0"/>
                <a:cs typeface="Segoe UI Semibold" panose="020B0702040204020203" pitchFamily="34" charset="0"/>
              </a:rPr>
              <a:t>. Un projet dans l’entreprise</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17" name="ZoneTexte 16"/>
          <p:cNvSpPr txBox="1"/>
          <p:nvPr/>
        </p:nvSpPr>
        <p:spPr>
          <a:xfrm>
            <a:off x="4970542" y="2483472"/>
            <a:ext cx="3937318" cy="384721"/>
          </a:xfrm>
          <a:prstGeom prst="rect">
            <a:avLst/>
          </a:prstGeom>
          <a:noFill/>
        </p:spPr>
        <p:txBody>
          <a:bodyPr wrap="square" rtlCol="0">
            <a:spAutoFit/>
          </a:bodyPr>
          <a:lstStyle/>
          <a:p>
            <a:r>
              <a:rPr lang="fr-FR" dirty="0" smtClean="0">
                <a:solidFill>
                  <a:schemeClr val="bg1">
                    <a:lumMod val="65000"/>
                  </a:schemeClr>
                </a:solidFill>
                <a:latin typeface="Segoe UI Semibold" panose="020B0702040204020203" pitchFamily="34" charset="0"/>
                <a:cs typeface="Segoe UI Semibold" panose="020B0702040204020203" pitchFamily="34" charset="0"/>
              </a:rPr>
              <a:t>3. Comment organiser un projet ?</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18" name="ZoneTexte 17"/>
          <p:cNvSpPr txBox="1"/>
          <p:nvPr/>
        </p:nvSpPr>
        <p:spPr>
          <a:xfrm>
            <a:off x="4475042" y="3214690"/>
            <a:ext cx="3937318" cy="384721"/>
          </a:xfrm>
          <a:prstGeom prst="rect">
            <a:avLst/>
          </a:prstGeom>
          <a:noFill/>
        </p:spPr>
        <p:txBody>
          <a:bodyPr wrap="square" rtlCol="0">
            <a:spAutoFit/>
          </a:bodyPr>
          <a:lstStyle/>
          <a:p>
            <a:r>
              <a:rPr lang="fr-FR" dirty="0">
                <a:solidFill>
                  <a:schemeClr val="bg1">
                    <a:lumMod val="65000"/>
                  </a:schemeClr>
                </a:solidFill>
                <a:latin typeface="Segoe UI Semibold" panose="020B0702040204020203" pitchFamily="34" charset="0"/>
                <a:cs typeface="Segoe UI Semibold" panose="020B0702040204020203" pitchFamily="34" charset="0"/>
              </a:rPr>
              <a:t>4</a:t>
            </a:r>
            <a:r>
              <a:rPr lang="fr-FR" dirty="0" smtClean="0">
                <a:solidFill>
                  <a:schemeClr val="bg1">
                    <a:lumMod val="65000"/>
                  </a:schemeClr>
                </a:solidFill>
                <a:latin typeface="Segoe UI Semibold" panose="020B0702040204020203" pitchFamily="34" charset="0"/>
                <a:cs typeface="Segoe UI Semibold" panose="020B0702040204020203" pitchFamily="34" charset="0"/>
              </a:rPr>
              <a:t>. Cas concrets</a:t>
            </a:r>
            <a:endParaRPr lang="fr-FR" dirty="0">
              <a:solidFill>
                <a:schemeClr val="bg1">
                  <a:lumMod val="65000"/>
                </a:schemeClr>
              </a:solidFill>
              <a:latin typeface="Segoe UI Semibold" panose="020B0702040204020203" pitchFamily="34" charset="0"/>
              <a:cs typeface="Segoe UI Semibold" panose="020B0702040204020203" pitchFamily="34" charset="0"/>
            </a:endParaRPr>
          </a:p>
        </p:txBody>
      </p:sp>
      <p:sp>
        <p:nvSpPr>
          <p:cNvPr id="19" name="ZoneTexte 18"/>
          <p:cNvSpPr txBox="1"/>
          <p:nvPr/>
        </p:nvSpPr>
        <p:spPr>
          <a:xfrm>
            <a:off x="4970541" y="3967404"/>
            <a:ext cx="4173459" cy="384721"/>
          </a:xfrm>
          <a:prstGeom prst="rect">
            <a:avLst/>
          </a:prstGeom>
          <a:noFill/>
        </p:spPr>
        <p:txBody>
          <a:bodyPr wrap="square" rtlCol="0">
            <a:spAutoFit/>
          </a:bodyPr>
          <a:lstStyle/>
          <a:p>
            <a:r>
              <a:rPr lang="fr-FR" dirty="0" smtClean="0">
                <a:latin typeface="Segoe UI Semibold" panose="020B0702040204020203" pitchFamily="34" charset="0"/>
                <a:cs typeface="Segoe UI Semibold" panose="020B0702040204020203" pitchFamily="34" charset="0"/>
              </a:rPr>
              <a:t>5. Quelle structure pour un projet ?</a:t>
            </a:r>
            <a:endParaRPr lang="fr-FR" dirty="0">
              <a:latin typeface="Segoe UI Semibold" panose="020B0702040204020203" pitchFamily="34" charset="0"/>
              <a:cs typeface="Segoe UI Semibold" panose="020B0702040204020203" pitchFamily="34" charset="0"/>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44</a:t>
            </a:fld>
            <a:endParaRPr lang="fr-FR" dirty="0"/>
          </a:p>
        </p:txBody>
      </p:sp>
    </p:spTree>
    <p:extLst>
      <p:ext uri="{BB962C8B-B14F-4D97-AF65-F5344CB8AC3E}">
        <p14:creationId xmlns:p14="http://schemas.microsoft.com/office/powerpoint/2010/main" val="1864289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667518" y="49188"/>
            <a:ext cx="6408712" cy="956288"/>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r>
              <a:rPr lang="fr-FR" sz="2800" b="1" dirty="0" smtClean="0">
                <a:solidFill>
                  <a:schemeClr val="tx1"/>
                </a:solidFill>
                <a:latin typeface="Calibri" pitchFamily="34" charset="0"/>
              </a:rPr>
              <a:t>Fondamentaux</a:t>
            </a:r>
          </a:p>
          <a:p>
            <a:pPr algn="ctr"/>
            <a:r>
              <a:rPr lang="fr-FR" sz="2800" b="1" dirty="0" smtClean="0">
                <a:solidFill>
                  <a:schemeClr val="accent1">
                    <a:lumMod val="50000"/>
                  </a:schemeClr>
                </a:solidFill>
                <a:latin typeface="Calibri" pitchFamily="34" charset="0"/>
              </a:rPr>
              <a:t>Chapitre 5</a:t>
            </a:r>
          </a:p>
        </p:txBody>
      </p:sp>
      <p:sp>
        <p:nvSpPr>
          <p:cNvPr id="6" name="Rectangle 176"/>
          <p:cNvSpPr txBox="1">
            <a:spLocks noChangeArrowheads="1"/>
          </p:cNvSpPr>
          <p:nvPr/>
        </p:nvSpPr>
        <p:spPr>
          <a:xfrm>
            <a:off x="2768882" y="4744289"/>
            <a:ext cx="6313582" cy="787524"/>
          </a:xfrm>
          <a:prstGeom prst="rect">
            <a:avLst/>
          </a:prstGeom>
        </p:spPr>
        <p:txBody>
          <a:bodyPr>
            <a:normAutofit fontScale="8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fr-CH" sz="3600" b="1" dirty="0" smtClean="0">
                <a:solidFill>
                  <a:srgbClr val="002060"/>
                </a:solidFill>
                <a:latin typeface="+mn-lt"/>
              </a:rPr>
              <a:t>Quelle structure pour faire </a:t>
            </a:r>
          </a:p>
          <a:p>
            <a:pPr algn="ctr" fontAlgn="auto">
              <a:spcAft>
                <a:spcPts val="0"/>
              </a:spcAft>
            </a:pPr>
            <a:r>
              <a:rPr lang="fr-CH" sz="3800" b="1" dirty="0" smtClean="0">
                <a:solidFill>
                  <a:srgbClr val="002060"/>
                </a:solidFill>
                <a:latin typeface="+mn-lt"/>
              </a:rPr>
              <a:t>fonctionner</a:t>
            </a:r>
            <a:r>
              <a:rPr lang="fr-CH" sz="3600" b="1" dirty="0" smtClean="0">
                <a:solidFill>
                  <a:srgbClr val="002060"/>
                </a:solidFill>
                <a:latin typeface="+mn-lt"/>
              </a:rPr>
              <a:t> un projet ?</a:t>
            </a:r>
            <a:endParaRPr lang="fr-FR" sz="3600" b="1" dirty="0" smtClean="0">
              <a:solidFill>
                <a:srgbClr val="002060"/>
              </a:solidFill>
              <a:latin typeface="+mn-lt"/>
            </a:endParaRPr>
          </a:p>
        </p:txBody>
      </p:sp>
      <p:sp>
        <p:nvSpPr>
          <p:cNvPr id="8" name="ZoneTexte 1"/>
          <p:cNvSpPr txBox="1"/>
          <p:nvPr/>
        </p:nvSpPr>
        <p:spPr>
          <a:xfrm>
            <a:off x="11220673" y="13968066"/>
            <a:ext cx="400181" cy="1277273"/>
          </a:xfrm>
          <a:prstGeom prst="rect">
            <a:avLst/>
          </a:prstGeom>
          <a:noFill/>
        </p:spPr>
        <p:txBody>
          <a:bodyPr wrap="square" rtlCol="0">
            <a:spAutoFit/>
          </a:bodyPr>
          <a:lstStyle/>
          <a:p>
            <a:r>
              <a:rPr lang="fr-FR" sz="1100" dirty="0" smtClean="0">
                <a:latin typeface="+mn-lt"/>
              </a:rPr>
              <a:t>Image : cc-by (</a:t>
            </a:r>
            <a:r>
              <a:rPr lang="fr-FR" sz="1100" dirty="0" smtClean="0">
                <a:latin typeface="+mn-lt"/>
                <a:hlinkClick r:id="rId3"/>
              </a:rPr>
              <a:t>source</a:t>
            </a:r>
            <a:r>
              <a:rPr lang="fr-FR" sz="1100" dirty="0" smtClean="0">
                <a:latin typeface="+mn-lt"/>
              </a:rPr>
              <a:t>)</a:t>
            </a:r>
            <a:endParaRPr lang="fr-FR" sz="1100" dirty="0">
              <a:latin typeface="+mn-lt"/>
            </a:endParaRPr>
          </a:p>
        </p:txBody>
      </p:sp>
      <p:sp>
        <p:nvSpPr>
          <p:cNvPr id="9" name="Slide Number Placeholder 8"/>
          <p:cNvSpPr>
            <a:spLocks noGrp="1"/>
          </p:cNvSpPr>
          <p:nvPr>
            <p:ph type="sldNum" sz="quarter" idx="10"/>
          </p:nvPr>
        </p:nvSpPr>
        <p:spPr/>
        <p:txBody>
          <a:bodyPr/>
          <a:lstStyle/>
          <a:p>
            <a:pPr>
              <a:defRPr/>
            </a:pPr>
            <a:fld id="{7F07B8DE-9430-46E8-A38B-5DA0DE501445}" type="slidenum">
              <a:rPr lang="fr-FR" smtClean="0"/>
              <a:pPr>
                <a:defRPr/>
              </a:pPr>
              <a:t>45</a:t>
            </a:fld>
            <a:endParaRPr lang="fr-FR" dirty="0"/>
          </a:p>
        </p:txBody>
      </p:sp>
      <p:pic>
        <p:nvPicPr>
          <p:cNvPr id="2050" name="Picture 2" descr="https://upload.wikimedia.org/wikipedia/commons/0/0a/Mir_entre_l'espace_et_la_Terre_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1326710"/>
            <a:ext cx="3096344" cy="309634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ZoneTexte 7"/>
          <p:cNvSpPr txBox="1"/>
          <p:nvPr/>
        </p:nvSpPr>
        <p:spPr>
          <a:xfrm>
            <a:off x="7740352" y="5377780"/>
            <a:ext cx="1403648" cy="261610"/>
          </a:xfrm>
          <a:prstGeom prst="rect">
            <a:avLst/>
          </a:prstGeom>
          <a:solidFill>
            <a:schemeClr val="bg1"/>
          </a:solidFill>
        </p:spPr>
        <p:txBody>
          <a:bodyPr wrap="square" rtlCol="0">
            <a:spAutoFit/>
          </a:bodyPr>
          <a:lstStyle/>
          <a:p>
            <a:r>
              <a:rPr lang="fr-FR" sz="1100" dirty="0" smtClean="0">
                <a:latin typeface="+mn-lt"/>
              </a:rPr>
              <a:t>Image : cc-by </a:t>
            </a:r>
            <a:r>
              <a:rPr lang="fr-FR" sz="1100" dirty="0" smtClean="0">
                <a:latin typeface="+mn-lt"/>
                <a:hlinkClick r:id="rId5"/>
              </a:rPr>
              <a:t>source</a:t>
            </a:r>
            <a:endParaRPr lang="fr-FR" sz="1100" dirty="0">
              <a:latin typeface="+mn-lt"/>
            </a:endParaRPr>
          </a:p>
        </p:txBody>
      </p:sp>
    </p:spTree>
    <p:extLst>
      <p:ext uri="{BB962C8B-B14F-4D97-AF65-F5344CB8AC3E}">
        <p14:creationId xmlns:p14="http://schemas.microsoft.com/office/powerpoint/2010/main" val="449143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 37" descr="Capture d’écran"/>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04234" y="2448000"/>
            <a:ext cx="2268000" cy="2664000"/>
          </a:xfrm>
          <a:prstGeom prst="rect">
            <a:avLst/>
          </a:prstGeom>
        </p:spPr>
      </p:pic>
      <p:sp>
        <p:nvSpPr>
          <p:cNvPr id="2" name="Titre 1"/>
          <p:cNvSpPr>
            <a:spLocks noGrp="1"/>
          </p:cNvSpPr>
          <p:nvPr>
            <p:ph type="title"/>
          </p:nvPr>
        </p:nvSpPr>
        <p:spPr>
          <a:xfrm>
            <a:off x="2699792" y="134937"/>
            <a:ext cx="6313582" cy="816599"/>
          </a:xfrm>
        </p:spPr>
        <p:txBody>
          <a:bodyPr>
            <a:noAutofit/>
          </a:bodyPr>
          <a:lstStyle/>
          <a:p>
            <a:r>
              <a:rPr lang="fr-FR" sz="2800" dirty="0" smtClean="0">
                <a:latin typeface="Calibri" pitchFamily="34" charset="0"/>
                <a:cs typeface="Calibri" pitchFamily="34" charset="0"/>
              </a:rPr>
              <a:t>Structures-support des projets (1/4)</a:t>
            </a:r>
            <a:endParaRPr lang="fr-FR" sz="2800" dirty="0">
              <a:latin typeface="Calibri" pitchFamily="34" charset="0"/>
              <a:cs typeface="Calibri" pitchFamily="34" charset="0"/>
            </a:endParaRPr>
          </a:p>
        </p:txBody>
      </p:sp>
      <p:grpSp>
        <p:nvGrpSpPr>
          <p:cNvPr id="4" name="Groupe 36"/>
          <p:cNvGrpSpPr/>
          <p:nvPr/>
        </p:nvGrpSpPr>
        <p:grpSpPr>
          <a:xfrm>
            <a:off x="6220800" y="1952228"/>
            <a:ext cx="2438400" cy="2057400"/>
            <a:chOff x="5334000" y="2362200"/>
            <a:chExt cx="2438400" cy="2057400"/>
          </a:xfrm>
          <a:effectLst>
            <a:outerShdw blurRad="50800" dist="38100" dir="2700000" algn="tl" rotWithShape="0">
              <a:prstClr val="black">
                <a:alpha val="40000"/>
              </a:prstClr>
            </a:outerShdw>
          </a:effectLst>
        </p:grpSpPr>
        <p:grpSp>
          <p:nvGrpSpPr>
            <p:cNvPr id="5" name="Groupe 13"/>
            <p:cNvGrpSpPr/>
            <p:nvPr/>
          </p:nvGrpSpPr>
          <p:grpSpPr>
            <a:xfrm>
              <a:off x="5334000" y="2362200"/>
              <a:ext cx="381000" cy="2057400"/>
              <a:chOff x="5715000" y="2362200"/>
              <a:chExt cx="381000" cy="2057400"/>
            </a:xfrm>
          </p:grpSpPr>
          <p:grpSp>
            <p:nvGrpSpPr>
              <p:cNvPr id="25" name="Groupe 11"/>
              <p:cNvGrpSpPr/>
              <p:nvPr/>
            </p:nvGrpSpPr>
            <p:grpSpPr>
              <a:xfrm>
                <a:off x="5715000" y="2362200"/>
                <a:ext cx="381000" cy="2057400"/>
                <a:chOff x="5715000" y="2362200"/>
                <a:chExt cx="381000" cy="2057400"/>
              </a:xfrm>
            </p:grpSpPr>
            <p:sp>
              <p:nvSpPr>
                <p:cNvPr id="27" name="Rectangle 26"/>
                <p:cNvSpPr/>
                <p:nvPr/>
              </p:nvSpPr>
              <p:spPr>
                <a:xfrm>
                  <a:off x="5715000" y="2590800"/>
                  <a:ext cx="381000" cy="18288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p:cNvCxnSpPr/>
                <p:nvPr/>
              </p:nvCxnSpPr>
              <p:spPr>
                <a:xfrm flipV="1">
                  <a:off x="5898444" y="2362200"/>
                  <a:ext cx="0" cy="2286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Ellipse 28"/>
                <p:cNvSpPr/>
                <p:nvPr/>
              </p:nvSpPr>
              <p:spPr>
                <a:xfrm>
                  <a:off x="5856111" y="2441223"/>
                  <a:ext cx="76200" cy="76200"/>
                </a:xfrm>
                <a:prstGeom prst="ellipse">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grpSp>
          <p:sp>
            <p:nvSpPr>
              <p:cNvPr id="26" name="Ellipse 25"/>
              <p:cNvSpPr/>
              <p:nvPr/>
            </p:nvSpPr>
            <p:spPr>
              <a:xfrm>
                <a:off x="5715000" y="3256845"/>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6" name="Groupe 14"/>
            <p:cNvGrpSpPr/>
            <p:nvPr/>
          </p:nvGrpSpPr>
          <p:grpSpPr>
            <a:xfrm>
              <a:off x="6019800" y="2362200"/>
              <a:ext cx="381000" cy="2057400"/>
              <a:chOff x="5715000" y="2362200"/>
              <a:chExt cx="381000" cy="2057400"/>
            </a:xfrm>
          </p:grpSpPr>
          <p:grpSp>
            <p:nvGrpSpPr>
              <p:cNvPr id="20" name="Groupe 11"/>
              <p:cNvGrpSpPr/>
              <p:nvPr/>
            </p:nvGrpSpPr>
            <p:grpSpPr>
              <a:xfrm>
                <a:off x="5715000" y="2362200"/>
                <a:ext cx="381000" cy="2057400"/>
                <a:chOff x="5715000" y="2362200"/>
                <a:chExt cx="381000" cy="2057400"/>
              </a:xfrm>
            </p:grpSpPr>
            <p:sp>
              <p:nvSpPr>
                <p:cNvPr id="22" name="Rectangle 21"/>
                <p:cNvSpPr/>
                <p:nvPr/>
              </p:nvSpPr>
              <p:spPr>
                <a:xfrm>
                  <a:off x="5715000" y="2590800"/>
                  <a:ext cx="381000" cy="18288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p:cNvCxnSpPr/>
                <p:nvPr/>
              </p:nvCxnSpPr>
              <p:spPr>
                <a:xfrm flipV="1">
                  <a:off x="5898444" y="2362200"/>
                  <a:ext cx="0" cy="2286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5856111" y="2441223"/>
                  <a:ext cx="76200" cy="76200"/>
                </a:xfrm>
                <a:prstGeom prst="ellipse">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grpSp>
          <p:sp>
            <p:nvSpPr>
              <p:cNvPr id="21" name="Ellipse 20"/>
              <p:cNvSpPr/>
              <p:nvPr/>
            </p:nvSpPr>
            <p:spPr>
              <a:xfrm>
                <a:off x="5715000" y="3256845"/>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7" name="Groupe 20"/>
            <p:cNvGrpSpPr/>
            <p:nvPr/>
          </p:nvGrpSpPr>
          <p:grpSpPr>
            <a:xfrm>
              <a:off x="6705600" y="2362200"/>
              <a:ext cx="381000" cy="2057400"/>
              <a:chOff x="5715000" y="2362200"/>
              <a:chExt cx="381000" cy="2057400"/>
            </a:xfrm>
          </p:grpSpPr>
          <p:grpSp>
            <p:nvGrpSpPr>
              <p:cNvPr id="15" name="Groupe 14"/>
              <p:cNvGrpSpPr/>
              <p:nvPr/>
            </p:nvGrpSpPr>
            <p:grpSpPr>
              <a:xfrm>
                <a:off x="5715000" y="2362200"/>
                <a:ext cx="381000" cy="2057400"/>
                <a:chOff x="5715000" y="2362200"/>
                <a:chExt cx="381000" cy="2057400"/>
              </a:xfrm>
            </p:grpSpPr>
            <p:sp>
              <p:nvSpPr>
                <p:cNvPr id="17" name="Rectangle 16"/>
                <p:cNvSpPr/>
                <p:nvPr/>
              </p:nvSpPr>
              <p:spPr>
                <a:xfrm>
                  <a:off x="5715000" y="2590800"/>
                  <a:ext cx="381000" cy="18288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17"/>
                <p:cNvCxnSpPr/>
                <p:nvPr/>
              </p:nvCxnSpPr>
              <p:spPr>
                <a:xfrm flipV="1">
                  <a:off x="5898444" y="2362200"/>
                  <a:ext cx="0" cy="2286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5856111" y="2441223"/>
                  <a:ext cx="76200" cy="76200"/>
                </a:xfrm>
                <a:prstGeom prst="ellipse">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grpSp>
          <p:sp>
            <p:nvSpPr>
              <p:cNvPr id="16" name="Ellipse 15"/>
              <p:cNvSpPr/>
              <p:nvPr/>
            </p:nvSpPr>
            <p:spPr>
              <a:xfrm>
                <a:off x="5715000" y="3256845"/>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 name="Groupe 26"/>
            <p:cNvGrpSpPr/>
            <p:nvPr/>
          </p:nvGrpSpPr>
          <p:grpSpPr>
            <a:xfrm>
              <a:off x="7391400" y="2362200"/>
              <a:ext cx="381000" cy="2057400"/>
              <a:chOff x="5715000" y="2362200"/>
              <a:chExt cx="381000" cy="2057400"/>
            </a:xfrm>
          </p:grpSpPr>
          <p:grpSp>
            <p:nvGrpSpPr>
              <p:cNvPr id="10" name="Groupe 11"/>
              <p:cNvGrpSpPr/>
              <p:nvPr/>
            </p:nvGrpSpPr>
            <p:grpSpPr>
              <a:xfrm>
                <a:off x="5715000" y="2362200"/>
                <a:ext cx="381000" cy="2057400"/>
                <a:chOff x="5715000" y="2362200"/>
                <a:chExt cx="381000" cy="2057400"/>
              </a:xfrm>
            </p:grpSpPr>
            <p:sp>
              <p:nvSpPr>
                <p:cNvPr id="12" name="Rectangle 11"/>
                <p:cNvSpPr/>
                <p:nvPr/>
              </p:nvSpPr>
              <p:spPr>
                <a:xfrm>
                  <a:off x="5715000" y="2590800"/>
                  <a:ext cx="381000" cy="18288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p:nvCxnSpPr>
              <p:spPr>
                <a:xfrm flipV="1">
                  <a:off x="5898444" y="2362200"/>
                  <a:ext cx="0" cy="2286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5856111" y="2441223"/>
                  <a:ext cx="76200" cy="76200"/>
                </a:xfrm>
                <a:prstGeom prst="ellipse">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grpSp>
          <p:sp>
            <p:nvSpPr>
              <p:cNvPr id="11" name="Ellipse 10"/>
              <p:cNvSpPr/>
              <p:nvPr/>
            </p:nvSpPr>
            <p:spPr>
              <a:xfrm>
                <a:off x="5715000" y="3256845"/>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9" name="Connecteur droit 8"/>
            <p:cNvCxnSpPr/>
            <p:nvPr/>
          </p:nvCxnSpPr>
          <p:spPr>
            <a:xfrm>
              <a:off x="5514978" y="2362208"/>
              <a:ext cx="2066544"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0" name="Connecteur droit 29"/>
          <p:cNvCxnSpPr/>
          <p:nvPr/>
        </p:nvCxnSpPr>
        <p:spPr>
          <a:xfrm>
            <a:off x="5542932" y="1580728"/>
            <a:ext cx="837679" cy="520239"/>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1" name="Connecteur droit 30"/>
          <p:cNvCxnSpPr>
            <a:endCxn id="26" idx="2"/>
          </p:cNvCxnSpPr>
          <p:nvPr/>
        </p:nvCxnSpPr>
        <p:spPr>
          <a:xfrm>
            <a:off x="5601436" y="2301022"/>
            <a:ext cx="619364" cy="736351"/>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3707904" y="1234526"/>
            <a:ext cx="1893532" cy="400110"/>
          </a:xfrm>
          <a:prstGeom prst="rect">
            <a:avLst/>
          </a:prstGeom>
          <a:noFill/>
        </p:spPr>
        <p:txBody>
          <a:bodyPr wrap="none" rtlCol="0">
            <a:spAutoFit/>
          </a:bodyPr>
          <a:lstStyle/>
          <a:p>
            <a:r>
              <a:rPr lang="fr-FR" sz="2000" dirty="0" smtClean="0">
                <a:latin typeface="Calibri" pitchFamily="34" charset="0"/>
                <a:cs typeface="Calibri" pitchFamily="34" charset="0"/>
              </a:rPr>
              <a:t>Direction métier</a:t>
            </a:r>
            <a:endParaRPr lang="fr-FR" sz="2000" dirty="0">
              <a:latin typeface="Calibri" pitchFamily="34" charset="0"/>
              <a:cs typeface="Calibri" pitchFamily="34" charset="0"/>
            </a:endParaRPr>
          </a:p>
        </p:txBody>
      </p:sp>
      <p:sp>
        <p:nvSpPr>
          <p:cNvPr id="34" name="Text Box 5"/>
          <p:cNvSpPr txBox="1">
            <a:spLocks noChangeArrowheads="1"/>
          </p:cNvSpPr>
          <p:nvPr/>
        </p:nvSpPr>
        <p:spPr bwMode="auto">
          <a:xfrm>
            <a:off x="5049096" y="4330735"/>
            <a:ext cx="3677685" cy="7078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sz="2000" b="1" dirty="0">
                <a:solidFill>
                  <a:sysClr val="windowText" lastClr="000000"/>
                </a:solidFill>
                <a:latin typeface="Calibri" pitchFamily="34" charset="0"/>
                <a:cs typeface="Calibri" pitchFamily="34" charset="0"/>
              </a:rPr>
              <a:t>Projet au sein d’une structure fonctionnelle</a:t>
            </a:r>
          </a:p>
        </p:txBody>
      </p:sp>
      <p:sp>
        <p:nvSpPr>
          <p:cNvPr id="35" name="Text Box 6"/>
          <p:cNvSpPr txBox="1">
            <a:spLocks noChangeArrowheads="1"/>
          </p:cNvSpPr>
          <p:nvPr/>
        </p:nvSpPr>
        <p:spPr bwMode="auto">
          <a:xfrm>
            <a:off x="2672192" y="5377780"/>
            <a:ext cx="6553200" cy="2462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sz="1000" dirty="0" smtClean="0">
                <a:solidFill>
                  <a:sysClr val="windowText" lastClr="000000"/>
                </a:solidFill>
                <a:latin typeface="Calibri" pitchFamily="34" charset="0"/>
                <a:cs typeface="Calibri" pitchFamily="34" charset="0"/>
              </a:rPr>
              <a:t>ECOSIP/GIARD &amp; </a:t>
            </a:r>
            <a:r>
              <a:rPr lang="fr-FR" sz="1000" dirty="0">
                <a:solidFill>
                  <a:sysClr val="windowText" lastClr="000000"/>
                </a:solidFill>
                <a:latin typeface="Calibri" pitchFamily="34" charset="0"/>
                <a:cs typeface="Calibri" pitchFamily="34" charset="0"/>
              </a:rPr>
              <a:t>MIDLER </a:t>
            </a:r>
            <a:r>
              <a:rPr lang="fr-FR" sz="1000" dirty="0" smtClean="0">
                <a:solidFill>
                  <a:sysClr val="windowText" lastClr="000000"/>
                </a:solidFill>
                <a:latin typeface="Calibri" pitchFamily="34" charset="0"/>
                <a:cs typeface="Calibri" pitchFamily="34" charset="0"/>
              </a:rPr>
              <a:t>(1993) </a:t>
            </a:r>
            <a:endParaRPr lang="fr-FR" sz="1000" dirty="0">
              <a:solidFill>
                <a:sysClr val="windowText" lastClr="000000"/>
              </a:solidFill>
              <a:latin typeface="Calibri" pitchFamily="34" charset="0"/>
              <a:cs typeface="Calibri" pitchFamily="34" charset="0"/>
            </a:endParaRPr>
          </a:p>
        </p:txBody>
      </p:sp>
      <p:sp>
        <p:nvSpPr>
          <p:cNvPr id="36" name="Rectangle 35"/>
          <p:cNvSpPr/>
          <p:nvPr/>
        </p:nvSpPr>
        <p:spPr>
          <a:xfrm>
            <a:off x="236952" y="3183349"/>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3" name="Slide Number Placeholder 2"/>
          <p:cNvSpPr>
            <a:spLocks noGrp="1"/>
          </p:cNvSpPr>
          <p:nvPr>
            <p:ph type="sldNum" sz="quarter" idx="10"/>
          </p:nvPr>
        </p:nvSpPr>
        <p:spPr/>
        <p:txBody>
          <a:bodyPr/>
          <a:lstStyle/>
          <a:p>
            <a:pPr>
              <a:defRPr/>
            </a:pPr>
            <a:fld id="{7F07B8DE-9430-46E8-A38B-5DA0DE501445}" type="slidenum">
              <a:rPr lang="fr-FR" smtClean="0"/>
              <a:pPr>
                <a:defRPr/>
              </a:pPr>
              <a:t>46</a:t>
            </a:fld>
            <a:endParaRPr lang="fr-FR" dirty="0"/>
          </a:p>
        </p:txBody>
      </p:sp>
      <p:sp>
        <p:nvSpPr>
          <p:cNvPr id="33" name="ZoneTexte 32"/>
          <p:cNvSpPr txBox="1"/>
          <p:nvPr/>
        </p:nvSpPr>
        <p:spPr>
          <a:xfrm>
            <a:off x="2682097" y="1900912"/>
            <a:ext cx="3044936" cy="400110"/>
          </a:xfrm>
          <a:prstGeom prst="rect">
            <a:avLst/>
          </a:prstGeom>
          <a:noFill/>
        </p:spPr>
        <p:txBody>
          <a:bodyPr wrap="none" rtlCol="0">
            <a:spAutoFit/>
          </a:bodyPr>
          <a:lstStyle/>
          <a:p>
            <a:r>
              <a:rPr lang="fr-FR" sz="2000" dirty="0" smtClean="0">
                <a:latin typeface="Calibri" pitchFamily="34" charset="0"/>
                <a:cs typeface="Calibri" pitchFamily="34" charset="0"/>
              </a:rPr>
              <a:t>Acteurs métier sur le projet</a:t>
            </a:r>
            <a:endParaRPr lang="fr-FR" sz="2000" dirty="0">
              <a:latin typeface="Calibri" pitchFamily="34" charset="0"/>
              <a:cs typeface="Calibri" pitchFamily="34" charset="0"/>
            </a:endParaRPr>
          </a:p>
        </p:txBody>
      </p:sp>
    </p:spTree>
    <p:extLst>
      <p:ext uri="{BB962C8B-B14F-4D97-AF65-F5344CB8AC3E}">
        <p14:creationId xmlns:p14="http://schemas.microsoft.com/office/powerpoint/2010/main" val="296434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e 36"/>
          <p:cNvGrpSpPr/>
          <p:nvPr/>
        </p:nvGrpSpPr>
        <p:grpSpPr>
          <a:xfrm>
            <a:off x="6220800" y="1718942"/>
            <a:ext cx="2438400" cy="2057400"/>
            <a:chOff x="5334000" y="2362200"/>
            <a:chExt cx="2438400" cy="2057400"/>
          </a:xfrm>
          <a:effectLst>
            <a:outerShdw blurRad="50800" dist="38100" dir="2700000" algn="tl" rotWithShape="0">
              <a:prstClr val="black">
                <a:alpha val="40000"/>
              </a:prstClr>
            </a:outerShdw>
          </a:effectLst>
        </p:grpSpPr>
        <p:grpSp>
          <p:nvGrpSpPr>
            <p:cNvPr id="58" name="Groupe 13"/>
            <p:cNvGrpSpPr/>
            <p:nvPr/>
          </p:nvGrpSpPr>
          <p:grpSpPr>
            <a:xfrm>
              <a:off x="5334000" y="2362200"/>
              <a:ext cx="381000" cy="2057400"/>
              <a:chOff x="5715000" y="2362200"/>
              <a:chExt cx="381000" cy="2057400"/>
            </a:xfrm>
          </p:grpSpPr>
          <p:grpSp>
            <p:nvGrpSpPr>
              <p:cNvPr id="78" name="Groupe 11"/>
              <p:cNvGrpSpPr/>
              <p:nvPr/>
            </p:nvGrpSpPr>
            <p:grpSpPr>
              <a:xfrm>
                <a:off x="5715000" y="2362200"/>
                <a:ext cx="381000" cy="2057400"/>
                <a:chOff x="5715000" y="2362200"/>
                <a:chExt cx="381000" cy="2057400"/>
              </a:xfrm>
            </p:grpSpPr>
            <p:sp>
              <p:nvSpPr>
                <p:cNvPr id="80" name="Rectangle 79"/>
                <p:cNvSpPr/>
                <p:nvPr/>
              </p:nvSpPr>
              <p:spPr>
                <a:xfrm>
                  <a:off x="5715000" y="2590800"/>
                  <a:ext cx="381000" cy="18288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1" name="Connecteur droit 80"/>
                <p:cNvCxnSpPr/>
                <p:nvPr/>
              </p:nvCxnSpPr>
              <p:spPr>
                <a:xfrm flipV="1">
                  <a:off x="5898444" y="2362200"/>
                  <a:ext cx="0" cy="2286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 name="Ellipse 81"/>
                <p:cNvSpPr/>
                <p:nvPr/>
              </p:nvSpPr>
              <p:spPr>
                <a:xfrm>
                  <a:off x="5856111" y="2441223"/>
                  <a:ext cx="76200" cy="76200"/>
                </a:xfrm>
                <a:prstGeom prst="ellipse">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grpSp>
          <p:sp>
            <p:nvSpPr>
              <p:cNvPr id="79" name="Ellipse 78"/>
              <p:cNvSpPr/>
              <p:nvPr/>
            </p:nvSpPr>
            <p:spPr>
              <a:xfrm>
                <a:off x="5715000" y="3256845"/>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9" name="Groupe 14"/>
            <p:cNvGrpSpPr/>
            <p:nvPr/>
          </p:nvGrpSpPr>
          <p:grpSpPr>
            <a:xfrm>
              <a:off x="6019800" y="2362200"/>
              <a:ext cx="381000" cy="2057400"/>
              <a:chOff x="5715000" y="2362200"/>
              <a:chExt cx="381000" cy="2057400"/>
            </a:xfrm>
          </p:grpSpPr>
          <p:grpSp>
            <p:nvGrpSpPr>
              <p:cNvPr id="73" name="Groupe 11"/>
              <p:cNvGrpSpPr/>
              <p:nvPr/>
            </p:nvGrpSpPr>
            <p:grpSpPr>
              <a:xfrm>
                <a:off x="5715000" y="2362200"/>
                <a:ext cx="381000" cy="2057400"/>
                <a:chOff x="5715000" y="2362200"/>
                <a:chExt cx="381000" cy="2057400"/>
              </a:xfrm>
            </p:grpSpPr>
            <p:sp>
              <p:nvSpPr>
                <p:cNvPr id="75" name="Rectangle 74"/>
                <p:cNvSpPr/>
                <p:nvPr/>
              </p:nvSpPr>
              <p:spPr>
                <a:xfrm>
                  <a:off x="5715000" y="2590800"/>
                  <a:ext cx="381000" cy="18288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6" name="Connecteur droit 75"/>
                <p:cNvCxnSpPr/>
                <p:nvPr/>
              </p:nvCxnSpPr>
              <p:spPr>
                <a:xfrm flipV="1">
                  <a:off x="5898444" y="2362200"/>
                  <a:ext cx="0" cy="2286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7" name="Ellipse 76"/>
                <p:cNvSpPr/>
                <p:nvPr/>
              </p:nvSpPr>
              <p:spPr>
                <a:xfrm>
                  <a:off x="5856111" y="2441223"/>
                  <a:ext cx="76200" cy="76200"/>
                </a:xfrm>
                <a:prstGeom prst="ellipse">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grpSp>
          <p:sp>
            <p:nvSpPr>
              <p:cNvPr id="74" name="Ellipse 73"/>
              <p:cNvSpPr/>
              <p:nvPr/>
            </p:nvSpPr>
            <p:spPr>
              <a:xfrm>
                <a:off x="5715000" y="3256845"/>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0" name="Groupe 20"/>
            <p:cNvGrpSpPr/>
            <p:nvPr/>
          </p:nvGrpSpPr>
          <p:grpSpPr>
            <a:xfrm>
              <a:off x="6705600" y="2362200"/>
              <a:ext cx="381000" cy="2057400"/>
              <a:chOff x="5715000" y="2362200"/>
              <a:chExt cx="381000" cy="2057400"/>
            </a:xfrm>
          </p:grpSpPr>
          <p:grpSp>
            <p:nvGrpSpPr>
              <p:cNvPr id="68" name="Groupe 67"/>
              <p:cNvGrpSpPr/>
              <p:nvPr/>
            </p:nvGrpSpPr>
            <p:grpSpPr>
              <a:xfrm>
                <a:off x="5715000" y="2362200"/>
                <a:ext cx="381000" cy="2057400"/>
                <a:chOff x="5715000" y="2362200"/>
                <a:chExt cx="381000" cy="2057400"/>
              </a:xfrm>
            </p:grpSpPr>
            <p:sp>
              <p:nvSpPr>
                <p:cNvPr id="70" name="Rectangle 69"/>
                <p:cNvSpPr/>
                <p:nvPr/>
              </p:nvSpPr>
              <p:spPr>
                <a:xfrm>
                  <a:off x="5715000" y="2590800"/>
                  <a:ext cx="381000" cy="18288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1" name="Connecteur droit 70"/>
                <p:cNvCxnSpPr/>
                <p:nvPr/>
              </p:nvCxnSpPr>
              <p:spPr>
                <a:xfrm flipV="1">
                  <a:off x="5898444" y="2362200"/>
                  <a:ext cx="0" cy="2286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2" name="Ellipse 71"/>
                <p:cNvSpPr/>
                <p:nvPr/>
              </p:nvSpPr>
              <p:spPr>
                <a:xfrm>
                  <a:off x="5856111" y="2441223"/>
                  <a:ext cx="76200" cy="76200"/>
                </a:xfrm>
                <a:prstGeom prst="ellipse">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grpSp>
          <p:sp>
            <p:nvSpPr>
              <p:cNvPr id="69" name="Ellipse 68"/>
              <p:cNvSpPr/>
              <p:nvPr/>
            </p:nvSpPr>
            <p:spPr>
              <a:xfrm>
                <a:off x="5715000" y="3256845"/>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1" name="Groupe 26"/>
            <p:cNvGrpSpPr/>
            <p:nvPr/>
          </p:nvGrpSpPr>
          <p:grpSpPr>
            <a:xfrm>
              <a:off x="7391400" y="2362200"/>
              <a:ext cx="381000" cy="2057400"/>
              <a:chOff x="5715000" y="2362200"/>
              <a:chExt cx="381000" cy="2057400"/>
            </a:xfrm>
          </p:grpSpPr>
          <p:grpSp>
            <p:nvGrpSpPr>
              <p:cNvPr id="63" name="Groupe 11"/>
              <p:cNvGrpSpPr/>
              <p:nvPr/>
            </p:nvGrpSpPr>
            <p:grpSpPr>
              <a:xfrm>
                <a:off x="5715000" y="2362200"/>
                <a:ext cx="381000" cy="2057400"/>
                <a:chOff x="5715000" y="2362200"/>
                <a:chExt cx="381000" cy="2057400"/>
              </a:xfrm>
            </p:grpSpPr>
            <p:sp>
              <p:nvSpPr>
                <p:cNvPr id="65" name="Rectangle 64"/>
                <p:cNvSpPr/>
                <p:nvPr/>
              </p:nvSpPr>
              <p:spPr>
                <a:xfrm>
                  <a:off x="5715000" y="2590800"/>
                  <a:ext cx="381000" cy="18288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6" name="Connecteur droit 65"/>
                <p:cNvCxnSpPr/>
                <p:nvPr/>
              </p:nvCxnSpPr>
              <p:spPr>
                <a:xfrm flipV="1">
                  <a:off x="5898444" y="2362200"/>
                  <a:ext cx="0" cy="2286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7" name="Ellipse 66"/>
                <p:cNvSpPr/>
                <p:nvPr/>
              </p:nvSpPr>
              <p:spPr>
                <a:xfrm>
                  <a:off x="5856111" y="2441223"/>
                  <a:ext cx="76200" cy="76200"/>
                </a:xfrm>
                <a:prstGeom prst="ellipse">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grpSp>
          <p:sp>
            <p:nvSpPr>
              <p:cNvPr id="64" name="Ellipse 63"/>
              <p:cNvSpPr/>
              <p:nvPr/>
            </p:nvSpPr>
            <p:spPr>
              <a:xfrm>
                <a:off x="5715000" y="3256845"/>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62" name="Connecteur droit 61"/>
            <p:cNvCxnSpPr/>
            <p:nvPr/>
          </p:nvCxnSpPr>
          <p:spPr>
            <a:xfrm>
              <a:off x="5514978" y="2362208"/>
              <a:ext cx="206654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Text Box 5"/>
          <p:cNvSpPr txBox="1">
            <a:spLocks noChangeArrowheads="1"/>
          </p:cNvSpPr>
          <p:nvPr/>
        </p:nvSpPr>
        <p:spPr bwMode="auto">
          <a:xfrm>
            <a:off x="2570400" y="4833654"/>
            <a:ext cx="657360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sz="2000" b="1" dirty="0">
                <a:latin typeface="Calibri" pitchFamily="34" charset="0"/>
                <a:cs typeface="Calibri" pitchFamily="34" charset="0"/>
              </a:rPr>
              <a:t>Structure «  matricielle </a:t>
            </a:r>
            <a:r>
              <a:rPr lang="fr-FR" sz="2000" b="1" dirty="0" smtClean="0">
                <a:latin typeface="Calibri" pitchFamily="34" charset="0"/>
                <a:cs typeface="Calibri" pitchFamily="34" charset="0"/>
              </a:rPr>
              <a:t>faible »</a:t>
            </a:r>
            <a:endParaRPr lang="fr-FR" sz="2000" b="1" dirty="0">
              <a:latin typeface="Calibri" pitchFamily="34" charset="0"/>
              <a:cs typeface="Calibri" pitchFamily="34" charset="0"/>
            </a:endParaRPr>
          </a:p>
        </p:txBody>
      </p:sp>
      <p:grpSp>
        <p:nvGrpSpPr>
          <p:cNvPr id="37" name="Groupe 68"/>
          <p:cNvGrpSpPr/>
          <p:nvPr/>
        </p:nvGrpSpPr>
        <p:grpSpPr>
          <a:xfrm>
            <a:off x="5572132" y="3214518"/>
            <a:ext cx="2514600" cy="533400"/>
            <a:chOff x="5105400" y="3810000"/>
            <a:chExt cx="2514600" cy="533400"/>
          </a:xfrm>
        </p:grpSpPr>
        <p:sp>
          <p:nvSpPr>
            <p:cNvPr id="38" name="Rectangle à coins arrondis 37"/>
            <p:cNvSpPr/>
            <p:nvPr/>
          </p:nvSpPr>
          <p:spPr>
            <a:xfrm>
              <a:off x="5105400" y="3810000"/>
              <a:ext cx="2514600" cy="53340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5257800" y="3951383"/>
              <a:ext cx="228600" cy="2286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grpSp>
        <p:nvGrpSpPr>
          <p:cNvPr id="3" name="Groupe 2"/>
          <p:cNvGrpSpPr/>
          <p:nvPr/>
        </p:nvGrpSpPr>
        <p:grpSpPr>
          <a:xfrm>
            <a:off x="3071802" y="3357394"/>
            <a:ext cx="3255668" cy="1027663"/>
            <a:chOff x="3071802" y="3357394"/>
            <a:chExt cx="3255668" cy="1027663"/>
          </a:xfrm>
        </p:grpSpPr>
        <p:cxnSp>
          <p:nvCxnSpPr>
            <p:cNvPr id="35" name="Connecteur droit 34"/>
            <p:cNvCxnSpPr>
              <a:stCxn id="36" idx="3"/>
              <a:endCxn id="46" idx="2"/>
            </p:cNvCxnSpPr>
            <p:nvPr/>
          </p:nvCxnSpPr>
          <p:spPr>
            <a:xfrm flipV="1">
              <a:off x="5378267" y="3469693"/>
              <a:ext cx="949203" cy="723004"/>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3071802" y="4000336"/>
              <a:ext cx="2306465" cy="384721"/>
            </a:xfrm>
            <a:prstGeom prst="rect">
              <a:avLst/>
            </a:prstGeom>
            <a:noFill/>
          </p:spPr>
          <p:txBody>
            <a:bodyPr wrap="none" rtlCol="0">
              <a:spAutoFit/>
            </a:bodyPr>
            <a:lstStyle/>
            <a:p>
              <a:r>
                <a:rPr lang="fr-FR" dirty="0" smtClean="0">
                  <a:latin typeface="+mn-lt"/>
                </a:rPr>
                <a:t>Chef de projet métier</a:t>
              </a:r>
              <a:endParaRPr lang="fr-FR" dirty="0">
                <a:latin typeface="+mn-lt"/>
              </a:endParaRPr>
            </a:p>
          </p:txBody>
        </p:sp>
        <p:cxnSp>
          <p:nvCxnSpPr>
            <p:cNvPr id="41" name="Connecteur droit 40"/>
            <p:cNvCxnSpPr>
              <a:stCxn id="42" idx="3"/>
              <a:endCxn id="39" idx="2"/>
            </p:cNvCxnSpPr>
            <p:nvPr/>
          </p:nvCxnSpPr>
          <p:spPr>
            <a:xfrm flipV="1">
              <a:off x="4929190" y="3470201"/>
              <a:ext cx="795342" cy="79554"/>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3428992" y="3357394"/>
              <a:ext cx="1500198" cy="384721"/>
            </a:xfrm>
            <a:prstGeom prst="rect">
              <a:avLst/>
            </a:prstGeom>
            <a:noFill/>
          </p:spPr>
          <p:txBody>
            <a:bodyPr wrap="square" rtlCol="0">
              <a:spAutoFit/>
            </a:bodyPr>
            <a:lstStyle/>
            <a:p>
              <a:r>
                <a:rPr lang="fr-FR" dirty="0" smtClean="0">
                  <a:latin typeface="+mn-lt"/>
                </a:rPr>
                <a:t>Coordinateur</a:t>
              </a:r>
              <a:endParaRPr lang="fr-FR" dirty="0">
                <a:latin typeface="+mn-lt"/>
              </a:endParaRPr>
            </a:p>
          </p:txBody>
        </p:sp>
      </p:grpSp>
      <p:grpSp>
        <p:nvGrpSpPr>
          <p:cNvPr id="43" name="Groupe 42"/>
          <p:cNvGrpSpPr/>
          <p:nvPr/>
        </p:nvGrpSpPr>
        <p:grpSpPr>
          <a:xfrm>
            <a:off x="6327470" y="2959246"/>
            <a:ext cx="2219898" cy="587566"/>
            <a:chOff x="5835268" y="3608536"/>
            <a:chExt cx="2219898" cy="587566"/>
          </a:xfrm>
        </p:grpSpPr>
        <p:cxnSp>
          <p:nvCxnSpPr>
            <p:cNvPr id="45" name="Connecteur droit 44"/>
            <p:cNvCxnSpPr/>
            <p:nvPr/>
          </p:nvCxnSpPr>
          <p:spPr>
            <a:xfrm>
              <a:off x="5903704" y="3629784"/>
              <a:ext cx="5968" cy="42187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nvGrpSpPr>
            <p:cNvPr id="44" name="Groupe 50"/>
            <p:cNvGrpSpPr/>
            <p:nvPr/>
          </p:nvGrpSpPr>
          <p:grpSpPr>
            <a:xfrm>
              <a:off x="5835268" y="3608536"/>
              <a:ext cx="2219898" cy="587566"/>
              <a:chOff x="5835268" y="3473068"/>
              <a:chExt cx="2219898" cy="587566"/>
            </a:xfrm>
          </p:grpSpPr>
          <p:cxnSp>
            <p:nvCxnSpPr>
              <p:cNvPr id="50" name="Connecteur droit 49"/>
              <p:cNvCxnSpPr/>
              <p:nvPr/>
            </p:nvCxnSpPr>
            <p:spPr>
              <a:xfrm>
                <a:off x="6586251" y="3484085"/>
                <a:ext cx="5968" cy="42187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7272051" y="3473068"/>
                <a:ext cx="5968" cy="42187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7972998" y="3494183"/>
                <a:ext cx="5968" cy="42187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6" name="Ellipse 45"/>
              <p:cNvSpPr/>
              <p:nvPr/>
            </p:nvSpPr>
            <p:spPr>
              <a:xfrm>
                <a:off x="5835268" y="3907315"/>
                <a:ext cx="152400"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7" name="Ellipse 46"/>
              <p:cNvSpPr/>
              <p:nvPr/>
            </p:nvSpPr>
            <p:spPr>
              <a:xfrm>
                <a:off x="6510051" y="3908234"/>
                <a:ext cx="152400"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8" name="Ellipse 47"/>
              <p:cNvSpPr/>
              <p:nvPr/>
            </p:nvSpPr>
            <p:spPr>
              <a:xfrm>
                <a:off x="7194932" y="3908234"/>
                <a:ext cx="152400"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9" name="Ellipse 48"/>
              <p:cNvSpPr/>
              <p:nvPr/>
            </p:nvSpPr>
            <p:spPr>
              <a:xfrm>
                <a:off x="7902766" y="3907315"/>
                <a:ext cx="152400"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grpSp>
      <p:sp>
        <p:nvSpPr>
          <p:cNvPr id="53" name="Rectangle 52"/>
          <p:cNvSpPr/>
          <p:nvPr/>
        </p:nvSpPr>
        <p:spPr>
          <a:xfrm>
            <a:off x="236951" y="3553674"/>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55" name="Titre 1"/>
          <p:cNvSpPr>
            <a:spLocks noGrp="1"/>
          </p:cNvSpPr>
          <p:nvPr>
            <p:ph type="title"/>
          </p:nvPr>
        </p:nvSpPr>
        <p:spPr>
          <a:xfrm>
            <a:off x="2699792" y="134938"/>
            <a:ext cx="6313582" cy="841106"/>
          </a:xfrm>
        </p:spPr>
        <p:txBody>
          <a:bodyPr>
            <a:noAutofit/>
          </a:bodyPr>
          <a:lstStyle/>
          <a:p>
            <a:r>
              <a:rPr lang="fr-FR" sz="2800" dirty="0">
                <a:latin typeface="Calibri" pitchFamily="34" charset="0"/>
                <a:cs typeface="Calibri" pitchFamily="34" charset="0"/>
              </a:rPr>
              <a:t>Structures-support des </a:t>
            </a:r>
            <a:r>
              <a:rPr lang="fr-FR" sz="2800" dirty="0" smtClean="0">
                <a:latin typeface="Calibri" pitchFamily="34" charset="0"/>
                <a:cs typeface="Calibri" pitchFamily="34" charset="0"/>
              </a:rPr>
              <a:t>projets (</a:t>
            </a:r>
            <a:r>
              <a:rPr lang="fr-FR" sz="2800" dirty="0">
                <a:latin typeface="Calibri" pitchFamily="34" charset="0"/>
                <a:cs typeface="Calibri" pitchFamily="34" charset="0"/>
              </a:rPr>
              <a:t>2/4</a:t>
            </a:r>
            <a:r>
              <a:rPr lang="fr-FR" sz="2800" dirty="0" smtClean="0">
                <a:latin typeface="Calibri" pitchFamily="34" charset="0"/>
                <a:cs typeface="Calibri" pitchFamily="34" charset="0"/>
              </a:rPr>
              <a:t>)</a:t>
            </a:r>
            <a:endParaRPr lang="fr-FR" sz="2800" dirty="0">
              <a:latin typeface="Calibri" pitchFamily="34" charset="0"/>
              <a:cs typeface="Calibri" pitchFamily="34" charset="0"/>
            </a:endParaRPr>
          </a:p>
        </p:txBody>
      </p:sp>
      <p:cxnSp>
        <p:nvCxnSpPr>
          <p:cNvPr id="83" name="Connecteur droit 82"/>
          <p:cNvCxnSpPr>
            <a:stCxn id="85" idx="3"/>
            <a:endCxn id="82" idx="2"/>
          </p:cNvCxnSpPr>
          <p:nvPr/>
        </p:nvCxnSpPr>
        <p:spPr>
          <a:xfrm>
            <a:off x="5251086" y="1700061"/>
            <a:ext cx="1110825" cy="136004"/>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4" name="Connecteur droit 83"/>
          <p:cNvCxnSpPr>
            <a:endCxn id="79" idx="2"/>
          </p:cNvCxnSpPr>
          <p:nvPr/>
        </p:nvCxnSpPr>
        <p:spPr>
          <a:xfrm>
            <a:off x="5724532" y="2569468"/>
            <a:ext cx="496268" cy="234619"/>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3357554" y="1500006"/>
            <a:ext cx="1893532" cy="400110"/>
          </a:xfrm>
          <a:prstGeom prst="rect">
            <a:avLst/>
          </a:prstGeom>
          <a:noFill/>
        </p:spPr>
        <p:txBody>
          <a:bodyPr wrap="none" rtlCol="0">
            <a:spAutoFit/>
          </a:bodyPr>
          <a:lstStyle/>
          <a:p>
            <a:r>
              <a:rPr lang="fr-FR" sz="2000" dirty="0" smtClean="0">
                <a:latin typeface="Calibri" pitchFamily="34" charset="0"/>
                <a:cs typeface="Calibri" pitchFamily="34" charset="0"/>
              </a:rPr>
              <a:t>Direction métier</a:t>
            </a:r>
            <a:endParaRPr lang="fr-FR" sz="2000" dirty="0">
              <a:latin typeface="Calibri" pitchFamily="34" charset="0"/>
              <a:cs typeface="Calibri" pitchFamily="34" charset="0"/>
            </a:endParaRPr>
          </a:p>
        </p:txBody>
      </p:sp>
      <p:sp>
        <p:nvSpPr>
          <p:cNvPr id="86" name="ZoneTexte 85"/>
          <p:cNvSpPr txBox="1"/>
          <p:nvPr/>
        </p:nvSpPr>
        <p:spPr>
          <a:xfrm>
            <a:off x="2743200" y="2214386"/>
            <a:ext cx="3044936" cy="400110"/>
          </a:xfrm>
          <a:prstGeom prst="rect">
            <a:avLst/>
          </a:prstGeom>
          <a:noFill/>
        </p:spPr>
        <p:txBody>
          <a:bodyPr wrap="none" rtlCol="0">
            <a:spAutoFit/>
          </a:bodyPr>
          <a:lstStyle/>
          <a:p>
            <a:r>
              <a:rPr lang="fr-FR" sz="2000" dirty="0" smtClean="0">
                <a:latin typeface="Calibri" pitchFamily="34" charset="0"/>
                <a:cs typeface="Calibri" pitchFamily="34" charset="0"/>
              </a:rPr>
              <a:t>Acteurs métier sur le projet</a:t>
            </a:r>
            <a:endParaRPr lang="fr-FR" sz="2000" dirty="0">
              <a:latin typeface="Calibri" pitchFamily="34" charset="0"/>
              <a:cs typeface="Calibri" pitchFamily="34" charset="0"/>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47</a:t>
            </a:fld>
            <a:endParaRPr lang="fr-FR" dirty="0"/>
          </a:p>
        </p:txBody>
      </p:sp>
      <p:sp>
        <p:nvSpPr>
          <p:cNvPr id="54" name="Text Box 6"/>
          <p:cNvSpPr txBox="1">
            <a:spLocks noChangeArrowheads="1"/>
          </p:cNvSpPr>
          <p:nvPr/>
        </p:nvSpPr>
        <p:spPr bwMode="auto">
          <a:xfrm>
            <a:off x="2672192" y="5377780"/>
            <a:ext cx="6553200" cy="2462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sz="1000" dirty="0" smtClean="0">
                <a:solidFill>
                  <a:sysClr val="windowText" lastClr="000000"/>
                </a:solidFill>
                <a:latin typeface="Calibri" pitchFamily="34" charset="0"/>
                <a:cs typeface="Calibri" pitchFamily="34" charset="0"/>
              </a:rPr>
              <a:t>ECOSIP/GIARD &amp; </a:t>
            </a:r>
            <a:r>
              <a:rPr lang="fr-FR" sz="1000" dirty="0">
                <a:solidFill>
                  <a:sysClr val="windowText" lastClr="000000"/>
                </a:solidFill>
                <a:latin typeface="Calibri" pitchFamily="34" charset="0"/>
                <a:cs typeface="Calibri" pitchFamily="34" charset="0"/>
              </a:rPr>
              <a:t>MIDLER </a:t>
            </a:r>
            <a:r>
              <a:rPr lang="fr-FR" sz="1000" dirty="0" smtClean="0">
                <a:solidFill>
                  <a:sysClr val="windowText" lastClr="000000"/>
                </a:solidFill>
                <a:latin typeface="Calibri" pitchFamily="34" charset="0"/>
                <a:cs typeface="Calibri" pitchFamily="34" charset="0"/>
              </a:rPr>
              <a:t>(1993) </a:t>
            </a:r>
            <a:endParaRPr lang="fr-FR" sz="1000" dirty="0">
              <a:solidFill>
                <a:sysClr val="windowText" lastClr="000000"/>
              </a:solidFill>
              <a:latin typeface="Calibri" pitchFamily="34" charset="0"/>
              <a:cs typeface="Calibri" pitchFamily="34" charset="0"/>
            </a:endParaRPr>
          </a:p>
        </p:txBody>
      </p:sp>
    </p:spTree>
    <p:extLst>
      <p:ext uri="{BB962C8B-B14F-4D97-AF65-F5344CB8AC3E}">
        <p14:creationId xmlns:p14="http://schemas.microsoft.com/office/powerpoint/2010/main" val="308958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e 36"/>
          <p:cNvGrpSpPr/>
          <p:nvPr/>
        </p:nvGrpSpPr>
        <p:grpSpPr>
          <a:xfrm>
            <a:off x="6220800" y="1504800"/>
            <a:ext cx="2438400" cy="2057400"/>
            <a:chOff x="5334000" y="2362200"/>
            <a:chExt cx="2438400" cy="2057400"/>
          </a:xfrm>
          <a:effectLst>
            <a:outerShdw blurRad="50800" dist="38100" dir="2700000" algn="tl" rotWithShape="0">
              <a:prstClr val="black">
                <a:alpha val="40000"/>
              </a:prstClr>
            </a:outerShdw>
          </a:effectLst>
        </p:grpSpPr>
        <p:grpSp>
          <p:nvGrpSpPr>
            <p:cNvPr id="58" name="Groupe 13"/>
            <p:cNvGrpSpPr/>
            <p:nvPr/>
          </p:nvGrpSpPr>
          <p:grpSpPr>
            <a:xfrm>
              <a:off x="5334000" y="2362200"/>
              <a:ext cx="381000" cy="2057400"/>
              <a:chOff x="5715000" y="2362200"/>
              <a:chExt cx="381000" cy="2057400"/>
            </a:xfrm>
          </p:grpSpPr>
          <p:grpSp>
            <p:nvGrpSpPr>
              <p:cNvPr id="78" name="Groupe 11"/>
              <p:cNvGrpSpPr/>
              <p:nvPr/>
            </p:nvGrpSpPr>
            <p:grpSpPr>
              <a:xfrm>
                <a:off x="5715000" y="2362200"/>
                <a:ext cx="381000" cy="2057400"/>
                <a:chOff x="5715000" y="2362200"/>
                <a:chExt cx="381000" cy="2057400"/>
              </a:xfrm>
            </p:grpSpPr>
            <p:sp>
              <p:nvSpPr>
                <p:cNvPr id="80" name="Rectangle 79"/>
                <p:cNvSpPr/>
                <p:nvPr/>
              </p:nvSpPr>
              <p:spPr>
                <a:xfrm>
                  <a:off x="5715000" y="2590800"/>
                  <a:ext cx="381000" cy="18288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1" name="Connecteur droit 80"/>
                <p:cNvCxnSpPr/>
                <p:nvPr/>
              </p:nvCxnSpPr>
              <p:spPr>
                <a:xfrm flipV="1">
                  <a:off x="5898444" y="2362200"/>
                  <a:ext cx="0" cy="2286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 name="Ellipse 81"/>
                <p:cNvSpPr/>
                <p:nvPr/>
              </p:nvSpPr>
              <p:spPr>
                <a:xfrm>
                  <a:off x="5856111" y="2441223"/>
                  <a:ext cx="76200" cy="76200"/>
                </a:xfrm>
                <a:prstGeom prst="ellipse">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grpSp>
          <p:sp>
            <p:nvSpPr>
              <p:cNvPr id="79" name="Ellipse 78"/>
              <p:cNvSpPr/>
              <p:nvPr/>
            </p:nvSpPr>
            <p:spPr>
              <a:xfrm>
                <a:off x="5715000" y="3256845"/>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9" name="Groupe 14"/>
            <p:cNvGrpSpPr/>
            <p:nvPr/>
          </p:nvGrpSpPr>
          <p:grpSpPr>
            <a:xfrm>
              <a:off x="6019800" y="2362200"/>
              <a:ext cx="381000" cy="2057400"/>
              <a:chOff x="5715000" y="2362200"/>
              <a:chExt cx="381000" cy="2057400"/>
            </a:xfrm>
          </p:grpSpPr>
          <p:grpSp>
            <p:nvGrpSpPr>
              <p:cNvPr id="73" name="Groupe 11"/>
              <p:cNvGrpSpPr/>
              <p:nvPr/>
            </p:nvGrpSpPr>
            <p:grpSpPr>
              <a:xfrm>
                <a:off x="5715000" y="2362200"/>
                <a:ext cx="381000" cy="2057400"/>
                <a:chOff x="5715000" y="2362200"/>
                <a:chExt cx="381000" cy="2057400"/>
              </a:xfrm>
            </p:grpSpPr>
            <p:sp>
              <p:nvSpPr>
                <p:cNvPr id="75" name="Rectangle 74"/>
                <p:cNvSpPr/>
                <p:nvPr/>
              </p:nvSpPr>
              <p:spPr>
                <a:xfrm>
                  <a:off x="5715000" y="2590800"/>
                  <a:ext cx="381000" cy="18288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6" name="Connecteur droit 75"/>
                <p:cNvCxnSpPr/>
                <p:nvPr/>
              </p:nvCxnSpPr>
              <p:spPr>
                <a:xfrm flipV="1">
                  <a:off x="5898444" y="2362200"/>
                  <a:ext cx="0" cy="2286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7" name="Ellipse 76"/>
                <p:cNvSpPr/>
                <p:nvPr/>
              </p:nvSpPr>
              <p:spPr>
                <a:xfrm>
                  <a:off x="5856111" y="2441223"/>
                  <a:ext cx="76200" cy="76200"/>
                </a:xfrm>
                <a:prstGeom prst="ellipse">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grpSp>
          <p:sp>
            <p:nvSpPr>
              <p:cNvPr id="74" name="Ellipse 73"/>
              <p:cNvSpPr/>
              <p:nvPr/>
            </p:nvSpPr>
            <p:spPr>
              <a:xfrm>
                <a:off x="5715000" y="3256845"/>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0" name="Groupe 20"/>
            <p:cNvGrpSpPr/>
            <p:nvPr/>
          </p:nvGrpSpPr>
          <p:grpSpPr>
            <a:xfrm>
              <a:off x="6705600" y="2362200"/>
              <a:ext cx="381000" cy="2057400"/>
              <a:chOff x="5715000" y="2362200"/>
              <a:chExt cx="381000" cy="2057400"/>
            </a:xfrm>
          </p:grpSpPr>
          <p:grpSp>
            <p:nvGrpSpPr>
              <p:cNvPr id="68" name="Groupe 67"/>
              <p:cNvGrpSpPr/>
              <p:nvPr/>
            </p:nvGrpSpPr>
            <p:grpSpPr>
              <a:xfrm>
                <a:off x="5715000" y="2362200"/>
                <a:ext cx="381000" cy="2057400"/>
                <a:chOff x="5715000" y="2362200"/>
                <a:chExt cx="381000" cy="2057400"/>
              </a:xfrm>
            </p:grpSpPr>
            <p:sp>
              <p:nvSpPr>
                <p:cNvPr id="70" name="Rectangle 69"/>
                <p:cNvSpPr/>
                <p:nvPr/>
              </p:nvSpPr>
              <p:spPr>
                <a:xfrm>
                  <a:off x="5715000" y="2590800"/>
                  <a:ext cx="381000" cy="18288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1" name="Connecteur droit 70"/>
                <p:cNvCxnSpPr/>
                <p:nvPr/>
              </p:nvCxnSpPr>
              <p:spPr>
                <a:xfrm flipV="1">
                  <a:off x="5898444" y="2362200"/>
                  <a:ext cx="0" cy="2286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2" name="Ellipse 71"/>
                <p:cNvSpPr/>
                <p:nvPr/>
              </p:nvSpPr>
              <p:spPr>
                <a:xfrm>
                  <a:off x="5856111" y="2441223"/>
                  <a:ext cx="76200" cy="76200"/>
                </a:xfrm>
                <a:prstGeom prst="ellipse">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grpSp>
          <p:sp>
            <p:nvSpPr>
              <p:cNvPr id="69" name="Ellipse 68"/>
              <p:cNvSpPr/>
              <p:nvPr/>
            </p:nvSpPr>
            <p:spPr>
              <a:xfrm>
                <a:off x="5715000" y="3256845"/>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1" name="Groupe 26"/>
            <p:cNvGrpSpPr/>
            <p:nvPr/>
          </p:nvGrpSpPr>
          <p:grpSpPr>
            <a:xfrm>
              <a:off x="7391400" y="2362200"/>
              <a:ext cx="381000" cy="2057400"/>
              <a:chOff x="5715000" y="2362200"/>
              <a:chExt cx="381000" cy="2057400"/>
            </a:xfrm>
          </p:grpSpPr>
          <p:grpSp>
            <p:nvGrpSpPr>
              <p:cNvPr id="63" name="Groupe 11"/>
              <p:cNvGrpSpPr/>
              <p:nvPr/>
            </p:nvGrpSpPr>
            <p:grpSpPr>
              <a:xfrm>
                <a:off x="5715000" y="2362200"/>
                <a:ext cx="381000" cy="2057400"/>
                <a:chOff x="5715000" y="2362200"/>
                <a:chExt cx="381000" cy="2057400"/>
              </a:xfrm>
            </p:grpSpPr>
            <p:sp>
              <p:nvSpPr>
                <p:cNvPr id="65" name="Rectangle 64"/>
                <p:cNvSpPr/>
                <p:nvPr/>
              </p:nvSpPr>
              <p:spPr>
                <a:xfrm>
                  <a:off x="5715000" y="2590800"/>
                  <a:ext cx="381000" cy="18288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6" name="Connecteur droit 65"/>
                <p:cNvCxnSpPr/>
                <p:nvPr/>
              </p:nvCxnSpPr>
              <p:spPr>
                <a:xfrm flipV="1">
                  <a:off x="5898444" y="2362200"/>
                  <a:ext cx="0" cy="2286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7" name="Ellipse 66"/>
                <p:cNvSpPr/>
                <p:nvPr/>
              </p:nvSpPr>
              <p:spPr>
                <a:xfrm>
                  <a:off x="5856111" y="2441223"/>
                  <a:ext cx="76200" cy="76200"/>
                </a:xfrm>
                <a:prstGeom prst="ellipse">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grpSp>
          <p:sp>
            <p:nvSpPr>
              <p:cNvPr id="64" name="Ellipse 63"/>
              <p:cNvSpPr/>
              <p:nvPr/>
            </p:nvSpPr>
            <p:spPr>
              <a:xfrm>
                <a:off x="5715000" y="3256845"/>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62" name="Connecteur droit 61"/>
            <p:cNvCxnSpPr/>
            <p:nvPr/>
          </p:nvCxnSpPr>
          <p:spPr>
            <a:xfrm>
              <a:off x="5514978" y="2362208"/>
              <a:ext cx="2066544"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3" name="Connecteur droit 82"/>
          <p:cNvCxnSpPr>
            <a:stCxn id="85" idx="3"/>
            <a:endCxn id="82" idx="2"/>
          </p:cNvCxnSpPr>
          <p:nvPr/>
        </p:nvCxnSpPr>
        <p:spPr>
          <a:xfrm>
            <a:off x="5251086" y="1485919"/>
            <a:ext cx="1110825" cy="136004"/>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4" name="Connecteur droit 83"/>
          <p:cNvCxnSpPr>
            <a:endCxn id="79" idx="2"/>
          </p:cNvCxnSpPr>
          <p:nvPr/>
        </p:nvCxnSpPr>
        <p:spPr>
          <a:xfrm>
            <a:off x="5788136" y="2281436"/>
            <a:ext cx="432664" cy="308509"/>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3357554" y="1285864"/>
            <a:ext cx="1893532" cy="400110"/>
          </a:xfrm>
          <a:prstGeom prst="rect">
            <a:avLst/>
          </a:prstGeom>
          <a:noFill/>
        </p:spPr>
        <p:txBody>
          <a:bodyPr wrap="none" rtlCol="0">
            <a:spAutoFit/>
          </a:bodyPr>
          <a:lstStyle/>
          <a:p>
            <a:r>
              <a:rPr lang="fr-FR" sz="2000" dirty="0" smtClean="0">
                <a:latin typeface="Calibri" pitchFamily="34" charset="0"/>
                <a:cs typeface="Calibri" pitchFamily="34" charset="0"/>
              </a:rPr>
              <a:t>Direction métier</a:t>
            </a:r>
            <a:endParaRPr lang="fr-FR" sz="2000" dirty="0">
              <a:latin typeface="Calibri" pitchFamily="34" charset="0"/>
              <a:cs typeface="Calibri" pitchFamily="34" charset="0"/>
            </a:endParaRPr>
          </a:p>
        </p:txBody>
      </p:sp>
      <p:sp>
        <p:nvSpPr>
          <p:cNvPr id="86" name="ZoneTexte 85"/>
          <p:cNvSpPr txBox="1"/>
          <p:nvPr/>
        </p:nvSpPr>
        <p:spPr>
          <a:xfrm>
            <a:off x="2743200" y="2000244"/>
            <a:ext cx="3044936" cy="400110"/>
          </a:xfrm>
          <a:prstGeom prst="rect">
            <a:avLst/>
          </a:prstGeom>
          <a:noFill/>
        </p:spPr>
        <p:txBody>
          <a:bodyPr wrap="none" rtlCol="0">
            <a:spAutoFit/>
          </a:bodyPr>
          <a:lstStyle/>
          <a:p>
            <a:r>
              <a:rPr lang="fr-FR" sz="2000" dirty="0" smtClean="0">
                <a:latin typeface="Calibri" pitchFamily="34" charset="0"/>
                <a:cs typeface="Calibri" pitchFamily="34" charset="0"/>
              </a:rPr>
              <a:t>Acteurs métier sur le projet</a:t>
            </a:r>
            <a:endParaRPr lang="fr-FR" sz="2000" dirty="0">
              <a:latin typeface="Calibri" pitchFamily="34" charset="0"/>
              <a:cs typeface="Calibri" pitchFamily="34" charset="0"/>
            </a:endParaRPr>
          </a:p>
        </p:txBody>
      </p:sp>
      <p:sp>
        <p:nvSpPr>
          <p:cNvPr id="2" name="Titre 1"/>
          <p:cNvSpPr>
            <a:spLocks noGrp="1"/>
          </p:cNvSpPr>
          <p:nvPr>
            <p:ph type="title"/>
          </p:nvPr>
        </p:nvSpPr>
        <p:spPr>
          <a:xfrm>
            <a:off x="2699792" y="134937"/>
            <a:ext cx="6313582" cy="792739"/>
          </a:xfrm>
        </p:spPr>
        <p:txBody>
          <a:bodyPr>
            <a:noAutofit/>
          </a:bodyPr>
          <a:lstStyle/>
          <a:p>
            <a:r>
              <a:rPr lang="fr-FR" sz="2800" dirty="0">
                <a:latin typeface="Calibri" pitchFamily="34" charset="0"/>
                <a:cs typeface="Calibri" pitchFamily="34" charset="0"/>
              </a:rPr>
              <a:t>Structures-support des </a:t>
            </a:r>
            <a:r>
              <a:rPr lang="fr-FR" sz="2800" dirty="0" smtClean="0">
                <a:latin typeface="Calibri" pitchFamily="34" charset="0"/>
                <a:cs typeface="Calibri" pitchFamily="34" charset="0"/>
              </a:rPr>
              <a:t>projets (</a:t>
            </a:r>
            <a:r>
              <a:rPr lang="fr-FR" sz="2800" dirty="0">
                <a:latin typeface="Calibri" pitchFamily="34" charset="0"/>
                <a:cs typeface="Calibri" pitchFamily="34" charset="0"/>
              </a:rPr>
              <a:t>3/4</a:t>
            </a:r>
            <a:r>
              <a:rPr lang="fr-FR" sz="2800" dirty="0" smtClean="0">
                <a:latin typeface="Calibri" pitchFamily="34" charset="0"/>
                <a:cs typeface="Calibri" pitchFamily="34" charset="0"/>
              </a:rPr>
              <a:t>)</a:t>
            </a:r>
            <a:endParaRPr lang="fr-FR" sz="2800" dirty="0">
              <a:latin typeface="Calibri" pitchFamily="34" charset="0"/>
              <a:cs typeface="Calibri" pitchFamily="34" charset="0"/>
            </a:endParaRPr>
          </a:p>
        </p:txBody>
      </p:sp>
      <p:grpSp>
        <p:nvGrpSpPr>
          <p:cNvPr id="35" name="Groupe 50"/>
          <p:cNvGrpSpPr/>
          <p:nvPr/>
        </p:nvGrpSpPr>
        <p:grpSpPr>
          <a:xfrm>
            <a:off x="6335090" y="2752724"/>
            <a:ext cx="2219898" cy="587566"/>
            <a:chOff x="5835268" y="3473068"/>
            <a:chExt cx="2219898" cy="587566"/>
          </a:xfrm>
        </p:grpSpPr>
        <p:sp>
          <p:nvSpPr>
            <p:cNvPr id="36" name="Ellipse 35"/>
            <p:cNvSpPr/>
            <p:nvPr/>
          </p:nvSpPr>
          <p:spPr>
            <a:xfrm>
              <a:off x="5835268" y="3907315"/>
              <a:ext cx="152400"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7" name="Ellipse 36"/>
            <p:cNvSpPr/>
            <p:nvPr/>
          </p:nvSpPr>
          <p:spPr>
            <a:xfrm>
              <a:off x="6510051" y="3908234"/>
              <a:ext cx="152400"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8" name="Ellipse 37"/>
            <p:cNvSpPr/>
            <p:nvPr/>
          </p:nvSpPr>
          <p:spPr>
            <a:xfrm>
              <a:off x="7194932" y="3908234"/>
              <a:ext cx="152400"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9" name="Ellipse 38"/>
            <p:cNvSpPr/>
            <p:nvPr/>
          </p:nvSpPr>
          <p:spPr>
            <a:xfrm>
              <a:off x="7902766" y="3907315"/>
              <a:ext cx="152400"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40" name="Connecteur droit 39"/>
            <p:cNvCxnSpPr>
              <a:stCxn id="26" idx="4"/>
              <a:endCxn id="36" idx="0"/>
            </p:cNvCxnSpPr>
            <p:nvPr/>
          </p:nvCxnSpPr>
          <p:spPr>
            <a:xfrm>
              <a:off x="5905500" y="3485445"/>
              <a:ext cx="5968" cy="42187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6586251" y="3484085"/>
              <a:ext cx="5968" cy="42187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7272051" y="3473068"/>
              <a:ext cx="5968" cy="42187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7972998" y="3494183"/>
              <a:ext cx="5968" cy="42187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45" name="Connecteur droit 44"/>
          <p:cNvCxnSpPr>
            <a:stCxn id="46" idx="0"/>
          </p:cNvCxnSpPr>
          <p:nvPr/>
        </p:nvCxnSpPr>
        <p:spPr>
          <a:xfrm rot="5400000" flipH="1" flipV="1">
            <a:off x="5518554" y="3303989"/>
            <a:ext cx="785816" cy="89297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4214810" y="4143384"/>
            <a:ext cx="2500330" cy="384721"/>
          </a:xfrm>
          <a:prstGeom prst="rect">
            <a:avLst/>
          </a:prstGeom>
          <a:noFill/>
        </p:spPr>
        <p:txBody>
          <a:bodyPr wrap="square" rtlCol="0">
            <a:spAutoFit/>
          </a:bodyPr>
          <a:lstStyle/>
          <a:p>
            <a:r>
              <a:rPr lang="fr-FR" dirty="0" smtClean="0">
                <a:latin typeface="+mn-lt"/>
              </a:rPr>
              <a:t>Chef de projet métier</a:t>
            </a:r>
            <a:endParaRPr lang="fr-FR" dirty="0">
              <a:latin typeface="+mn-lt"/>
            </a:endParaRPr>
          </a:p>
        </p:txBody>
      </p:sp>
      <p:grpSp>
        <p:nvGrpSpPr>
          <p:cNvPr id="47" name="Groupe 68"/>
          <p:cNvGrpSpPr/>
          <p:nvPr/>
        </p:nvGrpSpPr>
        <p:grpSpPr>
          <a:xfrm>
            <a:off x="5508584" y="2371610"/>
            <a:ext cx="3390652" cy="1265621"/>
            <a:chOff x="5297983" y="4720242"/>
            <a:chExt cx="3124200" cy="533400"/>
          </a:xfrm>
        </p:grpSpPr>
        <p:sp>
          <p:nvSpPr>
            <p:cNvPr id="48" name="Rectangle à coins arrondis 47"/>
            <p:cNvSpPr/>
            <p:nvPr/>
          </p:nvSpPr>
          <p:spPr>
            <a:xfrm>
              <a:off x="5297983" y="4720242"/>
              <a:ext cx="3124200" cy="533400"/>
            </a:xfrm>
            <a:prstGeom prst="roundRect">
              <a:avLst/>
            </a:prstGeom>
            <a:solidFill>
              <a:schemeClr val="bg2">
                <a:lumMod val="90000"/>
                <a:alpha val="3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p:cNvSpPr/>
            <p:nvPr/>
          </p:nvSpPr>
          <p:spPr>
            <a:xfrm>
              <a:off x="5575712" y="4968773"/>
              <a:ext cx="228600" cy="103283"/>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grpSp>
        <p:nvGrpSpPr>
          <p:cNvPr id="50" name="Groupe 66"/>
          <p:cNvGrpSpPr/>
          <p:nvPr/>
        </p:nvGrpSpPr>
        <p:grpSpPr>
          <a:xfrm>
            <a:off x="2743200" y="3083842"/>
            <a:ext cx="3066800" cy="653679"/>
            <a:chOff x="2743200" y="3083842"/>
            <a:chExt cx="3066800" cy="653679"/>
          </a:xfrm>
        </p:grpSpPr>
        <p:cxnSp>
          <p:nvCxnSpPr>
            <p:cNvPr id="51" name="Connecteur droit 50"/>
            <p:cNvCxnSpPr>
              <a:stCxn id="52" idx="3"/>
              <a:endCxn id="49" idx="2"/>
            </p:cNvCxnSpPr>
            <p:nvPr/>
          </p:nvCxnSpPr>
          <p:spPr>
            <a:xfrm flipV="1">
              <a:off x="4811587" y="3083842"/>
              <a:ext cx="998413" cy="461319"/>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2743200" y="3352800"/>
              <a:ext cx="2068387" cy="384721"/>
            </a:xfrm>
            <a:prstGeom prst="rect">
              <a:avLst/>
            </a:prstGeom>
            <a:noFill/>
          </p:spPr>
          <p:txBody>
            <a:bodyPr wrap="none" rtlCol="0">
              <a:spAutoFit/>
            </a:bodyPr>
            <a:lstStyle/>
            <a:p>
              <a:r>
                <a:rPr lang="fr-FR" dirty="0" smtClean="0">
                  <a:latin typeface="+mn-lt"/>
                </a:rPr>
                <a:t>Directeur de projet</a:t>
              </a:r>
              <a:endParaRPr lang="fr-FR" dirty="0">
                <a:latin typeface="+mn-lt"/>
              </a:endParaRPr>
            </a:p>
          </p:txBody>
        </p:sp>
      </p:grpSp>
      <p:sp>
        <p:nvSpPr>
          <p:cNvPr id="53" name="Rectangle 52"/>
          <p:cNvSpPr/>
          <p:nvPr/>
        </p:nvSpPr>
        <p:spPr>
          <a:xfrm>
            <a:off x="236951" y="3934355"/>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0"/>
          </p:nvPr>
        </p:nvSpPr>
        <p:spPr/>
        <p:txBody>
          <a:bodyPr/>
          <a:lstStyle/>
          <a:p>
            <a:pPr>
              <a:defRPr/>
            </a:pPr>
            <a:fld id="{7F07B8DE-9430-46E8-A38B-5DA0DE501445}" type="slidenum">
              <a:rPr lang="fr-FR" smtClean="0"/>
              <a:pPr>
                <a:defRPr/>
              </a:pPr>
              <a:t>48</a:t>
            </a:fld>
            <a:endParaRPr lang="fr-FR" dirty="0"/>
          </a:p>
        </p:txBody>
      </p:sp>
      <p:sp>
        <p:nvSpPr>
          <p:cNvPr id="56" name="Text Box 5"/>
          <p:cNvSpPr txBox="1">
            <a:spLocks noChangeArrowheads="1"/>
          </p:cNvSpPr>
          <p:nvPr/>
        </p:nvSpPr>
        <p:spPr bwMode="auto">
          <a:xfrm>
            <a:off x="2877688" y="4933968"/>
            <a:ext cx="578151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sz="2000" b="1" dirty="0">
                <a:latin typeface="Calibri" pitchFamily="34" charset="0"/>
                <a:cs typeface="Calibri" pitchFamily="34" charset="0"/>
              </a:rPr>
              <a:t>Structure « </a:t>
            </a:r>
            <a:r>
              <a:rPr lang="fr-FR" sz="2000" b="1" dirty="0" smtClean="0">
                <a:latin typeface="Calibri" pitchFamily="34" charset="0"/>
                <a:cs typeface="Calibri" pitchFamily="34" charset="0"/>
              </a:rPr>
              <a:t>matricielle forte »</a:t>
            </a:r>
            <a:endParaRPr lang="fr-FR" sz="2000" b="1" dirty="0">
              <a:latin typeface="Calibri" pitchFamily="34" charset="0"/>
              <a:cs typeface="Calibri" pitchFamily="34" charset="0"/>
            </a:endParaRPr>
          </a:p>
        </p:txBody>
      </p:sp>
      <p:sp>
        <p:nvSpPr>
          <p:cNvPr id="87" name="Text Box 6"/>
          <p:cNvSpPr txBox="1">
            <a:spLocks noChangeArrowheads="1"/>
          </p:cNvSpPr>
          <p:nvPr/>
        </p:nvSpPr>
        <p:spPr bwMode="auto">
          <a:xfrm>
            <a:off x="2672192" y="5377780"/>
            <a:ext cx="6553200" cy="2462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sz="1000" dirty="0" smtClean="0">
                <a:solidFill>
                  <a:sysClr val="windowText" lastClr="000000"/>
                </a:solidFill>
                <a:latin typeface="Calibri" pitchFamily="34" charset="0"/>
                <a:cs typeface="Calibri" pitchFamily="34" charset="0"/>
              </a:rPr>
              <a:t>ECOSIP/GIARD &amp; </a:t>
            </a:r>
            <a:r>
              <a:rPr lang="fr-FR" sz="1000" dirty="0">
                <a:solidFill>
                  <a:sysClr val="windowText" lastClr="000000"/>
                </a:solidFill>
                <a:latin typeface="Calibri" pitchFamily="34" charset="0"/>
                <a:cs typeface="Calibri" pitchFamily="34" charset="0"/>
              </a:rPr>
              <a:t>MIDLER </a:t>
            </a:r>
            <a:r>
              <a:rPr lang="fr-FR" sz="1000" dirty="0" smtClean="0">
                <a:solidFill>
                  <a:sysClr val="windowText" lastClr="000000"/>
                </a:solidFill>
                <a:latin typeface="Calibri" pitchFamily="34" charset="0"/>
                <a:cs typeface="Calibri" pitchFamily="34" charset="0"/>
              </a:rPr>
              <a:t>(1993) </a:t>
            </a:r>
            <a:endParaRPr lang="fr-FR" sz="1000" dirty="0">
              <a:solidFill>
                <a:sysClr val="windowText" lastClr="000000"/>
              </a:solidFill>
              <a:latin typeface="Calibri" pitchFamily="34" charset="0"/>
              <a:cs typeface="Calibri" pitchFamily="34" charset="0"/>
            </a:endParaRPr>
          </a:p>
        </p:txBody>
      </p:sp>
    </p:spTree>
    <p:extLst>
      <p:ext uri="{BB962C8B-B14F-4D97-AF65-F5344CB8AC3E}">
        <p14:creationId xmlns:p14="http://schemas.microsoft.com/office/powerpoint/2010/main" val="102476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e 36"/>
          <p:cNvGrpSpPr/>
          <p:nvPr/>
        </p:nvGrpSpPr>
        <p:grpSpPr>
          <a:xfrm>
            <a:off x="6220800" y="1276236"/>
            <a:ext cx="2438400" cy="2057400"/>
            <a:chOff x="5334000" y="2362200"/>
            <a:chExt cx="2438400" cy="2057400"/>
          </a:xfrm>
          <a:effectLst>
            <a:outerShdw blurRad="50800" dist="38100" dir="2700000" algn="tl" rotWithShape="0">
              <a:prstClr val="black">
                <a:alpha val="40000"/>
              </a:prstClr>
            </a:outerShdw>
          </a:effectLst>
        </p:grpSpPr>
        <p:grpSp>
          <p:nvGrpSpPr>
            <p:cNvPr id="138" name="Groupe 11"/>
            <p:cNvGrpSpPr/>
            <p:nvPr/>
          </p:nvGrpSpPr>
          <p:grpSpPr>
            <a:xfrm>
              <a:off x="5334000" y="2362200"/>
              <a:ext cx="381000" cy="2057400"/>
              <a:chOff x="5715000" y="2362200"/>
              <a:chExt cx="381000" cy="2057400"/>
            </a:xfrm>
          </p:grpSpPr>
          <p:sp>
            <p:nvSpPr>
              <p:cNvPr id="140" name="Rectangle 139"/>
              <p:cNvSpPr/>
              <p:nvPr/>
            </p:nvSpPr>
            <p:spPr>
              <a:xfrm>
                <a:off x="5715000" y="2590800"/>
                <a:ext cx="381000" cy="18288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1" name="Connecteur droit 140"/>
              <p:cNvCxnSpPr/>
              <p:nvPr/>
            </p:nvCxnSpPr>
            <p:spPr>
              <a:xfrm flipV="1">
                <a:off x="5898444" y="2362200"/>
                <a:ext cx="0" cy="2286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2" name="Ellipse 141"/>
              <p:cNvSpPr/>
              <p:nvPr/>
            </p:nvSpPr>
            <p:spPr>
              <a:xfrm>
                <a:off x="5856111" y="2441223"/>
                <a:ext cx="76200" cy="76200"/>
              </a:xfrm>
              <a:prstGeom prst="ellipse">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grpSp>
        <p:grpSp>
          <p:nvGrpSpPr>
            <p:cNvPr id="133" name="Groupe 11"/>
            <p:cNvGrpSpPr/>
            <p:nvPr/>
          </p:nvGrpSpPr>
          <p:grpSpPr>
            <a:xfrm>
              <a:off x="6019800" y="2362200"/>
              <a:ext cx="381000" cy="2057400"/>
              <a:chOff x="5715000" y="2362200"/>
              <a:chExt cx="381000" cy="2057400"/>
            </a:xfrm>
          </p:grpSpPr>
          <p:sp>
            <p:nvSpPr>
              <p:cNvPr id="135" name="Rectangle 134"/>
              <p:cNvSpPr/>
              <p:nvPr/>
            </p:nvSpPr>
            <p:spPr>
              <a:xfrm>
                <a:off x="5715000" y="2590800"/>
                <a:ext cx="381000" cy="18288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6" name="Connecteur droit 135"/>
              <p:cNvCxnSpPr/>
              <p:nvPr/>
            </p:nvCxnSpPr>
            <p:spPr>
              <a:xfrm flipV="1">
                <a:off x="5898444" y="2362200"/>
                <a:ext cx="0" cy="2286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Ellipse 136"/>
              <p:cNvSpPr/>
              <p:nvPr/>
            </p:nvSpPr>
            <p:spPr>
              <a:xfrm>
                <a:off x="5856111" y="2441223"/>
                <a:ext cx="76200" cy="76200"/>
              </a:xfrm>
              <a:prstGeom prst="ellipse">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grpSp>
        <p:grpSp>
          <p:nvGrpSpPr>
            <p:cNvPr id="128" name="Groupe 127"/>
            <p:cNvGrpSpPr/>
            <p:nvPr/>
          </p:nvGrpSpPr>
          <p:grpSpPr>
            <a:xfrm>
              <a:off x="6705600" y="2362200"/>
              <a:ext cx="381000" cy="2057400"/>
              <a:chOff x="5715000" y="2362200"/>
              <a:chExt cx="381000" cy="2057400"/>
            </a:xfrm>
          </p:grpSpPr>
          <p:sp>
            <p:nvSpPr>
              <p:cNvPr id="130" name="Rectangle 129"/>
              <p:cNvSpPr/>
              <p:nvPr/>
            </p:nvSpPr>
            <p:spPr>
              <a:xfrm>
                <a:off x="5715000" y="2590800"/>
                <a:ext cx="381000" cy="18288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1" name="Connecteur droit 130"/>
              <p:cNvCxnSpPr/>
              <p:nvPr/>
            </p:nvCxnSpPr>
            <p:spPr>
              <a:xfrm flipV="1">
                <a:off x="5898444" y="2362200"/>
                <a:ext cx="0" cy="2286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2" name="Ellipse 131"/>
              <p:cNvSpPr/>
              <p:nvPr/>
            </p:nvSpPr>
            <p:spPr>
              <a:xfrm>
                <a:off x="5856111" y="2441223"/>
                <a:ext cx="76200" cy="76200"/>
              </a:xfrm>
              <a:prstGeom prst="ellipse">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grpSp>
        <p:grpSp>
          <p:nvGrpSpPr>
            <p:cNvPr id="123" name="Groupe 11"/>
            <p:cNvGrpSpPr/>
            <p:nvPr/>
          </p:nvGrpSpPr>
          <p:grpSpPr>
            <a:xfrm>
              <a:off x="7391400" y="2362200"/>
              <a:ext cx="381000" cy="2057400"/>
              <a:chOff x="5715000" y="2362200"/>
              <a:chExt cx="381000" cy="2057400"/>
            </a:xfrm>
          </p:grpSpPr>
          <p:sp>
            <p:nvSpPr>
              <p:cNvPr id="125" name="Rectangle 124"/>
              <p:cNvSpPr/>
              <p:nvPr/>
            </p:nvSpPr>
            <p:spPr>
              <a:xfrm>
                <a:off x="5715000" y="2590800"/>
                <a:ext cx="381000" cy="18288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6" name="Connecteur droit 125"/>
              <p:cNvCxnSpPr/>
              <p:nvPr/>
            </p:nvCxnSpPr>
            <p:spPr>
              <a:xfrm flipV="1">
                <a:off x="5898444" y="2362200"/>
                <a:ext cx="0" cy="2286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7" name="Ellipse 126"/>
              <p:cNvSpPr/>
              <p:nvPr/>
            </p:nvSpPr>
            <p:spPr>
              <a:xfrm>
                <a:off x="5856111" y="2441223"/>
                <a:ext cx="76200" cy="76200"/>
              </a:xfrm>
              <a:prstGeom prst="ellipse">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grpSp>
        <p:cxnSp>
          <p:nvCxnSpPr>
            <p:cNvPr id="122" name="Connecteur droit 121"/>
            <p:cNvCxnSpPr/>
            <p:nvPr/>
          </p:nvCxnSpPr>
          <p:spPr>
            <a:xfrm>
              <a:off x="5514978" y="2362208"/>
              <a:ext cx="206654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Titre 1"/>
          <p:cNvSpPr>
            <a:spLocks noGrp="1"/>
          </p:cNvSpPr>
          <p:nvPr>
            <p:ph type="title"/>
          </p:nvPr>
        </p:nvSpPr>
        <p:spPr>
          <a:xfrm>
            <a:off x="2699792" y="134938"/>
            <a:ext cx="6313582" cy="820656"/>
          </a:xfrm>
        </p:spPr>
        <p:txBody>
          <a:bodyPr>
            <a:noAutofit/>
          </a:bodyPr>
          <a:lstStyle/>
          <a:p>
            <a:r>
              <a:rPr lang="fr-FR" sz="2800" dirty="0">
                <a:latin typeface="Calibri" pitchFamily="34" charset="0"/>
                <a:cs typeface="Calibri" pitchFamily="34" charset="0"/>
              </a:rPr>
              <a:t>Structures-support des </a:t>
            </a:r>
            <a:r>
              <a:rPr lang="fr-FR" sz="2800" dirty="0" smtClean="0">
                <a:latin typeface="Calibri" pitchFamily="34" charset="0"/>
                <a:cs typeface="Calibri" pitchFamily="34" charset="0"/>
              </a:rPr>
              <a:t>projets (</a:t>
            </a:r>
            <a:r>
              <a:rPr lang="fr-FR" sz="2800" dirty="0">
                <a:latin typeface="Calibri" pitchFamily="34" charset="0"/>
                <a:cs typeface="Calibri" pitchFamily="34" charset="0"/>
              </a:rPr>
              <a:t>4/4</a:t>
            </a:r>
            <a:r>
              <a:rPr lang="fr-FR" sz="2800" dirty="0" smtClean="0">
                <a:latin typeface="Calibri" pitchFamily="34" charset="0"/>
                <a:cs typeface="Calibri" pitchFamily="34" charset="0"/>
              </a:rPr>
              <a:t>)</a:t>
            </a:r>
            <a:endParaRPr lang="fr-FR" sz="2800" dirty="0">
              <a:latin typeface="Calibri" pitchFamily="34" charset="0"/>
              <a:cs typeface="Calibri" pitchFamily="34" charset="0"/>
            </a:endParaRPr>
          </a:p>
        </p:txBody>
      </p:sp>
      <p:grpSp>
        <p:nvGrpSpPr>
          <p:cNvPr id="4" name="Groupe 3"/>
          <p:cNvGrpSpPr/>
          <p:nvPr/>
        </p:nvGrpSpPr>
        <p:grpSpPr>
          <a:xfrm>
            <a:off x="5643570" y="3843382"/>
            <a:ext cx="3219288" cy="1157725"/>
            <a:chOff x="5105400" y="4648200"/>
            <a:chExt cx="3429000" cy="1371600"/>
          </a:xfrm>
        </p:grpSpPr>
        <p:sp>
          <p:nvSpPr>
            <p:cNvPr id="5" name="Rectangle à coins arrondis 4"/>
            <p:cNvSpPr/>
            <p:nvPr/>
          </p:nvSpPr>
          <p:spPr>
            <a:xfrm>
              <a:off x="5105400" y="4648200"/>
              <a:ext cx="3429000" cy="1371600"/>
            </a:xfrm>
            <a:prstGeom prst="roundRect">
              <a:avLst/>
            </a:prstGeom>
            <a:solidFill>
              <a:schemeClr val="bg2">
                <a:lumMod val="90000"/>
                <a:alpha val="3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0"/>
            <p:cNvGrpSpPr/>
            <p:nvPr/>
          </p:nvGrpSpPr>
          <p:grpSpPr>
            <a:xfrm>
              <a:off x="5804796" y="5279834"/>
              <a:ext cx="2312951" cy="587566"/>
              <a:chOff x="5804796" y="3473068"/>
              <a:chExt cx="2312951" cy="587566"/>
            </a:xfrm>
          </p:grpSpPr>
          <p:sp>
            <p:nvSpPr>
              <p:cNvPr id="7" name="Ellipse 6"/>
              <p:cNvSpPr/>
              <p:nvPr/>
            </p:nvSpPr>
            <p:spPr>
              <a:xfrm>
                <a:off x="5804796" y="3907315"/>
                <a:ext cx="152399"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8" name="Ellipse 7"/>
              <p:cNvSpPr/>
              <p:nvPr/>
            </p:nvSpPr>
            <p:spPr>
              <a:xfrm>
                <a:off x="6510051" y="3908234"/>
                <a:ext cx="152400"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9" name="Ellipse 8"/>
              <p:cNvSpPr/>
              <p:nvPr/>
            </p:nvSpPr>
            <p:spPr>
              <a:xfrm>
                <a:off x="7201425" y="3908234"/>
                <a:ext cx="152399"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 name="Ellipse 9"/>
              <p:cNvSpPr/>
              <p:nvPr/>
            </p:nvSpPr>
            <p:spPr>
              <a:xfrm>
                <a:off x="7965348" y="3907315"/>
                <a:ext cx="152399"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11" name="Connecteur droit 10"/>
              <p:cNvCxnSpPr>
                <a:endCxn id="7" idx="0"/>
              </p:cNvCxnSpPr>
              <p:nvPr/>
            </p:nvCxnSpPr>
            <p:spPr>
              <a:xfrm>
                <a:off x="5875029" y="3485445"/>
                <a:ext cx="5968" cy="421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6586251" y="3484085"/>
                <a:ext cx="5968" cy="421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7278544" y="3473068"/>
                <a:ext cx="5968" cy="421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8030084" y="3494184"/>
                <a:ext cx="5968" cy="42187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7" name="Text Box 5"/>
          <p:cNvSpPr txBox="1">
            <a:spLocks noChangeArrowheads="1"/>
          </p:cNvSpPr>
          <p:nvPr/>
        </p:nvSpPr>
        <p:spPr bwMode="auto">
          <a:xfrm>
            <a:off x="2571736" y="5089748"/>
            <a:ext cx="657226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sz="2000" b="1" dirty="0">
                <a:latin typeface="Calibri" pitchFamily="34" charset="0"/>
                <a:cs typeface="Calibri" pitchFamily="34" charset="0"/>
              </a:rPr>
              <a:t>Structure « </a:t>
            </a:r>
            <a:r>
              <a:rPr lang="fr-FR" sz="2000" b="1" dirty="0" smtClean="0">
                <a:latin typeface="Calibri" pitchFamily="34" charset="0"/>
                <a:cs typeface="Calibri" pitchFamily="34" charset="0"/>
              </a:rPr>
              <a:t>équipe dédiée », projet sorti</a:t>
            </a:r>
            <a:endParaRPr lang="fr-FR" sz="2000" b="1" dirty="0">
              <a:latin typeface="Calibri" pitchFamily="34" charset="0"/>
              <a:cs typeface="Calibri" pitchFamily="34" charset="0"/>
            </a:endParaRPr>
          </a:p>
        </p:txBody>
      </p:sp>
      <p:cxnSp>
        <p:nvCxnSpPr>
          <p:cNvPr id="39" name="Connecteur droit 38"/>
          <p:cNvCxnSpPr>
            <a:stCxn id="40" idx="3"/>
            <a:endCxn id="45" idx="3"/>
          </p:cNvCxnSpPr>
          <p:nvPr/>
        </p:nvCxnSpPr>
        <p:spPr>
          <a:xfrm>
            <a:off x="4857752" y="4162492"/>
            <a:ext cx="979702" cy="374434"/>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2667000" y="3962437"/>
            <a:ext cx="2190752" cy="400110"/>
          </a:xfrm>
          <a:prstGeom prst="rect">
            <a:avLst/>
          </a:prstGeom>
          <a:noFill/>
        </p:spPr>
        <p:txBody>
          <a:bodyPr wrap="square" rtlCol="0">
            <a:spAutoFit/>
          </a:bodyPr>
          <a:lstStyle/>
          <a:p>
            <a:r>
              <a:rPr lang="fr-FR" sz="2000" dirty="0" smtClean="0">
                <a:latin typeface="Calibri" pitchFamily="34" charset="0"/>
                <a:cs typeface="Calibri" pitchFamily="34" charset="0"/>
              </a:rPr>
              <a:t>Directeur de projet</a:t>
            </a:r>
            <a:endParaRPr lang="fr-FR" sz="2000" dirty="0">
              <a:latin typeface="Calibri" pitchFamily="34" charset="0"/>
              <a:cs typeface="Calibri" pitchFamily="34" charset="0"/>
            </a:endParaRPr>
          </a:p>
        </p:txBody>
      </p:sp>
      <p:grpSp>
        <p:nvGrpSpPr>
          <p:cNvPr id="41" name="Groupe 72"/>
          <p:cNvGrpSpPr/>
          <p:nvPr/>
        </p:nvGrpSpPr>
        <p:grpSpPr>
          <a:xfrm>
            <a:off x="8527348" y="3913015"/>
            <a:ext cx="533400" cy="1250415"/>
            <a:chOff x="8229600" y="3276600"/>
            <a:chExt cx="533400" cy="1250415"/>
          </a:xfrm>
        </p:grpSpPr>
        <p:sp>
          <p:nvSpPr>
            <p:cNvPr id="42" name="Ellipse 41"/>
            <p:cNvSpPr/>
            <p:nvPr/>
          </p:nvSpPr>
          <p:spPr>
            <a:xfrm>
              <a:off x="8229600" y="3962400"/>
              <a:ext cx="533400" cy="564615"/>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3" name="Ellipse 42"/>
            <p:cNvSpPr/>
            <p:nvPr/>
          </p:nvSpPr>
          <p:spPr>
            <a:xfrm>
              <a:off x="8382000" y="3276600"/>
              <a:ext cx="304800" cy="322637"/>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grpSp>
        <p:nvGrpSpPr>
          <p:cNvPr id="44" name="Groupe 43"/>
          <p:cNvGrpSpPr/>
          <p:nvPr/>
        </p:nvGrpSpPr>
        <p:grpSpPr>
          <a:xfrm>
            <a:off x="5709642" y="4081636"/>
            <a:ext cx="341970" cy="494184"/>
            <a:chOff x="5181600" y="5105401"/>
            <a:chExt cx="341970" cy="494184"/>
          </a:xfrm>
        </p:grpSpPr>
        <p:sp>
          <p:nvSpPr>
            <p:cNvPr id="45" name="Ellipse 44"/>
            <p:cNvSpPr/>
            <p:nvPr/>
          </p:nvSpPr>
          <p:spPr>
            <a:xfrm>
              <a:off x="5272668" y="5334000"/>
              <a:ext cx="250902" cy="265585"/>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6" name="Ellipse 45"/>
            <p:cNvSpPr/>
            <p:nvPr/>
          </p:nvSpPr>
          <p:spPr>
            <a:xfrm>
              <a:off x="5266226" y="5105401"/>
              <a:ext cx="143974" cy="152400"/>
            </a:xfrm>
            <a:prstGeom prst="ellipse">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7" name="Ellipse 46"/>
            <p:cNvSpPr/>
            <p:nvPr/>
          </p:nvSpPr>
          <p:spPr>
            <a:xfrm>
              <a:off x="5181600" y="5257800"/>
              <a:ext cx="143974" cy="152400"/>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grpSp>
        <p:nvGrpSpPr>
          <p:cNvPr id="48" name="Groupe 47"/>
          <p:cNvGrpSpPr/>
          <p:nvPr/>
        </p:nvGrpSpPr>
        <p:grpSpPr>
          <a:xfrm>
            <a:off x="6215074" y="2128870"/>
            <a:ext cx="2438400" cy="381000"/>
            <a:chOff x="5715000" y="4876800"/>
            <a:chExt cx="2438400" cy="381000"/>
          </a:xfrm>
        </p:grpSpPr>
        <p:sp>
          <p:nvSpPr>
            <p:cNvPr id="49" name="Ellipse 48"/>
            <p:cNvSpPr/>
            <p:nvPr/>
          </p:nvSpPr>
          <p:spPr>
            <a:xfrm>
              <a:off x="5715000" y="4876800"/>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6400800" y="4876800"/>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p:cNvSpPr/>
            <p:nvPr/>
          </p:nvSpPr>
          <p:spPr>
            <a:xfrm>
              <a:off x="7086600" y="4876800"/>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p:cNvSpPr/>
            <p:nvPr/>
          </p:nvSpPr>
          <p:spPr>
            <a:xfrm>
              <a:off x="7772400" y="4876800"/>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4" name="Rectangle 53"/>
          <p:cNvSpPr/>
          <p:nvPr/>
        </p:nvSpPr>
        <p:spPr>
          <a:xfrm>
            <a:off x="227621" y="4303006"/>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cxnSp>
        <p:nvCxnSpPr>
          <p:cNvPr id="143" name="Connecteur droit 142"/>
          <p:cNvCxnSpPr>
            <a:stCxn id="145" idx="3"/>
            <a:endCxn id="142" idx="2"/>
          </p:cNvCxnSpPr>
          <p:nvPr/>
        </p:nvCxnSpPr>
        <p:spPr>
          <a:xfrm>
            <a:off x="5251086" y="1257355"/>
            <a:ext cx="1110825" cy="136004"/>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45" name="ZoneTexte 144"/>
          <p:cNvSpPr txBox="1"/>
          <p:nvPr/>
        </p:nvSpPr>
        <p:spPr>
          <a:xfrm>
            <a:off x="3357554" y="1057300"/>
            <a:ext cx="1893532" cy="400110"/>
          </a:xfrm>
          <a:prstGeom prst="rect">
            <a:avLst/>
          </a:prstGeom>
          <a:noFill/>
        </p:spPr>
        <p:txBody>
          <a:bodyPr wrap="none" rtlCol="0">
            <a:spAutoFit/>
          </a:bodyPr>
          <a:lstStyle/>
          <a:p>
            <a:r>
              <a:rPr lang="fr-FR" sz="2000" dirty="0" smtClean="0">
                <a:latin typeface="Calibri" pitchFamily="34" charset="0"/>
                <a:cs typeface="Calibri" pitchFamily="34" charset="0"/>
              </a:rPr>
              <a:t>Direction métier</a:t>
            </a:r>
            <a:endParaRPr lang="fr-FR" sz="2000" dirty="0">
              <a:latin typeface="Calibri" pitchFamily="34" charset="0"/>
              <a:cs typeface="Calibri" pitchFamily="34" charset="0"/>
            </a:endParaRPr>
          </a:p>
        </p:txBody>
      </p:sp>
      <p:sp>
        <p:nvSpPr>
          <p:cNvPr id="15" name="Slide Number Placeholder 14"/>
          <p:cNvSpPr>
            <a:spLocks noGrp="1"/>
          </p:cNvSpPr>
          <p:nvPr>
            <p:ph type="sldNum" sz="quarter" idx="10"/>
          </p:nvPr>
        </p:nvSpPr>
        <p:spPr/>
        <p:txBody>
          <a:bodyPr/>
          <a:lstStyle/>
          <a:p>
            <a:pPr>
              <a:defRPr/>
            </a:pPr>
            <a:fld id="{7F07B8DE-9430-46E8-A38B-5DA0DE501445}" type="slidenum">
              <a:rPr lang="fr-FR" smtClean="0"/>
              <a:pPr>
                <a:defRPr/>
              </a:pPr>
              <a:t>49</a:t>
            </a:fld>
            <a:endParaRPr lang="fr-FR" dirty="0"/>
          </a:p>
        </p:txBody>
      </p:sp>
      <p:sp>
        <p:nvSpPr>
          <p:cNvPr id="55" name="Text Box 6"/>
          <p:cNvSpPr txBox="1">
            <a:spLocks noChangeArrowheads="1"/>
          </p:cNvSpPr>
          <p:nvPr/>
        </p:nvSpPr>
        <p:spPr bwMode="auto">
          <a:xfrm>
            <a:off x="2672192" y="5468450"/>
            <a:ext cx="6553200" cy="2462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sz="1000" dirty="0" smtClean="0">
                <a:solidFill>
                  <a:sysClr val="windowText" lastClr="000000"/>
                </a:solidFill>
                <a:latin typeface="Calibri" pitchFamily="34" charset="0"/>
                <a:cs typeface="Calibri" pitchFamily="34" charset="0"/>
              </a:rPr>
              <a:t>ECOSIP/GIARD &amp; </a:t>
            </a:r>
            <a:r>
              <a:rPr lang="fr-FR" sz="1000" dirty="0">
                <a:solidFill>
                  <a:sysClr val="windowText" lastClr="000000"/>
                </a:solidFill>
                <a:latin typeface="Calibri" pitchFamily="34" charset="0"/>
                <a:cs typeface="Calibri" pitchFamily="34" charset="0"/>
              </a:rPr>
              <a:t>MIDLER </a:t>
            </a:r>
            <a:r>
              <a:rPr lang="fr-FR" sz="1000" dirty="0" smtClean="0">
                <a:solidFill>
                  <a:sysClr val="windowText" lastClr="000000"/>
                </a:solidFill>
                <a:latin typeface="Calibri" pitchFamily="34" charset="0"/>
                <a:cs typeface="Calibri" pitchFamily="34" charset="0"/>
              </a:rPr>
              <a:t>(1993) </a:t>
            </a:r>
            <a:endParaRPr lang="fr-FR" sz="1000" dirty="0">
              <a:solidFill>
                <a:sysClr val="windowText" lastClr="000000"/>
              </a:solidFill>
              <a:latin typeface="Calibri" pitchFamily="34" charset="0"/>
              <a:cs typeface="Calibri" pitchFamily="34" charset="0"/>
            </a:endParaRPr>
          </a:p>
        </p:txBody>
      </p:sp>
      <p:pic>
        <p:nvPicPr>
          <p:cNvPr id="16" name="Image 15" descr="Capture d’écr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472" y="1726699"/>
            <a:ext cx="2788463" cy="1753750"/>
          </a:xfrm>
          <a:prstGeom prst="rect">
            <a:avLst/>
          </a:prstGeom>
        </p:spPr>
      </p:pic>
    </p:spTree>
    <p:extLst>
      <p:ext uri="{BB962C8B-B14F-4D97-AF65-F5344CB8AC3E}">
        <p14:creationId xmlns:p14="http://schemas.microsoft.com/office/powerpoint/2010/main" val="171711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3.33333E-6 L -0.0059 0.33528 " pathEditMode="relative" rAng="0" ptsTypes="AA">
                                      <p:cBhvr>
                                        <p:cTn id="6" dur="2000" fill="hold"/>
                                        <p:tgtEl>
                                          <p:spTgt spid="48"/>
                                        </p:tgtEl>
                                        <p:attrNameLst>
                                          <p:attrName>ppt_x</p:attrName>
                                          <p:attrName>ppt_y</p:attrName>
                                        </p:attrNameLst>
                                      </p:cBhvr>
                                      <p:rCtr x="-295" y="1675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defRPr/>
            </a:pPr>
            <a:r>
              <a:rPr lang="fr-FR" sz="2800" dirty="0">
                <a:solidFill>
                  <a:srgbClr val="000000"/>
                </a:solidFill>
                <a:latin typeface="Calibri" pitchFamily="34" charset="0"/>
                <a:cs typeface="Calibri" pitchFamily="34" charset="0"/>
              </a:rPr>
              <a:t>Plan du cours</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210785"/>
            <a:ext cx="1701228" cy="1942859"/>
          </a:xfrm>
          <a:prstGeom prst="rect">
            <a:avLst/>
          </a:prstGeom>
        </p:spPr>
      </p:pic>
      <p:sp>
        <p:nvSpPr>
          <p:cNvPr id="6" name="ZoneTexte 5"/>
          <p:cNvSpPr txBox="1"/>
          <p:nvPr/>
        </p:nvSpPr>
        <p:spPr>
          <a:xfrm>
            <a:off x="2627784" y="3992085"/>
            <a:ext cx="2186859" cy="923330"/>
          </a:xfrm>
          <a:prstGeom prst="rect">
            <a:avLst/>
          </a:prstGeom>
          <a:noFill/>
        </p:spPr>
        <p:txBody>
          <a:bodyPr wrap="square" rtlCol="0">
            <a:spAutoFit/>
          </a:bodyPr>
          <a:lstStyle/>
          <a:p>
            <a:r>
              <a:rPr lang="fr-FR" sz="5400" b="1" dirty="0" smtClean="0">
                <a:latin typeface="Franklin Gothic Demi" panose="020B0703020102020204" pitchFamily="34" charset="0"/>
              </a:rPr>
              <a:t>Projet</a:t>
            </a:r>
            <a:endParaRPr lang="fr-FR" sz="5400" b="1" dirty="0">
              <a:latin typeface="Franklin Gothic Demi" panose="020B0703020102020204" pitchFamily="34" charset="0"/>
            </a:endParaRPr>
          </a:p>
        </p:txBody>
      </p:sp>
      <p:sp>
        <p:nvSpPr>
          <p:cNvPr id="7" name="ZoneTexte 6"/>
          <p:cNvSpPr txBox="1"/>
          <p:nvPr/>
        </p:nvSpPr>
        <p:spPr>
          <a:xfrm>
            <a:off x="2957931" y="1220469"/>
            <a:ext cx="3185798" cy="384721"/>
          </a:xfrm>
          <a:prstGeom prst="rect">
            <a:avLst/>
          </a:prstGeom>
          <a:noFill/>
        </p:spPr>
        <p:txBody>
          <a:bodyPr wrap="square" rtlCol="0">
            <a:spAutoFit/>
          </a:bodyPr>
          <a:lstStyle/>
          <a:p>
            <a:r>
              <a:rPr lang="fr-FR" dirty="0" smtClean="0">
                <a:latin typeface="Segoe UI Semibold" panose="020B0702040204020203" pitchFamily="34" charset="0"/>
                <a:cs typeface="Segoe UI Semibold" panose="020B0702040204020203" pitchFamily="34" charset="0"/>
              </a:rPr>
              <a:t>1. Qu’est ce qu’un projet ?</a:t>
            </a:r>
            <a:endParaRPr lang="fr-FR" dirty="0">
              <a:latin typeface="Segoe UI Semibold" panose="020B0702040204020203" pitchFamily="34" charset="0"/>
              <a:cs typeface="Segoe UI Semibold" panose="020B0702040204020203" pitchFamily="34" charset="0"/>
            </a:endParaRPr>
          </a:p>
        </p:txBody>
      </p:sp>
      <p:sp>
        <p:nvSpPr>
          <p:cNvPr id="8" name="ZoneTexte 7"/>
          <p:cNvSpPr txBox="1"/>
          <p:nvPr/>
        </p:nvSpPr>
        <p:spPr>
          <a:xfrm>
            <a:off x="4439352" y="1805503"/>
            <a:ext cx="3397430" cy="384721"/>
          </a:xfrm>
          <a:prstGeom prst="rect">
            <a:avLst/>
          </a:prstGeom>
          <a:noFill/>
        </p:spPr>
        <p:txBody>
          <a:bodyPr wrap="square" rtlCol="0">
            <a:spAutoFit/>
          </a:bodyPr>
          <a:lstStyle/>
          <a:p>
            <a:r>
              <a:rPr lang="fr-FR" dirty="0">
                <a:latin typeface="Segoe UI Semibold" panose="020B0702040204020203" pitchFamily="34" charset="0"/>
                <a:cs typeface="Segoe UI Semibold" panose="020B0702040204020203" pitchFamily="34" charset="0"/>
              </a:rPr>
              <a:t>2</a:t>
            </a:r>
            <a:r>
              <a:rPr lang="fr-FR" dirty="0" smtClean="0">
                <a:latin typeface="Segoe UI Semibold" panose="020B0702040204020203" pitchFamily="34" charset="0"/>
                <a:cs typeface="Segoe UI Semibold" panose="020B0702040204020203" pitchFamily="34" charset="0"/>
              </a:rPr>
              <a:t>. Projets dans l’entreprise</a:t>
            </a:r>
            <a:endParaRPr lang="fr-FR" dirty="0">
              <a:latin typeface="Segoe UI Semibold" panose="020B0702040204020203" pitchFamily="34" charset="0"/>
              <a:cs typeface="Segoe UI Semibold" panose="020B0702040204020203" pitchFamily="34" charset="0"/>
            </a:endParaRPr>
          </a:p>
        </p:txBody>
      </p:sp>
      <p:sp>
        <p:nvSpPr>
          <p:cNvPr id="9" name="ZoneTexte 8"/>
          <p:cNvSpPr txBox="1"/>
          <p:nvPr/>
        </p:nvSpPr>
        <p:spPr>
          <a:xfrm>
            <a:off x="4755699" y="2483472"/>
            <a:ext cx="4026338" cy="384721"/>
          </a:xfrm>
          <a:prstGeom prst="rect">
            <a:avLst/>
          </a:prstGeom>
          <a:noFill/>
        </p:spPr>
        <p:txBody>
          <a:bodyPr wrap="square" rtlCol="0">
            <a:spAutoFit/>
          </a:bodyPr>
          <a:lstStyle/>
          <a:p>
            <a:r>
              <a:rPr lang="fr-FR" dirty="0" smtClean="0">
                <a:latin typeface="Segoe UI Semibold" panose="020B0702040204020203" pitchFamily="34" charset="0"/>
                <a:cs typeface="Segoe UI Semibold" panose="020B0702040204020203" pitchFamily="34" charset="0"/>
              </a:rPr>
              <a:t>3. Comment organiser un projet ?</a:t>
            </a:r>
            <a:endParaRPr lang="fr-FR" dirty="0">
              <a:latin typeface="Segoe UI Semibold" panose="020B0702040204020203" pitchFamily="34" charset="0"/>
              <a:cs typeface="Segoe UI Semibold" panose="020B0702040204020203" pitchFamily="34" charset="0"/>
            </a:endParaRPr>
          </a:p>
        </p:txBody>
      </p:sp>
      <p:sp>
        <p:nvSpPr>
          <p:cNvPr id="10" name="ZoneTexte 9"/>
          <p:cNvSpPr txBox="1"/>
          <p:nvPr/>
        </p:nvSpPr>
        <p:spPr>
          <a:xfrm>
            <a:off x="4439352" y="3214690"/>
            <a:ext cx="3857259" cy="384721"/>
          </a:xfrm>
          <a:prstGeom prst="rect">
            <a:avLst/>
          </a:prstGeom>
          <a:noFill/>
        </p:spPr>
        <p:txBody>
          <a:bodyPr wrap="square" rtlCol="0">
            <a:spAutoFit/>
          </a:bodyPr>
          <a:lstStyle/>
          <a:p>
            <a:r>
              <a:rPr lang="fr-FR" dirty="0">
                <a:latin typeface="Segoe UI Semibold" panose="020B0702040204020203" pitchFamily="34" charset="0"/>
                <a:cs typeface="Segoe UI Semibold" panose="020B0702040204020203" pitchFamily="34" charset="0"/>
              </a:rPr>
              <a:t>4</a:t>
            </a:r>
            <a:r>
              <a:rPr lang="fr-FR" dirty="0" smtClean="0">
                <a:latin typeface="Segoe UI Semibold" panose="020B0702040204020203" pitchFamily="34" charset="0"/>
                <a:cs typeface="Segoe UI Semibold" panose="020B0702040204020203" pitchFamily="34" charset="0"/>
              </a:rPr>
              <a:t>. Cas concrets</a:t>
            </a:r>
            <a:endParaRPr lang="fr-FR" dirty="0">
              <a:latin typeface="Segoe UI Semibold" panose="020B0702040204020203" pitchFamily="34" charset="0"/>
              <a:cs typeface="Segoe UI Semibold" panose="020B0702040204020203" pitchFamily="34" charset="0"/>
            </a:endParaRPr>
          </a:p>
        </p:txBody>
      </p:sp>
      <p:sp>
        <p:nvSpPr>
          <p:cNvPr id="11" name="ZoneTexte 10"/>
          <p:cNvSpPr txBox="1"/>
          <p:nvPr/>
        </p:nvSpPr>
        <p:spPr>
          <a:xfrm>
            <a:off x="4924776" y="3967404"/>
            <a:ext cx="4088598" cy="384721"/>
          </a:xfrm>
          <a:prstGeom prst="rect">
            <a:avLst/>
          </a:prstGeom>
          <a:noFill/>
        </p:spPr>
        <p:txBody>
          <a:bodyPr wrap="square" rtlCol="0">
            <a:spAutoFit/>
          </a:bodyPr>
          <a:lstStyle/>
          <a:p>
            <a:r>
              <a:rPr lang="fr-FR" dirty="0" smtClean="0">
                <a:latin typeface="Segoe UI Semibold" panose="020B0702040204020203" pitchFamily="34" charset="0"/>
                <a:cs typeface="Segoe UI Semibold" panose="020B0702040204020203" pitchFamily="34" charset="0"/>
              </a:rPr>
              <a:t>5. Quelle structure pour un projet ?</a:t>
            </a:r>
            <a:endParaRPr lang="fr-FR" dirty="0">
              <a:latin typeface="Segoe UI Semibold" panose="020B0702040204020203" pitchFamily="34" charset="0"/>
              <a:cs typeface="Segoe UI Semibold" panose="020B0702040204020203" pitchFamily="34" charset="0"/>
            </a:endParaRPr>
          </a:p>
        </p:txBody>
      </p:sp>
      <p:sp>
        <p:nvSpPr>
          <p:cNvPr id="14" name="Rectangle 13"/>
          <p:cNvSpPr/>
          <p:nvPr/>
        </p:nvSpPr>
        <p:spPr>
          <a:xfrm>
            <a:off x="348083" y="3778554"/>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0"/>
          </p:nvPr>
        </p:nvSpPr>
        <p:spPr/>
        <p:txBody>
          <a:bodyPr/>
          <a:lstStyle/>
          <a:p>
            <a:pPr>
              <a:defRPr/>
            </a:pPr>
            <a:fld id="{7F07B8DE-9430-46E8-A38B-5DA0DE501445}" type="slidenum">
              <a:rPr lang="fr-FR" smtClean="0"/>
              <a:pPr>
                <a:defRPr/>
              </a:pPr>
              <a:t>5</a:t>
            </a:fld>
            <a:endParaRPr lang="fr-FR" dirty="0"/>
          </a:p>
        </p:txBody>
      </p:sp>
    </p:spTree>
    <p:extLst>
      <p:ext uri="{BB962C8B-B14F-4D97-AF65-F5344CB8AC3E}">
        <p14:creationId xmlns:p14="http://schemas.microsoft.com/office/powerpoint/2010/main" val="82379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99792" y="134938"/>
            <a:ext cx="6313582" cy="922362"/>
          </a:xfrm>
        </p:spPr>
        <p:txBody>
          <a:bodyPr>
            <a:noAutofit/>
          </a:bodyPr>
          <a:lstStyle/>
          <a:p>
            <a:r>
              <a:rPr lang="fr-FR" sz="2800" dirty="0" smtClean="0">
                <a:latin typeface="+mn-lt"/>
                <a:cs typeface="Calibri" pitchFamily="34" charset="0"/>
              </a:rPr>
              <a:t>Grille des questions à résoudre </a:t>
            </a:r>
            <a:br>
              <a:rPr lang="fr-FR" sz="2800" dirty="0" smtClean="0">
                <a:latin typeface="+mn-lt"/>
                <a:cs typeface="Calibri" pitchFamily="34" charset="0"/>
              </a:rPr>
            </a:br>
            <a:r>
              <a:rPr lang="fr-FR" sz="2800" dirty="0" smtClean="0">
                <a:latin typeface="+mn-lt"/>
                <a:cs typeface="Calibri" pitchFamily="34" charset="0"/>
              </a:rPr>
              <a:t>selon les points de vue</a:t>
            </a:r>
            <a:endParaRPr lang="fr-FR" sz="2800" dirty="0">
              <a:latin typeface="+mn-lt"/>
              <a:cs typeface="Calibri" pitchFamily="34" charset="0"/>
            </a:endParaRPr>
          </a:p>
        </p:txBody>
      </p:sp>
      <p:sp>
        <p:nvSpPr>
          <p:cNvPr id="4" name="Rectangle 5"/>
          <p:cNvSpPr>
            <a:spLocks noChangeArrowheads="1"/>
          </p:cNvSpPr>
          <p:nvPr/>
        </p:nvSpPr>
        <p:spPr bwMode="auto">
          <a:xfrm>
            <a:off x="4139952" y="2593441"/>
            <a:ext cx="2301674" cy="979575"/>
          </a:xfrm>
          <a:prstGeom prst="rect">
            <a:avLst/>
          </a:prstGeom>
          <a:solidFill>
            <a:schemeClr val="bg1">
              <a:alpha val="86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228600" indent="-228600">
              <a:buFont typeface="Arial" pitchFamily="34" charset="0"/>
              <a:buChar char="•"/>
            </a:pPr>
            <a:r>
              <a:rPr lang="fr-FR" sz="1400" dirty="0">
                <a:latin typeface="+mn-lt"/>
              </a:rPr>
              <a:t>Equipe projet ? </a:t>
            </a:r>
            <a:endParaRPr lang="fr-FR" sz="1400" dirty="0" smtClean="0">
              <a:latin typeface="+mn-lt"/>
            </a:endParaRPr>
          </a:p>
          <a:p>
            <a:pPr marL="228600" indent="-228600">
              <a:buFont typeface="Arial" pitchFamily="34" charset="0"/>
              <a:buChar char="•"/>
            </a:pPr>
            <a:r>
              <a:rPr lang="fr-FR" sz="1400" dirty="0" smtClean="0">
                <a:latin typeface="+mn-lt"/>
              </a:rPr>
              <a:t>Découpage en lots ?</a:t>
            </a:r>
          </a:p>
          <a:p>
            <a:pPr marL="228600" indent="-228600">
              <a:buFont typeface="Arial" pitchFamily="34" charset="0"/>
              <a:buChar char="•"/>
            </a:pPr>
            <a:r>
              <a:rPr lang="fr-FR" sz="1400" dirty="0" smtClean="0">
                <a:latin typeface="+mn-lt"/>
              </a:rPr>
              <a:t>Jalonnement ?</a:t>
            </a:r>
          </a:p>
          <a:p>
            <a:endParaRPr lang="fr-FR" sz="1400" dirty="0" smtClean="0">
              <a:latin typeface="+mn-lt"/>
            </a:endParaRPr>
          </a:p>
        </p:txBody>
      </p:sp>
      <p:sp>
        <p:nvSpPr>
          <p:cNvPr id="5" name="Rectangle 4"/>
          <p:cNvSpPr/>
          <p:nvPr/>
        </p:nvSpPr>
        <p:spPr>
          <a:xfrm>
            <a:off x="4211960" y="1700808"/>
            <a:ext cx="2304256" cy="712879"/>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ysClr val="windowText" lastClr="000000"/>
                </a:solidFill>
              </a:rPr>
              <a:t>Organisation</a:t>
            </a:r>
            <a:endParaRPr lang="fr-FR" dirty="0">
              <a:solidFill>
                <a:sysClr val="windowText" lastClr="000000"/>
              </a:solidFill>
            </a:endParaRPr>
          </a:p>
        </p:txBody>
      </p:sp>
      <p:sp>
        <p:nvSpPr>
          <p:cNvPr id="6" name="Rectangle 5"/>
          <p:cNvSpPr/>
          <p:nvPr/>
        </p:nvSpPr>
        <p:spPr>
          <a:xfrm>
            <a:off x="6722355" y="1700808"/>
            <a:ext cx="2088232" cy="712879"/>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ysClr val="windowText" lastClr="000000"/>
                </a:solidFill>
              </a:rPr>
              <a:t>Outils</a:t>
            </a:r>
            <a:endParaRPr lang="fr-FR" dirty="0">
              <a:solidFill>
                <a:sysClr val="windowText" lastClr="000000"/>
              </a:solidFill>
            </a:endParaRPr>
          </a:p>
        </p:txBody>
      </p:sp>
      <p:sp>
        <p:nvSpPr>
          <p:cNvPr id="7" name="Rectangle 6"/>
          <p:cNvSpPr/>
          <p:nvPr/>
        </p:nvSpPr>
        <p:spPr>
          <a:xfrm>
            <a:off x="2627784" y="2636912"/>
            <a:ext cx="1440160" cy="720080"/>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ysClr val="windowText" lastClr="000000"/>
                </a:solidFill>
              </a:rPr>
              <a:t>Vu du projet</a:t>
            </a:r>
            <a:endParaRPr lang="fr-FR" dirty="0">
              <a:solidFill>
                <a:sysClr val="windowText" lastClr="000000"/>
              </a:solidFill>
            </a:endParaRPr>
          </a:p>
        </p:txBody>
      </p:sp>
      <p:sp>
        <p:nvSpPr>
          <p:cNvPr id="8" name="Rectangle 7"/>
          <p:cNvSpPr/>
          <p:nvPr/>
        </p:nvSpPr>
        <p:spPr>
          <a:xfrm>
            <a:off x="2627784" y="3933056"/>
            <a:ext cx="1440160" cy="720080"/>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ysClr val="windowText" lastClr="000000"/>
                </a:solidFill>
              </a:rPr>
              <a:t>Vu de l’entreprise</a:t>
            </a:r>
            <a:endParaRPr lang="fr-FR" dirty="0">
              <a:solidFill>
                <a:sysClr val="windowText" lastClr="000000"/>
              </a:solidFill>
            </a:endParaRPr>
          </a:p>
        </p:txBody>
      </p:sp>
      <p:sp>
        <p:nvSpPr>
          <p:cNvPr id="9" name="Rectangle 5"/>
          <p:cNvSpPr>
            <a:spLocks noChangeArrowheads="1"/>
          </p:cNvSpPr>
          <p:nvPr/>
        </p:nvSpPr>
        <p:spPr bwMode="auto">
          <a:xfrm>
            <a:off x="6516216" y="2564904"/>
            <a:ext cx="2301674" cy="979575"/>
          </a:xfrm>
          <a:prstGeom prst="rect">
            <a:avLst/>
          </a:prstGeom>
          <a:solidFill>
            <a:schemeClr val="bg1">
              <a:alpha val="86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228600" indent="-228600">
              <a:buFont typeface="Arial" pitchFamily="34" charset="0"/>
              <a:buChar char="•"/>
            </a:pPr>
            <a:r>
              <a:rPr lang="fr-FR" sz="1400" dirty="0" smtClean="0">
                <a:latin typeface="+mn-lt"/>
                <a:hlinkClick r:id="rId3"/>
              </a:rPr>
              <a:t>Réunion, </a:t>
            </a:r>
            <a:r>
              <a:rPr lang="fr-FR" sz="1400" dirty="0" err="1" smtClean="0">
                <a:latin typeface="+mn-lt"/>
                <a:hlinkClick r:id="rId3"/>
              </a:rPr>
              <a:t>todo</a:t>
            </a:r>
            <a:r>
              <a:rPr lang="fr-FR" sz="1400" dirty="0" smtClean="0">
                <a:latin typeface="+mn-lt"/>
                <a:hlinkClick r:id="rId3"/>
              </a:rPr>
              <a:t> </a:t>
            </a:r>
            <a:r>
              <a:rPr lang="fr-FR" sz="1400" dirty="0" err="1" smtClean="0">
                <a:latin typeface="+mn-lt"/>
                <a:hlinkClick r:id="rId3"/>
              </a:rPr>
              <a:t>lists</a:t>
            </a:r>
            <a:endParaRPr lang="fr-FR" sz="1400" dirty="0" smtClean="0">
              <a:latin typeface="+mn-lt"/>
            </a:endParaRPr>
          </a:p>
          <a:p>
            <a:pPr marL="228600" indent="-228600">
              <a:buFont typeface="Arial" pitchFamily="34" charset="0"/>
              <a:buChar char="•"/>
            </a:pPr>
            <a:r>
              <a:rPr lang="fr-FR" sz="1400" dirty="0">
                <a:latin typeface="+mn-lt"/>
                <a:hlinkClick r:id="rId4"/>
              </a:rPr>
              <a:t>Planning, </a:t>
            </a:r>
            <a:r>
              <a:rPr lang="fr-FR" sz="1400" dirty="0" smtClean="0">
                <a:latin typeface="+mn-lt"/>
                <a:hlinkClick r:id="rId4"/>
              </a:rPr>
              <a:t>budget</a:t>
            </a:r>
            <a:endParaRPr lang="fr-FR" sz="1400" dirty="0" smtClean="0">
              <a:latin typeface="+mn-lt"/>
            </a:endParaRPr>
          </a:p>
          <a:p>
            <a:pPr marL="228600" indent="-228600">
              <a:buFont typeface="Arial" pitchFamily="34" charset="0"/>
              <a:buChar char="•"/>
            </a:pPr>
            <a:r>
              <a:rPr lang="fr-FR" sz="1400" dirty="0" smtClean="0">
                <a:latin typeface="+mn-lt"/>
                <a:hlinkClick r:id="rId5"/>
              </a:rPr>
              <a:t>Indicateurs </a:t>
            </a:r>
            <a:r>
              <a:rPr lang="fr-FR" sz="1400" dirty="0" smtClean="0">
                <a:latin typeface="+mn-lt"/>
              </a:rPr>
              <a:t>d’avancement</a:t>
            </a:r>
          </a:p>
          <a:p>
            <a:pPr marL="228600" indent="-228600">
              <a:buFont typeface="Arial" pitchFamily="34" charset="0"/>
              <a:buChar char="•"/>
            </a:pPr>
            <a:r>
              <a:rPr lang="fr-FR" sz="1400" dirty="0" smtClean="0">
                <a:latin typeface="+mn-lt"/>
                <a:hlinkClick r:id="rId6"/>
              </a:rPr>
              <a:t>Gestion des risques</a:t>
            </a:r>
            <a:r>
              <a:rPr lang="fr-FR" sz="1400" dirty="0" smtClean="0">
                <a:latin typeface="+mn-lt"/>
              </a:rPr>
              <a:t>…</a:t>
            </a:r>
          </a:p>
          <a:p>
            <a:pPr marL="228600" indent="-228600">
              <a:buFont typeface="Arial" pitchFamily="34" charset="0"/>
              <a:buChar char="•"/>
            </a:pPr>
            <a:endParaRPr lang="fr-FR" sz="1400" dirty="0" smtClean="0">
              <a:latin typeface="+mn-lt"/>
            </a:endParaRPr>
          </a:p>
        </p:txBody>
      </p:sp>
      <p:sp>
        <p:nvSpPr>
          <p:cNvPr id="10" name="Rectangle 5"/>
          <p:cNvSpPr>
            <a:spLocks noChangeArrowheads="1"/>
          </p:cNvSpPr>
          <p:nvPr/>
        </p:nvSpPr>
        <p:spPr bwMode="auto">
          <a:xfrm>
            <a:off x="4139952" y="3933056"/>
            <a:ext cx="2301674" cy="864096"/>
          </a:xfrm>
          <a:prstGeom prst="rect">
            <a:avLst/>
          </a:prstGeom>
          <a:solidFill>
            <a:schemeClr val="bg1">
              <a:alpha val="86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228600" indent="-228600">
              <a:buFont typeface="Arial" pitchFamily="34" charset="0"/>
              <a:buChar char="•"/>
            </a:pPr>
            <a:r>
              <a:rPr lang="fr-FR" sz="1400" dirty="0">
                <a:latin typeface="+mn-lt"/>
              </a:rPr>
              <a:t>Métiers et carrières</a:t>
            </a:r>
            <a:endParaRPr lang="fr-FR" sz="1400" dirty="0" smtClean="0">
              <a:latin typeface="+mn-lt"/>
            </a:endParaRPr>
          </a:p>
          <a:p>
            <a:pPr marL="228600" indent="-228600">
              <a:buFont typeface="Arial" pitchFamily="34" charset="0"/>
              <a:buChar char="•"/>
            </a:pPr>
            <a:r>
              <a:rPr lang="fr-FR" sz="1400" dirty="0" smtClean="0">
                <a:latin typeface="+mn-lt"/>
              </a:rPr>
              <a:t>Structure d’organisation</a:t>
            </a:r>
          </a:p>
          <a:p>
            <a:pPr marL="228600" indent="-228600">
              <a:buFont typeface="Arial" pitchFamily="34" charset="0"/>
              <a:buChar char="•"/>
            </a:pPr>
            <a:r>
              <a:rPr lang="fr-FR" sz="1400" dirty="0" smtClean="0">
                <a:latin typeface="+mn-lt"/>
              </a:rPr>
              <a:t>Continuer/arrêter un projet ?</a:t>
            </a:r>
          </a:p>
          <a:p>
            <a:pPr marL="228600" indent="-228600">
              <a:buFont typeface="Arial" pitchFamily="34" charset="0"/>
              <a:buChar char="•"/>
            </a:pPr>
            <a:r>
              <a:rPr lang="fr-FR" sz="1400" dirty="0" smtClean="0">
                <a:latin typeface="+mn-lt"/>
              </a:rPr>
              <a:t>En interne ou sous-traiter ?</a:t>
            </a:r>
          </a:p>
          <a:p>
            <a:pPr marL="228600" indent="-228600">
              <a:buFont typeface="Arial" pitchFamily="34" charset="0"/>
              <a:buChar char="•"/>
            </a:pPr>
            <a:endParaRPr lang="fr-FR" sz="1400" dirty="0" smtClean="0">
              <a:latin typeface="+mn-lt"/>
            </a:endParaRPr>
          </a:p>
        </p:txBody>
      </p:sp>
      <p:sp>
        <p:nvSpPr>
          <p:cNvPr id="11" name="Rectangle 5"/>
          <p:cNvSpPr>
            <a:spLocks noChangeArrowheads="1"/>
          </p:cNvSpPr>
          <p:nvPr/>
        </p:nvSpPr>
        <p:spPr bwMode="auto">
          <a:xfrm>
            <a:off x="6660232" y="3889851"/>
            <a:ext cx="2483768" cy="1080120"/>
          </a:xfrm>
          <a:prstGeom prst="rect">
            <a:avLst/>
          </a:prstGeom>
          <a:solidFill>
            <a:schemeClr val="bg1">
              <a:alpha val="86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228600" indent="-228600">
              <a:buFont typeface="Arial" pitchFamily="34" charset="0"/>
              <a:buChar char="•"/>
            </a:pPr>
            <a:r>
              <a:rPr lang="fr-FR" sz="1400" dirty="0" smtClean="0">
                <a:latin typeface="+mn-lt"/>
              </a:rPr>
              <a:t>Planification / stratégie</a:t>
            </a:r>
          </a:p>
          <a:p>
            <a:pPr marL="228600" indent="-228600">
              <a:buFont typeface="Arial" pitchFamily="34" charset="0"/>
              <a:buChar char="•"/>
            </a:pPr>
            <a:r>
              <a:rPr lang="fr-FR" sz="1400" dirty="0" smtClean="0">
                <a:latin typeface="+mn-lt"/>
              </a:rPr>
              <a:t>Portefeuille de projets</a:t>
            </a:r>
          </a:p>
          <a:p>
            <a:pPr marL="228600" indent="-228600">
              <a:buFont typeface="Arial" pitchFamily="34" charset="0"/>
              <a:buChar char="•"/>
            </a:pPr>
            <a:r>
              <a:rPr lang="fr-FR" sz="1400" dirty="0" smtClean="0">
                <a:latin typeface="+mn-lt"/>
              </a:rPr>
              <a:t>Pilotage global</a:t>
            </a:r>
          </a:p>
          <a:p>
            <a:pPr marL="228600" indent="-228600">
              <a:buFont typeface="Arial" pitchFamily="34" charset="0"/>
              <a:buChar char="•"/>
            </a:pPr>
            <a:r>
              <a:rPr lang="fr-FR" sz="1400" dirty="0" smtClean="0">
                <a:latin typeface="+mn-lt"/>
              </a:rPr>
              <a:t>Régulation budgétaire</a:t>
            </a:r>
          </a:p>
          <a:p>
            <a:pPr marL="228600" indent="-228600">
              <a:buFont typeface="Arial" pitchFamily="34" charset="0"/>
              <a:buChar char="•"/>
            </a:pPr>
            <a:endParaRPr lang="fr-FR" sz="1400" dirty="0" smtClean="0">
              <a:latin typeface="+mn-lt"/>
            </a:endParaRPr>
          </a:p>
        </p:txBody>
      </p:sp>
      <p:sp>
        <p:nvSpPr>
          <p:cNvPr id="12" name="Rectangle 11"/>
          <p:cNvSpPr/>
          <p:nvPr/>
        </p:nvSpPr>
        <p:spPr>
          <a:xfrm>
            <a:off x="227620" y="4663730"/>
            <a:ext cx="357189" cy="323165"/>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mn-lt"/>
                <a:cs typeface="Arial" panose="020B0604020202020204" pitchFamily="34" charset="0"/>
                <a:sym typeface="Arial" panose="020B0604020202020204" pitchFamily="34" charset="0"/>
              </a:rPr>
              <a:t>                                                                                                                                                                                                                                                                                                                                                                                                                                                                                                                                                                                                           </a:t>
            </a:r>
            <a:endParaRPr lang="fr-FR" sz="500" dirty="0">
              <a:solidFill>
                <a:srgbClr val="FF0000"/>
              </a:solidFill>
              <a:latin typeface="+mn-lt"/>
              <a:cs typeface="Arial" panose="020B0604020202020204" pitchFamily="34" charset="0"/>
              <a:sym typeface="Arial" panose="020B0604020202020204" pitchFamily="34" charset="0"/>
            </a:endParaRPr>
          </a:p>
        </p:txBody>
      </p:sp>
      <p:sp>
        <p:nvSpPr>
          <p:cNvPr id="13" name="Slide Number Placeholder 12"/>
          <p:cNvSpPr>
            <a:spLocks noGrp="1"/>
          </p:cNvSpPr>
          <p:nvPr>
            <p:ph type="sldNum" sz="quarter" idx="10"/>
          </p:nvPr>
        </p:nvSpPr>
        <p:spPr/>
        <p:txBody>
          <a:bodyPr/>
          <a:lstStyle/>
          <a:p>
            <a:pPr>
              <a:defRPr/>
            </a:pPr>
            <a:fld id="{7F07B8DE-9430-46E8-A38B-5DA0DE501445}" type="slidenum">
              <a:rPr lang="fr-FR" smtClean="0"/>
              <a:pPr>
                <a:defRPr/>
              </a:pPr>
              <a:t>50</a:t>
            </a:fld>
            <a:endParaRPr lang="fr-FR" dirty="0"/>
          </a:p>
        </p:txBody>
      </p:sp>
    </p:spTree>
    <p:extLst>
      <p:ext uri="{BB962C8B-B14F-4D97-AF65-F5344CB8AC3E}">
        <p14:creationId xmlns:p14="http://schemas.microsoft.com/office/powerpoint/2010/main" val="320006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2"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9" grpId="0" animBg="1"/>
      <p:bldP spid="9" grpId="1" animBg="1"/>
      <p:bldP spid="9" grpId="2" animBg="1"/>
      <p:bldP spid="10" grpId="0" animBg="1"/>
      <p:bldP spid="10" grpId="1" animBg="1"/>
      <p:bldP spid="10" grpId="2" animBg="1"/>
      <p:bldP spid="11" grpId="0" animBg="1"/>
      <p:bldP spid="11" grpId="1" animBg="1"/>
      <p:bldP spid="11" grpId="2"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873" y="4009628"/>
            <a:ext cx="2222591" cy="1546715"/>
          </a:xfrm>
          <a:prstGeom prst="rect">
            <a:avLst/>
          </a:prstGeom>
        </p:spPr>
      </p:pic>
      <p:sp>
        <p:nvSpPr>
          <p:cNvPr id="2" name="Title 1"/>
          <p:cNvSpPr>
            <a:spLocks noGrp="1"/>
          </p:cNvSpPr>
          <p:nvPr>
            <p:ph type="title"/>
          </p:nvPr>
        </p:nvSpPr>
        <p:spPr/>
        <p:txBody>
          <a:bodyPr/>
          <a:lstStyle/>
          <a:p>
            <a:r>
              <a:rPr lang="fr-FR" dirty="0" smtClean="0"/>
              <a:t>Synthèse</a:t>
            </a:r>
            <a:endParaRPr lang="fr-FR" dirty="0"/>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51</a:t>
            </a:fld>
            <a:endParaRPr lang="fr-FR" dirty="0"/>
          </a:p>
        </p:txBody>
      </p:sp>
      <p:cxnSp>
        <p:nvCxnSpPr>
          <p:cNvPr id="6" name="Curved Connector 5"/>
          <p:cNvCxnSpPr>
            <a:endCxn id="12" idx="2"/>
          </p:cNvCxnSpPr>
          <p:nvPr/>
        </p:nvCxnSpPr>
        <p:spPr>
          <a:xfrm flipV="1">
            <a:off x="6444207" y="2068380"/>
            <a:ext cx="1265548" cy="432050"/>
          </a:xfrm>
          <a:prstGeom prst="curvedConnector2">
            <a:avLst/>
          </a:prstGeom>
          <a:ln>
            <a:solidFill>
              <a:schemeClr val="bg2">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7" name="Curved Connector 6"/>
          <p:cNvCxnSpPr/>
          <p:nvPr/>
        </p:nvCxnSpPr>
        <p:spPr>
          <a:xfrm rot="10800000">
            <a:off x="4231276" y="2068382"/>
            <a:ext cx="988797" cy="432049"/>
          </a:xfrm>
          <a:prstGeom prst="curvedConnector2">
            <a:avLst/>
          </a:prstGeom>
          <a:ln>
            <a:solidFill>
              <a:schemeClr val="bg2">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20" name="Curved Connector 19"/>
          <p:cNvCxnSpPr>
            <a:endCxn id="15" idx="0"/>
          </p:cNvCxnSpPr>
          <p:nvPr/>
        </p:nvCxnSpPr>
        <p:spPr>
          <a:xfrm rot="10800000" flipV="1">
            <a:off x="4330819" y="3401304"/>
            <a:ext cx="1023612" cy="698453"/>
          </a:xfrm>
          <a:prstGeom prst="curvedConnector2">
            <a:avLst/>
          </a:prstGeom>
          <a:ln>
            <a:solidFill>
              <a:schemeClr val="bg2">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21" name="Curved Connector 20"/>
          <p:cNvCxnSpPr>
            <a:endCxn id="18" idx="0"/>
          </p:cNvCxnSpPr>
          <p:nvPr/>
        </p:nvCxnSpPr>
        <p:spPr>
          <a:xfrm>
            <a:off x="6300192" y="3399045"/>
            <a:ext cx="1403482" cy="682591"/>
          </a:xfrm>
          <a:prstGeom prst="curvedConnector2">
            <a:avLst/>
          </a:prstGeom>
          <a:ln>
            <a:solidFill>
              <a:schemeClr val="bg2">
                <a:lumMod val="50000"/>
              </a:schemeClr>
            </a:solidFill>
            <a:tailEnd type="triangle"/>
          </a:ln>
        </p:spPr>
        <p:style>
          <a:lnRef idx="3">
            <a:schemeClr val="accent5"/>
          </a:lnRef>
          <a:fillRef idx="0">
            <a:schemeClr val="accent5"/>
          </a:fillRef>
          <a:effectRef idx="2">
            <a:schemeClr val="accent5"/>
          </a:effectRef>
          <a:fontRef idx="minor">
            <a:schemeClr val="tx1"/>
          </a:fontRef>
        </p:style>
      </p:cxn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9069" y="743930"/>
            <a:ext cx="2175925" cy="1210690"/>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5592" y="663308"/>
            <a:ext cx="2085015" cy="1330096"/>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4440" y="4105555"/>
            <a:ext cx="2495672" cy="1560257"/>
          </a:xfrm>
          <a:prstGeom prst="rect">
            <a:avLst/>
          </a:prstGeom>
        </p:spPr>
      </p:pic>
      <p:sp>
        <p:nvSpPr>
          <p:cNvPr id="5" name="Oval 4"/>
          <p:cNvSpPr/>
          <p:nvPr/>
        </p:nvSpPr>
        <p:spPr>
          <a:xfrm>
            <a:off x="4503386" y="2428421"/>
            <a:ext cx="2627632" cy="1008112"/>
          </a:xfrm>
          <a:prstGeom prst="ellipse">
            <a:avLst/>
          </a:prstGeom>
          <a:gradFill>
            <a:gsLst>
              <a:gs pos="0">
                <a:srgbClr val="FFFF97"/>
              </a:gs>
              <a:gs pos="100000">
                <a:srgbClr val="FFFF30"/>
              </a:gs>
            </a:gsLst>
            <a:lin ang="5400000" scaled="1"/>
          </a:grad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smtClean="0">
                <a:solidFill>
                  <a:schemeClr val="tx1"/>
                </a:solidFill>
              </a:rPr>
              <a:t>Structures-support </a:t>
            </a:r>
          </a:p>
          <a:p>
            <a:pPr algn="ctr"/>
            <a:r>
              <a:rPr lang="fr-FR" sz="1600" b="1" dirty="0" smtClean="0">
                <a:solidFill>
                  <a:schemeClr val="tx1"/>
                </a:solidFill>
              </a:rPr>
              <a:t>dans une organisation</a:t>
            </a:r>
            <a:endParaRPr lang="fr-FR" sz="1600" b="1" dirty="0">
              <a:solidFill>
                <a:schemeClr val="tx1"/>
              </a:solidFill>
            </a:endParaRPr>
          </a:p>
        </p:txBody>
      </p:sp>
      <p:sp>
        <p:nvSpPr>
          <p:cNvPr id="26" name="Rectangle 25"/>
          <p:cNvSpPr/>
          <p:nvPr/>
        </p:nvSpPr>
        <p:spPr>
          <a:xfrm>
            <a:off x="237145" y="3196880"/>
            <a:ext cx="357189" cy="323165"/>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mn-lt"/>
                <a:cs typeface="Arial" panose="020B0604020202020204" pitchFamily="34" charset="0"/>
                <a:sym typeface="Arial" panose="020B0604020202020204" pitchFamily="34" charset="0"/>
              </a:rPr>
              <a:t>                                                                                                                                                                                                                                                                                                                                                                                                                                                                                                                                                                                                           </a:t>
            </a:r>
            <a:endParaRPr lang="fr-FR" sz="500" dirty="0">
              <a:solidFill>
                <a:srgbClr val="FF0000"/>
              </a:solidFill>
              <a:latin typeface="+mn-lt"/>
              <a:cs typeface="Arial" panose="020B0604020202020204" pitchFamily="34" charset="0"/>
              <a:sym typeface="Arial" panose="020B0604020202020204" pitchFamily="34" charset="0"/>
            </a:endParaRPr>
          </a:p>
        </p:txBody>
      </p:sp>
      <p:sp>
        <p:nvSpPr>
          <p:cNvPr id="27" name="Rectangle 26"/>
          <p:cNvSpPr/>
          <p:nvPr/>
        </p:nvSpPr>
        <p:spPr>
          <a:xfrm>
            <a:off x="237145" y="3558830"/>
            <a:ext cx="357189" cy="323165"/>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mn-lt"/>
                <a:cs typeface="Arial" panose="020B0604020202020204" pitchFamily="34" charset="0"/>
                <a:sym typeface="Arial" panose="020B0604020202020204" pitchFamily="34" charset="0"/>
              </a:rPr>
              <a:t>                                                                                                                                                                                                                                                                                                                                                                                                                                                                                                                                                                                                           </a:t>
            </a:r>
            <a:endParaRPr lang="fr-FR" sz="500" dirty="0">
              <a:solidFill>
                <a:srgbClr val="FF0000"/>
              </a:solidFill>
              <a:latin typeface="+mn-lt"/>
              <a:cs typeface="Arial" panose="020B0604020202020204" pitchFamily="34" charset="0"/>
              <a:sym typeface="Arial" panose="020B0604020202020204" pitchFamily="34" charset="0"/>
            </a:endParaRPr>
          </a:p>
        </p:txBody>
      </p:sp>
      <p:sp>
        <p:nvSpPr>
          <p:cNvPr id="28" name="Rectangle 27"/>
          <p:cNvSpPr/>
          <p:nvPr/>
        </p:nvSpPr>
        <p:spPr>
          <a:xfrm>
            <a:off x="237145" y="3930305"/>
            <a:ext cx="357189" cy="323165"/>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mn-lt"/>
                <a:cs typeface="Arial" panose="020B0604020202020204" pitchFamily="34" charset="0"/>
                <a:sym typeface="Arial" panose="020B0604020202020204" pitchFamily="34" charset="0"/>
              </a:rPr>
              <a:t>                                                                                                                                                                                                                                                                                                                                                                                                                                                                                                                                                                                                           </a:t>
            </a:r>
            <a:endParaRPr lang="fr-FR" sz="500" dirty="0">
              <a:solidFill>
                <a:srgbClr val="FF0000"/>
              </a:solidFill>
              <a:latin typeface="+mn-lt"/>
              <a:cs typeface="Arial" panose="020B0604020202020204" pitchFamily="34" charset="0"/>
              <a:sym typeface="Arial" panose="020B0604020202020204" pitchFamily="34" charset="0"/>
            </a:endParaRPr>
          </a:p>
        </p:txBody>
      </p:sp>
      <p:sp>
        <p:nvSpPr>
          <p:cNvPr id="29" name="Rectangle 28"/>
          <p:cNvSpPr/>
          <p:nvPr/>
        </p:nvSpPr>
        <p:spPr>
          <a:xfrm>
            <a:off x="246670" y="4301780"/>
            <a:ext cx="357189" cy="323165"/>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mn-lt"/>
                <a:cs typeface="Arial" panose="020B0604020202020204" pitchFamily="34" charset="0"/>
                <a:sym typeface="Arial" panose="020B0604020202020204" pitchFamily="34" charset="0"/>
              </a:rPr>
              <a:t>                                                                                                                                                                                                                                                                                                                                                                                                                                                                                                                                                                                                           </a:t>
            </a:r>
            <a:endParaRPr lang="fr-FR" sz="500" dirty="0">
              <a:solidFill>
                <a:srgbClr val="FF0000"/>
              </a:solidFill>
              <a:latin typeface="+mn-lt"/>
              <a:cs typeface="Arial" panose="020B0604020202020204" pitchFamily="34" charset="0"/>
              <a:sym typeface="Arial" panose="020B0604020202020204" pitchFamily="34" charset="0"/>
            </a:endParaRPr>
          </a:p>
        </p:txBody>
      </p:sp>
      <p:sp>
        <p:nvSpPr>
          <p:cNvPr id="30" name="Rectangle 29"/>
          <p:cNvSpPr/>
          <p:nvPr/>
        </p:nvSpPr>
        <p:spPr>
          <a:xfrm>
            <a:off x="246670" y="4663730"/>
            <a:ext cx="357189" cy="323165"/>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mn-lt"/>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mn-lt"/>
                <a:cs typeface="Arial" panose="020B0604020202020204" pitchFamily="34" charset="0"/>
                <a:sym typeface="Arial" panose="020B0604020202020204" pitchFamily="34" charset="0"/>
              </a:rPr>
              <a:t>                                                                                                                                                                                                                                                                                                                                                                                                                                                                                                                                                                                                           </a:t>
            </a:r>
            <a:endParaRPr lang="fr-FR" sz="500" dirty="0">
              <a:solidFill>
                <a:srgbClr val="FF0000"/>
              </a:solidFill>
              <a:latin typeface="+mn-lt"/>
              <a:cs typeface="Arial" panose="020B0604020202020204" pitchFamily="34" charset="0"/>
              <a:sym typeface="Arial" panose="020B0604020202020204" pitchFamily="34" charset="0"/>
            </a:endParaRPr>
          </a:p>
        </p:txBody>
      </p:sp>
      <p:pic>
        <p:nvPicPr>
          <p:cNvPr id="8" name="Image 7" descr="Capture d’écra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80509" y="2816363"/>
            <a:ext cx="1432865" cy="742467"/>
          </a:xfrm>
          <a:prstGeom prst="rect">
            <a:avLst/>
          </a:prstGeom>
        </p:spPr>
      </p:pic>
    </p:spTree>
    <p:extLst>
      <p:ext uri="{BB962C8B-B14F-4D97-AF65-F5344CB8AC3E}">
        <p14:creationId xmlns:p14="http://schemas.microsoft.com/office/powerpoint/2010/main" val="294992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1000"/>
                                        <p:tgtEl>
                                          <p:spTgt spid="22"/>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1000"/>
                                        <p:tgtEl>
                                          <p:spTgt spid="23"/>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1000"/>
                                        <p:tgtEl>
                                          <p:spTgt spid="20"/>
                                        </p:tgtEl>
                                      </p:cBhvr>
                                    </p:animEffect>
                                  </p:childTnLst>
                                </p:cTn>
                              </p:par>
                              <p:par>
                                <p:cTn id="29" presetID="22" presetClass="entr" presetSubtype="1"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1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1000"/>
                                        <p:tgtEl>
                                          <p:spTgt spid="25"/>
                                        </p:tgtEl>
                                      </p:cBhvr>
                                    </p:animEffect>
                                  </p:childTnLst>
                                </p:cTn>
                              </p:par>
                              <p:par>
                                <p:cTn id="37" presetID="22" presetClass="entr" presetSubtype="1"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1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Réflexion et questions</a:t>
            </a:r>
            <a:endParaRPr lang="fr-FR" dirty="0"/>
          </a:p>
        </p:txBody>
      </p:sp>
      <p:sp>
        <p:nvSpPr>
          <p:cNvPr id="3" name="Content Placeholder 2"/>
          <p:cNvSpPr>
            <a:spLocks noGrp="1"/>
          </p:cNvSpPr>
          <p:nvPr>
            <p:ph idx="1"/>
          </p:nvPr>
        </p:nvSpPr>
        <p:spPr>
          <a:xfrm>
            <a:off x="2915816" y="1270000"/>
            <a:ext cx="6101189" cy="3937000"/>
          </a:xfrm>
        </p:spPr>
        <p:txBody>
          <a:bodyPr/>
          <a:lstStyle/>
          <a:p>
            <a:pPr marL="0" indent="0">
              <a:buNone/>
            </a:pPr>
            <a:r>
              <a:rPr lang="fr-FR" sz="2400" dirty="0" smtClean="0">
                <a:cs typeface="Arial" panose="020B0604020202020204" pitchFamily="34" charset="0"/>
              </a:rPr>
              <a:t>Poursuivre des études revient à travailler dans un </a:t>
            </a:r>
            <a:r>
              <a:rPr lang="fr-FR" sz="2400" b="1" dirty="0" smtClean="0">
                <a:cs typeface="Arial" panose="020B0604020202020204" pitchFamily="34" charset="0"/>
              </a:rPr>
              <a:t>environnement matriciel</a:t>
            </a:r>
            <a:r>
              <a:rPr lang="fr-FR" sz="2400" dirty="0" smtClean="0">
                <a:cs typeface="Arial" panose="020B0604020202020204" pitchFamily="34" charset="0"/>
              </a:rPr>
              <a:t>, puisque qu’un étudiant doit répartir votre temps entre différentes matières.</a:t>
            </a:r>
          </a:p>
          <a:p>
            <a:r>
              <a:rPr lang="fr-FR" sz="2000" dirty="0" smtClean="0">
                <a:cs typeface="Arial" panose="020B0604020202020204" pitchFamily="34" charset="0"/>
              </a:rPr>
              <a:t>Comment avez-vous géré vos priorités ?</a:t>
            </a:r>
          </a:p>
          <a:p>
            <a:r>
              <a:rPr lang="fr-FR" sz="2000" dirty="0" smtClean="0">
                <a:cs typeface="Arial" panose="020B0604020202020204" pitchFamily="34" charset="0"/>
              </a:rPr>
              <a:t>Quelles </a:t>
            </a:r>
            <a:r>
              <a:rPr lang="fr-FR" sz="2000" b="1" dirty="0" smtClean="0">
                <a:cs typeface="Arial" panose="020B0604020202020204" pitchFamily="34" charset="0"/>
              </a:rPr>
              <a:t>améliorations</a:t>
            </a:r>
            <a:r>
              <a:rPr lang="fr-FR" sz="2000" dirty="0" smtClean="0">
                <a:cs typeface="Arial" panose="020B0604020202020204" pitchFamily="34" charset="0"/>
              </a:rPr>
              <a:t> proposeriez-vous à l’école/université ?</a:t>
            </a:r>
          </a:p>
          <a:p>
            <a:pPr marL="0" indent="0">
              <a:buNone/>
            </a:pPr>
            <a:r>
              <a:rPr lang="fr-FR" sz="2400" dirty="0" smtClean="0">
                <a:cs typeface="Arial" panose="020B0604020202020204" pitchFamily="34" charset="0"/>
              </a:rPr>
              <a:t>Pour deux </a:t>
            </a:r>
            <a:r>
              <a:rPr lang="fr-FR" sz="2400" dirty="0">
                <a:cs typeface="Arial" panose="020B0604020202020204" pitchFamily="34" charset="0"/>
              </a:rPr>
              <a:t>projets </a:t>
            </a:r>
            <a:r>
              <a:rPr lang="fr-FR" sz="2400" dirty="0" smtClean="0">
                <a:cs typeface="Arial" panose="020B0604020202020204" pitchFamily="34" charset="0"/>
              </a:rPr>
              <a:t>que vous connaissez…</a:t>
            </a:r>
            <a:endParaRPr lang="fr-FR" sz="2400" dirty="0">
              <a:cs typeface="Arial" panose="020B0604020202020204" pitchFamily="34" charset="0"/>
            </a:endParaRPr>
          </a:p>
          <a:p>
            <a:r>
              <a:rPr lang="fr-FR" sz="2000" dirty="0" smtClean="0">
                <a:cs typeface="Arial" panose="020B0604020202020204" pitchFamily="34" charset="0"/>
              </a:rPr>
              <a:t>Quel </a:t>
            </a:r>
            <a:r>
              <a:rPr lang="fr-FR" sz="2000" b="1" dirty="0" smtClean="0">
                <a:cs typeface="Arial" panose="020B0604020202020204" pitchFamily="34" charset="0"/>
              </a:rPr>
              <a:t>type de structures-support </a:t>
            </a:r>
            <a:r>
              <a:rPr lang="fr-FR" sz="2000" dirty="0" smtClean="0">
                <a:cs typeface="Arial" panose="020B0604020202020204" pitchFamily="34" charset="0"/>
              </a:rPr>
              <a:t>?</a:t>
            </a:r>
            <a:r>
              <a:rPr lang="fr-FR" sz="2000" dirty="0"/>
              <a:t> </a:t>
            </a:r>
            <a:r>
              <a:rPr lang="fr-FR" sz="2000" dirty="0" smtClean="0"/>
              <a:t>Est-ce approprié ?</a:t>
            </a:r>
            <a:endParaRPr lang="fr-FR" sz="2000" dirty="0" smtClean="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52</a:t>
            </a:fld>
            <a:endParaRPr lang="fr-FR" dirty="0"/>
          </a:p>
        </p:txBody>
      </p:sp>
      <p:grpSp>
        <p:nvGrpSpPr>
          <p:cNvPr id="7" name="Group 9"/>
          <p:cNvGrpSpPr/>
          <p:nvPr/>
        </p:nvGrpSpPr>
        <p:grpSpPr>
          <a:xfrm>
            <a:off x="4933052" y="4729708"/>
            <a:ext cx="1678195" cy="688869"/>
            <a:chOff x="4260027" y="4608090"/>
            <a:chExt cx="1678195" cy="688869"/>
          </a:xfrm>
        </p:grpSpPr>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9" name="TextBox 11"/>
            <p:cNvSpPr txBox="1"/>
            <p:nvPr/>
          </p:nvSpPr>
          <p:spPr>
            <a:xfrm>
              <a:off x="5036968" y="4724514"/>
              <a:ext cx="901254" cy="461665"/>
            </a:xfrm>
            <a:prstGeom prst="rect">
              <a:avLst/>
            </a:prstGeom>
            <a:noFill/>
          </p:spPr>
          <p:txBody>
            <a:bodyPr wrap="square" rtlCol="0">
              <a:spAutoFit/>
            </a:bodyPr>
            <a:lstStyle/>
            <a:p>
              <a:r>
                <a:rPr lang="fr-FR" sz="2400" b="1" dirty="0" smtClean="0"/>
                <a:t>Quiz</a:t>
              </a:r>
              <a:endParaRPr lang="fr-FR" sz="2400" b="1" dirty="0"/>
            </a:p>
          </p:txBody>
        </p:sp>
      </p:grpSp>
    </p:spTree>
    <p:extLst>
      <p:ext uri="{BB962C8B-B14F-4D97-AF65-F5344CB8AC3E}">
        <p14:creationId xmlns:p14="http://schemas.microsoft.com/office/powerpoint/2010/main" val="129142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20202">
            <a:alpha val="99000"/>
          </a:srgbClr>
        </a:solidFill>
        <a:effectLst/>
      </p:bgPr>
    </p:bg>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2667518" y="264631"/>
            <a:ext cx="6408712" cy="525401"/>
          </a:xfrm>
          <a:prstGeom prst="rect">
            <a:avLst/>
          </a:prstGeom>
          <a:noFill/>
          <a:ln>
            <a:noFill/>
          </a:ln>
          <a:effectLs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r>
              <a:rPr lang="fr-FR" sz="2800" b="1" dirty="0" smtClean="0">
                <a:solidFill>
                  <a:schemeClr val="bg1">
                    <a:lumMod val="95000"/>
                  </a:schemeClr>
                </a:solidFill>
                <a:latin typeface="Calibri" pitchFamily="34" charset="0"/>
              </a:rPr>
              <a:t>Fondamentaux</a:t>
            </a:r>
          </a:p>
        </p:txBody>
      </p:sp>
      <p:sp>
        <p:nvSpPr>
          <p:cNvPr id="16" name="Rectangle 176"/>
          <p:cNvSpPr txBox="1">
            <a:spLocks noChangeArrowheads="1"/>
          </p:cNvSpPr>
          <p:nvPr/>
        </p:nvSpPr>
        <p:spPr>
          <a:xfrm>
            <a:off x="2693445" y="4657700"/>
            <a:ext cx="6313582" cy="571500"/>
          </a:xfrm>
          <a:prstGeom prst="rect">
            <a:avLst/>
          </a:prstGeom>
        </p:spPr>
        <p:txBody>
          <a:bodyP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fr-CH" sz="3600" b="1" dirty="0" smtClean="0">
                <a:solidFill>
                  <a:schemeClr val="accent1">
                    <a:lumMod val="75000"/>
                  </a:schemeClr>
                </a:solidFill>
                <a:latin typeface="+mn-lt"/>
              </a:rPr>
              <a:t>Conclusion</a:t>
            </a:r>
            <a:endParaRPr lang="fr-FR" sz="3600" b="1" dirty="0" smtClean="0">
              <a:solidFill>
                <a:schemeClr val="accent1">
                  <a:lumMod val="75000"/>
                </a:schemeClr>
              </a:solidFill>
              <a:latin typeface="+mn-lt"/>
            </a:endParaRPr>
          </a:p>
        </p:txBody>
      </p:sp>
      <p:sp>
        <p:nvSpPr>
          <p:cNvPr id="17" name="ZoneTexte 7"/>
          <p:cNvSpPr txBox="1"/>
          <p:nvPr/>
        </p:nvSpPr>
        <p:spPr>
          <a:xfrm>
            <a:off x="9924529" y="8636496"/>
            <a:ext cx="1299028" cy="430887"/>
          </a:xfrm>
          <a:prstGeom prst="rect">
            <a:avLst/>
          </a:prstGeom>
          <a:noFill/>
        </p:spPr>
        <p:txBody>
          <a:bodyPr wrap="square" rtlCol="0">
            <a:spAutoFit/>
          </a:bodyPr>
          <a:lstStyle/>
          <a:p>
            <a:r>
              <a:rPr lang="fr-FR" sz="1100" dirty="0" smtClean="0">
                <a:latin typeface="+mn-lt"/>
              </a:rPr>
              <a:t>Image : cc-by (</a:t>
            </a:r>
            <a:r>
              <a:rPr lang="fr-FR" sz="1100" dirty="0" smtClean="0">
                <a:latin typeface="+mn-lt"/>
                <a:hlinkClick r:id="rId3"/>
              </a:rPr>
              <a:t>source</a:t>
            </a:r>
            <a:r>
              <a:rPr lang="fr-FR" sz="1100" dirty="0" smtClean="0">
                <a:latin typeface="+mn-lt"/>
              </a:rPr>
              <a:t>)</a:t>
            </a:r>
            <a:endParaRPr lang="fr-FR" sz="1100" dirty="0">
              <a:latin typeface="+mn-lt"/>
            </a:endParaRPr>
          </a:p>
        </p:txBody>
      </p:sp>
      <p:pic>
        <p:nvPicPr>
          <p:cNvPr id="1026" name="Picture 2" descr="File:Kepler186f-ArtistConcept-201404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129308"/>
            <a:ext cx="5760639" cy="3240360"/>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5534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latin typeface="Calibri" pitchFamily="34" charset="0"/>
                <a:cs typeface="Calibri" pitchFamily="34" charset="0"/>
              </a:rPr>
              <a:t>Le management de projet</a:t>
            </a:r>
            <a:endParaRPr lang="fr-FR" sz="2800" dirty="0">
              <a:latin typeface="Calibri" pitchFamily="34" charset="0"/>
              <a:cs typeface="Calibri" pitchFamily="34" charset="0"/>
            </a:endParaRPr>
          </a:p>
        </p:txBody>
      </p:sp>
      <p:sp>
        <p:nvSpPr>
          <p:cNvPr id="3" name="Espace réservé du contenu 2"/>
          <p:cNvSpPr>
            <a:spLocks noGrp="1"/>
          </p:cNvSpPr>
          <p:nvPr>
            <p:ph idx="1"/>
          </p:nvPr>
        </p:nvSpPr>
        <p:spPr/>
        <p:txBody>
          <a:bodyPr>
            <a:normAutofit/>
          </a:bodyPr>
          <a:lstStyle/>
          <a:p>
            <a:pPr>
              <a:buNone/>
            </a:pPr>
            <a:endParaRPr lang="fr-FR" sz="2400" dirty="0" smtClean="0"/>
          </a:p>
          <a:p>
            <a:pPr>
              <a:buNone/>
            </a:pPr>
            <a:endParaRPr lang="fr-FR" sz="2400" dirty="0" smtClean="0"/>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54</a:t>
            </a:fld>
            <a:endParaRPr lang="fr-FR" dirty="0"/>
          </a:p>
        </p:txBody>
      </p:sp>
      <p:sp>
        <p:nvSpPr>
          <p:cNvPr id="16" name="Freeform 15"/>
          <p:cNvSpPr/>
          <p:nvPr/>
        </p:nvSpPr>
        <p:spPr>
          <a:xfrm>
            <a:off x="4024356" y="987186"/>
            <a:ext cx="4053840" cy="1128774"/>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a:gradFill flip="none" rotWithShape="1">
            <a:gsLst>
              <a:gs pos="1582">
                <a:schemeClr val="tx1">
                  <a:lumMod val="75000"/>
                  <a:lumOff val="25000"/>
                </a:schemeClr>
              </a:gs>
              <a:gs pos="79000">
                <a:schemeClr val="tx1"/>
              </a:gs>
              <a:gs pos="98000">
                <a:schemeClr val="tx1"/>
              </a:gs>
            </a:gsLst>
            <a:lin ang="540000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9950" tIns="80011" rIns="149352" bIns="80011" numCol="1" spcCol="1270" anchor="ctr" anchorCtr="0">
            <a:noAutofit/>
          </a:bodyPr>
          <a:lstStyle/>
          <a:p>
            <a:pPr lvl="0" algn="ctr" defTabSz="933450">
              <a:lnSpc>
                <a:spcPct val="90000"/>
              </a:lnSpc>
              <a:spcBef>
                <a:spcPct val="0"/>
              </a:spcBef>
              <a:spcAft>
                <a:spcPct val="35000"/>
              </a:spcAft>
            </a:pPr>
            <a:r>
              <a:rPr lang="fr-FR" sz="2100" kern="1200" dirty="0" smtClean="0"/>
              <a:t>Anticiper = être proactif</a:t>
            </a:r>
            <a:endParaRPr lang="fr-FR" sz="2100" kern="1200" dirty="0"/>
          </a:p>
        </p:txBody>
      </p:sp>
      <p:sp>
        <p:nvSpPr>
          <p:cNvPr id="17" name="Oval 16"/>
          <p:cNvSpPr/>
          <p:nvPr/>
        </p:nvSpPr>
        <p:spPr>
          <a:xfrm>
            <a:off x="3610763" y="1129310"/>
            <a:ext cx="827186" cy="844524"/>
          </a:xfrm>
          <a:prstGeom prst="ellipse">
            <a:avLst/>
          </a:prstGeom>
          <a:blipFill>
            <a:blip r:embed="rId3">
              <a:extLst>
                <a:ext uri="{28A0092B-C50C-407E-A947-70E740481C1C}">
                  <a14:useLocalDpi xmlns:a14="http://schemas.microsoft.com/office/drawing/2010/main" val="0"/>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Freeform 17"/>
          <p:cNvSpPr/>
          <p:nvPr/>
        </p:nvSpPr>
        <p:spPr>
          <a:xfrm>
            <a:off x="4024356" y="2452905"/>
            <a:ext cx="4053840" cy="1128772"/>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a:gradFill flip="none" rotWithShape="1">
            <a:gsLst>
              <a:gs pos="1582">
                <a:schemeClr val="tx1">
                  <a:lumMod val="75000"/>
                  <a:lumOff val="25000"/>
                </a:schemeClr>
              </a:gs>
              <a:gs pos="79000">
                <a:schemeClr val="tx1"/>
              </a:gs>
              <a:gs pos="98000">
                <a:schemeClr val="tx1"/>
              </a:gs>
            </a:gsLst>
            <a:lin ang="270000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9950" tIns="80010" rIns="149352" bIns="80010" numCol="1" spcCol="1270" anchor="ctr" anchorCtr="0">
            <a:noAutofit/>
          </a:bodyPr>
          <a:lstStyle/>
          <a:p>
            <a:pPr lvl="0" algn="ctr" defTabSz="933450">
              <a:lnSpc>
                <a:spcPct val="90000"/>
              </a:lnSpc>
              <a:spcBef>
                <a:spcPct val="0"/>
              </a:spcBef>
              <a:spcAft>
                <a:spcPct val="35000"/>
              </a:spcAft>
            </a:pPr>
            <a:r>
              <a:rPr lang="fr-FR" sz="2100" kern="1200" dirty="0" smtClean="0"/>
              <a:t>Être flexible durant les premières phases du projet</a:t>
            </a:r>
            <a:endParaRPr lang="fr-FR" sz="2100" kern="1200" dirty="0"/>
          </a:p>
        </p:txBody>
      </p:sp>
      <p:sp>
        <p:nvSpPr>
          <p:cNvPr id="19" name="Oval 18"/>
          <p:cNvSpPr/>
          <p:nvPr/>
        </p:nvSpPr>
        <p:spPr>
          <a:xfrm>
            <a:off x="3610763" y="2601017"/>
            <a:ext cx="827186" cy="832548"/>
          </a:xfrm>
          <a:prstGeom prst="ellipse">
            <a:avLst/>
          </a:prstGeom>
          <a:blipFill>
            <a:blip r:embed="rId4">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Freeform 19"/>
          <p:cNvSpPr/>
          <p:nvPr/>
        </p:nvSpPr>
        <p:spPr>
          <a:xfrm>
            <a:off x="4089218" y="3865616"/>
            <a:ext cx="4053840" cy="1128773"/>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a:gradFill flip="none" rotWithShape="1">
            <a:gsLst>
              <a:gs pos="1582">
                <a:schemeClr val="tx1">
                  <a:lumMod val="75000"/>
                  <a:lumOff val="25000"/>
                </a:schemeClr>
              </a:gs>
              <a:gs pos="79000">
                <a:schemeClr val="tx1"/>
              </a:gs>
              <a:gs pos="98000">
                <a:schemeClr val="tx1"/>
              </a:gs>
            </a:gsLst>
            <a:lin ang="1350000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9950" tIns="80011" rIns="149352" bIns="80010" numCol="1" spcCol="1270" anchor="ctr" anchorCtr="0">
            <a:noAutofit/>
          </a:bodyPr>
          <a:lstStyle/>
          <a:p>
            <a:pPr lvl="0" algn="ctr" defTabSz="933450">
              <a:lnSpc>
                <a:spcPct val="90000"/>
              </a:lnSpc>
              <a:spcBef>
                <a:spcPct val="0"/>
              </a:spcBef>
              <a:spcAft>
                <a:spcPct val="35000"/>
              </a:spcAft>
            </a:pPr>
            <a:r>
              <a:rPr lang="fr-FR" sz="2100" kern="1200" dirty="0" smtClean="0"/>
              <a:t>Des solutions adaptées et systémiques</a:t>
            </a:r>
            <a:endParaRPr lang="fr-FR" sz="2100" kern="1200" dirty="0"/>
          </a:p>
        </p:txBody>
      </p:sp>
      <p:sp>
        <p:nvSpPr>
          <p:cNvPr id="21" name="Oval 20"/>
          <p:cNvSpPr/>
          <p:nvPr/>
        </p:nvSpPr>
        <p:spPr>
          <a:xfrm>
            <a:off x="3610763" y="4081636"/>
            <a:ext cx="827186" cy="802748"/>
          </a:xfrm>
          <a:prstGeom prst="ellipse">
            <a:avLst/>
          </a:prstGeom>
          <a:blipFill>
            <a:blip r:embed="rId4">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00755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99792" y="134938"/>
            <a:ext cx="6313582" cy="964282"/>
          </a:xfrm>
        </p:spPr>
        <p:txBody>
          <a:bodyPr>
            <a:noAutofit/>
          </a:bodyPr>
          <a:lstStyle/>
          <a:p>
            <a:r>
              <a:rPr lang="fr-FR" sz="2800" dirty="0" smtClean="0">
                <a:latin typeface="Calibri" pitchFamily="34" charset="0"/>
                <a:cs typeface="Calibri" pitchFamily="34" charset="0"/>
              </a:rPr>
              <a:t>Deux problématiques </a:t>
            </a:r>
            <a:br>
              <a:rPr lang="fr-FR" sz="2800" dirty="0" smtClean="0">
                <a:latin typeface="Calibri" pitchFamily="34" charset="0"/>
                <a:cs typeface="Calibri" pitchFamily="34" charset="0"/>
              </a:rPr>
            </a:br>
            <a:r>
              <a:rPr lang="fr-FR" sz="2800" dirty="0" smtClean="0">
                <a:latin typeface="Calibri" pitchFamily="34" charset="0"/>
                <a:cs typeface="Calibri" pitchFamily="34" charset="0"/>
              </a:rPr>
              <a:t>dans l'organisation par projets</a:t>
            </a:r>
            <a:endParaRPr lang="fr-FR" sz="28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55</a:t>
            </a:fld>
            <a:endParaRPr lang="fr-FR" dirty="0"/>
          </a:p>
        </p:txBody>
      </p:sp>
      <p:pic>
        <p:nvPicPr>
          <p:cNvPr id="6"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1561356"/>
            <a:ext cx="1631154" cy="1824955"/>
          </a:xfrm>
          <a:prstGeom prst="rect">
            <a:avLst/>
          </a:prstGeom>
        </p:spPr>
      </p:pic>
      <p:sp>
        <p:nvSpPr>
          <p:cNvPr id="7" name="TextBox 6"/>
          <p:cNvSpPr txBox="1"/>
          <p:nvPr/>
        </p:nvSpPr>
        <p:spPr>
          <a:xfrm>
            <a:off x="2987824" y="2104682"/>
            <a:ext cx="5505925" cy="1815882"/>
          </a:xfrm>
          <a:prstGeom prst="rect">
            <a:avLst/>
          </a:prstGeom>
          <a:noFill/>
        </p:spPr>
        <p:txBody>
          <a:bodyPr wrap="square" rtlCol="0">
            <a:spAutoFit/>
          </a:bodyPr>
          <a:lstStyle/>
          <a:p>
            <a:pPr marL="342900" indent="-342900">
              <a:buFont typeface="Arial" panose="020B0604020202020204" pitchFamily="34" charset="0"/>
              <a:buChar char="•"/>
            </a:pPr>
            <a:r>
              <a:rPr lang="fr-FR" sz="2800" dirty="0" smtClean="0">
                <a:latin typeface="+mn-lt"/>
              </a:rPr>
              <a:t>Après la fin d’un projet</a:t>
            </a:r>
          </a:p>
          <a:p>
            <a:endParaRPr lang="fr-FR" sz="2800" dirty="0" smtClean="0">
              <a:latin typeface="+mn-lt"/>
            </a:endParaRPr>
          </a:p>
          <a:p>
            <a:endParaRPr lang="fr-FR" sz="2800" dirty="0">
              <a:latin typeface="+mn-lt"/>
            </a:endParaRPr>
          </a:p>
          <a:p>
            <a:pPr marL="342900" indent="-342900">
              <a:buFont typeface="Arial" panose="020B0604020202020204" pitchFamily="34" charset="0"/>
              <a:buChar char="•"/>
            </a:pPr>
            <a:r>
              <a:rPr lang="fr-FR" sz="2800" dirty="0" smtClean="0">
                <a:latin typeface="+mn-lt"/>
              </a:rPr>
              <a:t>Capitalisation des connaissances </a:t>
            </a:r>
            <a:endParaRPr lang="fr-FR" sz="2800" dirty="0">
              <a:latin typeface="+mn-lt"/>
            </a:endParaRPr>
          </a:p>
        </p:txBody>
      </p:sp>
    </p:spTree>
    <p:extLst>
      <p:ext uri="{BB962C8B-B14F-4D97-AF65-F5344CB8AC3E}">
        <p14:creationId xmlns:p14="http://schemas.microsoft.com/office/powerpoint/2010/main" val="105801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Êtes-vous désormais capables de…?</a:t>
            </a:r>
            <a:endParaRPr lang="fr-FR" dirty="0"/>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56</a:t>
            </a:fld>
            <a:endParaRPr lang="fr-FR" dirty="0"/>
          </a:p>
        </p:txBody>
      </p:sp>
      <p:sp>
        <p:nvSpPr>
          <p:cNvPr id="5" name="Freeform 4"/>
          <p:cNvSpPr/>
          <p:nvPr/>
        </p:nvSpPr>
        <p:spPr>
          <a:xfrm>
            <a:off x="2843807" y="1201317"/>
            <a:ext cx="3024337" cy="1872208"/>
          </a:xfrm>
          <a:custGeom>
            <a:avLst/>
            <a:gdLst>
              <a:gd name="connsiteX0" fmla="*/ 0 w 1872208"/>
              <a:gd name="connsiteY0" fmla="*/ 0 h 3024336"/>
              <a:gd name="connsiteX1" fmla="*/ 1560167 w 1872208"/>
              <a:gd name="connsiteY1" fmla="*/ 0 h 3024336"/>
              <a:gd name="connsiteX2" fmla="*/ 1872208 w 1872208"/>
              <a:gd name="connsiteY2" fmla="*/ 312041 h 3024336"/>
              <a:gd name="connsiteX3" fmla="*/ 1872208 w 1872208"/>
              <a:gd name="connsiteY3" fmla="*/ 3024336 h 3024336"/>
              <a:gd name="connsiteX4" fmla="*/ 0 w 1872208"/>
              <a:gd name="connsiteY4" fmla="*/ 3024336 h 3024336"/>
              <a:gd name="connsiteX5" fmla="*/ 0 w 1872208"/>
              <a:gd name="connsiteY5"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2208" h="3024336">
                <a:moveTo>
                  <a:pt x="0" y="3024336"/>
                </a:moveTo>
                <a:lnTo>
                  <a:pt x="0" y="504066"/>
                </a:lnTo>
                <a:cubicBezTo>
                  <a:pt x="0" y="225679"/>
                  <a:pt x="86485" y="0"/>
                  <a:pt x="193168" y="0"/>
                </a:cubicBezTo>
                <a:lnTo>
                  <a:pt x="1872208" y="0"/>
                </a:lnTo>
                <a:lnTo>
                  <a:pt x="1872208" y="3024336"/>
                </a:lnTo>
                <a:lnTo>
                  <a:pt x="0" y="3024336"/>
                </a:lnTo>
                <a:close/>
              </a:path>
            </a:pathLst>
          </a:custGeom>
          <a:solidFill>
            <a:srgbClr val="92D050">
              <a:tint val="66000"/>
              <a:satMod val="160000"/>
            </a:srgbClr>
          </a:solidFill>
          <a:ln>
            <a:solidFill>
              <a:schemeClr val="bg1">
                <a:lumMod val="85000"/>
              </a:schemeClr>
            </a:solid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128017" tIns="128016" rIns="128016" bIns="596068" numCol="1" spcCol="1270" anchor="ctr" anchorCtr="0">
            <a:noAutofit/>
          </a:bodyPr>
          <a:lstStyle/>
          <a:p>
            <a:pPr lvl="0" algn="ctr" defTabSz="800100">
              <a:lnSpc>
                <a:spcPct val="90000"/>
              </a:lnSpc>
              <a:spcAft>
                <a:spcPct val="35000"/>
              </a:spcAft>
            </a:pPr>
            <a:endParaRPr lang="fr-FR" sz="1800" b="1" dirty="0" smtClean="0">
              <a:solidFill>
                <a:srgbClr val="C00000"/>
              </a:solidFill>
              <a:latin typeface="Calibri" panose="020F0502020204030204" pitchFamily="34" charset="0"/>
            </a:endParaRPr>
          </a:p>
          <a:p>
            <a:pPr lvl="0" algn="ctr" defTabSz="800100">
              <a:lnSpc>
                <a:spcPct val="90000"/>
              </a:lnSpc>
              <a:spcAft>
                <a:spcPct val="35000"/>
              </a:spcAft>
            </a:pPr>
            <a:r>
              <a:rPr lang="fr-FR" sz="1800" b="1" dirty="0" smtClean="0">
                <a:solidFill>
                  <a:srgbClr val="C00000"/>
                </a:solidFill>
                <a:latin typeface="Calibri" panose="020F0502020204030204" pitchFamily="34" charset="0"/>
              </a:rPr>
              <a:t>Appréhender</a:t>
            </a:r>
            <a:r>
              <a:rPr lang="fr-FR" sz="1800" b="1" dirty="0" smtClean="0">
                <a:latin typeface="Calibri" panose="020F0502020204030204" pitchFamily="34" charset="0"/>
              </a:rPr>
              <a:t> </a:t>
            </a:r>
            <a:r>
              <a:rPr lang="fr-FR" sz="1800" dirty="0">
                <a:latin typeface="Calibri" panose="020F0502020204030204" pitchFamily="34" charset="0"/>
              </a:rPr>
              <a:t>les structures et configurations des équipes en mode </a:t>
            </a:r>
            <a:r>
              <a:rPr lang="fr-FR" sz="1800" dirty="0" smtClean="0">
                <a:latin typeface="Calibri" panose="020F0502020204030204" pitchFamily="34" charset="0"/>
              </a:rPr>
              <a:t>projet</a:t>
            </a:r>
            <a:endParaRPr lang="fr-FR" sz="1800" dirty="0"/>
          </a:p>
        </p:txBody>
      </p:sp>
      <p:sp>
        <p:nvSpPr>
          <p:cNvPr id="6" name="Freeform 5"/>
          <p:cNvSpPr/>
          <p:nvPr/>
        </p:nvSpPr>
        <p:spPr>
          <a:xfrm>
            <a:off x="5868145" y="1201316"/>
            <a:ext cx="3024336" cy="1872208"/>
          </a:xfrm>
          <a:custGeom>
            <a:avLst/>
            <a:gdLst>
              <a:gd name="connsiteX0" fmla="*/ 0 w 3024336"/>
              <a:gd name="connsiteY0" fmla="*/ 0 h 1872208"/>
              <a:gd name="connsiteX1" fmla="*/ 2712295 w 3024336"/>
              <a:gd name="connsiteY1" fmla="*/ 0 h 1872208"/>
              <a:gd name="connsiteX2" fmla="*/ 3024336 w 3024336"/>
              <a:gd name="connsiteY2" fmla="*/ 312041 h 1872208"/>
              <a:gd name="connsiteX3" fmla="*/ 3024336 w 3024336"/>
              <a:gd name="connsiteY3" fmla="*/ 1872208 h 1872208"/>
              <a:gd name="connsiteX4" fmla="*/ 0 w 3024336"/>
              <a:gd name="connsiteY4" fmla="*/ 1872208 h 1872208"/>
              <a:gd name="connsiteX5" fmla="*/ 0 w 3024336"/>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336" h="1872208">
                <a:moveTo>
                  <a:pt x="0" y="0"/>
                </a:moveTo>
                <a:lnTo>
                  <a:pt x="2712295" y="0"/>
                </a:lnTo>
                <a:cubicBezTo>
                  <a:pt x="2884630" y="0"/>
                  <a:pt x="3024336" y="139706"/>
                  <a:pt x="3024336" y="312041"/>
                </a:cubicBezTo>
                <a:lnTo>
                  <a:pt x="3024336" y="1872208"/>
                </a:lnTo>
                <a:lnTo>
                  <a:pt x="0" y="1872208"/>
                </a:lnTo>
                <a:lnTo>
                  <a:pt x="0" y="0"/>
                </a:lnTo>
                <a:close/>
              </a:path>
            </a:pathLst>
          </a:cu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8100000" scaled="1"/>
            <a:tileRect/>
          </a:gradFill>
          <a:ln>
            <a:solidFill>
              <a:schemeClr val="bg1">
                <a:lumMod val="85000"/>
              </a:schemeClr>
            </a:solid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128016" tIns="128016" rIns="128016" bIns="596068" numCol="1" spcCol="1270" anchor="ctr" anchorCtr="0">
            <a:noAutofit/>
          </a:bodyPr>
          <a:lstStyle/>
          <a:p>
            <a:pPr lvl="0" algn="ctr" defTabSz="800100">
              <a:lnSpc>
                <a:spcPct val="90000"/>
              </a:lnSpc>
              <a:spcAft>
                <a:spcPct val="35000"/>
              </a:spcAft>
            </a:pPr>
            <a:r>
              <a:rPr lang="fr-FR" sz="1800" b="1" dirty="0">
                <a:solidFill>
                  <a:srgbClr val="C00000"/>
                </a:solidFill>
              </a:rPr>
              <a:t>Expliquer </a:t>
            </a:r>
            <a:r>
              <a:rPr lang="fr-FR" sz="1800" dirty="0" smtClean="0"/>
              <a:t>ce qu’est </a:t>
            </a:r>
            <a:r>
              <a:rPr lang="fr-FR" sz="1800" dirty="0"/>
              <a:t>un projet</a:t>
            </a:r>
          </a:p>
        </p:txBody>
      </p:sp>
      <p:sp>
        <p:nvSpPr>
          <p:cNvPr id="7" name="Freeform 6"/>
          <p:cNvSpPr/>
          <p:nvPr/>
        </p:nvSpPr>
        <p:spPr>
          <a:xfrm>
            <a:off x="2843809" y="3073523"/>
            <a:ext cx="3024337" cy="1872209"/>
          </a:xfrm>
          <a:custGeom>
            <a:avLst/>
            <a:gdLst>
              <a:gd name="connsiteX0" fmla="*/ 0 w 3024336"/>
              <a:gd name="connsiteY0" fmla="*/ 0 h 1872208"/>
              <a:gd name="connsiteX1" fmla="*/ 2712295 w 3024336"/>
              <a:gd name="connsiteY1" fmla="*/ 0 h 1872208"/>
              <a:gd name="connsiteX2" fmla="*/ 3024336 w 3024336"/>
              <a:gd name="connsiteY2" fmla="*/ 312041 h 1872208"/>
              <a:gd name="connsiteX3" fmla="*/ 3024336 w 3024336"/>
              <a:gd name="connsiteY3" fmla="*/ 1872208 h 1872208"/>
              <a:gd name="connsiteX4" fmla="*/ 0 w 3024336"/>
              <a:gd name="connsiteY4" fmla="*/ 1872208 h 1872208"/>
              <a:gd name="connsiteX5" fmla="*/ 0 w 3024336"/>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336" h="1872208">
                <a:moveTo>
                  <a:pt x="3024336" y="1872207"/>
                </a:moveTo>
                <a:lnTo>
                  <a:pt x="312041" y="1872207"/>
                </a:lnTo>
                <a:cubicBezTo>
                  <a:pt x="139706" y="1872207"/>
                  <a:pt x="0" y="1732501"/>
                  <a:pt x="0" y="1560166"/>
                </a:cubicBezTo>
                <a:lnTo>
                  <a:pt x="0" y="1"/>
                </a:lnTo>
                <a:lnTo>
                  <a:pt x="3024336" y="1"/>
                </a:lnTo>
                <a:lnTo>
                  <a:pt x="3024336" y="1872207"/>
                </a:lnTo>
                <a:close/>
              </a:path>
            </a:pathLst>
          </a:custGeom>
          <a:solidFill>
            <a:srgbClr val="FFC000">
              <a:tint val="66000"/>
              <a:satMod val="160000"/>
            </a:srgbClr>
          </a:solidFill>
          <a:ln>
            <a:solidFill>
              <a:schemeClr val="bg1">
                <a:lumMod val="85000"/>
              </a:schemeClr>
            </a:solid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128015" tIns="596069" rIns="128017" bIns="128016" numCol="1" spcCol="1270" anchor="ctr" anchorCtr="0">
            <a:noAutofit/>
          </a:bodyPr>
          <a:lstStyle/>
          <a:p>
            <a:pPr algn="ctr" fontAlgn="auto">
              <a:spcBef>
                <a:spcPct val="20000"/>
              </a:spcBef>
              <a:spcAft>
                <a:spcPts val="0"/>
              </a:spcAft>
              <a:defRPr/>
            </a:pPr>
            <a:r>
              <a:rPr lang="fr-FR" sz="1800" b="1" dirty="0">
                <a:solidFill>
                  <a:srgbClr val="C00000"/>
                </a:solidFill>
                <a:latin typeface="Calibri" panose="020F0502020204030204" pitchFamily="34" charset="0"/>
              </a:rPr>
              <a:t>Comprendre </a:t>
            </a:r>
            <a:r>
              <a:rPr lang="fr-FR" sz="1800" dirty="0">
                <a:latin typeface="Calibri" panose="020F0502020204030204" pitchFamily="34" charset="0"/>
              </a:rPr>
              <a:t>le calcul du coût global</a:t>
            </a:r>
          </a:p>
          <a:p>
            <a:pPr lvl="0" fontAlgn="auto">
              <a:spcBef>
                <a:spcPct val="20000"/>
              </a:spcBef>
              <a:spcAft>
                <a:spcPts val="0"/>
              </a:spcAft>
              <a:defRPr/>
            </a:pPr>
            <a:endParaRPr lang="fr-FR" sz="1800" dirty="0"/>
          </a:p>
        </p:txBody>
      </p:sp>
      <p:sp>
        <p:nvSpPr>
          <p:cNvPr id="8" name="Freeform 7"/>
          <p:cNvSpPr/>
          <p:nvPr/>
        </p:nvSpPr>
        <p:spPr>
          <a:xfrm>
            <a:off x="5868145" y="3073524"/>
            <a:ext cx="3024336" cy="1872208"/>
          </a:xfrm>
          <a:custGeom>
            <a:avLst/>
            <a:gdLst>
              <a:gd name="connsiteX0" fmla="*/ 0 w 1872208"/>
              <a:gd name="connsiteY0" fmla="*/ 0 h 3024336"/>
              <a:gd name="connsiteX1" fmla="*/ 1560167 w 1872208"/>
              <a:gd name="connsiteY1" fmla="*/ 0 h 3024336"/>
              <a:gd name="connsiteX2" fmla="*/ 1872208 w 1872208"/>
              <a:gd name="connsiteY2" fmla="*/ 312041 h 3024336"/>
              <a:gd name="connsiteX3" fmla="*/ 1872208 w 1872208"/>
              <a:gd name="connsiteY3" fmla="*/ 3024336 h 3024336"/>
              <a:gd name="connsiteX4" fmla="*/ 0 w 1872208"/>
              <a:gd name="connsiteY4" fmla="*/ 3024336 h 3024336"/>
              <a:gd name="connsiteX5" fmla="*/ 0 w 1872208"/>
              <a:gd name="connsiteY5"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2208" h="3024336">
                <a:moveTo>
                  <a:pt x="1872208" y="1"/>
                </a:moveTo>
                <a:lnTo>
                  <a:pt x="1872208" y="2520269"/>
                </a:lnTo>
                <a:cubicBezTo>
                  <a:pt x="1872208" y="2798656"/>
                  <a:pt x="1785723" y="3024335"/>
                  <a:pt x="1679040" y="3024335"/>
                </a:cubicBezTo>
                <a:lnTo>
                  <a:pt x="0" y="3024335"/>
                </a:lnTo>
                <a:lnTo>
                  <a:pt x="0" y="1"/>
                </a:lnTo>
                <a:lnTo>
                  <a:pt x="1872208" y="1"/>
                </a:lnTo>
                <a:close/>
              </a:path>
            </a:pathLst>
          </a:custGeom>
          <a:solidFill>
            <a:srgbClr val="0070C0">
              <a:tint val="66000"/>
              <a:satMod val="160000"/>
            </a:srgbClr>
          </a:solidFill>
          <a:ln>
            <a:solidFill>
              <a:schemeClr val="bg1">
                <a:lumMod val="85000"/>
              </a:schemeClr>
            </a:solid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128016" tIns="596068" rIns="128016" bIns="128016" numCol="1" spcCol="1270" anchor="ctr" anchorCtr="0">
            <a:noAutofit/>
          </a:bodyPr>
          <a:lstStyle/>
          <a:p>
            <a:pPr lvl="0" algn="ctr" defTabSz="800100">
              <a:lnSpc>
                <a:spcPct val="90000"/>
              </a:lnSpc>
              <a:spcAft>
                <a:spcPct val="35000"/>
              </a:spcAft>
            </a:pPr>
            <a:r>
              <a:rPr lang="fr-FR" sz="1800" b="1" dirty="0">
                <a:solidFill>
                  <a:srgbClr val="C00000"/>
                </a:solidFill>
                <a:latin typeface="Calibri" panose="020F0502020204030204" pitchFamily="34" charset="0"/>
              </a:rPr>
              <a:t>Caractériser </a:t>
            </a:r>
            <a:r>
              <a:rPr lang="fr-FR" sz="1800" dirty="0" smtClean="0">
                <a:latin typeface="Calibri" panose="020F0502020204030204" pitchFamily="34" charset="0"/>
              </a:rPr>
              <a:t>les types de </a:t>
            </a:r>
            <a:r>
              <a:rPr lang="fr-FR" sz="1800" dirty="0">
                <a:latin typeface="Calibri" panose="020F0502020204030204" pitchFamily="34" charset="0"/>
              </a:rPr>
              <a:t>projet au sein de l’entreprise</a:t>
            </a:r>
          </a:p>
          <a:p>
            <a:pPr lvl="0" algn="ctr" defTabSz="800100">
              <a:lnSpc>
                <a:spcPct val="90000"/>
              </a:lnSpc>
              <a:spcAft>
                <a:spcPct val="35000"/>
              </a:spcAft>
            </a:pPr>
            <a:endParaRPr lang="fr-FR" sz="1800" dirty="0"/>
          </a:p>
        </p:txBody>
      </p:sp>
      <p:sp>
        <p:nvSpPr>
          <p:cNvPr id="9" name="Freeform 11"/>
          <p:cNvSpPr/>
          <p:nvPr/>
        </p:nvSpPr>
        <p:spPr>
          <a:xfrm>
            <a:off x="4860033" y="2605471"/>
            <a:ext cx="2016221" cy="936104"/>
          </a:xfrm>
          <a:custGeom>
            <a:avLst/>
            <a:gdLst>
              <a:gd name="connsiteX0" fmla="*/ 0 w 2016221"/>
              <a:gd name="connsiteY0" fmla="*/ 156020 h 936104"/>
              <a:gd name="connsiteX1" fmla="*/ 156020 w 2016221"/>
              <a:gd name="connsiteY1" fmla="*/ 0 h 936104"/>
              <a:gd name="connsiteX2" fmla="*/ 1860201 w 2016221"/>
              <a:gd name="connsiteY2" fmla="*/ 0 h 936104"/>
              <a:gd name="connsiteX3" fmla="*/ 2016221 w 2016221"/>
              <a:gd name="connsiteY3" fmla="*/ 156020 h 936104"/>
              <a:gd name="connsiteX4" fmla="*/ 2016221 w 2016221"/>
              <a:gd name="connsiteY4" fmla="*/ 780084 h 936104"/>
              <a:gd name="connsiteX5" fmla="*/ 1860201 w 2016221"/>
              <a:gd name="connsiteY5" fmla="*/ 936104 h 936104"/>
              <a:gd name="connsiteX6" fmla="*/ 156020 w 2016221"/>
              <a:gd name="connsiteY6" fmla="*/ 936104 h 936104"/>
              <a:gd name="connsiteX7" fmla="*/ 0 w 2016221"/>
              <a:gd name="connsiteY7" fmla="*/ 780084 h 936104"/>
              <a:gd name="connsiteX8" fmla="*/ 0 w 2016221"/>
              <a:gd name="connsiteY8" fmla="*/ 156020 h 93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221" h="936104">
                <a:moveTo>
                  <a:pt x="0" y="156020"/>
                </a:moveTo>
                <a:cubicBezTo>
                  <a:pt x="0" y="69853"/>
                  <a:pt x="69853" y="0"/>
                  <a:pt x="156020" y="0"/>
                </a:cubicBezTo>
                <a:lnTo>
                  <a:pt x="1860201" y="0"/>
                </a:lnTo>
                <a:cubicBezTo>
                  <a:pt x="1946368" y="0"/>
                  <a:pt x="2016221" y="69853"/>
                  <a:pt x="2016221" y="156020"/>
                </a:cubicBezTo>
                <a:lnTo>
                  <a:pt x="2016221" y="780084"/>
                </a:lnTo>
                <a:cubicBezTo>
                  <a:pt x="2016221" y="866251"/>
                  <a:pt x="1946368" y="936104"/>
                  <a:pt x="1860201" y="936104"/>
                </a:cubicBezTo>
                <a:lnTo>
                  <a:pt x="156020" y="936104"/>
                </a:lnTo>
                <a:cubicBezTo>
                  <a:pt x="69853" y="936104"/>
                  <a:pt x="0" y="866251"/>
                  <a:pt x="0" y="780084"/>
                </a:cubicBezTo>
                <a:lnTo>
                  <a:pt x="0" y="156020"/>
                </a:lnTo>
                <a:close/>
              </a:path>
            </a:pathLst>
          </a:custGeom>
          <a:gradFill flip="none" rotWithShape="1">
            <a:gsLst>
              <a:gs pos="0">
                <a:srgbClr val="26B9F3"/>
              </a:gs>
              <a:gs pos="57000">
                <a:srgbClr val="14B5F2"/>
              </a:gs>
              <a:gs pos="100000">
                <a:srgbClr val="73CCF9"/>
              </a:gs>
            </a:gsLst>
            <a:lin ang="5400000" scaled="1"/>
            <a:tileRect/>
          </a:gradFill>
          <a:scene3d>
            <a:camera prst="orthographicFront"/>
            <a:lightRig rig="flat" dir="t"/>
          </a:scene3d>
          <a:sp3d prstMaterial="dkEdge">
            <a:bevelT w="8200" h="38100"/>
          </a:sp3d>
        </p:spPr>
        <p:style>
          <a:lnRef idx="1">
            <a:schemeClr val="lt1">
              <a:hueOff val="0"/>
              <a:satOff val="0"/>
              <a:lumOff val="0"/>
              <a:alphaOff val="0"/>
            </a:schemeClr>
          </a:lnRef>
          <a:fillRef idx="2">
            <a:scrgbClr r="0" g="0" b="0"/>
          </a:fillRef>
          <a:effectRef idx="1">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106657" tIns="106657" rIns="106657" bIns="106657" numCol="1" spcCol="1270" anchor="ctr" anchorCtr="0">
            <a:noAutofit/>
          </a:bodyPr>
          <a:lstStyle/>
          <a:p>
            <a:pPr lvl="0" algn="ctr" defTabSz="711200">
              <a:lnSpc>
                <a:spcPct val="90000"/>
              </a:lnSpc>
              <a:spcBef>
                <a:spcPct val="0"/>
              </a:spcBef>
              <a:spcAft>
                <a:spcPct val="35000"/>
              </a:spcAft>
            </a:pPr>
            <a:r>
              <a:rPr lang="fr-FR" sz="1900" b="1" kern="1200" dirty="0" smtClean="0">
                <a:solidFill>
                  <a:schemeClr val="bg1"/>
                </a:solidFill>
              </a:rPr>
              <a:t>FONDAMENTAUX</a:t>
            </a:r>
            <a:endParaRPr lang="fr-FR" sz="1900" b="1" kern="1200" dirty="0">
              <a:solidFill>
                <a:schemeClr val="bg1"/>
              </a:solidFill>
            </a:endParaRPr>
          </a:p>
        </p:txBody>
      </p:sp>
    </p:spTree>
    <p:extLst>
      <p:ext uri="{BB962C8B-B14F-4D97-AF65-F5344CB8AC3E}">
        <p14:creationId xmlns:p14="http://schemas.microsoft.com/office/powerpoint/2010/main" val="190003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Bibliographie</a:t>
            </a:r>
            <a:endParaRPr lang="fr-FR" dirty="0"/>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57</a:t>
            </a:fld>
            <a:endParaRPr lang="fr-FR" dirty="0"/>
          </a:p>
        </p:txBody>
      </p:sp>
      <p:sp>
        <p:nvSpPr>
          <p:cNvPr id="3" name="Content Placeholder 2"/>
          <p:cNvSpPr>
            <a:spLocks noGrp="1"/>
          </p:cNvSpPr>
          <p:nvPr>
            <p:ph idx="4294967295"/>
          </p:nvPr>
        </p:nvSpPr>
        <p:spPr>
          <a:xfrm>
            <a:off x="2769689" y="1417340"/>
            <a:ext cx="6173787" cy="3122035"/>
          </a:xfrm>
        </p:spPr>
        <p:txBody>
          <a:bodyPr>
            <a:normAutofit/>
          </a:bodyPr>
          <a:lstStyle/>
          <a:p>
            <a:r>
              <a:rPr lang="fr-FR" sz="2000" dirty="0" smtClean="0"/>
              <a:t>PICQ, T. (1999). </a:t>
            </a:r>
            <a:r>
              <a:rPr lang="fr-FR" sz="2000" i="1" dirty="0" smtClean="0"/>
              <a:t>Manager une équipe projet</a:t>
            </a:r>
            <a:r>
              <a:rPr lang="fr-FR" sz="2000" dirty="0" smtClean="0"/>
              <a:t>. Paris : </a:t>
            </a:r>
            <a:r>
              <a:rPr lang="fr-FR" sz="2000" dirty="0" err="1" smtClean="0"/>
              <a:t>Dunod</a:t>
            </a:r>
            <a:r>
              <a:rPr lang="fr-FR" sz="2000" dirty="0" smtClean="0"/>
              <a:t>. </a:t>
            </a:r>
          </a:p>
          <a:p>
            <a:r>
              <a:rPr lang="fr-FR" sz="2000" dirty="0">
                <a:solidFill>
                  <a:sysClr val="windowText" lastClr="000000"/>
                </a:solidFill>
                <a:cs typeface="Calibri" pitchFamily="34" charset="0"/>
              </a:rPr>
              <a:t>ECOSIP/GIARD V., MIDLER C</a:t>
            </a:r>
            <a:r>
              <a:rPr lang="fr-FR" sz="2000" dirty="0" smtClean="0">
                <a:solidFill>
                  <a:sysClr val="windowText" lastClr="000000"/>
                </a:solidFill>
                <a:cs typeface="Calibri" pitchFamily="34" charset="0"/>
              </a:rPr>
              <a:t>. (1993). </a:t>
            </a:r>
            <a:r>
              <a:rPr lang="fr-FR" sz="2000" i="1" dirty="0" smtClean="0">
                <a:solidFill>
                  <a:sysClr val="windowText" lastClr="000000"/>
                </a:solidFill>
                <a:cs typeface="Calibri" pitchFamily="34" charset="0"/>
              </a:rPr>
              <a:t>Pilotages </a:t>
            </a:r>
            <a:r>
              <a:rPr lang="fr-FR" sz="2000" i="1" dirty="0">
                <a:solidFill>
                  <a:sysClr val="windowText" lastClr="000000"/>
                </a:solidFill>
                <a:cs typeface="Calibri" pitchFamily="34" charset="0"/>
              </a:rPr>
              <a:t>de projet et entreprises : diversités et convergences</a:t>
            </a:r>
            <a:r>
              <a:rPr lang="fr-FR" sz="2000" dirty="0" smtClean="0">
                <a:solidFill>
                  <a:sysClr val="windowText" lastClr="000000"/>
                </a:solidFill>
                <a:cs typeface="Calibri" pitchFamily="34" charset="0"/>
              </a:rPr>
              <a:t>. Paris </a:t>
            </a:r>
            <a:r>
              <a:rPr lang="fr-FR" sz="2000" dirty="0">
                <a:solidFill>
                  <a:sysClr val="windowText" lastClr="000000"/>
                </a:solidFill>
                <a:cs typeface="Calibri" pitchFamily="34" charset="0"/>
              </a:rPr>
              <a:t>: </a:t>
            </a:r>
            <a:r>
              <a:rPr lang="fr-FR" sz="2000" dirty="0" err="1" smtClean="0">
                <a:solidFill>
                  <a:sysClr val="windowText" lastClr="000000"/>
                </a:solidFill>
                <a:cs typeface="Calibri" pitchFamily="34" charset="0"/>
              </a:rPr>
              <a:t>Economica</a:t>
            </a:r>
            <a:r>
              <a:rPr lang="fr-FR" sz="2000" dirty="0" smtClean="0">
                <a:solidFill>
                  <a:sysClr val="windowText" lastClr="000000"/>
                </a:solidFill>
                <a:cs typeface="Calibri" pitchFamily="34" charset="0"/>
              </a:rPr>
              <a:t>. </a:t>
            </a:r>
            <a:endParaRPr lang="fr-FR" sz="2000" dirty="0" smtClean="0"/>
          </a:p>
          <a:p>
            <a:r>
              <a:rPr lang="fr-FR" sz="2400" dirty="0" smtClean="0"/>
              <a:t>…Et d’autres à la fin de la </a:t>
            </a:r>
            <a:r>
              <a:rPr lang="fr-FR" sz="2400" dirty="0" smtClean="0">
                <a:hlinkClick r:id="rId3"/>
              </a:rPr>
              <a:t>prise de notes partagées</a:t>
            </a:r>
            <a:endParaRPr lang="fr-FR" sz="2400" dirty="0"/>
          </a:p>
        </p:txBody>
      </p:sp>
      <p:sp>
        <p:nvSpPr>
          <p:cNvPr id="5" name="TextBox 7"/>
          <p:cNvSpPr txBox="1"/>
          <p:nvPr/>
        </p:nvSpPr>
        <p:spPr>
          <a:xfrm>
            <a:off x="2689200" y="3937620"/>
            <a:ext cx="6131272" cy="1754326"/>
          </a:xfrm>
          <a:prstGeom prst="rect">
            <a:avLst/>
          </a:prstGeom>
          <a:noFill/>
        </p:spPr>
        <p:txBody>
          <a:bodyPr wrap="square" rtlCol="0">
            <a:spAutoFit/>
          </a:bodyPr>
          <a:lstStyle/>
          <a:p>
            <a:r>
              <a:rPr lang="fr-FR" sz="1200" b="1" dirty="0">
                <a:latin typeface="Calibri" panose="020F0502020204030204" pitchFamily="34" charset="0"/>
              </a:rPr>
              <a:t>Version 1 (</a:t>
            </a:r>
            <a:r>
              <a:rPr lang="fr-FR" sz="1200" b="1" dirty="0" smtClean="0">
                <a:latin typeface="Calibri" panose="020F0502020204030204" pitchFamily="34" charset="0"/>
              </a:rPr>
              <a:t>03/1999) </a:t>
            </a:r>
            <a:r>
              <a:rPr lang="fr-FR" sz="1200" dirty="0">
                <a:latin typeface="Calibri" panose="020F0502020204030204" pitchFamily="34" charset="0"/>
              </a:rPr>
              <a:t>(</a:t>
            </a:r>
            <a:r>
              <a:rPr lang="fr-FR" sz="1200" dirty="0">
                <a:latin typeface="Calibri" panose="020F0502020204030204" pitchFamily="34" charset="0"/>
                <a:hlinkClick r:id="rId4"/>
              </a:rPr>
              <a:t>lien</a:t>
            </a:r>
            <a:r>
              <a:rPr lang="fr-FR" sz="1200" dirty="0">
                <a:latin typeface="Calibri" panose="020F0502020204030204" pitchFamily="34" charset="0"/>
              </a:rPr>
              <a:t>)</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smtClean="0">
                <a:latin typeface="Calibri" panose="020F0502020204030204" pitchFamily="34" charset="0"/>
              </a:rPr>
              <a:t>Auteur </a:t>
            </a:r>
            <a:r>
              <a:rPr lang="fr-FR" sz="1200" dirty="0">
                <a:latin typeface="Calibri" panose="020F0502020204030204" pitchFamily="34" charset="0"/>
              </a:rPr>
              <a:t>: Rémi </a:t>
            </a:r>
            <a:r>
              <a:rPr lang="fr-FR" sz="1200" dirty="0" smtClean="0">
                <a:latin typeface="Calibri" panose="020F0502020204030204" pitchFamily="34" charset="0"/>
              </a:rPr>
              <a:t>BACHELET</a:t>
            </a:r>
            <a:endParaRPr lang="fr-FR" sz="1200" dirty="0">
              <a:latin typeface="Calibri" panose="020F0502020204030204" pitchFamily="34" charset="0"/>
            </a:endParaRPr>
          </a:p>
          <a:p>
            <a:r>
              <a:rPr lang="fr-FR" sz="1200" b="1" dirty="0" smtClean="0">
                <a:latin typeface="Calibri" panose="020F0502020204030204" pitchFamily="34" charset="0"/>
              </a:rPr>
              <a:t>Version </a:t>
            </a:r>
            <a:r>
              <a:rPr lang="fr-FR" sz="1200" b="1" dirty="0">
                <a:latin typeface="Calibri" panose="020F0502020204030204" pitchFamily="34" charset="0"/>
              </a:rPr>
              <a:t>2</a:t>
            </a:r>
            <a:r>
              <a:rPr lang="fr-FR" sz="1200" b="1" dirty="0" smtClean="0">
                <a:latin typeface="Calibri" panose="020F0502020204030204" pitchFamily="34" charset="0"/>
              </a:rPr>
              <a:t> (03/2013) </a:t>
            </a:r>
            <a:r>
              <a:rPr lang="fr-FR" sz="1200" dirty="0">
                <a:latin typeface="Calibri" panose="020F0502020204030204" pitchFamily="34" charset="0"/>
              </a:rPr>
              <a:t>(</a:t>
            </a:r>
            <a:r>
              <a:rPr lang="fr-FR" sz="1200" dirty="0">
                <a:latin typeface="Calibri" panose="020F0502020204030204" pitchFamily="34" charset="0"/>
                <a:hlinkClick r:id="rId5"/>
              </a:rPr>
              <a:t>lien</a:t>
            </a:r>
            <a:r>
              <a:rPr lang="fr-FR" sz="1200" dirty="0">
                <a:latin typeface="Calibri" panose="020F0502020204030204" pitchFamily="34" charset="0"/>
              </a:rPr>
              <a:t>)</a:t>
            </a:r>
            <a:endParaRPr lang="fr-FR" sz="1200" b="1" dirty="0" smtClean="0">
              <a:latin typeface="Calibri" panose="020F0502020204030204" pitchFamily="34" charset="0"/>
            </a:endParaRPr>
          </a:p>
          <a:p>
            <a:pPr marL="642352" lvl="1" indent="-285750">
              <a:buFont typeface="Arial" panose="020B0604020202020204" pitchFamily="34" charset="0"/>
              <a:buChar char="•"/>
            </a:pPr>
            <a:r>
              <a:rPr lang="fr-FR" sz="1200" dirty="0" smtClean="0">
                <a:latin typeface="Calibri" panose="020F0502020204030204" pitchFamily="34" charset="0"/>
              </a:rPr>
              <a:t>Auteur/mise en forme : Rémi BACHELET</a:t>
            </a:r>
          </a:p>
          <a:p>
            <a:pPr marL="642352" lvl="1" indent="-285750">
              <a:buFont typeface="Arial" panose="020B0604020202020204" pitchFamily="34" charset="0"/>
              <a:buChar char="•"/>
            </a:pPr>
            <a:r>
              <a:rPr lang="fr-FR" sz="1200" dirty="0" smtClean="0">
                <a:latin typeface="Calibri" panose="020F0502020204030204" pitchFamily="34" charset="0"/>
              </a:rPr>
              <a:t>Mise en forme : Matthieu CISEL</a:t>
            </a:r>
          </a:p>
          <a:p>
            <a:r>
              <a:rPr lang="fr-FR" sz="1200" b="1" dirty="0" smtClean="0">
                <a:latin typeface="Calibri" panose="020F0502020204030204" pitchFamily="34" charset="0"/>
              </a:rPr>
              <a:t>Version </a:t>
            </a:r>
            <a:r>
              <a:rPr lang="fr-FR" sz="1200" b="1" dirty="0">
                <a:latin typeface="Calibri" panose="020F0502020204030204" pitchFamily="34" charset="0"/>
              </a:rPr>
              <a:t>3</a:t>
            </a:r>
            <a:r>
              <a:rPr lang="fr-FR" sz="1200" b="1" dirty="0" smtClean="0">
                <a:latin typeface="Calibri" panose="020F0502020204030204" pitchFamily="34" charset="0"/>
              </a:rPr>
              <a:t> </a:t>
            </a:r>
            <a:r>
              <a:rPr lang="fr-FR" sz="1200" b="1" dirty="0">
                <a:latin typeface="Calibri" panose="020F0502020204030204" pitchFamily="34" charset="0"/>
              </a:rPr>
              <a:t>(</a:t>
            </a:r>
            <a:r>
              <a:rPr lang="fr-FR" sz="1200" b="1" dirty="0" smtClean="0">
                <a:latin typeface="Calibri" panose="020F0502020204030204" pitchFamily="34" charset="0"/>
              </a:rPr>
              <a:t>09/2014) </a:t>
            </a:r>
            <a:r>
              <a:rPr lang="fr-FR" sz="1200" dirty="0">
                <a:latin typeface="Calibri" panose="020F0502020204030204" pitchFamily="34" charset="0"/>
              </a:rPr>
              <a:t>(</a:t>
            </a:r>
            <a:r>
              <a:rPr lang="fr-FR" sz="1200" dirty="0">
                <a:latin typeface="Calibri" panose="020F0502020204030204" pitchFamily="34" charset="0"/>
                <a:hlinkClick r:id="rId6"/>
              </a:rPr>
              <a:t>lien</a:t>
            </a:r>
            <a:r>
              <a:rPr lang="fr-FR" sz="1200" dirty="0">
                <a:latin typeface="Calibri" panose="020F0502020204030204" pitchFamily="34" charset="0"/>
              </a:rPr>
              <a:t>)</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a:latin typeface="Calibri" panose="020F0502020204030204" pitchFamily="34" charset="0"/>
              </a:rPr>
              <a:t>Auteur/mise en forme </a:t>
            </a:r>
            <a:r>
              <a:rPr lang="fr-FR" sz="1200" dirty="0" smtClean="0">
                <a:latin typeface="Calibri" panose="020F0502020204030204" pitchFamily="34" charset="0"/>
              </a:rPr>
              <a:t>: Rémi BACHELET</a:t>
            </a:r>
          </a:p>
          <a:p>
            <a:pPr marL="642352" lvl="1" indent="-285750">
              <a:buFont typeface="Arial" panose="020B0604020202020204" pitchFamily="34" charset="0"/>
              <a:buChar char="•"/>
            </a:pPr>
            <a:r>
              <a:rPr lang="fr-FR" sz="1200" dirty="0" smtClean="0">
                <a:latin typeface="Calibri" panose="020F0502020204030204" pitchFamily="34" charset="0"/>
              </a:rPr>
              <a:t>Relecture/mise </a:t>
            </a:r>
            <a:r>
              <a:rPr lang="fr-FR" sz="1200" dirty="0">
                <a:latin typeface="Calibri" panose="020F0502020204030204" pitchFamily="34" charset="0"/>
              </a:rPr>
              <a:t>en forme : </a:t>
            </a:r>
            <a:r>
              <a:rPr lang="fr-FR" sz="1200" dirty="0" err="1" smtClean="0">
                <a:latin typeface="Calibri" panose="020F0502020204030204" pitchFamily="34" charset="0"/>
              </a:rPr>
              <a:t>Bich</a:t>
            </a:r>
            <a:r>
              <a:rPr lang="fr-FR" sz="1200" dirty="0" smtClean="0">
                <a:latin typeface="Calibri" panose="020F0502020204030204" pitchFamily="34" charset="0"/>
              </a:rPr>
              <a:t> </a:t>
            </a:r>
            <a:r>
              <a:rPr lang="fr-FR" sz="1200" dirty="0">
                <a:latin typeface="Calibri" panose="020F0502020204030204" pitchFamily="34" charset="0"/>
              </a:rPr>
              <a:t>Van </a:t>
            </a:r>
            <a:r>
              <a:rPr lang="fr-FR" sz="1200" dirty="0" smtClean="0">
                <a:latin typeface="Calibri" panose="020F0502020204030204" pitchFamily="34" charset="0"/>
              </a:rPr>
              <a:t>HOANG, Amaury Van </a:t>
            </a:r>
            <a:r>
              <a:rPr lang="fr-FR" sz="1200" dirty="0" err="1" smtClean="0">
                <a:latin typeface="Calibri" panose="020F0502020204030204" pitchFamily="34" charset="0"/>
              </a:rPr>
              <a:t>Espen</a:t>
            </a:r>
            <a:r>
              <a:rPr lang="fr-FR" sz="1200" dirty="0" smtClean="0">
                <a:latin typeface="Calibri" panose="020F0502020204030204" pitchFamily="34" charset="0"/>
              </a:rPr>
              <a:t>, Ghislaine PARA, </a:t>
            </a:r>
            <a:r>
              <a:rPr lang="fr-FR" sz="1200" dirty="0">
                <a:latin typeface="Calibri" panose="020F0502020204030204" pitchFamily="34" charset="0"/>
              </a:rPr>
              <a:t>Nina </a:t>
            </a:r>
            <a:r>
              <a:rPr lang="fr-FR" sz="1200" dirty="0" err="1">
                <a:latin typeface="Calibri" panose="020F0502020204030204" pitchFamily="34" charset="0"/>
              </a:rPr>
              <a:t>Nandrianina</a:t>
            </a:r>
            <a:r>
              <a:rPr lang="fr-FR" sz="1200">
                <a:latin typeface="Calibri" panose="020F0502020204030204" pitchFamily="34" charset="0"/>
              </a:rPr>
              <a:t> ANDRIANARISON - AMADOU</a:t>
            </a:r>
            <a:endParaRPr lang="fr-FR" sz="1200" dirty="0" smtClean="0">
              <a:latin typeface="Calibri" panose="020F0502020204030204" pitchFamily="34" charset="0"/>
            </a:endParaRPr>
          </a:p>
        </p:txBody>
      </p:sp>
    </p:spTree>
    <p:extLst>
      <p:ext uri="{BB962C8B-B14F-4D97-AF65-F5344CB8AC3E}">
        <p14:creationId xmlns:p14="http://schemas.microsoft.com/office/powerpoint/2010/main" val="33765684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7F07B8DE-9430-46E8-A38B-5DA0DE501445}" type="slidenum">
              <a:rPr lang="fr-FR" smtClean="0"/>
              <a:pPr>
                <a:defRPr/>
              </a:pPr>
              <a:t>58</a:t>
            </a:fld>
            <a:endParaRPr lang="fr-FR" dirty="0"/>
          </a:p>
        </p:txBody>
      </p:sp>
      <p:pic>
        <p:nvPicPr>
          <p:cNvPr id="6" name="Image 5"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 y="0"/>
            <a:ext cx="6308186" cy="5715000"/>
          </a:xfrm>
          <a:prstGeom prst="rect">
            <a:avLst/>
          </a:prstGeom>
        </p:spPr>
      </p:pic>
      <p:sp>
        <p:nvSpPr>
          <p:cNvPr id="7" name="ZoneTexte 6"/>
          <p:cNvSpPr txBox="1"/>
          <p:nvPr/>
        </p:nvSpPr>
        <p:spPr>
          <a:xfrm>
            <a:off x="6311530" y="1632778"/>
            <a:ext cx="2832470" cy="3600986"/>
          </a:xfrm>
          <a:prstGeom prst="rect">
            <a:avLst/>
          </a:prstGeom>
          <a:noFill/>
        </p:spPr>
        <p:txBody>
          <a:bodyPr wrap="square" rtlCol="0">
            <a:spAutoFit/>
          </a:bodyPr>
          <a:lstStyle/>
          <a:p>
            <a:r>
              <a:rPr lang="fr-FR" dirty="0" smtClean="0">
                <a:solidFill>
                  <a:srgbClr val="351805"/>
                </a:solidFill>
              </a:rPr>
              <a:t>Cette carte conceptuelle résumant le cours, ainsi que d’autres sont </a:t>
            </a:r>
            <a:r>
              <a:rPr lang="fr-FR" dirty="0">
                <a:solidFill>
                  <a:srgbClr val="351805"/>
                </a:solidFill>
              </a:rPr>
              <a:t>disponibles </a:t>
            </a:r>
            <a:r>
              <a:rPr lang="fr-FR" dirty="0" smtClean="0">
                <a:solidFill>
                  <a:srgbClr val="351805"/>
                </a:solidFill>
              </a:rPr>
              <a:t>: </a:t>
            </a:r>
            <a:r>
              <a:rPr lang="fr-FR" dirty="0" smtClean="0">
                <a:solidFill>
                  <a:srgbClr val="351805"/>
                </a:solidFill>
                <a:hlinkClick r:id="rId4"/>
              </a:rPr>
              <a:t>https</a:t>
            </a:r>
            <a:r>
              <a:rPr lang="fr-FR" dirty="0">
                <a:solidFill>
                  <a:srgbClr val="351805"/>
                </a:solidFill>
                <a:hlinkClick r:id="rId4"/>
              </a:rPr>
              <a:t>://</a:t>
            </a:r>
            <a:r>
              <a:rPr lang="fr-FR" dirty="0" smtClean="0">
                <a:solidFill>
                  <a:srgbClr val="351805"/>
                </a:solidFill>
                <a:hlinkClick r:id="rId4"/>
              </a:rPr>
              <a:t>goo.gl/Of0zGI</a:t>
            </a:r>
            <a:r>
              <a:rPr lang="fr-FR" dirty="0" smtClean="0">
                <a:solidFill>
                  <a:srgbClr val="351805"/>
                </a:solidFill>
              </a:rPr>
              <a:t> </a:t>
            </a:r>
          </a:p>
          <a:p>
            <a:endParaRPr lang="fr-FR" dirty="0">
              <a:solidFill>
                <a:srgbClr val="351805"/>
              </a:solidFill>
            </a:endParaRPr>
          </a:p>
          <a:p>
            <a:r>
              <a:rPr lang="fr-FR" dirty="0" smtClean="0">
                <a:solidFill>
                  <a:srgbClr val="351805"/>
                </a:solidFill>
              </a:rPr>
              <a:t>Vous pouvez partager la vôtre ainsi !</a:t>
            </a:r>
          </a:p>
          <a:p>
            <a:endParaRPr lang="fr-FR" dirty="0">
              <a:solidFill>
                <a:srgbClr val="351805"/>
              </a:solidFill>
            </a:endParaRPr>
          </a:p>
          <a:p>
            <a:r>
              <a:rPr lang="fr-FR" dirty="0" smtClean="0">
                <a:solidFill>
                  <a:srgbClr val="351805"/>
                </a:solidFill>
              </a:rPr>
              <a:t>Autre résumé du cours : notre </a:t>
            </a:r>
            <a:r>
              <a:rPr lang="fr-FR" dirty="0">
                <a:solidFill>
                  <a:srgbClr val="351805"/>
                </a:solidFill>
              </a:rPr>
              <a:t>prise de notes </a:t>
            </a:r>
            <a:r>
              <a:rPr lang="fr-FR" dirty="0">
                <a:solidFill>
                  <a:srgbClr val="351805"/>
                </a:solidFill>
                <a:hlinkClick r:id="rId5"/>
              </a:rPr>
              <a:t>http://</a:t>
            </a:r>
            <a:r>
              <a:rPr lang="fr-FR" dirty="0" smtClean="0">
                <a:solidFill>
                  <a:srgbClr val="351805"/>
                </a:solidFill>
                <a:hlinkClick r:id="rId5"/>
              </a:rPr>
              <a:t>goo.gl/aRbdKz</a:t>
            </a:r>
            <a:r>
              <a:rPr lang="fr-FR" dirty="0" smtClean="0">
                <a:solidFill>
                  <a:srgbClr val="351805"/>
                </a:solidFill>
              </a:rPr>
              <a:t> .</a:t>
            </a:r>
            <a:endParaRPr lang="fr-FR" dirty="0">
              <a:solidFill>
                <a:srgbClr val="351805"/>
              </a:solidFill>
            </a:endParaRPr>
          </a:p>
        </p:txBody>
      </p:sp>
    </p:spTree>
    <p:extLst>
      <p:ext uri="{BB962C8B-B14F-4D97-AF65-F5344CB8AC3E}">
        <p14:creationId xmlns:p14="http://schemas.microsoft.com/office/powerpoint/2010/main" val="502992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667518" y="49188"/>
            <a:ext cx="6408712" cy="956288"/>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r>
              <a:rPr lang="fr-FR" sz="2800" b="1" dirty="0" smtClean="0">
                <a:solidFill>
                  <a:schemeClr val="tx1"/>
                </a:solidFill>
                <a:latin typeface="Calibri" pitchFamily="34" charset="0"/>
              </a:rPr>
              <a:t>Fondamentaux</a:t>
            </a:r>
          </a:p>
          <a:p>
            <a:pPr algn="ctr"/>
            <a:r>
              <a:rPr lang="fr-FR" sz="2800" b="1" dirty="0" smtClean="0">
                <a:solidFill>
                  <a:schemeClr val="accent1">
                    <a:lumMod val="50000"/>
                  </a:schemeClr>
                </a:solidFill>
                <a:latin typeface="Calibri" pitchFamily="34" charset="0"/>
              </a:rPr>
              <a:t>Chapitre 1</a:t>
            </a:r>
          </a:p>
        </p:txBody>
      </p:sp>
      <p:sp>
        <p:nvSpPr>
          <p:cNvPr id="7" name="Rectangle 176"/>
          <p:cNvSpPr txBox="1">
            <a:spLocks noChangeArrowheads="1"/>
          </p:cNvSpPr>
          <p:nvPr/>
        </p:nvSpPr>
        <p:spPr>
          <a:xfrm>
            <a:off x="2693445" y="4873724"/>
            <a:ext cx="6313582" cy="72008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fr-CH" sz="3600" b="1" dirty="0" smtClean="0">
                <a:solidFill>
                  <a:srgbClr val="002060"/>
                </a:solidFill>
                <a:latin typeface="+mn-lt"/>
              </a:rPr>
              <a:t>Qu’est-ce qu’un projet ?</a:t>
            </a:r>
            <a:endParaRPr lang="fr-FR" sz="3600" b="1" dirty="0" smtClean="0">
              <a:solidFill>
                <a:srgbClr val="002060"/>
              </a:solidFill>
              <a:latin typeface="+mn-lt"/>
            </a:endParaRPr>
          </a:p>
        </p:txBody>
      </p:sp>
      <p:sp>
        <p:nvSpPr>
          <p:cNvPr id="9" name="ZoneTexte 1"/>
          <p:cNvSpPr txBox="1"/>
          <p:nvPr/>
        </p:nvSpPr>
        <p:spPr>
          <a:xfrm>
            <a:off x="7092280" y="5471170"/>
            <a:ext cx="2019032" cy="261610"/>
          </a:xfrm>
          <a:prstGeom prst="rect">
            <a:avLst/>
          </a:prstGeom>
          <a:noFill/>
        </p:spPr>
        <p:txBody>
          <a:bodyPr wrap="square" rtlCol="0">
            <a:spAutoFit/>
          </a:bodyPr>
          <a:lstStyle/>
          <a:p>
            <a:pPr algn="r"/>
            <a:r>
              <a:rPr lang="fr-FR" sz="1100" dirty="0" smtClean="0">
                <a:latin typeface="+mn-lt"/>
              </a:rPr>
              <a:t>Image : cc-by </a:t>
            </a:r>
            <a:r>
              <a:rPr lang="fr-FR" sz="1100" dirty="0" smtClean="0">
                <a:latin typeface="+mn-lt"/>
                <a:hlinkClick r:id="rId3"/>
              </a:rPr>
              <a:t>source</a:t>
            </a:r>
            <a:endParaRPr lang="fr-FR" sz="1100" dirty="0">
              <a:latin typeface="+mn-lt"/>
            </a:endParaRPr>
          </a:p>
        </p:txBody>
      </p:sp>
      <p:pic>
        <p:nvPicPr>
          <p:cNvPr id="3074" name="Picture 2" descr="http://upload.wikimedia.org/wikipedia/commons/4/49/Apollo_16_Launch_-_GPN-2000-0006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9969" y="1161265"/>
            <a:ext cx="4280534" cy="3424427"/>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673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7478" y="3305481"/>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10" name="Titre 9"/>
          <p:cNvSpPr>
            <a:spLocks noGrp="1"/>
          </p:cNvSpPr>
          <p:nvPr>
            <p:ph type="title"/>
          </p:nvPr>
        </p:nvSpPr>
        <p:spPr/>
        <p:txBody>
          <a:bodyPr>
            <a:normAutofit/>
          </a:bodyPr>
          <a:lstStyle/>
          <a:p>
            <a:r>
              <a:rPr sz="2800" smtClean="0">
                <a:latin typeface="Calibri" pitchFamily="34" charset="0"/>
                <a:cs typeface="Calibri" pitchFamily="34" charset="0"/>
              </a:rPr>
              <a:t>Vous avez dit « projet » ?</a:t>
            </a:r>
            <a:endParaRPr lang="fr-FR" sz="2800" dirty="0">
              <a:latin typeface="Calibri" pitchFamily="34" charset="0"/>
              <a:cs typeface="Calibri" pitchFamily="34" charset="0"/>
            </a:endParaRPr>
          </a:p>
        </p:txBody>
      </p:sp>
      <p:sp>
        <p:nvSpPr>
          <p:cNvPr id="3" name="Slide Number Placeholder 2"/>
          <p:cNvSpPr>
            <a:spLocks noGrp="1"/>
          </p:cNvSpPr>
          <p:nvPr>
            <p:ph type="sldNum" sz="quarter" idx="10"/>
          </p:nvPr>
        </p:nvSpPr>
        <p:spPr/>
        <p:txBody>
          <a:bodyPr/>
          <a:lstStyle/>
          <a:p>
            <a:pPr>
              <a:defRPr/>
            </a:pPr>
            <a:fld id="{7F07B8DE-9430-46E8-A38B-5DA0DE501445}" type="slidenum">
              <a:rPr lang="fr-FR" smtClean="0"/>
              <a:pPr>
                <a:defRPr/>
              </a:pPr>
              <a:t>7</a:t>
            </a:fld>
            <a:endParaRPr lang="fr-FR" dirty="0"/>
          </a:p>
        </p:txBody>
      </p:sp>
      <p:pic>
        <p:nvPicPr>
          <p:cNvPr id="1026" name="Picture 2" descr="http://www.public-domain-image.com/free-images/people/male-men/building-house-building-construction-workers-725x5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841276"/>
            <a:ext cx="2616225" cy="19630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Kirghiz wedd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3700" y="3124944"/>
            <a:ext cx="2936709" cy="22025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ixabay.com/static/uploads/photo/2015/01/20/16/38/millau-bridge-605638_960_7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6151" y="3705591"/>
            <a:ext cx="3050125" cy="1461518"/>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
          <p:cNvSpPr txBox="1"/>
          <p:nvPr/>
        </p:nvSpPr>
        <p:spPr>
          <a:xfrm>
            <a:off x="5076400" y="5415585"/>
            <a:ext cx="3744071" cy="261610"/>
          </a:xfrm>
          <a:prstGeom prst="rect">
            <a:avLst/>
          </a:prstGeom>
          <a:noFill/>
        </p:spPr>
        <p:txBody>
          <a:bodyPr wrap="square" rtlCol="0">
            <a:spAutoFit/>
          </a:bodyPr>
          <a:lstStyle/>
          <a:p>
            <a:pPr algn="r"/>
            <a:r>
              <a:rPr lang="fr-FR" sz="1100" dirty="0" smtClean="0">
                <a:latin typeface="+mn-lt"/>
              </a:rPr>
              <a:t>Image : cc-by ou </a:t>
            </a:r>
            <a:r>
              <a:rPr lang="fr-FR" sz="1100" dirty="0" err="1" smtClean="0">
                <a:latin typeface="+mn-lt"/>
              </a:rPr>
              <a:t>dp</a:t>
            </a:r>
            <a:r>
              <a:rPr lang="fr-FR" sz="1100" dirty="0" smtClean="0">
                <a:latin typeface="+mn-lt"/>
              </a:rPr>
              <a:t> </a:t>
            </a:r>
            <a:r>
              <a:rPr lang="fr-FR" sz="1100" dirty="0" smtClean="0">
                <a:latin typeface="+mn-lt"/>
                <a:hlinkClick r:id="rId6"/>
              </a:rPr>
              <a:t>source1</a:t>
            </a:r>
            <a:r>
              <a:rPr lang="fr-FR" sz="1100" dirty="0" smtClean="0">
                <a:latin typeface="+mn-lt"/>
              </a:rPr>
              <a:t>, </a:t>
            </a:r>
            <a:r>
              <a:rPr lang="fr-FR" sz="1100" dirty="0" smtClean="0">
                <a:latin typeface="+mn-lt"/>
                <a:hlinkClick r:id="rId7"/>
              </a:rPr>
              <a:t>source2</a:t>
            </a:r>
            <a:r>
              <a:rPr lang="fr-FR" sz="1100" dirty="0" smtClean="0">
                <a:latin typeface="+mn-lt"/>
              </a:rPr>
              <a:t>, </a:t>
            </a:r>
            <a:r>
              <a:rPr lang="fr-FR" sz="1100" dirty="0" smtClean="0">
                <a:latin typeface="+mn-lt"/>
                <a:hlinkClick r:id="rId8"/>
              </a:rPr>
              <a:t>source3</a:t>
            </a:r>
            <a:r>
              <a:rPr lang="fr-FR" sz="1100" dirty="0" smtClean="0">
                <a:latin typeface="+mn-lt"/>
              </a:rPr>
              <a:t>, </a:t>
            </a:r>
            <a:r>
              <a:rPr lang="fr-FR" sz="1100" dirty="0" smtClean="0">
                <a:latin typeface="+mn-lt"/>
                <a:hlinkClick r:id="rId9"/>
              </a:rPr>
              <a:t>source4</a:t>
            </a:r>
            <a:endParaRPr lang="fr-FR" sz="1100" dirty="0">
              <a:latin typeface="+mn-lt"/>
            </a:endParaRPr>
          </a:p>
        </p:txBody>
      </p:sp>
      <p:pic>
        <p:nvPicPr>
          <p:cNvPr id="12" name="Picture 2" descr="RÃ©sultat de recherche d'images pour &quot;Ã©quipe  puit&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42208" y="803471"/>
            <a:ext cx="1990232" cy="265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02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012261" y="2569468"/>
            <a:ext cx="6025548" cy="2675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38138" indent="-338138" algn="l" defTabSz="449263" rtl="0" eaLnBrk="0" fontAlgn="base" hangingPunct="0">
              <a:lnSpc>
                <a:spcPct val="86000"/>
              </a:lnSpc>
              <a:spcBef>
                <a:spcPts val="600"/>
              </a:spcBef>
              <a:spcAft>
                <a:spcPct val="0"/>
              </a:spcAft>
              <a:buClr>
                <a:srgbClr val="FF0000"/>
              </a:buClr>
              <a:buSzPct val="100000"/>
              <a:buFont typeface="Times New Roman" pitchFamily="18" charset="0"/>
              <a:buChar char="•"/>
              <a:defRPr sz="2400">
                <a:solidFill>
                  <a:srgbClr val="000000"/>
                </a:solidFill>
                <a:latin typeface="+mn-lt"/>
                <a:ea typeface="+mn-ea"/>
                <a:cs typeface="+mn-cs"/>
              </a:defRPr>
            </a:lvl1pPr>
            <a:lvl2pPr marL="738188" indent="-280988" algn="l" defTabSz="449263" rtl="0" eaLnBrk="0" fontAlgn="base" hangingPunct="0">
              <a:lnSpc>
                <a:spcPct val="86000"/>
              </a:lnSpc>
              <a:spcBef>
                <a:spcPts val="500"/>
              </a:spcBef>
              <a:spcAft>
                <a:spcPct val="0"/>
              </a:spcAft>
              <a:buClr>
                <a:srgbClr val="FF0000"/>
              </a:buClr>
              <a:buSzPct val="100000"/>
              <a:buFont typeface="Times New Roman" pitchFamily="18" charset="0"/>
              <a:buChar char="–"/>
              <a:defRPr sz="2000">
                <a:solidFill>
                  <a:srgbClr val="000099"/>
                </a:solidFill>
                <a:latin typeface="+mn-lt"/>
                <a:cs typeface="+mn-cs"/>
              </a:defRPr>
            </a:lvl2pPr>
            <a:lvl3pPr marL="1143000" indent="-228600" algn="l" defTabSz="449263" rtl="0" eaLnBrk="0" fontAlgn="base" hangingPunct="0">
              <a:lnSpc>
                <a:spcPct val="86000"/>
              </a:lnSpc>
              <a:spcBef>
                <a:spcPts val="450"/>
              </a:spcBef>
              <a:spcAft>
                <a:spcPct val="0"/>
              </a:spcAft>
              <a:buClr>
                <a:srgbClr val="03059F"/>
              </a:buClr>
              <a:buSzPct val="100000"/>
              <a:buFont typeface="Times New Roman" pitchFamily="18" charset="0"/>
              <a:buChar char="•"/>
              <a:defRPr>
                <a:solidFill>
                  <a:srgbClr val="339933"/>
                </a:solidFill>
                <a:latin typeface="+mn-lt"/>
                <a:cs typeface="+mn-cs"/>
              </a:defRPr>
            </a:lvl3pPr>
            <a:lvl4pPr marL="16002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00"/>
                </a:solidFill>
                <a:latin typeface="+mn-lt"/>
                <a:cs typeface="+mn-cs"/>
              </a:defRPr>
            </a:lvl4pPr>
            <a:lvl5pPr marL="20574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5pPr>
            <a:lvl6pPr marL="25146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6pPr>
            <a:lvl7pPr marL="29718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7pPr>
            <a:lvl8pPr marL="34290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8pPr>
            <a:lvl9pPr marL="38862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9pPr>
          </a:lstStyle>
          <a:p>
            <a:pPr>
              <a:lnSpc>
                <a:spcPct val="150000"/>
              </a:lnSpc>
              <a:buNone/>
            </a:pPr>
            <a:r>
              <a:rPr lang="fr-FR" dirty="0">
                <a:solidFill>
                  <a:schemeClr val="bg2">
                    <a:lumMod val="10000"/>
                  </a:schemeClr>
                </a:solidFill>
                <a:latin typeface="Calibri" pitchFamily="34" charset="0"/>
                <a:cs typeface="Calibri" pitchFamily="34" charset="0"/>
              </a:rPr>
              <a:t>On parle </a:t>
            </a:r>
            <a:r>
              <a:rPr lang="fr-FR" dirty="0" smtClean="0">
                <a:solidFill>
                  <a:schemeClr val="bg2">
                    <a:lumMod val="10000"/>
                  </a:schemeClr>
                </a:solidFill>
                <a:latin typeface="Calibri" pitchFamily="34" charset="0"/>
                <a:cs typeface="Calibri" pitchFamily="34" charset="0"/>
              </a:rPr>
              <a:t>de</a:t>
            </a:r>
            <a:r>
              <a:rPr lang="fr-FR" dirty="0">
                <a:solidFill>
                  <a:schemeClr val="bg2">
                    <a:lumMod val="10000"/>
                  </a:schemeClr>
                </a:solidFill>
                <a:latin typeface="Calibri" pitchFamily="34" charset="0"/>
                <a:cs typeface="Calibri" pitchFamily="34" charset="0"/>
              </a:rPr>
              <a:t> projets tous les jours : </a:t>
            </a:r>
            <a:r>
              <a:rPr lang="fr-FR" dirty="0" smtClean="0">
                <a:solidFill>
                  <a:schemeClr val="bg2">
                    <a:lumMod val="10000"/>
                  </a:schemeClr>
                </a:solidFill>
                <a:latin typeface="Calibri" pitchFamily="34" charset="0"/>
                <a:cs typeface="Calibri" pitchFamily="34" charset="0"/>
              </a:rPr>
              <a:t>trop </a:t>
            </a:r>
            <a:r>
              <a:rPr lang="fr-FR" dirty="0">
                <a:solidFill>
                  <a:schemeClr val="bg2">
                    <a:lumMod val="10000"/>
                  </a:schemeClr>
                </a:solidFill>
                <a:latin typeface="Calibri" pitchFamily="34" charset="0"/>
                <a:cs typeface="Calibri" pitchFamily="34" charset="0"/>
              </a:rPr>
              <a:t>large </a:t>
            </a:r>
            <a:r>
              <a:rPr lang="fr-FR" dirty="0" smtClean="0">
                <a:solidFill>
                  <a:schemeClr val="bg2">
                    <a:lumMod val="10000"/>
                  </a:schemeClr>
                </a:solidFill>
                <a:latin typeface="Calibri" pitchFamily="34" charset="0"/>
                <a:cs typeface="Calibri" pitchFamily="34" charset="0"/>
              </a:rPr>
              <a:t>!</a:t>
            </a:r>
          </a:p>
          <a:p>
            <a:pPr marL="0" indent="-457200">
              <a:lnSpc>
                <a:spcPct val="150000"/>
              </a:lnSpc>
              <a:spcBef>
                <a:spcPts val="0"/>
              </a:spcBef>
              <a:buClrTx/>
              <a:buFont typeface="+mj-lt"/>
              <a:buAutoNum type="arabicPeriod"/>
            </a:pPr>
            <a:r>
              <a:rPr lang="fr-FR" sz="2000" dirty="0" smtClean="0">
                <a:solidFill>
                  <a:schemeClr val="tx1"/>
                </a:solidFill>
                <a:latin typeface="Calibri" pitchFamily="34" charset="0"/>
                <a:cs typeface="Calibri" pitchFamily="34" charset="0"/>
              </a:rPr>
              <a:t>Temporaire : un début </a:t>
            </a:r>
            <a:r>
              <a:rPr lang="fr-FR" sz="2000" dirty="0">
                <a:solidFill>
                  <a:schemeClr val="tx1"/>
                </a:solidFill>
                <a:latin typeface="Calibri" pitchFamily="34" charset="0"/>
                <a:cs typeface="Calibri" pitchFamily="34" charset="0"/>
              </a:rPr>
              <a:t>et une fin - </a:t>
            </a:r>
            <a:r>
              <a:rPr lang="fr-FR" sz="2000" i="1" dirty="0">
                <a:solidFill>
                  <a:schemeClr val="tx1"/>
                </a:solidFill>
                <a:latin typeface="Calibri" pitchFamily="34" charset="0"/>
                <a:cs typeface="Calibri" pitchFamily="34" charset="0"/>
              </a:rPr>
              <a:t>qualité-coûts-délais</a:t>
            </a:r>
          </a:p>
          <a:p>
            <a:pPr marL="0" indent="-457200">
              <a:lnSpc>
                <a:spcPct val="150000"/>
              </a:lnSpc>
              <a:spcBef>
                <a:spcPts val="0"/>
              </a:spcBef>
              <a:buClrTx/>
              <a:buFont typeface="+mj-lt"/>
              <a:buAutoNum type="arabicPeriod"/>
            </a:pPr>
            <a:r>
              <a:rPr lang="fr-FR" sz="2000" dirty="0" smtClean="0">
                <a:solidFill>
                  <a:schemeClr val="tx1"/>
                </a:solidFill>
                <a:latin typeface="Calibri" pitchFamily="34" charset="0"/>
                <a:cs typeface="Calibri" pitchFamily="34" charset="0"/>
              </a:rPr>
              <a:t>Par étapes</a:t>
            </a:r>
            <a:r>
              <a:rPr lang="fr-FR" sz="2000" dirty="0">
                <a:solidFill>
                  <a:schemeClr val="tx1"/>
                </a:solidFill>
                <a:latin typeface="Calibri" pitchFamily="34" charset="0"/>
                <a:cs typeface="Calibri" pitchFamily="34" charset="0"/>
              </a:rPr>
              <a:t>, qui se prépare - </a:t>
            </a:r>
            <a:r>
              <a:rPr lang="fr-FR" sz="2000" i="1" dirty="0">
                <a:solidFill>
                  <a:schemeClr val="tx1"/>
                </a:solidFill>
                <a:latin typeface="Calibri" pitchFamily="34" charset="0"/>
                <a:cs typeface="Calibri" pitchFamily="34" charset="0"/>
              </a:rPr>
              <a:t>lot de travail, jalons</a:t>
            </a:r>
          </a:p>
          <a:p>
            <a:pPr marL="0" indent="-457200">
              <a:lnSpc>
                <a:spcPct val="150000"/>
              </a:lnSpc>
              <a:spcBef>
                <a:spcPts val="0"/>
              </a:spcBef>
              <a:buClrTx/>
              <a:buFont typeface="+mj-lt"/>
              <a:buAutoNum type="arabicPeriod"/>
            </a:pPr>
            <a:r>
              <a:rPr lang="fr-FR" sz="2000" dirty="0" smtClean="0">
                <a:solidFill>
                  <a:schemeClr val="tx1"/>
                </a:solidFill>
                <a:latin typeface="Calibri" pitchFamily="34" charset="0"/>
                <a:cs typeface="Calibri" pitchFamily="34" charset="0"/>
              </a:rPr>
              <a:t>Résultat nouveau </a:t>
            </a:r>
            <a:r>
              <a:rPr lang="fr-FR" sz="2000" smtClean="0">
                <a:solidFill>
                  <a:schemeClr val="tx1"/>
                </a:solidFill>
                <a:latin typeface="Calibri" pitchFamily="34" charset="0"/>
                <a:cs typeface="Calibri" pitchFamily="34" charset="0"/>
              </a:rPr>
              <a:t>= livrable </a:t>
            </a:r>
            <a:r>
              <a:rPr lang="fr-FR" sz="2000" dirty="0" smtClean="0">
                <a:solidFill>
                  <a:schemeClr val="tx1"/>
                </a:solidFill>
                <a:latin typeface="Calibri" pitchFamily="34" charset="0"/>
                <a:cs typeface="Calibri" pitchFamily="34" charset="0"/>
              </a:rPr>
              <a:t>– </a:t>
            </a:r>
            <a:r>
              <a:rPr lang="fr-FR" sz="2000" b="1" i="1" dirty="0" smtClean="0">
                <a:solidFill>
                  <a:schemeClr val="tx1"/>
                </a:solidFill>
                <a:latin typeface="Calibri" pitchFamily="34" charset="0"/>
                <a:cs typeface="Calibri" pitchFamily="34" charset="0"/>
              </a:rPr>
              <a:t>Les</a:t>
            </a:r>
            <a:r>
              <a:rPr lang="fr-FR" sz="2000" i="1" dirty="0" smtClean="0">
                <a:solidFill>
                  <a:schemeClr val="tx1"/>
                </a:solidFill>
                <a:latin typeface="Calibri" pitchFamily="34" charset="0"/>
                <a:cs typeface="Calibri" pitchFamily="34" charset="0"/>
              </a:rPr>
              <a:t> livrables</a:t>
            </a:r>
          </a:p>
          <a:p>
            <a:pPr>
              <a:buNone/>
            </a:pPr>
            <a:endParaRPr lang="fr-FR" sz="2000" dirty="0" smtClean="0">
              <a:solidFill>
                <a:schemeClr val="tx1"/>
              </a:solidFill>
              <a:latin typeface="Calibri" pitchFamily="34" charset="0"/>
              <a:cs typeface="Calibri" pitchFamily="34" charset="0"/>
            </a:endParaRPr>
          </a:p>
          <a:p>
            <a:pPr algn="ctr">
              <a:buNone/>
            </a:pPr>
            <a:r>
              <a:rPr lang="en-US" dirty="0">
                <a:solidFill>
                  <a:schemeClr val="tx1"/>
                </a:solidFill>
                <a:latin typeface="Calibri" pitchFamily="34" charset="0"/>
                <a:cs typeface="Calibri" pitchFamily="34" charset="0"/>
                <a:hlinkClick r:id="rId3"/>
              </a:rPr>
              <a:t>ISO 21500</a:t>
            </a:r>
            <a:r>
              <a:rPr lang="en-US" dirty="0">
                <a:solidFill>
                  <a:schemeClr val="tx1"/>
                </a:solidFill>
                <a:latin typeface="Calibri" pitchFamily="34" charset="0"/>
                <a:cs typeface="Calibri" pitchFamily="34" charset="0"/>
              </a:rPr>
              <a:t> - </a:t>
            </a:r>
            <a:r>
              <a:rPr lang="en-US" dirty="0">
                <a:solidFill>
                  <a:schemeClr val="tx1"/>
                </a:solidFill>
                <a:latin typeface="Calibri" pitchFamily="34" charset="0"/>
                <a:cs typeface="Calibri" pitchFamily="34" charset="0"/>
                <a:hlinkClick r:id="rId4"/>
              </a:rPr>
              <a:t>PMBOK® Guide</a:t>
            </a:r>
            <a:endParaRPr lang="en-US" dirty="0">
              <a:solidFill>
                <a:schemeClr val="tx1"/>
              </a:solidFill>
              <a:latin typeface="Calibri" pitchFamily="34" charset="0"/>
              <a:cs typeface="Calibri" pitchFamily="34" charset="0"/>
            </a:endParaRPr>
          </a:p>
        </p:txBody>
      </p:sp>
      <p:sp>
        <p:nvSpPr>
          <p:cNvPr id="9" name="Rectangle 8"/>
          <p:cNvSpPr/>
          <p:nvPr/>
        </p:nvSpPr>
        <p:spPr>
          <a:xfrm>
            <a:off x="237478" y="3305481"/>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sp>
        <p:nvSpPr>
          <p:cNvPr id="10" name="Titre 9"/>
          <p:cNvSpPr>
            <a:spLocks noGrp="1"/>
          </p:cNvSpPr>
          <p:nvPr>
            <p:ph type="title"/>
          </p:nvPr>
        </p:nvSpPr>
        <p:spPr/>
        <p:txBody>
          <a:bodyPr>
            <a:normAutofit/>
          </a:bodyPr>
          <a:lstStyle/>
          <a:p>
            <a:r>
              <a:rPr lang="fr-FR" sz="2800" dirty="0" smtClean="0">
                <a:latin typeface="Calibri" pitchFamily="34" charset="0"/>
                <a:cs typeface="Calibri" pitchFamily="34" charset="0"/>
              </a:rPr>
              <a:t>Qu’est-ce qu’un </a:t>
            </a:r>
            <a:r>
              <a:rPr sz="2800" dirty="0" err="1" smtClean="0">
                <a:latin typeface="Calibri" pitchFamily="34" charset="0"/>
                <a:cs typeface="Calibri" pitchFamily="34" charset="0"/>
              </a:rPr>
              <a:t>projet</a:t>
            </a:r>
            <a:r>
              <a:rPr sz="2800" dirty="0" smtClean="0">
                <a:latin typeface="Calibri" pitchFamily="34" charset="0"/>
                <a:cs typeface="Calibri" pitchFamily="34" charset="0"/>
              </a:rPr>
              <a:t>?</a:t>
            </a:r>
            <a:endParaRPr lang="fr-FR" sz="2800" dirty="0">
              <a:latin typeface="Calibri" pitchFamily="34" charset="0"/>
              <a:cs typeface="Calibri" pitchFamily="34" charset="0"/>
            </a:endParaRPr>
          </a:p>
        </p:txBody>
      </p:sp>
      <p:sp>
        <p:nvSpPr>
          <p:cNvPr id="3" name="Slide Number Placeholder 2"/>
          <p:cNvSpPr>
            <a:spLocks noGrp="1"/>
          </p:cNvSpPr>
          <p:nvPr>
            <p:ph type="sldNum" sz="quarter" idx="10"/>
          </p:nvPr>
        </p:nvSpPr>
        <p:spPr/>
        <p:txBody>
          <a:bodyPr/>
          <a:lstStyle/>
          <a:p>
            <a:pPr>
              <a:defRPr/>
            </a:pPr>
            <a:fld id="{7F07B8DE-9430-46E8-A38B-5DA0DE501445}" type="slidenum">
              <a:rPr lang="fr-FR" smtClean="0"/>
              <a:pPr>
                <a:defRPr/>
              </a:pPr>
              <a:t>8</a:t>
            </a:fld>
            <a:endParaRPr lang="fr-FR" dirty="0"/>
          </a:p>
        </p:txBody>
      </p:sp>
      <p:pic>
        <p:nvPicPr>
          <p:cNvPr id="8" name="Picture 2" descr="projec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944" y="706438"/>
            <a:ext cx="2856686" cy="1904457"/>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
          <p:cNvSpPr txBox="1"/>
          <p:nvPr/>
        </p:nvSpPr>
        <p:spPr>
          <a:xfrm>
            <a:off x="6847716" y="5453390"/>
            <a:ext cx="2019032" cy="261610"/>
          </a:xfrm>
          <a:prstGeom prst="rect">
            <a:avLst/>
          </a:prstGeom>
          <a:noFill/>
        </p:spPr>
        <p:txBody>
          <a:bodyPr wrap="square" rtlCol="0">
            <a:spAutoFit/>
          </a:bodyPr>
          <a:lstStyle/>
          <a:p>
            <a:pPr algn="r"/>
            <a:r>
              <a:rPr lang="en-US" sz="1100" dirty="0" smtClean="0">
                <a:latin typeface="+mn-lt"/>
              </a:rPr>
              <a:t>Image: cc-by </a:t>
            </a:r>
            <a:r>
              <a:rPr lang="en-US" sz="1100" dirty="0" smtClean="0">
                <a:latin typeface="+mn-lt"/>
                <a:hlinkClick r:id="rId6"/>
              </a:rPr>
              <a:t>source</a:t>
            </a:r>
            <a:endParaRPr lang="en-US" sz="1100" dirty="0">
              <a:latin typeface="+mn-lt"/>
            </a:endParaRPr>
          </a:p>
        </p:txBody>
      </p:sp>
    </p:spTree>
    <p:extLst>
      <p:ext uri="{BB962C8B-B14F-4D97-AF65-F5344CB8AC3E}">
        <p14:creationId xmlns:p14="http://schemas.microsoft.com/office/powerpoint/2010/main" val="407167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latin typeface="+mn-lt"/>
                <a:cs typeface="Calibri" pitchFamily="34" charset="0"/>
              </a:rPr>
              <a:t>Pourquoi des projets ?</a:t>
            </a:r>
            <a:endParaRPr lang="fr-FR" sz="2800" dirty="0">
              <a:latin typeface="+mn-lt"/>
              <a:cs typeface="Calibri" pitchFamily="34" charset="0"/>
            </a:endParaRPr>
          </a:p>
        </p:txBody>
      </p:sp>
      <p:grpSp>
        <p:nvGrpSpPr>
          <p:cNvPr id="10" name="Groupe 9"/>
          <p:cNvGrpSpPr/>
          <p:nvPr/>
        </p:nvGrpSpPr>
        <p:grpSpPr>
          <a:xfrm>
            <a:off x="2894340" y="2234098"/>
            <a:ext cx="4774004" cy="360040"/>
            <a:chOff x="3398396" y="2589236"/>
            <a:chExt cx="4774004" cy="360040"/>
          </a:xfrm>
        </p:grpSpPr>
        <p:sp>
          <p:nvSpPr>
            <p:cNvPr id="11" name="Rectangle 2"/>
            <p:cNvSpPr txBox="1">
              <a:spLocks noChangeArrowheads="1"/>
            </p:cNvSpPr>
            <p:nvPr/>
          </p:nvSpPr>
          <p:spPr bwMode="auto">
            <a:xfrm>
              <a:off x="3707904" y="2636912"/>
              <a:ext cx="4464496" cy="26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38138" indent="-338138" algn="l" defTabSz="449263" rtl="0" eaLnBrk="0" fontAlgn="base" hangingPunct="0">
                <a:lnSpc>
                  <a:spcPct val="86000"/>
                </a:lnSpc>
                <a:spcBef>
                  <a:spcPts val="600"/>
                </a:spcBef>
                <a:spcAft>
                  <a:spcPct val="0"/>
                </a:spcAft>
                <a:buClr>
                  <a:srgbClr val="FF0000"/>
                </a:buClr>
                <a:buSzPct val="100000"/>
                <a:buFont typeface="Times New Roman" pitchFamily="18" charset="0"/>
                <a:buChar char="•"/>
                <a:defRPr sz="2400">
                  <a:solidFill>
                    <a:srgbClr val="000000"/>
                  </a:solidFill>
                  <a:latin typeface="+mn-lt"/>
                  <a:ea typeface="+mn-ea"/>
                  <a:cs typeface="+mn-cs"/>
                </a:defRPr>
              </a:lvl1pPr>
              <a:lvl2pPr marL="738188" indent="-280988" algn="l" defTabSz="449263" rtl="0" eaLnBrk="0" fontAlgn="base" hangingPunct="0">
                <a:lnSpc>
                  <a:spcPct val="86000"/>
                </a:lnSpc>
                <a:spcBef>
                  <a:spcPts val="500"/>
                </a:spcBef>
                <a:spcAft>
                  <a:spcPct val="0"/>
                </a:spcAft>
                <a:buClr>
                  <a:srgbClr val="FF0000"/>
                </a:buClr>
                <a:buSzPct val="100000"/>
                <a:buFont typeface="Times New Roman" pitchFamily="18" charset="0"/>
                <a:buChar char="–"/>
                <a:defRPr sz="2000">
                  <a:solidFill>
                    <a:srgbClr val="000099"/>
                  </a:solidFill>
                  <a:latin typeface="+mn-lt"/>
                  <a:cs typeface="+mn-cs"/>
                </a:defRPr>
              </a:lvl2pPr>
              <a:lvl3pPr marL="1143000" indent="-228600" algn="l" defTabSz="449263" rtl="0" eaLnBrk="0" fontAlgn="base" hangingPunct="0">
                <a:lnSpc>
                  <a:spcPct val="86000"/>
                </a:lnSpc>
                <a:spcBef>
                  <a:spcPts val="450"/>
                </a:spcBef>
                <a:spcAft>
                  <a:spcPct val="0"/>
                </a:spcAft>
                <a:buClr>
                  <a:srgbClr val="03059F"/>
                </a:buClr>
                <a:buSzPct val="100000"/>
                <a:buFont typeface="Times New Roman" pitchFamily="18" charset="0"/>
                <a:buChar char="•"/>
                <a:defRPr>
                  <a:solidFill>
                    <a:srgbClr val="339933"/>
                  </a:solidFill>
                  <a:latin typeface="+mn-lt"/>
                  <a:cs typeface="+mn-cs"/>
                </a:defRPr>
              </a:lvl3pPr>
              <a:lvl4pPr marL="16002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00"/>
                  </a:solidFill>
                  <a:latin typeface="+mn-lt"/>
                  <a:cs typeface="+mn-cs"/>
                </a:defRPr>
              </a:lvl4pPr>
              <a:lvl5pPr marL="20574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5pPr>
              <a:lvl6pPr marL="25146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6pPr>
              <a:lvl7pPr marL="29718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7pPr>
              <a:lvl8pPr marL="34290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8pPr>
              <a:lvl9pPr marL="38862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9pPr>
            </a:lstStyle>
            <a:p>
              <a:pPr>
                <a:buFont typeface="Times New Roman" pitchFamily="18" charset="0"/>
                <a:buNone/>
              </a:pPr>
              <a:r>
                <a:rPr lang="fr-FR" sz="2000" b="1" dirty="0" smtClean="0">
                  <a:solidFill>
                    <a:schemeClr val="tx1"/>
                  </a:solidFill>
                </a:rPr>
                <a:t>Coûts</a:t>
              </a:r>
              <a:r>
                <a:rPr lang="fr-FR" sz="2000" dirty="0" smtClean="0">
                  <a:solidFill>
                    <a:schemeClr val="tx1"/>
                  </a:solidFill>
                </a:rPr>
                <a:t> : n’est plus la solution idéale</a:t>
              </a:r>
            </a:p>
          </p:txBody>
        </p:sp>
        <p:cxnSp>
          <p:nvCxnSpPr>
            <p:cNvPr id="12" name="Connecteur droit avec flèche 11"/>
            <p:cNvCxnSpPr/>
            <p:nvPr/>
          </p:nvCxnSpPr>
          <p:spPr>
            <a:xfrm>
              <a:off x="3398396" y="2589236"/>
              <a:ext cx="216024"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ZoneTexte 12"/>
          <p:cNvSpPr txBox="1"/>
          <p:nvPr/>
        </p:nvSpPr>
        <p:spPr>
          <a:xfrm>
            <a:off x="4528166" y="2731345"/>
            <a:ext cx="1952009" cy="1015663"/>
          </a:xfrm>
          <a:prstGeom prst="rect">
            <a:avLst/>
          </a:prstGeom>
          <a:noFill/>
        </p:spPr>
        <p:txBody>
          <a:bodyPr wrap="none" rtlCol="0">
            <a:spAutoFit/>
          </a:bodyPr>
          <a:lstStyle/>
          <a:p>
            <a:pPr>
              <a:lnSpc>
                <a:spcPct val="150000"/>
              </a:lnSpc>
              <a:buFont typeface="Arial" pitchFamily="34" charset="0"/>
              <a:buChar char="•"/>
            </a:pPr>
            <a:r>
              <a:rPr lang="fr-FR" sz="2000" dirty="0" smtClean="0">
                <a:latin typeface="+mn-lt"/>
              </a:rPr>
              <a:t>  Concurrence</a:t>
            </a:r>
          </a:p>
          <a:p>
            <a:pPr>
              <a:lnSpc>
                <a:spcPct val="150000"/>
              </a:lnSpc>
              <a:buFont typeface="Arial" pitchFamily="34" charset="0"/>
              <a:buChar char="•"/>
            </a:pPr>
            <a:r>
              <a:rPr lang="fr-FR" sz="2000" dirty="0" smtClean="0">
                <a:latin typeface="+mn-lt"/>
              </a:rPr>
              <a:t>  Mondialisation</a:t>
            </a:r>
            <a:endParaRPr lang="fr-FR" sz="2000" dirty="0">
              <a:latin typeface="+mn-lt"/>
            </a:endParaRPr>
          </a:p>
        </p:txBody>
      </p:sp>
      <p:sp>
        <p:nvSpPr>
          <p:cNvPr id="14" name="ZoneTexte 13"/>
          <p:cNvSpPr txBox="1"/>
          <p:nvPr/>
        </p:nvSpPr>
        <p:spPr>
          <a:xfrm>
            <a:off x="4842593" y="4369910"/>
            <a:ext cx="3705758" cy="400110"/>
          </a:xfrm>
          <a:prstGeom prst="rect">
            <a:avLst/>
          </a:prstGeom>
          <a:noFill/>
        </p:spPr>
        <p:txBody>
          <a:bodyPr wrap="none" rtlCol="0">
            <a:spAutoFit/>
          </a:bodyPr>
          <a:lstStyle/>
          <a:p>
            <a:pPr marL="342900" indent="-342900">
              <a:buFont typeface="Arial" pitchFamily="34" charset="0"/>
              <a:buChar char="•"/>
            </a:pPr>
            <a:r>
              <a:rPr lang="fr-FR" sz="2000" dirty="0" smtClean="0">
                <a:latin typeface="+mn-lt"/>
              </a:rPr>
              <a:t>Créer </a:t>
            </a:r>
            <a:r>
              <a:rPr lang="fr-FR" sz="2000" b="1" dirty="0" smtClean="0">
                <a:latin typeface="+mn-lt"/>
              </a:rPr>
              <a:t>plus de valeur </a:t>
            </a:r>
            <a:r>
              <a:rPr lang="fr-FR" sz="2000" dirty="0" smtClean="0">
                <a:latin typeface="+mn-lt"/>
              </a:rPr>
              <a:t>:  </a:t>
            </a:r>
            <a:r>
              <a:rPr lang="fr-FR" sz="2000" b="1" dirty="0" smtClean="0">
                <a:solidFill>
                  <a:srgbClr val="19F24C"/>
                </a:solidFill>
                <a:latin typeface="+mn-lt"/>
              </a:rPr>
              <a:t>innover</a:t>
            </a:r>
            <a:endParaRPr lang="fr-FR" sz="2000" b="1" dirty="0">
              <a:solidFill>
                <a:srgbClr val="19F24C"/>
              </a:solidFill>
              <a:latin typeface="+mn-lt"/>
            </a:endParaRPr>
          </a:p>
        </p:txBody>
      </p:sp>
      <p:sp>
        <p:nvSpPr>
          <p:cNvPr id="15" name="ZoneTexte 14"/>
          <p:cNvSpPr txBox="1"/>
          <p:nvPr/>
        </p:nvSpPr>
        <p:spPr>
          <a:xfrm>
            <a:off x="4842593" y="4833654"/>
            <a:ext cx="2610010" cy="400110"/>
          </a:xfrm>
          <a:prstGeom prst="rect">
            <a:avLst/>
          </a:prstGeom>
          <a:noFill/>
        </p:spPr>
        <p:txBody>
          <a:bodyPr wrap="none" rtlCol="0">
            <a:spAutoFit/>
          </a:bodyPr>
          <a:lstStyle/>
          <a:p>
            <a:pPr marL="342900" indent="-342900">
              <a:buFont typeface="Arial" pitchFamily="34" charset="0"/>
              <a:buChar char="•"/>
            </a:pPr>
            <a:r>
              <a:rPr lang="fr-FR" sz="2000" b="1" dirty="0" smtClean="0">
                <a:latin typeface="+mn-lt"/>
              </a:rPr>
              <a:t>Innovation = Projet</a:t>
            </a:r>
            <a:endParaRPr lang="fr-FR" sz="2000" b="1" dirty="0">
              <a:latin typeface="+mn-lt"/>
            </a:endParaRPr>
          </a:p>
        </p:txBody>
      </p:sp>
      <p:pic>
        <p:nvPicPr>
          <p:cNvPr id="16" name="Image 15"/>
          <p:cNvPicPr>
            <a:picLocks noChangeAspect="1"/>
          </p:cNvPicPr>
          <p:nvPr/>
        </p:nvPicPr>
        <p:blipFill>
          <a:blip r:embed="rId3" cstate="print">
            <a:extLst>
              <a:ext uri="{BEBA8EAE-BF5A-486C-A8C5-ECC9F3942E4B}">
                <a14:imgProps xmlns:a14="http://schemas.microsoft.com/office/drawing/2010/main">
                  <a14:imgLayer r:embed="rId4">
                    <a14:imgEffect>
                      <a14:backgroundRemoval t="2857" b="99683" l="0" r="99048"/>
                    </a14:imgEffect>
                  </a14:imgLayer>
                </a14:imgProps>
              </a:ext>
              <a:ext uri="{28A0092B-C50C-407E-A947-70E740481C1C}">
                <a14:useLocalDpi xmlns:a14="http://schemas.microsoft.com/office/drawing/2010/main" val="0"/>
              </a:ext>
            </a:extLst>
          </a:blip>
          <a:stretch>
            <a:fillRect/>
          </a:stretch>
        </p:blipFill>
        <p:spPr>
          <a:xfrm>
            <a:off x="3275856" y="4297418"/>
            <a:ext cx="1152128" cy="1152128"/>
          </a:xfrm>
          <a:prstGeom prst="rect">
            <a:avLst/>
          </a:prstGeom>
        </p:spPr>
      </p:pic>
      <p:pic>
        <p:nvPicPr>
          <p:cNvPr id="17" name="Image 16"/>
          <p:cNvPicPr>
            <a:picLocks noChangeAspect="1"/>
          </p:cNvPicPr>
          <p:nvPr/>
        </p:nvPicPr>
        <p:blipFill>
          <a:blip r:embed="rId5" cstate="print">
            <a:extLst>
              <a:ext uri="{BEBA8EAE-BF5A-486C-A8C5-ECC9F3942E4B}">
                <a14:imgProps xmlns:a14="http://schemas.microsoft.com/office/drawing/2010/main">
                  <a14:imgLayer r:embed="rId6">
                    <a14:imgEffect>
                      <a14:backgroundRemoval t="629" b="99057" l="0" r="99020"/>
                    </a14:imgEffect>
                  </a14:imgLayer>
                </a14:imgProps>
              </a:ext>
              <a:ext uri="{28A0092B-C50C-407E-A947-70E740481C1C}">
                <a14:useLocalDpi xmlns:a14="http://schemas.microsoft.com/office/drawing/2010/main" val="0"/>
              </a:ext>
            </a:extLst>
          </a:blip>
          <a:stretch>
            <a:fillRect/>
          </a:stretch>
        </p:blipFill>
        <p:spPr>
          <a:xfrm>
            <a:off x="7269315" y="2685414"/>
            <a:ext cx="1135429" cy="1179956"/>
          </a:xfrm>
          <a:prstGeom prst="rect">
            <a:avLst/>
          </a:prstGeom>
        </p:spPr>
      </p:pic>
      <p:sp>
        <p:nvSpPr>
          <p:cNvPr id="18" name="Slide Number Placeholder 17"/>
          <p:cNvSpPr>
            <a:spLocks noGrp="1"/>
          </p:cNvSpPr>
          <p:nvPr>
            <p:ph type="sldNum" sz="quarter" idx="10"/>
          </p:nvPr>
        </p:nvSpPr>
        <p:spPr>
          <a:xfrm>
            <a:off x="8532440" y="5400600"/>
            <a:ext cx="611560" cy="337220"/>
          </a:xfrm>
        </p:spPr>
        <p:txBody>
          <a:bodyPr/>
          <a:lstStyle/>
          <a:p>
            <a:pPr>
              <a:defRPr/>
            </a:pPr>
            <a:fld id="{7F07B8DE-9430-46E8-A38B-5DA0DE501445}" type="slidenum">
              <a:rPr lang="fr-FR" smtClean="0"/>
              <a:pPr>
                <a:defRPr/>
              </a:pPr>
              <a:t>9</a:t>
            </a:fld>
            <a:endParaRPr lang="fr-FR" dirty="0"/>
          </a:p>
        </p:txBody>
      </p:sp>
      <p:sp>
        <p:nvSpPr>
          <p:cNvPr id="22" name="Rectangle 21"/>
          <p:cNvSpPr/>
          <p:nvPr/>
        </p:nvSpPr>
        <p:spPr>
          <a:xfrm>
            <a:off x="237478" y="3682000"/>
            <a:ext cx="357189" cy="400110"/>
          </a:xfrm>
          <a:prstGeom prst="rect">
            <a:avLst/>
          </a:prstGeom>
        </p:spPr>
        <p:txBody>
          <a:bodyPr wrap="square">
            <a:spAutoFit/>
          </a:bodyPr>
          <a:lstStyle/>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endParaRPr lang="fr-FR" sz="500" dirty="0" smtClean="0">
              <a:solidFill>
                <a:srgbClr val="FF0000"/>
              </a:solidFill>
              <a:latin typeface="Calibri" pitchFamily="34" charset="0"/>
              <a:cs typeface="Arial" panose="020B0604020202020204" pitchFamily="34" charset="0"/>
              <a:sym typeface="Arial" panose="020B0604020202020204" pitchFamily="34" charset="0"/>
            </a:endParaRPr>
          </a:p>
          <a:p>
            <a:pPr eaLnBrk="0" hangingPunct="0">
              <a:buSzPct val="400000"/>
              <a:buFont typeface="Wingdings" pitchFamily="2" charset="2"/>
              <a:buChar char="ü"/>
            </a:pPr>
            <a:r>
              <a:rPr lang="fr-FR" sz="500" dirty="0" smtClean="0">
                <a:solidFill>
                  <a:srgbClr val="FF0000"/>
                </a:solidFill>
                <a:latin typeface="Calibri" pitchFamily="34" charset="0"/>
                <a:cs typeface="Arial" panose="020B0604020202020204" pitchFamily="34" charset="0"/>
                <a:sym typeface="Arial" panose="020B0604020202020204" pitchFamily="34" charset="0"/>
              </a:rPr>
              <a:t>                                                                                                                                                                                                                                                                                                                                                                                                                                                                                                                                                                                                           </a:t>
            </a:r>
            <a:endParaRPr lang="fr-FR" sz="500" dirty="0">
              <a:solidFill>
                <a:srgbClr val="FF0000"/>
              </a:solidFill>
              <a:latin typeface="Calibri" pitchFamily="34" charset="0"/>
              <a:cs typeface="Arial" panose="020B0604020202020204" pitchFamily="34" charset="0"/>
              <a:sym typeface="Arial" panose="020B0604020202020204" pitchFamily="34" charset="0"/>
            </a:endParaRPr>
          </a:p>
        </p:txBody>
      </p:sp>
      <p:grpSp>
        <p:nvGrpSpPr>
          <p:cNvPr id="19" name="Groupe 18"/>
          <p:cNvGrpSpPr/>
          <p:nvPr/>
        </p:nvGrpSpPr>
        <p:grpSpPr>
          <a:xfrm>
            <a:off x="3779911" y="1129308"/>
            <a:ext cx="3873263" cy="832158"/>
            <a:chOff x="4562979" y="1412776"/>
            <a:chExt cx="3366134" cy="832158"/>
          </a:xfrm>
        </p:grpSpPr>
        <p:sp>
          <p:nvSpPr>
            <p:cNvPr id="20" name="Text Box 4"/>
            <p:cNvSpPr txBox="1">
              <a:spLocks noChangeArrowheads="1"/>
            </p:cNvSpPr>
            <p:nvPr/>
          </p:nvSpPr>
          <p:spPr bwMode="auto">
            <a:xfrm>
              <a:off x="4562979" y="1628558"/>
              <a:ext cx="1536268"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sz="2000" dirty="0">
                  <a:solidFill>
                    <a:schemeClr val="tx1"/>
                  </a:solidFill>
                  <a:latin typeface="+mn-lt"/>
                </a:rPr>
                <a:t>Productivité  =</a:t>
              </a:r>
            </a:p>
          </p:txBody>
        </p:sp>
        <p:sp>
          <p:nvSpPr>
            <p:cNvPr id="21" name="Rectangle 20"/>
            <p:cNvSpPr/>
            <p:nvPr/>
          </p:nvSpPr>
          <p:spPr>
            <a:xfrm>
              <a:off x="6525618" y="1844824"/>
              <a:ext cx="595141" cy="400110"/>
            </a:xfrm>
            <a:prstGeom prst="rect">
              <a:avLst/>
            </a:prstGeom>
          </p:spPr>
          <p:txBody>
            <a:bodyPr wrap="none">
              <a:spAutoFit/>
            </a:bodyPr>
            <a:lstStyle/>
            <a:p>
              <a:r>
                <a:rPr lang="fr-FR" sz="2000" dirty="0" smtClean="0">
                  <a:latin typeface="+mn-lt"/>
                </a:rPr>
                <a:t>Coût</a:t>
              </a:r>
              <a:endParaRPr lang="fr-FR" sz="2000" dirty="0">
                <a:latin typeface="+mn-lt"/>
              </a:endParaRPr>
            </a:p>
          </p:txBody>
        </p:sp>
        <p:sp>
          <p:nvSpPr>
            <p:cNvPr id="23" name="Rectangle 22"/>
            <p:cNvSpPr/>
            <p:nvPr/>
          </p:nvSpPr>
          <p:spPr>
            <a:xfrm>
              <a:off x="6002316" y="1412776"/>
              <a:ext cx="1926797" cy="400110"/>
            </a:xfrm>
            <a:prstGeom prst="rect">
              <a:avLst/>
            </a:prstGeom>
          </p:spPr>
          <p:txBody>
            <a:bodyPr wrap="none">
              <a:spAutoFit/>
            </a:bodyPr>
            <a:lstStyle/>
            <a:p>
              <a:r>
                <a:rPr lang="fr-FR" sz="2000" dirty="0" smtClean="0">
                  <a:latin typeface="+mn-lt"/>
                </a:rPr>
                <a:t>Création de Valeur </a:t>
              </a:r>
              <a:endParaRPr lang="fr-FR" sz="2000" dirty="0">
                <a:latin typeface="+mn-lt"/>
              </a:endParaRPr>
            </a:p>
          </p:txBody>
        </p:sp>
        <p:cxnSp>
          <p:nvCxnSpPr>
            <p:cNvPr id="24" name="Connecteur droit 23"/>
            <p:cNvCxnSpPr/>
            <p:nvPr/>
          </p:nvCxnSpPr>
          <p:spPr>
            <a:xfrm>
              <a:off x="6046084" y="1844824"/>
              <a:ext cx="18043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794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3929</TotalTime>
  <Words>3605</Words>
  <Application>Microsoft Office PowerPoint</Application>
  <PresentationFormat>Affichage à l'écran (16:10)</PresentationFormat>
  <Paragraphs>1009</Paragraphs>
  <Slides>58</Slides>
  <Notes>58</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58</vt:i4>
      </vt:variant>
    </vt:vector>
  </HeadingPairs>
  <TitlesOfParts>
    <vt:vector size="71" baseType="lpstr">
      <vt:lpstr>KaiTi</vt:lpstr>
      <vt:lpstr>Aparajita</vt:lpstr>
      <vt:lpstr>Arial</vt:lpstr>
      <vt:lpstr>Calibri</vt:lpstr>
      <vt:lpstr>Calibri Light</vt:lpstr>
      <vt:lpstr>Franklin Gothic Demi</vt:lpstr>
      <vt:lpstr>Gadugi</vt:lpstr>
      <vt:lpstr>Lucida Sans Unicode</vt:lpstr>
      <vt:lpstr>Segoe UI Semibold</vt:lpstr>
      <vt:lpstr>StarSymbol</vt:lpstr>
      <vt:lpstr>Times New Roman</vt:lpstr>
      <vt:lpstr>Wingdings</vt:lpstr>
      <vt:lpstr>Office Theme</vt:lpstr>
      <vt:lpstr>Notions fondamentales</vt:lpstr>
      <vt:lpstr>Avant de commencer </vt:lpstr>
      <vt:lpstr>Cours sous licence Creative Commons </vt:lpstr>
      <vt:lpstr>Objectifs</vt:lpstr>
      <vt:lpstr>Plan du cours</vt:lpstr>
      <vt:lpstr>Présentation PowerPoint</vt:lpstr>
      <vt:lpstr>Vous avez dit « projet » ?</vt:lpstr>
      <vt:lpstr>Qu’est-ce qu’un projet?</vt:lpstr>
      <vt:lpstr>Pourquoi des projets ?</vt:lpstr>
      <vt:lpstr>Le paradoxe de la gestion de projet</vt:lpstr>
      <vt:lpstr>De l’étudiant au professionnel…</vt:lpstr>
      <vt:lpstr>Synthèse</vt:lpstr>
      <vt:lpstr>Réflexion et questions</vt:lpstr>
      <vt:lpstr>Présentation PowerPoint</vt:lpstr>
      <vt:lpstr>Présentation PowerPoint</vt:lpstr>
      <vt:lpstr>Localisation des projets dans l’organigramme d’une entreprise</vt:lpstr>
      <vt:lpstr>Localisation des projets dans l’organigramme d’une entreprise</vt:lpstr>
      <vt:lpstr>Revue de projets d’une multinationale :  une typologie</vt:lpstr>
      <vt:lpstr>Profils de projets</vt:lpstr>
      <vt:lpstr>Profil de projets : certification qualité</vt:lpstr>
      <vt:lpstr>Profil de projets : mission productivité</vt:lpstr>
      <vt:lpstr>Différence entre projet et opérations</vt:lpstr>
      <vt:lpstr>Différence entre projets et opérations</vt:lpstr>
      <vt:lpstr>Différence entre projets et opérations</vt:lpstr>
      <vt:lpstr>Synthèse</vt:lpstr>
      <vt:lpstr>Réflexion et questions</vt:lpstr>
      <vt:lpstr>Présentation PowerPoint</vt:lpstr>
      <vt:lpstr>Présentation PowerPoint</vt:lpstr>
      <vt:lpstr>Développement séquentiel :  en cascade</vt:lpstr>
      <vt:lpstr>Séquentiel vs. Ingénierie simultanée </vt:lpstr>
      <vt:lpstr>Coût d’un projet et d’un produit</vt:lpstr>
      <vt:lpstr>Notion de coût global</vt:lpstr>
      <vt:lpstr>Synthèse</vt:lpstr>
      <vt:lpstr>Réflexion et questions</vt:lpstr>
      <vt:lpstr>Présentation PowerPoint</vt:lpstr>
      <vt:lpstr>Présentation PowerPoint</vt:lpstr>
      <vt:lpstr>Définir et distinguer les responsabilités</vt:lpstr>
      <vt:lpstr>La répartition des rôles entre fonctions : l’exemple de l’automobile</vt:lpstr>
      <vt:lpstr>La répartition des rôles entre fonctions : l’exemple de l’automobile</vt:lpstr>
      <vt:lpstr>La répartition des rôles : l’exemple du génie civil</vt:lpstr>
      <vt:lpstr>La répartition des rôles : l’exemple du génie civil</vt:lpstr>
      <vt:lpstr>Synthèse</vt:lpstr>
      <vt:lpstr>Réflexion et questions</vt:lpstr>
      <vt:lpstr>Présentation PowerPoint</vt:lpstr>
      <vt:lpstr>Présentation PowerPoint</vt:lpstr>
      <vt:lpstr>Structures-support des projets (1/4)</vt:lpstr>
      <vt:lpstr>Structures-support des projets (2/4)</vt:lpstr>
      <vt:lpstr>Structures-support des projets (3/4)</vt:lpstr>
      <vt:lpstr>Structures-support des projets (4/4)</vt:lpstr>
      <vt:lpstr>Grille des questions à résoudre  selon les points de vue</vt:lpstr>
      <vt:lpstr>Synthèse</vt:lpstr>
      <vt:lpstr>Réflexion et questions</vt:lpstr>
      <vt:lpstr>Présentation PowerPoint</vt:lpstr>
      <vt:lpstr>Le management de projet</vt:lpstr>
      <vt:lpstr>Deux problématiques  dans l'organisation par projets</vt:lpstr>
      <vt:lpstr>Êtes-vous désormais capables de…?</vt:lpstr>
      <vt:lpstr>Bibliographie</vt:lpstr>
      <vt:lpstr>Présentation PowerPoint</vt:lpstr>
    </vt:vector>
  </TitlesOfParts>
  <Company>ECL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Fondamentaux des projets</dc:title>
  <dc:creator>RB</dc:creator>
  <cp:lastModifiedBy>remi bachelet</cp:lastModifiedBy>
  <cp:revision>1990</cp:revision>
  <dcterms:created xsi:type="dcterms:W3CDTF">2004-09-17T08:31:41Z</dcterms:created>
  <dcterms:modified xsi:type="dcterms:W3CDTF">2018-10-17T16:22:45Z</dcterms:modified>
</cp:coreProperties>
</file>