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85" r:id="rId2"/>
    <p:sldId id="299" r:id="rId3"/>
    <p:sldId id="327" r:id="rId4"/>
    <p:sldId id="328" r:id="rId5"/>
    <p:sldId id="365" r:id="rId6"/>
    <p:sldId id="366" r:id="rId7"/>
    <p:sldId id="375" r:id="rId8"/>
    <p:sldId id="259" r:id="rId9"/>
    <p:sldId id="367" r:id="rId10"/>
    <p:sldId id="368" r:id="rId11"/>
    <p:sldId id="369" r:id="rId12"/>
    <p:sldId id="351" r:id="rId13"/>
    <p:sldId id="370" r:id="rId14"/>
    <p:sldId id="371" r:id="rId15"/>
    <p:sldId id="376" r:id="rId16"/>
    <p:sldId id="263" r:id="rId17"/>
    <p:sldId id="381" r:id="rId18"/>
    <p:sldId id="264" r:id="rId19"/>
    <p:sldId id="382" r:id="rId20"/>
    <p:sldId id="383" r:id="rId21"/>
    <p:sldId id="388" r:id="rId22"/>
    <p:sldId id="419" r:id="rId23"/>
    <p:sldId id="389" r:id="rId24"/>
    <p:sldId id="377" r:id="rId25"/>
    <p:sldId id="268" r:id="rId26"/>
    <p:sldId id="391" r:id="rId27"/>
    <p:sldId id="394" r:id="rId28"/>
    <p:sldId id="392" r:id="rId29"/>
    <p:sldId id="390" r:id="rId30"/>
    <p:sldId id="415" r:id="rId31"/>
    <p:sldId id="414" r:id="rId32"/>
    <p:sldId id="393" r:id="rId33"/>
    <p:sldId id="395" r:id="rId34"/>
    <p:sldId id="397" r:id="rId35"/>
    <p:sldId id="396" r:id="rId36"/>
    <p:sldId id="378" r:id="rId37"/>
    <p:sldId id="272" r:id="rId38"/>
    <p:sldId id="398" r:id="rId39"/>
    <p:sldId id="399" r:id="rId40"/>
    <p:sldId id="400" r:id="rId41"/>
    <p:sldId id="401" r:id="rId42"/>
    <p:sldId id="403" r:id="rId43"/>
    <p:sldId id="404" r:id="rId44"/>
    <p:sldId id="379" r:id="rId45"/>
    <p:sldId id="422" r:id="rId46"/>
    <p:sldId id="406" r:id="rId47"/>
    <p:sldId id="407" r:id="rId48"/>
    <p:sldId id="408" r:id="rId49"/>
    <p:sldId id="409" r:id="rId50"/>
    <p:sldId id="410" r:id="rId51"/>
    <p:sldId id="380" r:id="rId52"/>
    <p:sldId id="411" r:id="rId53"/>
    <p:sldId id="363" r:id="rId54"/>
    <p:sldId id="412" r:id="rId55"/>
    <p:sldId id="413" r:id="rId56"/>
    <p:sldId id="322" r:id="rId57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51B1FC2-B9E2-40A0-A452-4274F08CF653}">
          <p14:sldIdLst>
            <p14:sldId id="285"/>
            <p14:sldId id="299"/>
            <p14:sldId id="327"/>
            <p14:sldId id="328"/>
            <p14:sldId id="365"/>
            <p14:sldId id="366"/>
          </p14:sldIdLst>
        </p14:section>
        <p14:section name="Section sans titre" id="{E979CF61-3E87-4DFA-AFB9-345554B95737}">
          <p14:sldIdLst>
            <p14:sldId id="375"/>
            <p14:sldId id="259"/>
            <p14:sldId id="367"/>
            <p14:sldId id="368"/>
            <p14:sldId id="369"/>
            <p14:sldId id="351"/>
            <p14:sldId id="370"/>
            <p14:sldId id="371"/>
          </p14:sldIdLst>
        </p14:section>
        <p14:section name="chapitre 2" id="{4237BB2A-7C23-40DE-9520-A7EF46E8B14A}">
          <p14:sldIdLst>
            <p14:sldId id="376"/>
            <p14:sldId id="263"/>
            <p14:sldId id="381"/>
            <p14:sldId id="264"/>
            <p14:sldId id="382"/>
            <p14:sldId id="383"/>
            <p14:sldId id="388"/>
            <p14:sldId id="419"/>
            <p14:sldId id="389"/>
          </p14:sldIdLst>
        </p14:section>
        <p14:section name="Section sans titre" id="{101E3E44-3E83-4B25-9A51-89C0C65AF7E8}">
          <p14:sldIdLst>
            <p14:sldId id="377"/>
            <p14:sldId id="268"/>
            <p14:sldId id="391"/>
            <p14:sldId id="394"/>
            <p14:sldId id="392"/>
            <p14:sldId id="390"/>
            <p14:sldId id="415"/>
            <p14:sldId id="414"/>
            <p14:sldId id="393"/>
            <p14:sldId id="395"/>
            <p14:sldId id="397"/>
            <p14:sldId id="396"/>
          </p14:sldIdLst>
        </p14:section>
        <p14:section name="Chapitre 4" id="{87800F4B-2904-475C-89DE-586E3B29CF12}">
          <p14:sldIdLst>
            <p14:sldId id="378"/>
            <p14:sldId id="272"/>
            <p14:sldId id="398"/>
            <p14:sldId id="399"/>
            <p14:sldId id="400"/>
            <p14:sldId id="401"/>
            <p14:sldId id="403"/>
            <p14:sldId id="404"/>
          </p14:sldIdLst>
        </p14:section>
        <p14:section name="Section sans titre" id="{2A8EC587-CF13-492E-85B8-DF4E2162C66F}">
          <p14:sldIdLst>
            <p14:sldId id="379"/>
            <p14:sldId id="422"/>
            <p14:sldId id="406"/>
            <p14:sldId id="407"/>
            <p14:sldId id="408"/>
            <p14:sldId id="409"/>
            <p14:sldId id="410"/>
          </p14:sldIdLst>
        </p14:section>
        <p14:section name="Section sans titre" id="{966F6F85-AFB3-499C-B6A7-816D8D854BF6}">
          <p14:sldIdLst>
            <p14:sldId id="380"/>
            <p14:sldId id="411"/>
            <p14:sldId id="363"/>
            <p14:sldId id="412"/>
            <p14:sldId id="413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4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" initials="m" lastIdx="2" clrIdx="0"/>
  <p:cmAuthor id="1" name="remi bachelet" initials="rb" lastIdx="5" clrIdx="1">
    <p:extLst/>
  </p:cmAuthor>
  <p:cmAuthor id="2" name="Ghislaine PARA" initials="Gp" lastIdx="3" clrIdx="2"/>
  <p:cmAuthor id="3" name="AMVA" initials="A" lastIdx="9" clrIdx="3"/>
  <p:cmAuthor id="4" name="Amaury Van Espen" initials="AVE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00FF00"/>
    <a:srgbClr val="FF00FF"/>
    <a:srgbClr val="000099"/>
    <a:srgbClr val="FF0000"/>
    <a:srgbClr val="0066FF"/>
    <a:srgbClr val="333333"/>
    <a:srgbClr val="9999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04" autoAdjust="0"/>
    <p:restoredTop sz="87573" autoAdjust="0"/>
  </p:normalViewPr>
  <p:slideViewPr>
    <p:cSldViewPr>
      <p:cViewPr varScale="1">
        <p:scale>
          <a:sx n="98" d="100"/>
          <a:sy n="98" d="100"/>
        </p:scale>
        <p:origin x="1037" y="77"/>
      </p:cViewPr>
      <p:guideLst>
        <p:guide orient="horz" pos="2843"/>
        <p:guide pos="2880"/>
        <p:guide orient="horz" pos="3342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" d="100"/>
        <a:sy n="20" d="100"/>
      </p:scale>
      <p:origin x="0" y="-605"/>
    </p:cViewPr>
  </p:sorterViewPr>
  <p:notesViewPr>
    <p:cSldViewPr>
      <p:cViewPr varScale="1">
        <p:scale>
          <a:sx n="69" d="100"/>
          <a:sy n="69" d="100"/>
        </p:scale>
        <p:origin x="308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5F05D-6FDB-45B7-9BCB-6192C9387E58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D5885-9B66-4B97-85C6-3FA6366C3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183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A6252-3CC5-4BE4-BB40-0637FE056555}" type="datetimeFigureOut">
              <a:rPr lang="fr-FR" smtClean="0"/>
              <a:pPr/>
              <a:t>18/03/2016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EB212-9857-4CB3-AA80-ADF5BCC5D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09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6655" y="4346357"/>
            <a:ext cx="5184692" cy="3852719"/>
          </a:xfrm>
          <a:noFill/>
        </p:spPr>
        <p:txBody>
          <a:bodyPr/>
          <a:lstStyle/>
          <a:p>
            <a:r>
              <a:rPr lang="fr-FR" dirty="0" smtClean="0">
                <a:latin typeface="Arial" pitchFamily="34" charset="0"/>
              </a:rPr>
              <a:t>Toutes</a:t>
            </a:r>
            <a:r>
              <a:rPr lang="fr-FR" baseline="0" dirty="0" smtClean="0">
                <a:latin typeface="Arial" pitchFamily="34" charset="0"/>
              </a:rPr>
              <a:t> photos référencées (source avec lien hypertexte) CC</a:t>
            </a:r>
          </a:p>
          <a:p>
            <a:r>
              <a:rPr lang="fr-FR" baseline="0" dirty="0" smtClean="0">
                <a:latin typeface="Arial" pitchFamily="34" charset="0"/>
              </a:rPr>
              <a:t>Sauf mention contraire, tous schémas perso CC</a:t>
            </a:r>
            <a:endParaRPr lang="fr-FR" dirty="0" smtClean="0">
              <a:latin typeface="Arial" pitchFamily="34" charset="0"/>
            </a:endParaRP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93750"/>
            <a:ext cx="5135562" cy="3211513"/>
          </a:xfrm>
          <a:ln cap="flat"/>
        </p:spPr>
      </p:sp>
    </p:spTree>
    <p:extLst>
      <p:ext uri="{BB962C8B-B14F-4D97-AF65-F5344CB8AC3E}">
        <p14:creationId xmlns:p14="http://schemas.microsoft.com/office/powerpoint/2010/main" val="390539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7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85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B212-9857-4CB3-AA80-ADF5BCC5D79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32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B212-9857-4CB3-AA80-ADF5BCC5D79B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074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B212-9857-4CB3-AA80-ADF5BCC5D79B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716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6655" y="4346357"/>
            <a:ext cx="5184692" cy="3852719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93750"/>
            <a:ext cx="5135562" cy="3211513"/>
          </a:xfrm>
          <a:ln cap="flat"/>
        </p:spPr>
      </p:sp>
    </p:spTree>
    <p:extLst>
      <p:ext uri="{BB962C8B-B14F-4D97-AF65-F5344CB8AC3E}">
        <p14:creationId xmlns:p14="http://schemas.microsoft.com/office/powerpoint/2010/main" val="702787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01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55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11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9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D35ECF8-8DEC-48F6-A9B5-8A0FC1114B04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4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57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53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35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38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6655" y="4346357"/>
            <a:ext cx="5184692" cy="3852719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93750"/>
            <a:ext cx="5135562" cy="3211513"/>
          </a:xfrm>
          <a:ln cap="flat"/>
        </p:spPr>
      </p:sp>
    </p:spTree>
    <p:extLst>
      <p:ext uri="{BB962C8B-B14F-4D97-AF65-F5344CB8AC3E}">
        <p14:creationId xmlns:p14="http://schemas.microsoft.com/office/powerpoint/2010/main" val="2069097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75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1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56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6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4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39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9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797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44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6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359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586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6655" y="4346357"/>
            <a:ext cx="5184692" cy="3852719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93750"/>
            <a:ext cx="5135562" cy="3211513"/>
          </a:xfrm>
          <a:ln cap="flat"/>
        </p:spPr>
      </p:sp>
    </p:spTree>
    <p:extLst>
      <p:ext uri="{BB962C8B-B14F-4D97-AF65-F5344CB8AC3E}">
        <p14:creationId xmlns:p14="http://schemas.microsoft.com/office/powerpoint/2010/main" val="917604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414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34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7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B212-9857-4CB3-AA80-ADF5BCC5D79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4042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55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41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010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693738"/>
            <a:ext cx="5461000" cy="3414712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1" y="4344898"/>
            <a:ext cx="5026320" cy="4114142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890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6655" y="4346357"/>
            <a:ext cx="5184692" cy="3852719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93750"/>
            <a:ext cx="5135562" cy="3211513"/>
          </a:xfrm>
          <a:ln cap="flat"/>
        </p:spPr>
      </p:sp>
    </p:spTree>
    <p:extLst>
      <p:ext uri="{BB962C8B-B14F-4D97-AF65-F5344CB8AC3E}">
        <p14:creationId xmlns:p14="http://schemas.microsoft.com/office/powerpoint/2010/main" val="11901018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693738"/>
            <a:ext cx="5461000" cy="3414712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358388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693738"/>
            <a:ext cx="5461000" cy="3414712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760467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693738"/>
            <a:ext cx="5461000" cy="3414712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886017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693738"/>
            <a:ext cx="5461000" cy="3414712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705956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693738"/>
            <a:ext cx="5461000" cy="3414712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2021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B212-9857-4CB3-AA80-ADF5BCC5D79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8029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693738"/>
            <a:ext cx="5461000" cy="3414712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65653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6655" y="4346357"/>
            <a:ext cx="5184692" cy="3852719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93750"/>
            <a:ext cx="5135562" cy="3211513"/>
          </a:xfrm>
          <a:ln cap="flat"/>
        </p:spPr>
      </p:sp>
    </p:spTree>
    <p:extLst>
      <p:ext uri="{BB962C8B-B14F-4D97-AF65-F5344CB8AC3E}">
        <p14:creationId xmlns:p14="http://schemas.microsoft.com/office/powerpoint/2010/main" val="37200717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B212-9857-4CB3-AA80-ADF5BCC5D79B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8294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B212-9857-4CB3-AA80-ADF5BCC5D79B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6452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B212-9857-4CB3-AA80-ADF5BCC5D79B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2107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B212-9857-4CB3-AA80-ADF5BCC5D79B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1435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B212-9857-4CB3-AA80-ADF5BCC5D79B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31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B212-9857-4CB3-AA80-ADF5BCC5D79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26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6655" y="4346357"/>
            <a:ext cx="5184692" cy="3852719"/>
          </a:xfrm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93750"/>
            <a:ext cx="5135562" cy="3211513"/>
          </a:xfrm>
          <a:ln cap="flat"/>
        </p:spPr>
      </p:sp>
    </p:spTree>
    <p:extLst>
      <p:ext uri="{BB962C8B-B14F-4D97-AF65-F5344CB8AC3E}">
        <p14:creationId xmlns:p14="http://schemas.microsoft.com/office/powerpoint/2010/main" val="160897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rtl="0" eaLnBrk="0" fontAlgn="t" latinLnBrk="0" hangingPunct="0"/>
            <a:endParaRPr lang="fr-FR" sz="1200" b="0" i="1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66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0" eaLnBrk="0" fontAlgn="t" latinLnBrk="0" hangingPunct="0"/>
            <a:endParaRPr lang="fr-FR" sz="1200" b="0" i="1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84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0"/>
            <a:ext cx="2548800" cy="5714999"/>
          </a:xfrm>
          <a:prstGeom prst="rect">
            <a:avLst/>
          </a:prstGeom>
          <a:gradFill>
            <a:gsLst>
              <a:gs pos="0">
                <a:srgbClr val="3B291B"/>
              </a:gs>
              <a:gs pos="68000">
                <a:srgbClr val="5C403A"/>
              </a:gs>
              <a:gs pos="100000">
                <a:srgbClr val="000000"/>
              </a:gs>
            </a:gsLst>
            <a:path path="circle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6" y="5110619"/>
            <a:ext cx="1058009" cy="37017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699792" y="134938"/>
            <a:ext cx="6313582" cy="571500"/>
          </a:xfrm>
          <a:prstGeom prst="rect">
            <a:avLst/>
          </a:prstGeom>
        </p:spPr>
        <p:txBody>
          <a:bodyPr lIns="71320" tIns="35661" rIns="71320" bIns="35661">
            <a:normAutofit/>
          </a:bodyPr>
          <a:lstStyle>
            <a:lvl1pPr algn="ctr">
              <a:defRPr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2843810" y="1270000"/>
            <a:ext cx="6173195" cy="3937000"/>
          </a:xfrm>
          <a:prstGeom prst="rect">
            <a:avLst/>
          </a:prstGeom>
        </p:spPr>
        <p:txBody>
          <a:bodyPr lIns="71320" tIns="35661" rIns="71320" bIns="35661"/>
          <a:lstStyle>
            <a:lvl1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763000" y="5498046"/>
            <a:ext cx="381000" cy="21695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87482" y="1982951"/>
            <a:ext cx="1664238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Denis Choulier</a:t>
            </a:r>
            <a:endParaRPr lang="fr-FR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5501" y="2334280"/>
            <a:ext cx="21841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Maître de conférences</a:t>
            </a:r>
          </a:p>
          <a:p>
            <a:pPr algn="ctr"/>
            <a:r>
              <a:rPr lang="fr-FR" sz="14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l’UTBM</a:t>
            </a:r>
          </a:p>
        </p:txBody>
      </p:sp>
    </p:spTree>
    <p:extLst>
      <p:ext uri="{BB962C8B-B14F-4D97-AF65-F5344CB8AC3E}">
        <p14:creationId xmlns:p14="http://schemas.microsoft.com/office/powerpoint/2010/main" val="179520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1" y="0"/>
            <a:ext cx="2548800" cy="5714999"/>
          </a:xfrm>
          <a:prstGeom prst="rect">
            <a:avLst/>
          </a:prstGeom>
          <a:gradFill>
            <a:gsLst>
              <a:gs pos="0">
                <a:srgbClr val="3B291B"/>
              </a:gs>
              <a:gs pos="68000">
                <a:srgbClr val="5C403A"/>
              </a:gs>
              <a:gs pos="100000">
                <a:srgbClr val="000000"/>
              </a:gs>
            </a:gsLst>
            <a:path path="circle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6" y="5110619"/>
            <a:ext cx="1058009" cy="37017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699792" y="134938"/>
            <a:ext cx="6313582" cy="571500"/>
          </a:xfrm>
          <a:prstGeom prst="rect">
            <a:avLst/>
          </a:prstGeom>
        </p:spPr>
        <p:txBody>
          <a:bodyPr lIns="71320" tIns="35661" rIns="71320" bIns="35661">
            <a:normAutofit/>
          </a:bodyPr>
          <a:lstStyle>
            <a:lvl1pPr algn="ctr">
              <a:defRPr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2843810" y="1270000"/>
            <a:ext cx="6173195" cy="3937000"/>
          </a:xfrm>
          <a:prstGeom prst="rect">
            <a:avLst/>
          </a:prstGeom>
        </p:spPr>
        <p:txBody>
          <a:bodyPr lIns="71320" tIns="35661" rIns="71320" bIns="35661"/>
          <a:lstStyle>
            <a:lvl1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763000" y="5498046"/>
            <a:ext cx="381000" cy="21695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7508" y="3201332"/>
            <a:ext cx="19457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marR="0" lvl="0" indent="-284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284400" marR="0" lvl="0" indent="-284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Objectifs</a:t>
            </a:r>
          </a:p>
          <a:p>
            <a:pPr marL="284400" marR="0" lvl="0" indent="-284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Aperçu du contenu</a:t>
            </a:r>
            <a:endParaRPr kumimoji="0" lang="fr-FR" sz="11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315474" y="1982951"/>
            <a:ext cx="1664238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Denis Choulier</a:t>
            </a:r>
            <a:endParaRPr lang="fr-FR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5501" y="2334280"/>
            <a:ext cx="21841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Maître de conférences</a:t>
            </a:r>
          </a:p>
          <a:p>
            <a:pPr algn="ctr"/>
            <a:r>
              <a:rPr lang="fr-FR" sz="14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l’UTBM</a:t>
            </a:r>
          </a:p>
        </p:txBody>
      </p:sp>
    </p:spTree>
    <p:extLst>
      <p:ext uri="{BB962C8B-B14F-4D97-AF65-F5344CB8AC3E}">
        <p14:creationId xmlns:p14="http://schemas.microsoft.com/office/powerpoint/2010/main" val="422208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ièr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2548800" cy="5715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5050"/>
              </a:gs>
              <a:gs pos="100000">
                <a:srgbClr val="FF0000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57158" y="3143252"/>
            <a:ext cx="178591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Origine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Présentation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Synthèse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6" y="5110619"/>
            <a:ext cx="1058009" cy="370172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429806" y="2882736"/>
            <a:ext cx="1689201" cy="256686"/>
          </a:xfrm>
          <a:prstGeom prst="rect">
            <a:avLst/>
          </a:prstGeom>
          <a:noFill/>
        </p:spPr>
        <p:txBody>
          <a:bodyPr wrap="none" lIns="71320" tIns="35662" rIns="71320" bIns="35662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</a:rPr>
              <a:t>Chapitre</a:t>
            </a:r>
            <a:r>
              <a:rPr lang="fr-FR" sz="1200" b="1" baseline="0" dirty="0" smtClean="0">
                <a:solidFill>
                  <a:srgbClr val="000000"/>
                </a:solidFill>
                <a:latin typeface="Calibri" pitchFamily="34" charset="0"/>
              </a:rPr>
              <a:t> 1 : 40 Principes</a:t>
            </a:r>
            <a:endParaRPr lang="fr-FR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99792" y="134938"/>
            <a:ext cx="6313582" cy="571500"/>
          </a:xfrm>
          <a:prstGeom prst="rect">
            <a:avLst/>
          </a:prstGeom>
        </p:spPr>
        <p:txBody>
          <a:bodyPr lIns="71320" tIns="35661" rIns="71320" bIns="35661">
            <a:normAutofit/>
          </a:bodyPr>
          <a:lstStyle>
            <a:lvl1pPr algn="ctr">
              <a:defRPr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843810" y="1270000"/>
            <a:ext cx="6173195" cy="3937000"/>
          </a:xfrm>
          <a:prstGeom prst="rect">
            <a:avLst/>
          </a:prstGeom>
        </p:spPr>
        <p:txBody>
          <a:bodyPr lIns="71320" tIns="35661" rIns="71320" bIns="35661"/>
          <a:lstStyle>
            <a:lvl1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763000" y="5498046"/>
            <a:ext cx="381000" cy="21695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7482" y="1982951"/>
            <a:ext cx="1664238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Denis Choulier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75501" y="2334280"/>
            <a:ext cx="21841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Maître de conférences</a:t>
            </a:r>
          </a:p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l’UTBM</a:t>
            </a:r>
          </a:p>
        </p:txBody>
      </p:sp>
    </p:spTree>
    <p:extLst>
      <p:ext uri="{BB962C8B-B14F-4D97-AF65-F5344CB8AC3E}">
        <p14:creationId xmlns:p14="http://schemas.microsoft.com/office/powerpoint/2010/main" val="44242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ièr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38469" y="0"/>
            <a:ext cx="2548800" cy="5715000"/>
          </a:xfrm>
          <a:prstGeom prst="rect">
            <a:avLst/>
          </a:prstGeom>
          <a:gradFill flip="none" rotWithShape="1">
            <a:gsLst>
              <a:gs pos="0">
                <a:srgbClr val="99FF33"/>
              </a:gs>
              <a:gs pos="50000">
                <a:srgbClr val="CCFF33"/>
              </a:gs>
              <a:gs pos="100000">
                <a:srgbClr val="99FF33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57190" y="3481994"/>
            <a:ext cx="2000232" cy="154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De quoi s’agit il 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Origine des problèmes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Objectifs du RIF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Synthèse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6" y="5110619"/>
            <a:ext cx="1058009" cy="370172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116132" y="2882736"/>
            <a:ext cx="2316552" cy="441352"/>
          </a:xfrm>
          <a:prstGeom prst="rect">
            <a:avLst/>
          </a:prstGeom>
          <a:noFill/>
        </p:spPr>
        <p:txBody>
          <a:bodyPr wrap="none" lIns="71320" tIns="35662" rIns="71320" bIns="35662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</a:rPr>
              <a:t>Chapitre</a:t>
            </a:r>
            <a:r>
              <a:rPr lang="fr-FR" sz="1200" b="1" baseline="0" dirty="0" smtClean="0">
                <a:solidFill>
                  <a:srgbClr val="000000"/>
                </a:solidFill>
                <a:latin typeface="Calibri" pitchFamily="34" charset="0"/>
              </a:rPr>
              <a:t> 2 : Résolution Idéale</a:t>
            </a:r>
          </a:p>
          <a:p>
            <a:pPr algn="ctr"/>
            <a:r>
              <a:rPr lang="fr-FR" sz="1200" b="1" baseline="0" dirty="0" smtClean="0">
                <a:solidFill>
                  <a:srgbClr val="000000"/>
                </a:solidFill>
                <a:latin typeface="Calibri" pitchFamily="34" charset="0"/>
              </a:rPr>
              <a:t>2.1. Problèmes et objectifs du RIF</a:t>
            </a:r>
            <a:endParaRPr lang="fr-FR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99792" y="134938"/>
            <a:ext cx="6313582" cy="571500"/>
          </a:xfrm>
          <a:prstGeom prst="rect">
            <a:avLst/>
          </a:prstGeom>
        </p:spPr>
        <p:txBody>
          <a:bodyPr lIns="71320" tIns="35661" rIns="71320" bIns="35661">
            <a:normAutofit/>
          </a:bodyPr>
          <a:lstStyle>
            <a:lvl1pPr algn="ctr">
              <a:defRPr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2843810" y="1270000"/>
            <a:ext cx="6173195" cy="3937000"/>
          </a:xfrm>
          <a:prstGeom prst="rect">
            <a:avLst/>
          </a:prstGeom>
        </p:spPr>
        <p:txBody>
          <a:bodyPr lIns="71320" tIns="35661" rIns="71320" bIns="35661"/>
          <a:lstStyle>
            <a:lvl1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763000" y="5498046"/>
            <a:ext cx="381000" cy="21695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387482" y="1982951"/>
            <a:ext cx="1664238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Denis Choulier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5501" y="2334280"/>
            <a:ext cx="21841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Maître de conférences</a:t>
            </a:r>
          </a:p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l’UTBM</a:t>
            </a:r>
          </a:p>
        </p:txBody>
      </p:sp>
    </p:spTree>
    <p:extLst>
      <p:ext uri="{BB962C8B-B14F-4D97-AF65-F5344CB8AC3E}">
        <p14:creationId xmlns:p14="http://schemas.microsoft.com/office/powerpoint/2010/main" val="232440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ièr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2548800" cy="5715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00B050"/>
              </a:gs>
              <a:gs pos="100000">
                <a:srgbClr val="92D050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6" y="5110619"/>
            <a:ext cx="1058009" cy="370172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99792" y="134938"/>
            <a:ext cx="6313582" cy="571500"/>
          </a:xfrm>
          <a:prstGeom prst="rect">
            <a:avLst/>
          </a:prstGeom>
        </p:spPr>
        <p:txBody>
          <a:bodyPr lIns="71320" tIns="35661" rIns="71320" bIns="35661">
            <a:normAutofit/>
          </a:bodyPr>
          <a:lstStyle>
            <a:lvl1pPr algn="ctr">
              <a:defRPr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2843810" y="1270000"/>
            <a:ext cx="6173195" cy="3937000"/>
          </a:xfrm>
          <a:prstGeom prst="rect">
            <a:avLst/>
          </a:prstGeom>
        </p:spPr>
        <p:txBody>
          <a:bodyPr lIns="71320" tIns="35661" rIns="71320" bIns="35661"/>
          <a:lstStyle>
            <a:lvl1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763000" y="5498046"/>
            <a:ext cx="381000" cy="21695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387482" y="1982951"/>
            <a:ext cx="1664238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Denis Choulier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5501" y="2334280"/>
            <a:ext cx="21841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Maître de conférences</a:t>
            </a:r>
          </a:p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l’UTBM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57190" y="3481994"/>
            <a:ext cx="2198586" cy="154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Les concepts essentiels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Démarche et exemple bougie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Exemple : Porte avions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Synthèse sur le RIF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60210" y="2882736"/>
            <a:ext cx="2028396" cy="441352"/>
          </a:xfrm>
          <a:prstGeom prst="rect">
            <a:avLst/>
          </a:prstGeom>
          <a:noFill/>
        </p:spPr>
        <p:txBody>
          <a:bodyPr wrap="none" lIns="71320" tIns="35662" rIns="71320" bIns="35662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</a:rPr>
              <a:t>Chapitre</a:t>
            </a:r>
            <a:r>
              <a:rPr lang="fr-FR" sz="1200" b="1" baseline="0" dirty="0" smtClean="0">
                <a:solidFill>
                  <a:srgbClr val="000000"/>
                </a:solidFill>
                <a:latin typeface="Calibri" pitchFamily="34" charset="0"/>
              </a:rPr>
              <a:t> 2 : Résolution Idéale</a:t>
            </a:r>
          </a:p>
          <a:p>
            <a:pPr algn="ctr"/>
            <a:r>
              <a:rPr lang="fr-FR" sz="1200" b="1" baseline="0" dirty="0" smtClean="0">
                <a:solidFill>
                  <a:srgbClr val="000000"/>
                </a:solidFill>
                <a:latin typeface="Calibri" pitchFamily="34" charset="0"/>
              </a:rPr>
              <a:t>2.2. Démarche et exemple</a:t>
            </a:r>
            <a:endParaRPr lang="fr-FR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2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ièr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2548800" cy="5715000"/>
          </a:xfrm>
          <a:prstGeom prst="rect">
            <a:avLst/>
          </a:prstGeom>
          <a:gradFill flip="none" rotWithShape="1">
            <a:gsLst>
              <a:gs pos="0">
                <a:srgbClr val="6699FF"/>
              </a:gs>
              <a:gs pos="42000">
                <a:srgbClr val="9999FF"/>
              </a:gs>
              <a:gs pos="100000">
                <a:srgbClr val="6699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85720" y="3409986"/>
            <a:ext cx="1928075" cy="154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Définir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Formuler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 voies de résolution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Synthèse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6" y="5110619"/>
            <a:ext cx="1058009" cy="370172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>
            <a:off x="295667" y="2882736"/>
            <a:ext cx="1957479" cy="441352"/>
          </a:xfrm>
          <a:prstGeom prst="rect">
            <a:avLst/>
          </a:prstGeom>
          <a:noFill/>
        </p:spPr>
        <p:txBody>
          <a:bodyPr wrap="none" lIns="71320" tIns="35662" rIns="71320" bIns="35662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</a:rPr>
              <a:t>Chapitre</a:t>
            </a:r>
            <a:r>
              <a:rPr lang="fr-FR" sz="1200" b="1" baseline="0" dirty="0" smtClean="0">
                <a:solidFill>
                  <a:srgbClr val="000000"/>
                </a:solidFill>
                <a:latin typeface="Calibri" pitchFamily="34" charset="0"/>
              </a:rPr>
              <a:t> 3 : Contradictions</a:t>
            </a:r>
          </a:p>
          <a:p>
            <a:pPr algn="ctr"/>
            <a:r>
              <a:rPr lang="fr-FR" sz="1200" b="1" baseline="0" dirty="0" smtClean="0">
                <a:solidFill>
                  <a:srgbClr val="000000"/>
                </a:solidFill>
                <a:latin typeface="Calibri" pitchFamily="34" charset="0"/>
              </a:rPr>
              <a:t>3.1. Définition et démarches</a:t>
            </a:r>
            <a:endParaRPr lang="fr-FR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99792" y="134938"/>
            <a:ext cx="6313582" cy="571500"/>
          </a:xfrm>
          <a:prstGeom prst="rect">
            <a:avLst/>
          </a:prstGeom>
        </p:spPr>
        <p:txBody>
          <a:bodyPr lIns="71320" tIns="35661" rIns="71320" bIns="35661">
            <a:normAutofit/>
          </a:bodyPr>
          <a:lstStyle>
            <a:lvl1pPr algn="ctr">
              <a:defRPr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2843810" y="1270000"/>
            <a:ext cx="6173195" cy="3937000"/>
          </a:xfrm>
          <a:prstGeom prst="rect">
            <a:avLst/>
          </a:prstGeom>
        </p:spPr>
        <p:txBody>
          <a:bodyPr lIns="71320" tIns="35661" rIns="71320" bIns="35661"/>
          <a:lstStyle>
            <a:lvl1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763000" y="5498046"/>
            <a:ext cx="381000" cy="21695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387482" y="1982951"/>
            <a:ext cx="1664238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Denis Choulier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5501" y="2334280"/>
            <a:ext cx="21841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Maître de conférences</a:t>
            </a:r>
          </a:p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l’UTBM</a:t>
            </a:r>
          </a:p>
        </p:txBody>
      </p:sp>
    </p:spTree>
    <p:extLst>
      <p:ext uri="{BB962C8B-B14F-4D97-AF65-F5344CB8AC3E}">
        <p14:creationId xmlns:p14="http://schemas.microsoft.com/office/powerpoint/2010/main" val="51680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ièr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2548800" cy="5715000"/>
          </a:xfrm>
          <a:prstGeom prst="rect">
            <a:avLst/>
          </a:prstGeom>
          <a:gradFill>
            <a:gsLst>
              <a:gs pos="0">
                <a:srgbClr val="0000FF"/>
              </a:gs>
              <a:gs pos="51000">
                <a:srgbClr val="0066FF"/>
              </a:gs>
              <a:gs pos="100000">
                <a:srgbClr val="0000FF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6" y="5110619"/>
            <a:ext cx="1058009" cy="370172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>
            <a:off x="351259" y="2882736"/>
            <a:ext cx="1846294" cy="441352"/>
          </a:xfrm>
          <a:prstGeom prst="rect">
            <a:avLst/>
          </a:prstGeom>
          <a:noFill/>
        </p:spPr>
        <p:txBody>
          <a:bodyPr wrap="none" lIns="71320" tIns="35662" rIns="71320" bIns="35662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</a:rPr>
              <a:t>Chapitre</a:t>
            </a:r>
            <a:r>
              <a:rPr lang="fr-FR" sz="1200" b="1" baseline="0" dirty="0" smtClean="0">
                <a:solidFill>
                  <a:srgbClr val="000000"/>
                </a:solidFill>
                <a:latin typeface="Calibri" pitchFamily="34" charset="0"/>
              </a:rPr>
              <a:t> 3 : Contradictions</a:t>
            </a:r>
          </a:p>
          <a:p>
            <a:pPr algn="ctr"/>
            <a:r>
              <a:rPr lang="fr-FR" sz="1200" b="1" baseline="0" dirty="0" smtClean="0">
                <a:solidFill>
                  <a:srgbClr val="000000"/>
                </a:solidFill>
                <a:latin typeface="Calibri" pitchFamily="34" charset="0"/>
              </a:rPr>
              <a:t>3.2. Principes et exemples</a:t>
            </a:r>
            <a:endParaRPr lang="fr-FR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99792" y="134938"/>
            <a:ext cx="6313582" cy="571500"/>
          </a:xfrm>
          <a:prstGeom prst="rect">
            <a:avLst/>
          </a:prstGeom>
        </p:spPr>
        <p:txBody>
          <a:bodyPr lIns="71320" tIns="35661" rIns="71320" bIns="35661">
            <a:normAutofit/>
          </a:bodyPr>
          <a:lstStyle>
            <a:lvl1pPr algn="ctr">
              <a:defRPr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2843810" y="1270000"/>
            <a:ext cx="6173195" cy="3937000"/>
          </a:xfrm>
          <a:prstGeom prst="rect">
            <a:avLst/>
          </a:prstGeom>
        </p:spPr>
        <p:txBody>
          <a:bodyPr lIns="71320" tIns="35661" rIns="71320" bIns="35661"/>
          <a:lstStyle>
            <a:lvl1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763000" y="5498046"/>
            <a:ext cx="381000" cy="21695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297649" y="3314598"/>
            <a:ext cx="1928075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principes génériques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Synthèse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387482" y="1982951"/>
            <a:ext cx="1664238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Denis Choulier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5501" y="2334280"/>
            <a:ext cx="21841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Maître de conférences</a:t>
            </a:r>
          </a:p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l’UTBM</a:t>
            </a:r>
          </a:p>
        </p:txBody>
      </p:sp>
    </p:spTree>
    <p:extLst>
      <p:ext uri="{BB962C8B-B14F-4D97-AF65-F5344CB8AC3E}">
        <p14:creationId xmlns:p14="http://schemas.microsoft.com/office/powerpoint/2010/main" val="138628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nnièr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2548800" cy="5715000"/>
          </a:xfrm>
          <a:prstGeom prst="rect">
            <a:avLst/>
          </a:prstGeom>
          <a:gradFill>
            <a:gsLst>
              <a:gs pos="0">
                <a:srgbClr val="333333"/>
              </a:gs>
              <a:gs pos="51000">
                <a:srgbClr val="4D4D4D"/>
              </a:gs>
              <a:gs pos="100000">
                <a:srgbClr val="333333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6" y="5110619"/>
            <a:ext cx="1058009" cy="370172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>
            <a:off x="529384" y="2882736"/>
            <a:ext cx="1490042" cy="256686"/>
          </a:xfrm>
          <a:prstGeom prst="rect">
            <a:avLst/>
          </a:prstGeom>
          <a:noFill/>
        </p:spPr>
        <p:txBody>
          <a:bodyPr wrap="none" lIns="71320" tIns="35662" rIns="71320" bIns="35662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</a:rPr>
              <a:t>Chapitre</a:t>
            </a:r>
            <a:r>
              <a:rPr lang="fr-FR" sz="1200" b="1" baseline="0" dirty="0" smtClean="0">
                <a:solidFill>
                  <a:schemeClr val="bg1"/>
                </a:solidFill>
                <a:latin typeface="Calibri" pitchFamily="34" charset="0"/>
              </a:rPr>
              <a:t> 4 : Synthèse</a:t>
            </a: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99792" y="134938"/>
            <a:ext cx="6313582" cy="571500"/>
          </a:xfrm>
          <a:prstGeom prst="rect">
            <a:avLst/>
          </a:prstGeom>
        </p:spPr>
        <p:txBody>
          <a:bodyPr lIns="71320" tIns="35661" rIns="71320" bIns="35661">
            <a:normAutofit/>
          </a:bodyPr>
          <a:lstStyle>
            <a:lvl1pPr algn="ctr">
              <a:defRPr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2843810" y="1270000"/>
            <a:ext cx="6173195" cy="3937000"/>
          </a:xfrm>
          <a:prstGeom prst="rect">
            <a:avLst/>
          </a:prstGeom>
        </p:spPr>
        <p:txBody>
          <a:bodyPr lIns="71320" tIns="35661" rIns="71320" bIns="35661"/>
          <a:lstStyle>
            <a:lvl1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763000" y="5498046"/>
            <a:ext cx="381000" cy="21695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297649" y="3314598"/>
            <a:ext cx="1928075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Autres outils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TRIZ= créativité 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Conseils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387482" y="1982951"/>
            <a:ext cx="1664238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Denis Choulier</a:t>
            </a:r>
            <a:endParaRPr lang="fr-FR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5501" y="2334280"/>
            <a:ext cx="21841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Maître de conférences</a:t>
            </a:r>
          </a:p>
          <a:p>
            <a:pPr algn="ctr"/>
            <a:r>
              <a:rPr lang="fr-FR" sz="14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l’UTBM</a:t>
            </a:r>
          </a:p>
        </p:txBody>
      </p:sp>
    </p:spTree>
    <p:extLst>
      <p:ext uri="{BB962C8B-B14F-4D97-AF65-F5344CB8AC3E}">
        <p14:creationId xmlns:p14="http://schemas.microsoft.com/office/powerpoint/2010/main" val="4101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71320" tIns="35661" rIns="71320" bIns="35661" rtlCol="0" anchor="ctr">
            <a:normAutofit/>
          </a:bodyPr>
          <a:lstStyle/>
          <a:p>
            <a:pPr lvl="0" algn="ctr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71320" tIns="35661" rIns="71320" bIns="35661" rtlCol="0">
            <a:normAutofit/>
          </a:bodyPr>
          <a:lstStyle/>
          <a:p>
            <a:pPr lvl="0">
              <a:buClrTx/>
            </a:pPr>
            <a:r>
              <a:rPr lang="fr-FR" smtClean="0"/>
              <a:t>Modifiez les styles du texte du masque</a:t>
            </a:r>
          </a:p>
          <a:p>
            <a:pPr lvl="1">
              <a:buClrTx/>
            </a:pPr>
            <a:r>
              <a:rPr lang="fr-FR" smtClean="0"/>
              <a:t>Deuxième niveau</a:t>
            </a:r>
          </a:p>
          <a:p>
            <a:pPr lvl="2">
              <a:buClrTx/>
            </a:pPr>
            <a:r>
              <a:rPr lang="fr-FR" smtClean="0"/>
              <a:t>Troisième niveau</a:t>
            </a:r>
          </a:p>
          <a:p>
            <a:pPr lvl="3">
              <a:buClrTx/>
            </a:pPr>
            <a:r>
              <a:rPr lang="fr-FR" smtClean="0"/>
              <a:t>Quatrième niveau</a:t>
            </a:r>
          </a:p>
          <a:p>
            <a:pPr lvl="4">
              <a:buClrTx/>
            </a:pPr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9" r:id="rId3"/>
    <p:sldLayoutId id="2147483670" r:id="rId4"/>
    <p:sldLayoutId id="2147483671" r:id="rId5"/>
    <p:sldLayoutId id="2147483672" r:id="rId6"/>
    <p:sldLayoutId id="2147483684" r:id="rId7"/>
    <p:sldLayoutId id="214748368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hyperlink" Target="http://www.triz40.com/aff_Principes_TRIZ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images.google.fr/imgres?imgurl=https://upload.wikimedia.org/wikipedia/commons/a/a2/Trouilloteuse_double_noire_06.jpg&amp;imgrefurl=https://commons.wikimedia.org/wiki/File:Trouilloteuse_double_noire_06.jpg&amp;h=3456&amp;w=5184&amp;tbnid=Sv_NSzfEeDDJQM:&amp;docid=Y84jXnY6DdY6fM&amp;ei=yvpeVpnXGYfhaZiopIgL&amp;tbm=isch&amp;iact=rc&amp;uact=3&amp;dur=1817&amp;page=2&amp;start=9&amp;ndsp=12&amp;ved=0ahUKEwiZ5IyyrL3JAhWHcBoKHRgUCbEQrQMIUTAR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hyperlink" Target="http://images.google.fr/imgres?imgurl=https://pixabay.com/static/uploads/photo/2013/08/03/14/57/pencil-sharpener-169606_640.jpg&amp;imgrefurl=https://pixabay.com/fr/taille-crayon-spitzer-169606/&amp;h=480&amp;w=640&amp;tbnid=e6VBd7DDxzRMJM:&amp;docid=O0CDkMM0btAUNM&amp;itg=1&amp;ei=j_peVoTjKoiAabWKoqAL&amp;tbm=isch&amp;iact=rc&amp;uact=3&amp;dur=2011&amp;page=1&amp;start=0&amp;ndsp=8&amp;ved=0ahUKEwjE5oyWrL3JAhUIQBoKHTWFCLQQrQMIMTAG" TargetMode="External"/><Relationship Id="rId17" Type="http://schemas.openxmlformats.org/officeDocument/2006/relationships/hyperlink" Target="http://images.google.fr/imgres?imgurl=http://www.torange-fr.com/fx/5/4474/4-0-1-2-0-0.jpg&amp;imgrefurl=http://www.torange-fr.com/Fashion-and-beauty/clocks/R%C3%A9veil-4474.html&amp;h=675&amp;w=450&amp;tbnid=7u1pSRb9X-XPvM:&amp;docid=WtIlm0_q5IjVKM&amp;ei=QSOnVtSqCILXapLqpNgF&amp;tbm=isch&amp;iact=rc&amp;uact=3&amp;dur=1193&amp;page=1&amp;start=0&amp;ndsp=5&amp;ved=0ahUKEwiUz8KN_cbKAhWCqxoKHRI1CVsQrQMIKTAD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images.google.fr/imgres?imgurl=https://upload.wikimedia.org/wikipedia/commons/0/0c/Glace_a_la_fraise_03.jpg&amp;imgrefurl=https://commons.wikimedia.org/wiki/File:Glace_a_la_fraise_03.jpg&amp;h=2020&amp;w=1944&amp;tbnid=2KUvey8zDQjU5M:&amp;docid=sKc0v_43NrJNnM&amp;itg=1&amp;ei=6iKnVruSJoa2afCpl_AE&amp;tbm=isch&amp;iact=rc&amp;uact=3&amp;dur=1641&amp;page=2&amp;start=4&amp;ndsp=8&amp;ved=0ahUKEwi7r6Lk_MbKAhUGWxoKHfDUBU4QrQMIOzAJ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hyperlink" Target="http://images.google.fr/imgres?imgurl=https://pixabay.com/static/uploads/photo/2013/07/12/12/30/carabiner-145805_640.png&amp;imgrefurl=https://pixabay.com/fr/mousqueton-vis-de-blocage-escalade-145805/&amp;h=415&amp;w=640&amp;tbnid=Ht7GPJt54d-jRM:&amp;docid=DCGE5EIiLKTnQM&amp;itg=1&amp;ei=O_teVpPCJYOqa7bpoKAF&amp;tbm=isch&amp;iact=rc&amp;uact=3&amp;dur=4250&amp;page=1&amp;start=0&amp;ndsp=9&amp;ved=0ahUKEwjTy4norL3JAhUD1RoKHbY0CFQQrQMIKjAE" TargetMode="External"/><Relationship Id="rId5" Type="http://schemas.openxmlformats.org/officeDocument/2006/relationships/image" Target="../media/image21.jpeg"/><Relationship Id="rId15" Type="http://schemas.openxmlformats.org/officeDocument/2006/relationships/image" Target="../media/image25.jpeg"/><Relationship Id="rId10" Type="http://schemas.openxmlformats.org/officeDocument/2006/relationships/hyperlink" Target="http://www.torange-fr.com/photo/37/16/Montre-de-bureau-1426847233_63.jpg" TargetMode="External"/><Relationship Id="rId4" Type="http://schemas.openxmlformats.org/officeDocument/2006/relationships/image" Target="../media/image20.jpeg"/><Relationship Id="rId9" Type="http://schemas.openxmlformats.org/officeDocument/2006/relationships/hyperlink" Target="http://images.google.fr/imgres?imgurl=https://pixabay.com/static/uploads/photo/2014/03/04/07/00/inline-skating-279321_640.jpg&amp;imgrefurl=https://pixabay.com/en/inline-skating-roller-skates-279321/&amp;h=480&amp;w=640&amp;tbnid=X0-UlvlkB9U0aM:&amp;docid=i-cW_Ud9gyhYTM&amp;ei=-vteVvTZHcm_aKangdgK&amp;tbm=isch&amp;iact=rc&amp;uact=3&amp;dur=775&amp;page=4&amp;start=29&amp;ndsp=12&amp;ved=0ahUKEwj0vovDrb3JAhXJHxoKHaZTAKsQrQMIejAd" TargetMode="External"/><Relationship Id="rId14" Type="http://schemas.openxmlformats.org/officeDocument/2006/relationships/hyperlink" Target="http://images.google.fr/imgres?imgurl=https://upload.wikimedia.org/wikipedia/commons/6/6d/Cutter_rouge.jpg&amp;imgrefurl=https://commons.wikimedia.org/wiki/File:Cutter_rouge.jpg&amp;h=939&amp;w=1845&amp;tbnid=S7hanKSxqioevM:&amp;docid=p3eDbPzeLpP3VM&amp;ei=DvteVsDBCsy0a7rDrZAN&amp;tbm=isch&amp;iact=rc&amp;uact=3&amp;dur=1460&amp;page=1&amp;start=0&amp;ndsp=7&amp;ved=0ahUKEwjAgLTSrL3JAhVM2hoKHbphC9IQrQMIITAB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://images.google.fr/imgres?imgurl=https://farm4.staticflickr.com/3517/3273230870_8cdd5a4974_o_d.jpg&amp;imgrefurl=https://www.flickr.com/photos/carbonnyc/3273230870&amp;h=2000&amp;w=2580&amp;tbnid=dGDEufLz1dCW-M:&amp;docid=u2OYe6A0VjjUFM&amp;ei=KZBuVqSlLYiUaO7_i4gL&amp;tbm=isch&amp;iact=rc&amp;uact=3&amp;dur=4844&amp;page=4&amp;start=40&amp;ndsp=15&amp;ved=0ahUKEwjk3YP6iNvJAhUIChoKHe7_ArEQrQMImQEwK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fr/imgres?imgurl=https://pixabay.com/static/uploads/photo/2013/07/13/01/11/wow-155268_960_720.png&amp;imgrefurl=https://pixabay.com/en/wow-bang-explosion-pow-blast-155268/&amp;h=655&amp;w=960&amp;tbnid=wIx5u_uVk9nQeM:&amp;docid=QgnzTsa_ufzPBM&amp;ei=Ko9uVrLpIMq1a-DMIQ&amp;tbm=isch&amp;iact=rc&amp;uact=3&amp;dur=1955&amp;page=1&amp;start=0&amp;ndsp=8&amp;ved=0ahUKEwiypquAiNvJAhXK2hoKHWBmCAAQrQMIHTAA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hyperlink" Target="http://image.shutterstock.com/z/stock-photo-evolution-of-lighting-with-candle-tungsten-fluorescent-and-led-bulb-130076675.jpg" TargetMode="Externa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fr/imgres?imgurl=https://farm6.static.flickr.com/5811/21422859236_6a45b910d6.jpg&amp;imgrefurl=http://stem.casady.org/2015_09_01_archive.html&amp;h=500&amp;w=500&amp;tbnid=GoCUTykzRAni9M:&amp;docid=hM9PMC3v2Gw_fM&amp;ei=PlNgVpHyNc2Maq-3mYAK&amp;tbm=isch&amp;iact=rc&amp;uact=3&amp;dur=556&amp;page=8&amp;start=56&amp;ndsp=8&amp;ved=0ahUKEwiRienx9L_JAhVNhhoKHa9bBqAQrQMI0QEwOg" TargetMode="External"/><Relationship Id="rId3" Type="http://schemas.openxmlformats.org/officeDocument/2006/relationships/notesSlide" Target="../notesSlides/notesSlide19.xml"/><Relationship Id="rId7" Type="http://schemas.openxmlformats.org/officeDocument/2006/relationships/hyperlink" Target="http://images.google.fr/imgres?imgurl=https://upload.wikimedia.org/wikipedia/commons/a/af/Pair_programming_1.jpg&amp;imgrefurl=https://en.wikipedia.org/wiki/Agile_software_development&amp;h=1536&amp;w=2048&amp;tbnid=vI2PfcJ41S8lpM:&amp;docid=BQRwLLwtw6oLrM&amp;ei=vlFgVpykI8z4aqqFk4gL&amp;tbm=isch&amp;iact=rc&amp;uact=3&amp;dur=4477&amp;page=6&amp;start=40&amp;ndsp=8&amp;ved=0ahUKEwic-8i687_JAhVMvBoKHarCBLEQrQMIpAEwKw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html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gestiondeprojet.p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hyperlink" Target="http://images.google.fr/imgres?imgurl=https://upload.wikimedia.org/wikipedia/commons/b/b8/Douleur_fosse_lombaire_py%C3%A9lon%C3%A9phrite_-_Pyelonephritis.jpg&amp;imgrefurl=https://commons.wikimedia.org/wiki/File:Douleur_fosse_lombaire_py%C3%A9lon%C3%A9phrite_-_Pyelonephritis.jpg&amp;h=1318&amp;w=1200&amp;tbnid=UT-5lMYrbK1DLM:&amp;docid=i3toZ-fm9szzNM&amp;ei=FVhoVvfQKIb7aLK1hMgO&amp;tbm=isch&amp;iact=rc&amp;uact=3&amp;dur=244&amp;page=1&amp;start=0&amp;ndsp=10&amp;ved=0ahUKEwi3r8LQms_JAhWGPRoKHbIaAekQrQMIHTAA" TargetMode="Externa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7.jpeg"/><Relationship Id="rId12" Type="http://schemas.openxmlformats.org/officeDocument/2006/relationships/hyperlink" Target="http://images.google.fr/imgres?imgurl=https://farm3.staticflickr.com/2082/2155219665_33cdbf6b32_o_d.jpg&amp;imgrefurl=https://www.flickr.com/photos/wwworks/2155219665&amp;h=800&amp;w=1200&amp;tbnid=gZNeTVFdxnRJ9M:&amp;docid=-iwJJf8fZfto7M&amp;ei=j1RoVonaPIGtacvfjJgJ&amp;tbm=isch&amp;iact=rc&amp;uact=3&amp;dur=3552&amp;page=16&amp;start=182&amp;ndsp=12&amp;ved=0ahUKEwjJ3ciil8_JAhWBVhoKHcsvA5M4ZBCtAwiPAjBZ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36.jpeg"/><Relationship Id="rId11" Type="http://schemas.openxmlformats.org/officeDocument/2006/relationships/hyperlink" Target="http://images.google.fr/imgres?imgurl=https://upload.wikimedia.org/wikipedia/commons/8/8c/Bad_Sink_Design_LA.JPG&amp;imgrefurl=https://commons.wikimedia.org/wiki/File:Bad_Sink_Design_LA.JPG&amp;h=3000&amp;w=4000&amp;tbnid=8hc6gZLBmiPBdM:&amp;docid=Tb7srm0q5mgrUM&amp;ei=NlloVuSfO4GeaYGGqOgC&amp;tbm=isch&amp;iact=rc&amp;uact=3&amp;dur=331&amp;page=1&amp;start=0&amp;ndsp=8&amp;ved=0ahUKEwjkkrzam8_JAhUBTxoKHQEDCi0QrQMIHTAA" TargetMode="External"/><Relationship Id="rId5" Type="http://schemas.openxmlformats.org/officeDocument/2006/relationships/image" Target="../media/image35.jpeg"/><Relationship Id="rId15" Type="http://schemas.openxmlformats.org/officeDocument/2006/relationships/hyperlink" Target="http://images.google.fr/imgres?imgurl=https://c1.staticflickr.com/1/27/88894048_4405b66e8e.jpg&amp;imgrefurl=https://www.flickr.com/photos/robadob/88894048&amp;h=297&amp;w=420&amp;tbnid=zGiKBliMiX-WnM:&amp;docid=yJHeckNM5jyykM&amp;ei=cFdoVsDIBIPwaPHulsgG&amp;tbm=isch&amp;iact=rc&amp;uact=3&amp;dur=1867&amp;page=6&amp;start=53&amp;ndsp=12&amp;ved=0ahUKEwjAwMeBms_JAhUDOBoKHXG3BWkQrQMIyQEwOA" TargetMode="External"/><Relationship Id="rId10" Type="http://schemas.openxmlformats.org/officeDocument/2006/relationships/hyperlink" Target="http://images.google.fr/imgres?imgurl=https://upload.wikimedia.org/wikipedia/commons/9/9f/Challenger_explosion.jpg&amp;imgrefurl=https://en.wikipedia.org/wiki/File:Challenger_explosion.jpg&amp;h=2879&amp;w=3555&amp;tbnid=JRRTmnmzGNQW6M:&amp;docid=UGSOFS-YPEHMqM&amp;ei=_1RoVp_RJYjda92kpuAJ&amp;tbm=isch&amp;iact=rc&amp;uact=3&amp;dur=3076&amp;page=1&amp;start=0&amp;ndsp=10&amp;ved=0ahUKEwjfzOXXl8_JAhWI7hoKHV2SCZwQrQMIMjAH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hyperlink" Target="http://images.google.fr/imgres?imgurl=https://pixabay.com/static/uploads/photo/2015/08/26/16/18/breakup-908714_960_720.jpg&amp;imgrefurl=https://pixabay.com/fr/d%C3%A9b%C3%A2cle-divorce-s%C3%A9paration-relation-908714/&amp;h=635&amp;w=960&amp;tbnid=ZjD9bVRAJbbrqM:&amp;docid=ugPI6v4XJF2poM&amp;ei=plZoVsj8Bom5aquNt4AD&amp;tbm=isch&amp;iact=rc&amp;uact=3&amp;dur=849&amp;page=1&amp;start=0&amp;ndsp=8&amp;ved=0ahUKEwjI56Chmc_JAhWJnBoKHavGDTAQrQMIHTA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mages.google.fr/imgres?imgurl=https://farm8.staticflickr.com/7007/6603594953_b64a1ffb3f_o_d.jpg&amp;imgrefurl=https://www.flickr.com/photos/10413717@N08/6603594953&amp;h=4000&amp;w=3000&amp;tbnid=3gt51jjojPoSzM:&amp;docid=eOxgnXQe5XKIHM&amp;ei=C1poVsf9N8ira_GVpuAF&amp;tbm=isch&amp;iact=rc&amp;uact=3&amp;dur=185&amp;page=2&amp;start=10&amp;ndsp=15&amp;ved=0ahUKEwiHr4HAnM_JAhXI1RoKHfGKCVwQrQMIYDA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mages.google.fr/imgres?imgurl=https://farm8.staticflickr.com/7007/6603594953_b64a1ffb3f_o_d.jpg&amp;imgrefurl=https://www.flickr.com/photos/10413717@N08/6603594953&amp;h=4000&amp;w=3000&amp;tbnid=3gt51jjojPoSzM:&amp;docid=eOxgnXQe5XKIHM&amp;ei=C1poVsf9N8ira_GVpuAF&amp;tbm=isch&amp;iact=rc&amp;uact=3&amp;dur=185&amp;page=2&amp;start=10&amp;ndsp=15&amp;ved=0ahUKEwiHr4HAnM_JAhXI1RoKHfGKCVwQrQMIYDA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mages.google.fr/imgres?imgurl=https://farm8.staticflickr.com/7007/6603594953_b64a1ffb3f_o_d.jpg&amp;imgrefurl=https://www.flickr.com/photos/10413717@N08/6603594953&amp;h=4000&amp;w=3000&amp;tbnid=3gt51jjojPoSzM:&amp;docid=eOxgnXQe5XKIHM&amp;ei=C1poVsf9N8ira_GVpuAF&amp;tbm=isch&amp;iact=rc&amp;uact=3&amp;dur=185&amp;page=2&amp;start=10&amp;ndsp=15&amp;ved=0ahUKEwiHr4HAnM_JAhXI1RoKHfGKCVwQrQMIYD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mages.google.fr/imgres?imgurl=https://farm8.staticflickr.com/7007/6603594953_b64a1ffb3f_o_d.jpg&amp;imgrefurl=https://www.flickr.com/photos/10413717@N08/6603594953&amp;h=4000&amp;w=3000&amp;tbnid=3gt51jjojPoSzM:&amp;docid=eOxgnXQe5XKIHM&amp;ei=C1poVsf9N8ira_GVpuAF&amp;tbm=isch&amp;iact=rc&amp;uact=3&amp;dur=185&amp;page=2&amp;start=10&amp;ndsp=15&amp;ved=0ahUKEwiHr4HAnM_JAhXI1RoKHfGKCVwQrQMIYDA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mages.google.fr/imgres?imgurl=https://farm8.staticflickr.com/7007/6603594953_b64a1ffb3f_o_d.jpg&amp;imgrefurl=https://www.flickr.com/photos/10413717@N08/6603594953&amp;h=4000&amp;w=3000&amp;tbnid=3gt51jjojPoSzM:&amp;docid=eOxgnXQe5XKIHM&amp;ei=C1poVsf9N8ira_GVpuAF&amp;tbm=isch&amp;iact=rc&amp;uact=3&amp;dur=185&amp;page=2&amp;start=10&amp;ndsp=15&amp;ved=0ahUKEwiHr4HAnM_JAhXI1RoKHfGKCVwQrQMIYDAV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mages.google.fr/imgres?imgurl=https://upload.wikimedia.org/wikipedia/commons/c/c9/USS_Cowpens_(CVL-25)_during_Typhoon_Cobra.jpg&amp;imgrefurl=https://en.wikipedia.org/wiki/Typhoon_Cobra_(1944)&amp;h=438&amp;w=640&amp;tbnid=WEV9HeJVe6m9pM:&amp;docid=mKTLehTSwO-G4M&amp;ei=PVxoVtvTDcLlaML1l5gN&amp;tbm=isch&amp;iact=rc&amp;uact=3&amp;dur=336&amp;page=10&amp;start=100&amp;ndsp=12&amp;ved=0ahUKEwib5tTLns_JAhXCMhoKHcL6BdM4ZBCtAwgKMAI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fr/imgres?imgurl=https://upload.wikimedia.org/wikipedia/commons/thumb/d/da/CCCP_text_logo.svg/2000px-CCCP_text_logo.svg.png&amp;imgrefurl=https://commons.wikimedia.org/wiki/File:CCCP_text_logo.svg&amp;h=974&amp;w=2000&amp;tbnid=mw0YevHxLyBcpM:&amp;docid=95TpnvRPfx2UWM&amp;ei=Kb9dVquOMs-MarfzqIAI&amp;tbm=isch&amp;iact=rc&amp;uact=3&amp;dur=238&amp;page=1&amp;start=0&amp;ndsp=8&amp;ved=0ahUKEwjrxq-x_7rJAhVPhhoKHbc5CoAQrQMIHTAA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images.google.fr/imgres?imgurl=https://pixabay.com/static/uploads/photo/2014/04/03/00/41/people-309093_640.png&amp;imgrefurl=https://pixabay.com/fr/personnes-groupe-foule-l-%C3%A9quipe-309093/&amp;h=320&amp;w=640&amp;tbnid=1GFn0ciein7wUM:&amp;docid=Gha21TzjnvMP0M&amp;ei=kb5dVvm7IsH6asmNlYAB&amp;tbm=isch&amp;iact=rc&amp;uact=3&amp;dur=2794&amp;page=1&amp;start=0&amp;ndsp=9&amp;ved=0ahUKEwi5yOLo_rrJAhVBvRoKHclGBRAQrQMIIzA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://images.google.fr/imgres?imgurl=https://upload.wikimedia.org/wikipedia/commons/a/a2/Prism_of_TRIZ_Oxford_Creativity.png&amp;imgrefurl=https://commons.wikimedia.org/wiki/File:Prism_of_TRIZ_Oxford_Creativity.png&amp;h=749&amp;w=1398&amp;tbnid=qb8k2RCcPXChiM:&amp;docid=3TvJoaOu37JphM&amp;ei=YcBdVqmENcyxauanqLAO&amp;tbm=isch&amp;iact=rc&amp;uact=3&amp;dur=745&amp;page=1&amp;start=0&amp;ndsp=7&amp;ved=0ahUKEwjpuJXGgLvJAhXMmBoKHeYTCuYQrQMIJjAD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images.google.fr/imgres?imgurl=https://upload.wikimedia.org/wikipedia/commons/5/5e/Expansion-Russie-et-URSS.png&amp;imgrefurl=https://pcd.wikipedia.org/wiki/Russie&amp;h=1261&amp;w=1851&amp;tbnid=pyMeoFKkZBeOMM:&amp;docid=E32TRrt6GFAiEM&amp;ei=nr9dVqzPEcGYaajPragL&amp;tbm=isch&amp;iact=rc&amp;uact=3&amp;dur=1648&amp;page=1&amp;start=0&amp;ndsp=8&amp;ved=0ahUKEwislvTo_7rJAhVBTBoKHahnC7UQrQMIHTA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fr/imgres?imgurl=https://pixabay.com/static/uploads/photo/2014/12/17/23/13/mixer-571993_640.jpg&amp;imgrefurl=https://pixabay.com/fr/m%C3%A9langeur-soundstudio-edit-musique-571993/&amp;h=425&amp;w=640&amp;tbnid=4kBPnU0cgCZh5M:&amp;docid=ap3syhw9EtWJvM&amp;itg=1&amp;ei=U1ppVqekAYe3a5yXiuAP&amp;tbm=isch&amp;iact=rc&amp;uact=3&amp;dur=264&amp;page=16&amp;start=133&amp;ndsp=9&amp;ved=0ahUKEwjnmfXzkNHJAhWH2xoKHZyLAvw4ZBCtAwhwMCQ" TargetMode="External"/><Relationship Id="rId5" Type="http://schemas.openxmlformats.org/officeDocument/2006/relationships/hyperlink" Target="http://images.google.fr/imgres?imgurl=https://upload.wikimedia.org/wikipedia/commons/f/f8/Soldering_a_0805.jpg&amp;imgrefurl=https://en.wikipedia.org/wiki/Soldering&amp;h=2704&amp;w=4064&amp;tbnid=Z-jHZL1mMd0tNM:&amp;docid=96jImRMTCEklaM&amp;ei=UFtpVoSvD8f-aMTUpLgG&amp;tbm=isch&amp;iact=rc&amp;uact=3&amp;dur=528&amp;page=1&amp;start=0&amp;ndsp=8&amp;ved=0ahUKEwiEl9XskdHJAhVHPxoKHUQqCWcQrQMIKTAE" TargetMode="External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tbm.fr/editions-multimedia/catalogue/livres/collections/chantiers/decouvrir-et-appliquer-les-outils-de-triz.html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images.google.fr/imgres?imgurl=https://upload.wikimedia.org/wikipedia/commons/d/d7/Stethoscope.png&amp;imgrefurl=https://commons.wikimedia.org/wiki/File:Stethoscope.png&amp;h=420&amp;w=350&amp;tbnid=XiR_dyaNxDTC6M:&amp;docid=nB-Q3JmlmWMNBM&amp;ei=YSGnVv_pOcLpavbgqagE&amp;tbm=isch&amp;iact=rc&amp;uact=3&amp;dur=669&amp;page=2&amp;start=5&amp;ndsp=8&amp;ved=0ahUKEwi_noOp-8bKAhXCtBoKHXZwCkUQrQMIMzAF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jpeg"/><Relationship Id="rId12" Type="http://schemas.openxmlformats.org/officeDocument/2006/relationships/hyperlink" Target="http://images.google.fr/imgres?imgurl=https://pixabay.com/static/uploads/photo/2014/04/02/14/10/cogwheels-306402_640.png&amp;imgrefurl=https://pixabay.com/fr/photos/roues%20dent%C3%A9es/&amp;h=418&amp;w=640&amp;tbnid=DxJStHDhwW3tKM:&amp;docid=EkUZ81928gmnyM&amp;ei=7epeVqm-DYLqarLxsNgC&amp;tbm=isch&amp;iact=rc&amp;uact=3&amp;dur=1121&amp;page=1&amp;start=0&amp;ndsp=9&amp;ved=0ahUKEwjp6Mihnb3JAhUCtRoKHbI4DCsQrQMIKTAD" TargetMode="Externa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6" Type="http://schemas.openxmlformats.org/officeDocument/2006/relationships/hyperlink" Target="http://images.google.fr/imgres?imgurl=https://upload.wikimedia.org/wikipedia/commons/4/46/Accord_et_renversements.png&amp;imgrefurl=https://commons.wikimedia.org/wiki/File:Accord_et_renversements.png&amp;h=243&amp;w=610&amp;tbnid=NZs-qDDGh_y9CM:&amp;docid=4--RHD0Th5vJeM&amp;itg=1&amp;ei=9exeVqLmMMGQavfBhaAL&amp;tbm=isch&amp;iact=rc&amp;uact=3&amp;dur=1307&amp;page=1&amp;start=0&amp;ndsp=8&amp;ved=0ahUKEwjitOaZn73JAhVBiBoKHfdgAbQQrQMIITAB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hyperlink" Target="http://images.google.fr/imgres?imgurl=https://pixabay.com/static/uploads/photo/2014/04/02/10/57/lightning-305038_960_720.png&amp;imgrefurl=https://pixabay.com/fr/la-foudre-%C3%A9nergie-boulon-vert-305038/&amp;h=720&amp;w=687&amp;tbnid=z4-YBNtP12parM:&amp;docid=bACs086_HzUQWM&amp;ei=feteVqC_B8u7avWqjZgK&amp;tbm=isch&amp;iact=rc&amp;uact=3&amp;dur=383&amp;page=2&amp;start=9&amp;ndsp=8&amp;ved=0ahUKEwjg8Zfmnb3JAhXLnRoKHXVVA6MQrQMIOjAJ" TargetMode="External"/><Relationship Id="rId5" Type="http://schemas.openxmlformats.org/officeDocument/2006/relationships/image" Target="../media/image10.png"/><Relationship Id="rId15" Type="http://schemas.openxmlformats.org/officeDocument/2006/relationships/hyperlink" Target="http://images.google.fr/imgres?imgurl=https://upload.wikimedia.org/wikipedia/commons/2/20/Droit_fr.png&amp;imgrefurl=https://commons.wikimedia.org/wiki/File:Droit_fr.png&amp;h=328&amp;w=362&amp;tbnid=e2_0nuhmX945SM:&amp;docid=ebhWVwQHOhgQ8M&amp;ei=GeteVtP2GYLwaoOQs2g&amp;tbm=isch&amp;iact=rc&amp;uact=3&amp;dur=3028&amp;page=1&amp;start=0&amp;ndsp=9&amp;ved=0ahUKEwiT59K2nb3JAhUCuBoKHQPIDA0QrQMIHjAA" TargetMode="External"/><Relationship Id="rId10" Type="http://schemas.openxmlformats.org/officeDocument/2006/relationships/hyperlink" Target="http://images.google.fr/imgres?imgurl=https://pixabay.com/static/uploads/photo/2015/02/10/21/23/hexane-631755_960_720.png&amp;imgrefurl=https://pixabay.com/fr/hexane-mol%C3%A9cule-chimie-631755/&amp;h=540&amp;w=960&amp;tbnid=6aKC0HP1ztPXVM:&amp;docid=-MGNNLVB_9s-bM&amp;ei=mupeVsOGKIHJaLL2iLgB&amp;tbm=isch&amp;iact=rc&amp;uact=3&amp;dur=1195&amp;page=2&amp;start=10&amp;ndsp=10&amp;ved=0ahUKEwjDu5n6nL3JAhWBJBoKHTI7AhcQrQMIPzA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hyperlink" Target="http://images.google.fr/imgres?imgurl=https://c1.staticflickr.com/9/8193/8348494862_1205c103b1.jpg&amp;imgrefurl=https://www.flickr.com/photos/ralphpaglia/8348494862&amp;h=323&amp;w=371&amp;tbnid=QqUUvY33gJpadM:&amp;docid=yOLNA24iJUtPiM&amp;ei=SeteVqzqBou-aKiptugK&amp;tbm=isch&amp;iact=rc&amp;uact=3&amp;dur=244&amp;page=4&amp;start=24&amp;ndsp=12&amp;ved=0ahUKEwjssrHNnb3JAhULHxoKHaiUDa0QrQMIdzA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fr/imgres?imgurl=https://pixabay.com/static/uploads/photo/2014/04/02/14/07/thought-306208_960_720.png&amp;imgrefurl=https://pixabay.com/fr/pens%C3%A9e-lumi%C3%A8re-ampoule-id%C3%A9e-shine-306208/&amp;h=720&amp;w=723&amp;tbnid=Cf1Dga2MJgfA9M:&amp;docid=bFsmP_foJTeZuM&amp;ei=NeheVp7YOoeTadXQgpgH&amp;tbm=isch&amp;iact=rc&amp;uact=3&amp;dur=2059&amp;page=1&amp;start=0&amp;ndsp=5&amp;ved=0ahUKEwjexoXWmr3JAhWHSRoKHVWoAHMQrQMIIjAB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://www.torange-fr.com/photo/37/16/Montre-de-bureau-1426847233_63.jpg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hyperlink" Target="https://pixabay.com/static/uploads/photo/2015/07/25/16/50/problem-860227_960_72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6"/>
          <p:cNvSpPr txBox="1">
            <a:spLocks noChangeArrowheads="1"/>
          </p:cNvSpPr>
          <p:nvPr/>
        </p:nvSpPr>
        <p:spPr>
          <a:xfrm>
            <a:off x="3526078" y="841276"/>
            <a:ext cx="4657398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3200" dirty="0" smtClean="0"/>
              <a:t>Introduction aux principaux outils de TRIZ</a:t>
            </a:r>
            <a:endParaRPr lang="fr-FR" sz="3600" dirty="0" smtClean="0"/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4941863" y="3667323"/>
            <a:ext cx="1862386" cy="649188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1200" b="1" dirty="0"/>
              <a:t>Modification du paramètre X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2640315" y="2281436"/>
            <a:ext cx="2301548" cy="64918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1200" b="1" dirty="0">
                <a:solidFill>
                  <a:schemeClr val="bg1"/>
                </a:solidFill>
              </a:rPr>
              <a:t>Souhait d’améliorer la performance A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6551707" y="2968773"/>
            <a:ext cx="103523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3860104" y="3044973"/>
            <a:ext cx="1173263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950675" y="2281436"/>
            <a:ext cx="2140975" cy="64918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1200" b="1" dirty="0">
                <a:solidFill>
                  <a:schemeClr val="bg1"/>
                </a:solidFill>
              </a:rPr>
              <a:t>Détérioration de la performance  B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481243" y="2968773"/>
            <a:ext cx="1305876" cy="609600"/>
            <a:chOff x="4481243" y="3314576"/>
            <a:chExt cx="1305876" cy="609600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1889208">
              <a:off x="4488433" y="3314576"/>
              <a:ext cx="92595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 dirty="0"/>
                <a:t>Comment ?</a:t>
              </a: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 rot="5400000" flipH="1">
              <a:off x="4829381" y="2966438"/>
              <a:ext cx="609600" cy="1305876"/>
            </a:xfrm>
            <a:custGeom>
              <a:avLst/>
              <a:gdLst>
                <a:gd name="T0" fmla="*/ 240 w 240"/>
                <a:gd name="T1" fmla="*/ 1248 h 1248"/>
                <a:gd name="T2" fmla="*/ 0 w 240"/>
                <a:gd name="T3" fmla="*/ 672 h 1248"/>
                <a:gd name="T4" fmla="*/ 240 w 240"/>
                <a:gd name="T5" fmla="*/ 0 h 1248"/>
                <a:gd name="connsiteX0" fmla="*/ 10000 w 10000"/>
                <a:gd name="connsiteY0" fmla="*/ 4615 h 4615"/>
                <a:gd name="connsiteX1" fmla="*/ 0 w 10000"/>
                <a:gd name="connsiteY1" fmla="*/ 0 h 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4615">
                  <a:moveTo>
                    <a:pt x="10000" y="4615"/>
                  </a:moveTo>
                  <a:cubicBezTo>
                    <a:pt x="5000" y="3141"/>
                    <a:pt x="0" y="1666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22" y="3273573"/>
            <a:ext cx="718108" cy="4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91" y="3212886"/>
            <a:ext cx="648647" cy="5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5796990" y="2949723"/>
            <a:ext cx="1523758" cy="630256"/>
            <a:chOff x="5796990" y="3295526"/>
            <a:chExt cx="1523758" cy="630256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 rot="19928538">
              <a:off x="6223884" y="3295526"/>
              <a:ext cx="76779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 dirty="0"/>
                <a:t>"Alors .."</a:t>
              </a: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 rot="5400000" flipH="1">
              <a:off x="6254069" y="2859103"/>
              <a:ext cx="609600" cy="1523758"/>
            </a:xfrm>
            <a:custGeom>
              <a:avLst/>
              <a:gdLst>
                <a:gd name="T0" fmla="*/ 240 w 240"/>
                <a:gd name="T1" fmla="*/ 1248 h 1248"/>
                <a:gd name="T2" fmla="*/ 0 w 240"/>
                <a:gd name="T3" fmla="*/ 672 h 1248"/>
                <a:gd name="T4" fmla="*/ 240 w 240"/>
                <a:gd name="T5" fmla="*/ 0 h 1248"/>
                <a:gd name="connsiteX0" fmla="*/ 0 w 10000"/>
                <a:gd name="connsiteY0" fmla="*/ 5385 h 5385"/>
                <a:gd name="connsiteX1" fmla="*/ 10000 w 10000"/>
                <a:gd name="connsiteY1" fmla="*/ 0 h 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5385">
                  <a:moveTo>
                    <a:pt x="0" y="5385"/>
                  </a:moveTo>
                  <a:cubicBezTo>
                    <a:pt x="0" y="3718"/>
                    <a:pt x="5000" y="1859"/>
                    <a:pt x="10000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2640315" y="4628424"/>
            <a:ext cx="590221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Pristina" pitchFamily="66" charset="0"/>
              </a:rPr>
              <a:t>To </a:t>
            </a:r>
            <a:r>
              <a:rPr lang="fr-FR" sz="1600" dirty="0" err="1" smtClean="0">
                <a:latin typeface="Pristina" pitchFamily="66" charset="0"/>
              </a:rPr>
              <a:t>be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prepared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against</a:t>
            </a:r>
            <a:r>
              <a:rPr lang="fr-FR" sz="1600" dirty="0" smtClean="0">
                <a:latin typeface="Pristina" pitchFamily="66" charset="0"/>
              </a:rPr>
              <a:t> surprise </a:t>
            </a:r>
            <a:r>
              <a:rPr lang="fr-FR" sz="1600" dirty="0" err="1" smtClean="0">
                <a:latin typeface="Pristina" pitchFamily="66" charset="0"/>
              </a:rPr>
              <a:t>is</a:t>
            </a:r>
            <a:r>
              <a:rPr lang="fr-FR" sz="1600" dirty="0" smtClean="0">
                <a:latin typeface="Pristina" pitchFamily="66" charset="0"/>
              </a:rPr>
              <a:t> to </a:t>
            </a:r>
            <a:r>
              <a:rPr lang="fr-FR" sz="1600" dirty="0" err="1" smtClean="0">
                <a:latin typeface="Pristina" pitchFamily="66" charset="0"/>
              </a:rPr>
              <a:t>be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trained</a:t>
            </a:r>
            <a:r>
              <a:rPr lang="fr-FR" sz="1600" dirty="0" smtClean="0">
                <a:latin typeface="Pristina" pitchFamily="66" charset="0"/>
              </a:rPr>
              <a:t>. </a:t>
            </a:r>
          </a:p>
          <a:p>
            <a:pPr algn="ctr"/>
            <a:r>
              <a:rPr lang="fr-FR" sz="1600" dirty="0" smtClean="0">
                <a:latin typeface="Pristina" pitchFamily="66" charset="0"/>
              </a:rPr>
              <a:t>To </a:t>
            </a:r>
            <a:r>
              <a:rPr lang="fr-FR" sz="1600" dirty="0" err="1" smtClean="0">
                <a:latin typeface="Pristina" pitchFamily="66" charset="0"/>
              </a:rPr>
              <a:t>be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prepared</a:t>
            </a:r>
            <a:r>
              <a:rPr lang="fr-FR" sz="1600" dirty="0" smtClean="0">
                <a:latin typeface="Pristina" pitchFamily="66" charset="0"/>
              </a:rPr>
              <a:t> for surprise </a:t>
            </a:r>
            <a:r>
              <a:rPr lang="fr-FR" sz="1600" dirty="0" err="1" smtClean="0">
                <a:latin typeface="Pristina" pitchFamily="66" charset="0"/>
              </a:rPr>
              <a:t>is</a:t>
            </a:r>
            <a:r>
              <a:rPr lang="fr-FR" sz="1600" dirty="0" smtClean="0">
                <a:latin typeface="Pristina" pitchFamily="66" charset="0"/>
              </a:rPr>
              <a:t> to </a:t>
            </a:r>
            <a:r>
              <a:rPr lang="fr-FR" sz="1600" dirty="0" err="1" smtClean="0">
                <a:latin typeface="Pristina" pitchFamily="66" charset="0"/>
              </a:rPr>
              <a:t>be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educated</a:t>
            </a:r>
            <a:endParaRPr lang="fr-FR" sz="1600" dirty="0" smtClean="0">
              <a:latin typeface="Pristina" pitchFamily="66" charset="0"/>
            </a:endParaRPr>
          </a:p>
          <a:p>
            <a:pPr algn="r"/>
            <a:r>
              <a:rPr lang="fr-FR" sz="1050" dirty="0" smtClean="0">
                <a:latin typeface="Pristina" pitchFamily="66" charset="0"/>
              </a:rPr>
              <a:t>J P </a:t>
            </a:r>
            <a:r>
              <a:rPr lang="fr-FR" sz="1050" dirty="0" err="1" smtClean="0">
                <a:latin typeface="Pristina" pitchFamily="66" charset="0"/>
              </a:rPr>
              <a:t>Carse</a:t>
            </a:r>
            <a:endParaRPr lang="fr-FR" sz="1600" dirty="0">
              <a:latin typeface="Pristina" pitchFamily="66" charset="0"/>
            </a:endParaRP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0"/>
          </p:nvPr>
        </p:nvSpPr>
        <p:spPr>
          <a:xfrm>
            <a:off x="8763000" y="5449788"/>
            <a:ext cx="381000" cy="216959"/>
          </a:xfrm>
        </p:spPr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893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Autofit/>
          </a:bodyPr>
          <a:lstStyle/>
          <a:p>
            <a:r>
              <a:rPr lang="fr-FR" sz="2400" dirty="0" smtClean="0"/>
              <a:t>Présentation des principes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71800" y="1053892"/>
            <a:ext cx="295232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1 </a:t>
            </a:r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Segmentation </a:t>
            </a:r>
          </a:p>
          <a:p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2 </a:t>
            </a:r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Extraction </a:t>
            </a:r>
          </a:p>
          <a:p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3 </a:t>
            </a:r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Qualité locale </a:t>
            </a:r>
          </a:p>
          <a:p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4 </a:t>
            </a:r>
            <a:r>
              <a:rPr lang="fr-FR" altLang="fr-FR" sz="11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Asymetrie</a:t>
            </a:r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fr-FR" altLang="fr-FR" sz="11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5 </a:t>
            </a:r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Combinaison / Synergie</a:t>
            </a:r>
          </a:p>
          <a:p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6 </a:t>
            </a:r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Universalité / Intégration de fonctions</a:t>
            </a:r>
          </a:p>
          <a:p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7 "Poupées </a:t>
            </a:r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russes" </a:t>
            </a:r>
          </a:p>
          <a:p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8 Contrepoids </a:t>
            </a:r>
            <a:endParaRPr lang="fr-FR" altLang="fr-FR" sz="11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9 </a:t>
            </a:r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Action inverse préliminaire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10 </a:t>
            </a:r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Action </a:t>
            </a:r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préliminaire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11 Protection préliminaire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12 </a:t>
            </a:r>
            <a:r>
              <a:rPr lang="fr-FR" altLang="fr-FR" sz="1100" b="1" dirty="0" err="1">
                <a:solidFill>
                  <a:srgbClr val="000000"/>
                </a:solidFill>
                <a:cs typeface="Arial" panose="020B0604020202020204" pitchFamily="34" charset="0"/>
              </a:rPr>
              <a:t>Équipotentialité</a:t>
            </a:r>
            <a:endParaRPr lang="fr-FR" altLang="fr-FR" sz="11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13 Retourner le problème / Inversion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14 </a:t>
            </a:r>
            <a:r>
              <a:rPr lang="fr-FR" altLang="fr-FR" sz="11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Sphéroïdalité</a:t>
            </a:r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fr-FR" altLang="fr-FR" sz="11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15 </a:t>
            </a:r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Mobilité </a:t>
            </a:r>
            <a:endParaRPr lang="fr-FR" altLang="fr-FR" sz="11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16 Action partielle ou excessive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17 Changement de dimension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18 Vibration mécanique / vibrations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19 Action périodique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20 Continuité d'une action utile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21 Grande </a:t>
            </a:r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vitesse   </a:t>
            </a:r>
            <a:endParaRPr lang="fr-FR" altLang="fr-FR" sz="11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913808" y="1026858"/>
            <a:ext cx="313184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22 Application bénéfique d'un effet néfaste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23 </a:t>
            </a:r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Rétroaction </a:t>
            </a:r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/ asservissement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24 Intermédiaire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25 Self-service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26 Copie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27 Éphémère et bon marché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28 Remplacer les éléments mécaniques / Changement de champ, de principe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29 Système pneumatiques et hydrauliques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30 Membrane flexible et film mince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31 </a:t>
            </a:r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Matériaux </a:t>
            </a:r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poreux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32 Changement de couleur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33 Homogénéité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34 </a:t>
            </a:r>
            <a:r>
              <a:rPr lang="fr-FR" altLang="fr-FR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Éliminer </a:t>
            </a:r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récupérer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35 Changement de paramètres / Changements de phase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36 Transitions de phases / Phénomènes associés aux changements de phases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37 Dilatation thermique 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38 Oxydants puissants / intensifier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39 Atmosphère inerte</a:t>
            </a:r>
          </a:p>
          <a:p>
            <a:r>
              <a:rPr lang="fr-FR" alt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40 Matériaux composites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1800" y="5017740"/>
            <a:ext cx="1497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Site TRIZ 40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7158" y="35682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665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Autofit/>
          </a:bodyPr>
          <a:lstStyle/>
          <a:p>
            <a:r>
              <a:rPr lang="fr-FR" sz="2400" dirty="0" smtClean="0"/>
              <a:t>Présentation des principes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71800" y="1053892"/>
            <a:ext cx="2809007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100" b="1" dirty="0">
                <a:cs typeface="Arial" panose="020B0604020202020204" pitchFamily="34" charset="0"/>
              </a:rPr>
              <a:t>1 Segmentation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2 Extraction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3 Qualité locale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4 </a:t>
            </a:r>
            <a:r>
              <a:rPr lang="fr-FR" altLang="fr-FR" sz="1100" b="1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Asymmetrie</a:t>
            </a:r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5 Combinaison / Synergie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6 Universalité / Intégration de fonctions</a:t>
            </a:r>
          </a:p>
          <a:p>
            <a:r>
              <a:rPr lang="fr-FR" altLang="fr-FR" sz="1100" b="1" dirty="0" smtClean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7</a:t>
            </a:r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altLang="fr-FR" sz="1100" b="1" dirty="0" smtClean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"Poupées </a:t>
            </a:r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russes"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8 </a:t>
            </a:r>
            <a:r>
              <a:rPr lang="fr-FR" altLang="fr-FR" sz="1100" b="1" dirty="0" smtClean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Contrepoids </a:t>
            </a:r>
            <a:endParaRPr lang="fr-FR" altLang="fr-FR" sz="1100" b="1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9 Action inverse préliminaire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10  Action préliminaire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11 Protection préliminaire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12 </a:t>
            </a:r>
            <a:r>
              <a:rPr lang="fr-FR" altLang="fr-FR" sz="1100" b="1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Equipotentialité</a:t>
            </a:r>
            <a:endParaRPr lang="fr-FR" altLang="fr-FR" sz="1100" b="1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fr-FR" altLang="fr-FR" sz="1100" b="1" dirty="0">
                <a:cs typeface="Arial" panose="020B0604020202020204" pitchFamily="34" charset="0"/>
              </a:rPr>
              <a:t>13 Retourner le problème / Inversion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14 </a:t>
            </a:r>
            <a:r>
              <a:rPr lang="fr-FR" altLang="fr-FR" sz="1100" b="1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Spheroidalité</a:t>
            </a:r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15 </a:t>
            </a:r>
            <a:r>
              <a:rPr lang="fr-FR" altLang="fr-FR" sz="1100" b="1" dirty="0" smtClean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Mobilité </a:t>
            </a:r>
            <a:endParaRPr lang="fr-FR" altLang="fr-FR" sz="1100" b="1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16 Action partielle ou excessive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17 Changement de dimension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18 Vibration mécanique / vibrations</a:t>
            </a:r>
          </a:p>
          <a:p>
            <a:r>
              <a:rPr lang="fr-FR" altLang="fr-FR" sz="1100" b="1" dirty="0">
                <a:cs typeface="Arial" panose="020B0604020202020204" pitchFamily="34" charset="0"/>
              </a:rPr>
              <a:t>19 Action périodique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20 Continuité d'une action utile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21 Grande vitesse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913808" y="1026858"/>
            <a:ext cx="313184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22 Application bénéfique d'un effet néfaste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23 rétroaction / asservissement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24 Intermédiaire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25 Self-service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26 Copie</a:t>
            </a:r>
          </a:p>
          <a:p>
            <a:r>
              <a:rPr lang="fr-FR" altLang="fr-FR" sz="1100" b="1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27 Ephémère et bon marché </a:t>
            </a:r>
          </a:p>
          <a:p>
            <a:r>
              <a:rPr lang="fr-FR" altLang="fr-FR" sz="1100" b="1" dirty="0">
                <a:cs typeface="Arial" panose="020B0604020202020204" pitchFamily="34" charset="0"/>
              </a:rPr>
              <a:t>28 Remplacer les éléments mécaniques / Changement de champ, de principe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29 Système pneumatiques et hydrauliques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30 Membrane flexible et film mince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31 Matériau poreux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32 Changement de couleur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33 Homogénéité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34 Eliminer récupérer </a:t>
            </a:r>
          </a:p>
          <a:p>
            <a:r>
              <a:rPr lang="fr-FR" altLang="fr-FR" sz="1100" b="1" dirty="0">
                <a:cs typeface="Arial" panose="020B0604020202020204" pitchFamily="34" charset="0"/>
              </a:rPr>
              <a:t>35 Changement de paramètres / Changements de phase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36 Transitions de phases / Phénomènes associés aux changements de phases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37 Dilatation thermique 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38 Oxydants puissants / intensifier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39 Atmosphère inerte</a:t>
            </a:r>
          </a:p>
          <a:p>
            <a:r>
              <a:rPr lang="fr-FR" altLang="fr-FR" sz="11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40 Matériaux composites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831112"/>
              </p:ext>
            </p:extLst>
          </p:nvPr>
        </p:nvGraphicFramePr>
        <p:xfrm>
          <a:off x="5364088" y="913284"/>
          <a:ext cx="3186232" cy="411480"/>
        </p:xfrm>
        <a:graphic>
          <a:graphicData uri="http://schemas.openxmlformats.org/drawingml/2006/table">
            <a:tbl>
              <a:tblPr/>
              <a:tblGrid>
                <a:gridCol w="318623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Diviser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 objet en pièces indépendantes 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Faciliter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 désassemblage d'un objet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Accroître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 degré de fragmentation (ou segmentation) d'un objet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08573"/>
              </p:ext>
            </p:extLst>
          </p:nvPr>
        </p:nvGraphicFramePr>
        <p:xfrm>
          <a:off x="2694072" y="1633364"/>
          <a:ext cx="3186232" cy="1097280"/>
        </p:xfrm>
        <a:graphic>
          <a:graphicData uri="http://schemas.openxmlformats.org/drawingml/2006/table">
            <a:tbl>
              <a:tblPr/>
              <a:tblGrid>
                <a:gridCol w="318623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Remplacer un système mécanique par un système sensoriel (optique, acoustique ou olfactif</a:t>
                      </a: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Utiliser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 champs électrique, magnétique ou électromagnétique pour interagir avec </a:t>
                      </a: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l'objet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Remplacer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 champs statiques par des champs mobiles, les champs aléatoires par des champs </a:t>
                      </a: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structurés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255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U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tiliser </a:t>
                      </a:r>
                      <a:r>
                        <a:rPr lang="fr-FR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les champs en conjonction avec des particules activées par ces champs (ex., ferromagnétiques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961208"/>
              </p:ext>
            </p:extLst>
          </p:nvPr>
        </p:nvGraphicFramePr>
        <p:xfrm>
          <a:off x="6075440" y="2641476"/>
          <a:ext cx="2970208" cy="697994"/>
        </p:xfrm>
        <a:graphic>
          <a:graphicData uri="http://schemas.openxmlformats.org/drawingml/2006/table">
            <a:tbl>
              <a:tblPr/>
              <a:tblGrid>
                <a:gridCol w="2970208"/>
              </a:tblGrid>
              <a:tr h="286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Inverser l'action utilisée pour résoudre le problème (ex. au lieu de refroidir un objet, le réchauffer</a:t>
                      </a: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Rendre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 pièces mobiles (ou l'environnement extérieur) fixes et </a:t>
                      </a: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inversement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Retourner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l'objet (ou le procédé</a:t>
                      </a: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34822"/>
              </p:ext>
            </p:extLst>
          </p:nvPr>
        </p:nvGraphicFramePr>
        <p:xfrm>
          <a:off x="2826623" y="3361556"/>
          <a:ext cx="2754184" cy="685800"/>
        </p:xfrm>
        <a:graphic>
          <a:graphicData uri="http://schemas.openxmlformats.org/drawingml/2006/table">
            <a:tbl>
              <a:tblPr/>
              <a:tblGrid>
                <a:gridCol w="275418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Modifier l'état physique d'un objet (ex. sous forme de gaz, de liquide ou de solide</a:t>
                      </a: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Changer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 concentration ou sa </a:t>
                      </a: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consistance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Modifier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son degré de </a:t>
                      </a: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flexibilité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Modifier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 température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35060"/>
              </p:ext>
            </p:extLst>
          </p:nvPr>
        </p:nvGraphicFramePr>
        <p:xfrm>
          <a:off x="5148064" y="4637547"/>
          <a:ext cx="3546272" cy="411480"/>
        </p:xfrm>
        <a:graphic>
          <a:graphicData uri="http://schemas.openxmlformats.org/drawingml/2006/table">
            <a:tbl>
              <a:tblPr/>
              <a:tblGrid>
                <a:gridCol w="354627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Remplacer une action continue par une action périodique ou </a:t>
                      </a:r>
                      <a:r>
                        <a:rPr lang="fr-FR" sz="9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pulsatoire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l'action est déjà périodique, modifier sa fréquence ou son </a:t>
                      </a: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amplitude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Utiliser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 pauses entre les impulsions pour accomplir une autre </a:t>
                      </a: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action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</a:tbl>
          </a:graphicData>
        </a:graphic>
      </p:graphicFrame>
      <p:sp>
        <p:nvSpPr>
          <p:cNvPr id="16" name="Forme libre 15"/>
          <p:cNvSpPr/>
          <p:nvPr/>
        </p:nvSpPr>
        <p:spPr>
          <a:xfrm flipV="1">
            <a:off x="4139952" y="1156799"/>
            <a:ext cx="1152128" cy="160266"/>
          </a:xfrm>
          <a:custGeom>
            <a:avLst/>
            <a:gdLst>
              <a:gd name="connsiteX0" fmla="*/ 0 w 114300"/>
              <a:gd name="connsiteY0" fmla="*/ 0 h 180975"/>
              <a:gd name="connsiteX1" fmla="*/ 80963 w 114300"/>
              <a:gd name="connsiteY1" fmla="*/ 61912 h 180975"/>
              <a:gd name="connsiteX2" fmla="*/ 114300 w 114300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80975">
                <a:moveTo>
                  <a:pt x="0" y="0"/>
                </a:moveTo>
                <a:cubicBezTo>
                  <a:pt x="30956" y="15875"/>
                  <a:pt x="61913" y="31750"/>
                  <a:pt x="80963" y="61912"/>
                </a:cubicBezTo>
                <a:cubicBezTo>
                  <a:pt x="100013" y="92075"/>
                  <a:pt x="107156" y="136525"/>
                  <a:pt x="114300" y="180975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17944210">
            <a:off x="5370404" y="2820141"/>
            <a:ext cx="474856" cy="458546"/>
          </a:xfrm>
          <a:custGeom>
            <a:avLst/>
            <a:gdLst>
              <a:gd name="connsiteX0" fmla="*/ 0 w 114300"/>
              <a:gd name="connsiteY0" fmla="*/ 0 h 180975"/>
              <a:gd name="connsiteX1" fmla="*/ 80963 w 114300"/>
              <a:gd name="connsiteY1" fmla="*/ 61912 h 180975"/>
              <a:gd name="connsiteX2" fmla="*/ 114300 w 114300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80975">
                <a:moveTo>
                  <a:pt x="0" y="0"/>
                </a:moveTo>
                <a:cubicBezTo>
                  <a:pt x="30956" y="15875"/>
                  <a:pt x="61913" y="31750"/>
                  <a:pt x="80963" y="61912"/>
                </a:cubicBezTo>
                <a:cubicBezTo>
                  <a:pt x="100013" y="92075"/>
                  <a:pt x="107156" y="136525"/>
                  <a:pt x="114300" y="180975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rot="1201929" flipH="1">
            <a:off x="5903406" y="1849423"/>
            <a:ext cx="879214" cy="216024"/>
          </a:xfrm>
          <a:custGeom>
            <a:avLst/>
            <a:gdLst>
              <a:gd name="connsiteX0" fmla="*/ 0 w 114300"/>
              <a:gd name="connsiteY0" fmla="*/ 0 h 180975"/>
              <a:gd name="connsiteX1" fmla="*/ 80963 w 114300"/>
              <a:gd name="connsiteY1" fmla="*/ 61912 h 180975"/>
              <a:gd name="connsiteX2" fmla="*/ 114300 w 114300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80975">
                <a:moveTo>
                  <a:pt x="0" y="0"/>
                </a:moveTo>
                <a:cubicBezTo>
                  <a:pt x="30956" y="15875"/>
                  <a:pt x="61913" y="31750"/>
                  <a:pt x="80963" y="61912"/>
                </a:cubicBezTo>
                <a:cubicBezTo>
                  <a:pt x="100013" y="92075"/>
                  <a:pt x="107156" y="136525"/>
                  <a:pt x="114300" y="180975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rot="19789265" flipH="1" flipV="1">
            <a:off x="5677640" y="3620728"/>
            <a:ext cx="879214" cy="437472"/>
          </a:xfrm>
          <a:custGeom>
            <a:avLst/>
            <a:gdLst>
              <a:gd name="connsiteX0" fmla="*/ 0 w 114300"/>
              <a:gd name="connsiteY0" fmla="*/ 0 h 180975"/>
              <a:gd name="connsiteX1" fmla="*/ 80963 w 114300"/>
              <a:gd name="connsiteY1" fmla="*/ 61912 h 180975"/>
              <a:gd name="connsiteX2" fmla="*/ 114300 w 114300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80975">
                <a:moveTo>
                  <a:pt x="0" y="0"/>
                </a:moveTo>
                <a:cubicBezTo>
                  <a:pt x="30956" y="15875"/>
                  <a:pt x="61913" y="31750"/>
                  <a:pt x="80963" y="61912"/>
                </a:cubicBezTo>
                <a:cubicBezTo>
                  <a:pt x="100013" y="92075"/>
                  <a:pt x="107156" y="136525"/>
                  <a:pt x="114300" y="180975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4179513" y="4237188"/>
            <a:ext cx="1401293" cy="348504"/>
          </a:xfrm>
          <a:custGeom>
            <a:avLst/>
            <a:gdLst>
              <a:gd name="connsiteX0" fmla="*/ 0 w 114300"/>
              <a:gd name="connsiteY0" fmla="*/ 0 h 180975"/>
              <a:gd name="connsiteX1" fmla="*/ 80963 w 114300"/>
              <a:gd name="connsiteY1" fmla="*/ 61912 h 180975"/>
              <a:gd name="connsiteX2" fmla="*/ 114300 w 114300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80975">
                <a:moveTo>
                  <a:pt x="0" y="0"/>
                </a:moveTo>
                <a:cubicBezTo>
                  <a:pt x="30956" y="15875"/>
                  <a:pt x="61913" y="31750"/>
                  <a:pt x="80963" y="61912"/>
                </a:cubicBezTo>
                <a:cubicBezTo>
                  <a:pt x="100013" y="92075"/>
                  <a:pt x="107156" y="136525"/>
                  <a:pt x="114300" y="180975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57158" y="35682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57301" y="5307659"/>
            <a:ext cx="268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Plus de 120 suggestions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916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27" y="1204223"/>
            <a:ext cx="889775" cy="13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Autofit/>
          </a:bodyPr>
          <a:lstStyle/>
          <a:p>
            <a:r>
              <a:rPr lang="fr-FR" sz="2400" dirty="0" smtClean="0"/>
              <a:t>Présentation des principes</a:t>
            </a: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 bwMode="auto">
          <a:xfrm>
            <a:off x="2799425" y="694475"/>
            <a:ext cx="6114316" cy="441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400" dirty="0" smtClean="0">
                <a:cs typeface="Arial" panose="020B0604020202020204" pitchFamily="34" charset="0"/>
                <a:sym typeface="Calibri" panose="020F0502020204030204" pitchFamily="34" charset="0"/>
              </a:rPr>
              <a:t>Utilisation intuitive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 bwMode="auto">
          <a:xfrm>
            <a:off x="2730378" y="1267819"/>
            <a:ext cx="6114316" cy="3490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800" dirty="0" smtClean="0">
                <a:cs typeface="Arial" panose="020B0604020202020204" pitchFamily="34" charset="0"/>
                <a:sym typeface="Calibri" panose="020F0502020204030204" pitchFamily="34" charset="0"/>
              </a:rPr>
              <a:t>Prendre un objet de la vie courante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 bwMode="auto">
          <a:xfrm>
            <a:off x="2730378" y="4024684"/>
            <a:ext cx="6114316" cy="3490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800" dirty="0" smtClean="0">
                <a:cs typeface="Arial" panose="020B0604020202020204" pitchFamily="34" charset="0"/>
                <a:sym typeface="Calibri" panose="020F0502020204030204" pitchFamily="34" charset="0"/>
              </a:rPr>
              <a:t>Lui appliquer les principes pour générer des idées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 bwMode="auto">
          <a:xfrm>
            <a:off x="2730378" y="5017740"/>
            <a:ext cx="6114316" cy="3490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800" dirty="0" smtClean="0">
                <a:cs typeface="Arial" panose="020B0604020202020204" pitchFamily="34" charset="0"/>
                <a:sym typeface="Calibri" panose="020F0502020204030204" pitchFamily="34" charset="0"/>
              </a:rPr>
              <a:t>Combien d’idées avez-vous généré, et en combien de temps ?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74" y="1781598"/>
            <a:ext cx="1049018" cy="78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89" y="3030574"/>
            <a:ext cx="1176065" cy="7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00" y="1796753"/>
            <a:ext cx="1327780" cy="6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92" y="3129208"/>
            <a:ext cx="904887" cy="5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66" y="2913066"/>
            <a:ext cx="1204212" cy="9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57158" y="35682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 bwMode="auto">
          <a:xfrm>
            <a:off x="8172400" y="3885893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9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ce réservé du texte 2"/>
          <p:cNvSpPr txBox="1">
            <a:spLocks/>
          </p:cNvSpPr>
          <p:nvPr/>
        </p:nvSpPr>
        <p:spPr bwMode="auto">
          <a:xfrm>
            <a:off x="8521452" y="2651343"/>
            <a:ext cx="104029" cy="457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0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space réservé du texte 2"/>
          <p:cNvSpPr txBox="1">
            <a:spLocks/>
          </p:cNvSpPr>
          <p:nvPr/>
        </p:nvSpPr>
        <p:spPr bwMode="auto">
          <a:xfrm>
            <a:off x="5640559" y="3730076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1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space réservé du texte 2"/>
          <p:cNvSpPr txBox="1">
            <a:spLocks/>
          </p:cNvSpPr>
          <p:nvPr/>
        </p:nvSpPr>
        <p:spPr bwMode="auto">
          <a:xfrm>
            <a:off x="3171942" y="2586579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2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space réservé du texte 2"/>
          <p:cNvSpPr txBox="1">
            <a:spLocks/>
          </p:cNvSpPr>
          <p:nvPr/>
        </p:nvSpPr>
        <p:spPr bwMode="auto">
          <a:xfrm>
            <a:off x="3603990" y="3784327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3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space réservé du texte 2"/>
          <p:cNvSpPr txBox="1">
            <a:spLocks/>
          </p:cNvSpPr>
          <p:nvPr/>
        </p:nvSpPr>
        <p:spPr bwMode="auto">
          <a:xfrm>
            <a:off x="5355487" y="2507269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4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4" y="1428852"/>
            <a:ext cx="1195530" cy="12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space réservé du texte 2"/>
          <p:cNvSpPr txBox="1">
            <a:spLocks/>
          </p:cNvSpPr>
          <p:nvPr/>
        </p:nvSpPr>
        <p:spPr bwMode="auto">
          <a:xfrm>
            <a:off x="7367072" y="2457102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6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texte 2"/>
          <p:cNvSpPr txBox="1">
            <a:spLocks/>
          </p:cNvSpPr>
          <p:nvPr/>
        </p:nvSpPr>
        <p:spPr bwMode="auto">
          <a:xfrm>
            <a:off x="8474678" y="2557940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7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8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Autofit/>
          </a:bodyPr>
          <a:lstStyle/>
          <a:p>
            <a:r>
              <a:rPr lang="fr-FR" sz="2400" dirty="0" smtClean="0"/>
              <a:t>Synthèse</a:t>
            </a:r>
            <a:endParaRPr lang="fr-FR" dirty="0" smtClean="0"/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 bwMode="auto">
          <a:xfrm>
            <a:off x="5161113" y="691889"/>
            <a:ext cx="1457908" cy="318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1600" dirty="0" smtClean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Facile à utiliser</a:t>
            </a:r>
            <a:endParaRPr lang="fr-FR" sz="1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 bwMode="auto">
          <a:xfrm>
            <a:off x="1943708" y="902098"/>
            <a:ext cx="3816424" cy="3797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000" b="1" dirty="0" smtClean="0">
                <a:cs typeface="Arial" panose="020B0604020202020204" pitchFamily="34" charset="0"/>
                <a:sym typeface="Calibri" panose="020F0502020204030204" pitchFamily="34" charset="0"/>
              </a:rPr>
              <a:t>40 principes : un outil</a:t>
            </a: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 bwMode="auto">
          <a:xfrm>
            <a:off x="3851920" y="4704510"/>
            <a:ext cx="2004663" cy="2566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200" dirty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Comme d’autres </a:t>
            </a:r>
            <a:r>
              <a:rPr lang="fr-CH" sz="1200" dirty="0" smtClean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outils.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0192" y="3743720"/>
            <a:ext cx="3217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</a:t>
            </a:r>
            <a:r>
              <a:rPr lang="fr-FR" sz="1200" dirty="0"/>
              <a:t> 	-&gt; Substituer</a:t>
            </a:r>
          </a:p>
          <a:p>
            <a:r>
              <a:rPr lang="fr-FR" sz="1200" dirty="0">
                <a:solidFill>
                  <a:srgbClr val="FF0000"/>
                </a:solidFill>
              </a:rPr>
              <a:t>C</a:t>
            </a:r>
            <a:r>
              <a:rPr lang="fr-FR" sz="1200" dirty="0"/>
              <a:t> 	-&gt; Combiner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 </a:t>
            </a:r>
            <a:r>
              <a:rPr lang="fr-FR" sz="1200" dirty="0"/>
              <a:t>	-&gt; Adapter</a:t>
            </a:r>
          </a:p>
          <a:p>
            <a:r>
              <a:rPr lang="fr-FR" sz="1200" dirty="0">
                <a:solidFill>
                  <a:srgbClr val="FF0000"/>
                </a:solidFill>
              </a:rPr>
              <a:t>M </a:t>
            </a:r>
            <a:r>
              <a:rPr lang="fr-FR" sz="1200" dirty="0"/>
              <a:t>	-&gt; Modifier</a:t>
            </a:r>
          </a:p>
          <a:p>
            <a:r>
              <a:rPr lang="fr-FR" sz="1200" dirty="0"/>
              <a:t>(M	-&gt; Magnifier)</a:t>
            </a:r>
          </a:p>
          <a:p>
            <a:r>
              <a:rPr lang="fr-FR" sz="1200" dirty="0">
                <a:solidFill>
                  <a:srgbClr val="FF0000"/>
                </a:solidFill>
              </a:rPr>
              <a:t>P</a:t>
            </a:r>
            <a:r>
              <a:rPr lang="fr-FR" sz="1200" dirty="0"/>
              <a:t>	-&gt; Proposer d’autres usages</a:t>
            </a:r>
          </a:p>
          <a:p>
            <a:r>
              <a:rPr lang="fr-FR" sz="1200" dirty="0">
                <a:solidFill>
                  <a:srgbClr val="FF0000"/>
                </a:solidFill>
              </a:rPr>
              <a:t>E</a:t>
            </a:r>
            <a:r>
              <a:rPr lang="fr-FR" sz="1200" dirty="0"/>
              <a:t>	-&gt; Éliminer</a:t>
            </a:r>
          </a:p>
          <a:p>
            <a:r>
              <a:rPr lang="fr-FR" sz="1200" dirty="0">
                <a:solidFill>
                  <a:srgbClr val="FF0000"/>
                </a:solidFill>
              </a:rPr>
              <a:t>R</a:t>
            </a:r>
            <a:r>
              <a:rPr lang="fr-FR" sz="1200" dirty="0"/>
              <a:t>	-&gt; Réordonner / Réorganiser</a:t>
            </a:r>
          </a:p>
          <a:p>
            <a:r>
              <a:rPr lang="fr-FR" sz="1200" dirty="0"/>
              <a:t>(R	-&gt; Renverser)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7158" y="3928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 bwMode="auto">
          <a:xfrm>
            <a:off x="2771800" y="4154214"/>
            <a:ext cx="3384376" cy="287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r-CH" sz="1400" dirty="0" smtClean="0">
                <a:solidFill>
                  <a:srgbClr val="0000FF"/>
                </a:solidFill>
                <a:latin typeface="Calibri"/>
                <a:cs typeface="Arial" panose="020B0604020202020204" pitchFamily="34" charset="0"/>
                <a:sym typeface="Calibri" panose="020F0502020204030204" pitchFamily="34" charset="0"/>
              </a:rPr>
              <a:t>En </a:t>
            </a:r>
            <a:r>
              <a:rPr lang="fr-CH" sz="14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  <a:sym typeface="Calibri" panose="020F0502020204030204" pitchFamily="34" charset="0"/>
              </a:rPr>
              <a:t>injectant des «inputs</a:t>
            </a:r>
            <a:r>
              <a:rPr lang="fr-CH" sz="1400" dirty="0" smtClean="0">
                <a:solidFill>
                  <a:srgbClr val="0000FF"/>
                </a:solidFill>
                <a:latin typeface="Calibri"/>
                <a:cs typeface="Arial" panose="020B0604020202020204" pitchFamily="34" charset="0"/>
                <a:sym typeface="Calibri" panose="020F0502020204030204" pitchFamily="34" charset="0"/>
              </a:rPr>
              <a:t>».</a:t>
            </a:r>
            <a:endParaRPr lang="fr-CH" sz="1400" dirty="0">
              <a:solidFill>
                <a:srgbClr val="0000FF"/>
              </a:solidFill>
              <a:latin typeface="Calibri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 bwMode="auto">
          <a:xfrm>
            <a:off x="5167754" y="1137437"/>
            <a:ext cx="1368152" cy="318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1600" dirty="0" smtClean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Temps court</a:t>
            </a:r>
            <a:endParaRPr lang="fr-FR" sz="1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 bwMode="auto">
          <a:xfrm>
            <a:off x="3491880" y="1299104"/>
            <a:ext cx="1622820" cy="318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1600" dirty="0" smtClean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Beaucoup d’idées</a:t>
            </a:r>
            <a:endParaRPr lang="fr-FR" sz="1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2915816" y="608351"/>
            <a:ext cx="2251938" cy="318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1600" dirty="0" smtClean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Disponible</a:t>
            </a:r>
            <a:endParaRPr lang="fr-CH" sz="1600" dirty="0">
              <a:solidFill>
                <a:srgbClr val="0000FF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 bwMode="auto">
          <a:xfrm>
            <a:off x="4788024" y="2179092"/>
            <a:ext cx="1622820" cy="318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1600" dirty="0" smtClean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Interprétation</a:t>
            </a:r>
            <a:endParaRPr lang="fr-FR" sz="1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 bwMode="auto">
          <a:xfrm>
            <a:off x="4799434" y="2705769"/>
            <a:ext cx="1622820" cy="318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1600" dirty="0" smtClean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Analogie</a:t>
            </a:r>
            <a:endParaRPr lang="fr-FR" sz="1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 bwMode="auto">
          <a:xfrm>
            <a:off x="5940152" y="2237304"/>
            <a:ext cx="3276364" cy="6875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000" b="1" dirty="0" smtClean="0">
                <a:cs typeface="Arial" panose="020B0604020202020204" pitchFamily="34" charset="0"/>
                <a:sym typeface="Calibri" panose="020F0502020204030204" pitchFamily="34" charset="0"/>
              </a:rPr>
              <a:t>Créativité = aptitude à transposer des principes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 bwMode="auto">
          <a:xfrm>
            <a:off x="2771800" y="3767296"/>
            <a:ext cx="3384376" cy="3797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r-CH" sz="20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Calibri" panose="020F0502020204030204" pitchFamily="34" charset="0"/>
              </a:rPr>
              <a:t>La créativité peut être activée</a:t>
            </a:r>
            <a:endParaRPr lang="fr-CH" sz="1400" dirty="0">
              <a:solidFill>
                <a:srgbClr val="0000FF"/>
              </a:solidFill>
              <a:latin typeface="Calibri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4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7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4158538" y="753931"/>
            <a:ext cx="4742588" cy="2932770"/>
            <a:chOff x="732511" y="323269"/>
            <a:chExt cx="7832935" cy="5016012"/>
          </a:xfrm>
        </p:grpSpPr>
        <p:grpSp>
          <p:nvGrpSpPr>
            <p:cNvPr id="18" name="Groupe 17"/>
            <p:cNvGrpSpPr/>
            <p:nvPr/>
          </p:nvGrpSpPr>
          <p:grpSpPr>
            <a:xfrm>
              <a:off x="732511" y="323269"/>
              <a:ext cx="3815408" cy="2405314"/>
              <a:chOff x="732511" y="323269"/>
              <a:chExt cx="3815408" cy="2405314"/>
            </a:xfrm>
          </p:grpSpPr>
          <p:sp>
            <p:nvSpPr>
              <p:cNvPr id="20" name="Forme libre 19"/>
              <p:cNvSpPr/>
              <p:nvPr/>
            </p:nvSpPr>
            <p:spPr>
              <a:xfrm>
                <a:off x="732511" y="323269"/>
                <a:ext cx="3265531" cy="1613038"/>
              </a:xfrm>
              <a:custGeom>
                <a:avLst/>
                <a:gdLst>
                  <a:gd name="connsiteX0" fmla="*/ 0 w 2490127"/>
                  <a:gd name="connsiteY0" fmla="*/ 161304 h 1613038"/>
                  <a:gd name="connsiteX1" fmla="*/ 161304 w 2490127"/>
                  <a:gd name="connsiteY1" fmla="*/ 0 h 1613038"/>
                  <a:gd name="connsiteX2" fmla="*/ 2328823 w 2490127"/>
                  <a:gd name="connsiteY2" fmla="*/ 0 h 1613038"/>
                  <a:gd name="connsiteX3" fmla="*/ 2490127 w 2490127"/>
                  <a:gd name="connsiteY3" fmla="*/ 161304 h 1613038"/>
                  <a:gd name="connsiteX4" fmla="*/ 2490127 w 2490127"/>
                  <a:gd name="connsiteY4" fmla="*/ 1451734 h 1613038"/>
                  <a:gd name="connsiteX5" fmla="*/ 2328823 w 2490127"/>
                  <a:gd name="connsiteY5" fmla="*/ 1613038 h 1613038"/>
                  <a:gd name="connsiteX6" fmla="*/ 161304 w 2490127"/>
                  <a:gd name="connsiteY6" fmla="*/ 1613038 h 1613038"/>
                  <a:gd name="connsiteX7" fmla="*/ 0 w 2490127"/>
                  <a:gd name="connsiteY7" fmla="*/ 1451734 h 1613038"/>
                  <a:gd name="connsiteX8" fmla="*/ 0 w 2490127"/>
                  <a:gd name="connsiteY8" fmla="*/ 161304 h 161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0127" h="1613038">
                    <a:moveTo>
                      <a:pt x="0" y="161304"/>
                    </a:moveTo>
                    <a:cubicBezTo>
                      <a:pt x="0" y="72218"/>
                      <a:pt x="72218" y="0"/>
                      <a:pt x="161304" y="0"/>
                    </a:cubicBezTo>
                    <a:lnTo>
                      <a:pt x="2328823" y="0"/>
                    </a:lnTo>
                    <a:cubicBezTo>
                      <a:pt x="2417909" y="0"/>
                      <a:pt x="2490127" y="72218"/>
                      <a:pt x="2490127" y="161304"/>
                    </a:cubicBezTo>
                    <a:lnTo>
                      <a:pt x="2490127" y="1451734"/>
                    </a:lnTo>
                    <a:cubicBezTo>
                      <a:pt x="2490127" y="1540820"/>
                      <a:pt x="2417909" y="1613038"/>
                      <a:pt x="2328823" y="1613038"/>
                    </a:cubicBezTo>
                    <a:lnTo>
                      <a:pt x="161304" y="1613038"/>
                    </a:lnTo>
                    <a:cubicBezTo>
                      <a:pt x="72218" y="1613038"/>
                      <a:pt x="0" y="1540820"/>
                      <a:pt x="0" y="1451734"/>
                    </a:cubicBezTo>
                    <a:lnTo>
                      <a:pt x="0" y="161304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-152400" extrusionH="63500" prstMaterial="dkEdge">
                <a:bevelT w="12445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013" tIns="104013" rIns="851051" bIns="507273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800" b="1" kern="1200" dirty="0" smtClean="0"/>
              </a:p>
            </p:txBody>
          </p:sp>
          <p:sp>
            <p:nvSpPr>
              <p:cNvPr id="23" name="Forme libre 22"/>
              <p:cNvSpPr/>
              <p:nvPr/>
            </p:nvSpPr>
            <p:spPr>
              <a:xfrm>
                <a:off x="2365277" y="545941"/>
                <a:ext cx="2182642" cy="2182642"/>
              </a:xfrm>
              <a:custGeom>
                <a:avLst/>
                <a:gdLst>
                  <a:gd name="connsiteX0" fmla="*/ 0 w 2182642"/>
                  <a:gd name="connsiteY0" fmla="*/ 2182642 h 2182642"/>
                  <a:gd name="connsiteX1" fmla="*/ 2182642 w 2182642"/>
                  <a:gd name="connsiteY1" fmla="*/ 0 h 2182642"/>
                  <a:gd name="connsiteX2" fmla="*/ 2182642 w 2182642"/>
                  <a:gd name="connsiteY2" fmla="*/ 2182642 h 2182642"/>
                  <a:gd name="connsiteX3" fmla="*/ 0 w 2182642"/>
                  <a:gd name="connsiteY3" fmla="*/ 2182642 h 21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2642" h="2182642">
                    <a:moveTo>
                      <a:pt x="0" y="2182642"/>
                    </a:moveTo>
                    <a:cubicBezTo>
                      <a:pt x="0" y="977202"/>
                      <a:pt x="977202" y="0"/>
                      <a:pt x="2182642" y="0"/>
                    </a:cubicBezTo>
                    <a:lnTo>
                      <a:pt x="2182642" y="2182642"/>
                    </a:lnTo>
                    <a:lnTo>
                      <a:pt x="0" y="2182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/>
                  </a:gs>
                  <a:gs pos="81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4193" tIns="824193" rIns="184912" bIns="184912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Aft>
                    <a:spcPct val="35000"/>
                  </a:spcAft>
                </a:pPr>
                <a:endParaRPr lang="fr-FR" sz="1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4648734" y="323269"/>
              <a:ext cx="3916712" cy="2405314"/>
              <a:chOff x="4648734" y="323269"/>
              <a:chExt cx="3943122" cy="2405314"/>
            </a:xfrm>
          </p:grpSpPr>
          <p:sp>
            <p:nvSpPr>
              <p:cNvPr id="25" name="Forme libre 24"/>
              <p:cNvSpPr/>
              <p:nvPr/>
            </p:nvSpPr>
            <p:spPr>
              <a:xfrm>
                <a:off x="5005312" y="323269"/>
                <a:ext cx="3586544" cy="1613038"/>
              </a:xfrm>
              <a:custGeom>
                <a:avLst/>
                <a:gdLst>
                  <a:gd name="connsiteX0" fmla="*/ 0 w 3180465"/>
                  <a:gd name="connsiteY0" fmla="*/ 161304 h 1613038"/>
                  <a:gd name="connsiteX1" fmla="*/ 161304 w 3180465"/>
                  <a:gd name="connsiteY1" fmla="*/ 0 h 1613038"/>
                  <a:gd name="connsiteX2" fmla="*/ 3019161 w 3180465"/>
                  <a:gd name="connsiteY2" fmla="*/ 0 h 1613038"/>
                  <a:gd name="connsiteX3" fmla="*/ 3180465 w 3180465"/>
                  <a:gd name="connsiteY3" fmla="*/ 161304 h 1613038"/>
                  <a:gd name="connsiteX4" fmla="*/ 3180465 w 3180465"/>
                  <a:gd name="connsiteY4" fmla="*/ 1451734 h 1613038"/>
                  <a:gd name="connsiteX5" fmla="*/ 3019161 w 3180465"/>
                  <a:gd name="connsiteY5" fmla="*/ 1613038 h 1613038"/>
                  <a:gd name="connsiteX6" fmla="*/ 161304 w 3180465"/>
                  <a:gd name="connsiteY6" fmla="*/ 1613038 h 1613038"/>
                  <a:gd name="connsiteX7" fmla="*/ 0 w 3180465"/>
                  <a:gd name="connsiteY7" fmla="*/ 1451734 h 1613038"/>
                  <a:gd name="connsiteX8" fmla="*/ 0 w 3180465"/>
                  <a:gd name="connsiteY8" fmla="*/ 161304 h 161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0465" h="1613038">
                    <a:moveTo>
                      <a:pt x="0" y="161304"/>
                    </a:moveTo>
                    <a:cubicBezTo>
                      <a:pt x="0" y="72218"/>
                      <a:pt x="72218" y="0"/>
                      <a:pt x="161304" y="0"/>
                    </a:cubicBezTo>
                    <a:lnTo>
                      <a:pt x="3019161" y="0"/>
                    </a:lnTo>
                    <a:cubicBezTo>
                      <a:pt x="3108247" y="0"/>
                      <a:pt x="3180465" y="72218"/>
                      <a:pt x="3180465" y="161304"/>
                    </a:cubicBezTo>
                    <a:lnTo>
                      <a:pt x="3180465" y="1451734"/>
                    </a:lnTo>
                    <a:cubicBezTo>
                      <a:pt x="3180465" y="1540820"/>
                      <a:pt x="3108247" y="1613038"/>
                      <a:pt x="3019161" y="1613038"/>
                    </a:cubicBezTo>
                    <a:lnTo>
                      <a:pt x="161304" y="1613038"/>
                    </a:lnTo>
                    <a:cubicBezTo>
                      <a:pt x="72218" y="1613038"/>
                      <a:pt x="0" y="1540820"/>
                      <a:pt x="0" y="1451734"/>
                    </a:cubicBezTo>
                    <a:lnTo>
                      <a:pt x="0" y="161304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-152400" extrusionH="63500" prstMaterial="dkEdge">
                <a:bevelT w="12445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hueOff val="-2451115"/>
                  <a:satOff val="-3409"/>
                  <a:lumOff val="-130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58152" tIns="104013" rIns="104014" bIns="507273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800" b="1" kern="1200" dirty="0" smtClean="0"/>
              </a:p>
            </p:txBody>
          </p:sp>
          <p:sp>
            <p:nvSpPr>
              <p:cNvPr id="26" name="Forme libre 25"/>
              <p:cNvSpPr/>
              <p:nvPr/>
            </p:nvSpPr>
            <p:spPr>
              <a:xfrm>
                <a:off x="4648734" y="545941"/>
                <a:ext cx="2182642" cy="2182642"/>
              </a:xfrm>
              <a:custGeom>
                <a:avLst/>
                <a:gdLst>
                  <a:gd name="connsiteX0" fmla="*/ 0 w 2182642"/>
                  <a:gd name="connsiteY0" fmla="*/ 2182642 h 2182642"/>
                  <a:gd name="connsiteX1" fmla="*/ 2182642 w 2182642"/>
                  <a:gd name="connsiteY1" fmla="*/ 0 h 2182642"/>
                  <a:gd name="connsiteX2" fmla="*/ 2182642 w 2182642"/>
                  <a:gd name="connsiteY2" fmla="*/ 2182642 h 2182642"/>
                  <a:gd name="connsiteX3" fmla="*/ 0 w 2182642"/>
                  <a:gd name="connsiteY3" fmla="*/ 2182642 h 21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2642" h="2182642">
                    <a:moveTo>
                      <a:pt x="0" y="0"/>
                    </a:moveTo>
                    <a:cubicBezTo>
                      <a:pt x="1205440" y="0"/>
                      <a:pt x="2182642" y="977202"/>
                      <a:pt x="2182642" y="2182642"/>
                    </a:cubicBezTo>
                    <a:lnTo>
                      <a:pt x="0" y="218264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75000">
                    <a:srgbClr val="FF6868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2451115"/>
                  <a:satOff val="-3409"/>
                  <a:lumOff val="-130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4912" tIns="824193" rIns="824193" bIns="184912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Aft>
                    <a:spcPct val="35000"/>
                  </a:spcAft>
                </a:pPr>
                <a:endParaRPr lang="fr-FR" sz="1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4648734" y="2829397"/>
              <a:ext cx="3916712" cy="2509884"/>
              <a:chOff x="4648734" y="2829397"/>
              <a:chExt cx="3916712" cy="2509884"/>
            </a:xfrm>
          </p:grpSpPr>
          <p:sp>
            <p:nvSpPr>
              <p:cNvPr id="29" name="Forme libre 28"/>
              <p:cNvSpPr/>
              <p:nvPr/>
            </p:nvSpPr>
            <p:spPr>
              <a:xfrm>
                <a:off x="5298936" y="3726243"/>
                <a:ext cx="3266510" cy="1613038"/>
              </a:xfrm>
              <a:custGeom>
                <a:avLst/>
                <a:gdLst>
                  <a:gd name="connsiteX0" fmla="*/ 0 w 2997615"/>
                  <a:gd name="connsiteY0" fmla="*/ 161304 h 1613038"/>
                  <a:gd name="connsiteX1" fmla="*/ 161304 w 2997615"/>
                  <a:gd name="connsiteY1" fmla="*/ 0 h 1613038"/>
                  <a:gd name="connsiteX2" fmla="*/ 2836311 w 2997615"/>
                  <a:gd name="connsiteY2" fmla="*/ 0 h 1613038"/>
                  <a:gd name="connsiteX3" fmla="*/ 2997615 w 2997615"/>
                  <a:gd name="connsiteY3" fmla="*/ 161304 h 1613038"/>
                  <a:gd name="connsiteX4" fmla="*/ 2997615 w 2997615"/>
                  <a:gd name="connsiteY4" fmla="*/ 1451734 h 1613038"/>
                  <a:gd name="connsiteX5" fmla="*/ 2836311 w 2997615"/>
                  <a:gd name="connsiteY5" fmla="*/ 1613038 h 1613038"/>
                  <a:gd name="connsiteX6" fmla="*/ 161304 w 2997615"/>
                  <a:gd name="connsiteY6" fmla="*/ 1613038 h 1613038"/>
                  <a:gd name="connsiteX7" fmla="*/ 0 w 2997615"/>
                  <a:gd name="connsiteY7" fmla="*/ 1451734 h 1613038"/>
                  <a:gd name="connsiteX8" fmla="*/ 0 w 2997615"/>
                  <a:gd name="connsiteY8" fmla="*/ 161304 h 161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7615" h="1613038">
                    <a:moveTo>
                      <a:pt x="0" y="161304"/>
                    </a:moveTo>
                    <a:cubicBezTo>
                      <a:pt x="0" y="72218"/>
                      <a:pt x="72218" y="0"/>
                      <a:pt x="161304" y="0"/>
                    </a:cubicBezTo>
                    <a:lnTo>
                      <a:pt x="2836311" y="0"/>
                    </a:lnTo>
                    <a:cubicBezTo>
                      <a:pt x="2925397" y="0"/>
                      <a:pt x="2997615" y="72218"/>
                      <a:pt x="2997615" y="161304"/>
                    </a:cubicBezTo>
                    <a:lnTo>
                      <a:pt x="2997615" y="1451734"/>
                    </a:lnTo>
                    <a:cubicBezTo>
                      <a:pt x="2997615" y="1540820"/>
                      <a:pt x="2925397" y="1613038"/>
                      <a:pt x="2836311" y="1613038"/>
                    </a:cubicBezTo>
                    <a:lnTo>
                      <a:pt x="161304" y="1613038"/>
                    </a:lnTo>
                    <a:cubicBezTo>
                      <a:pt x="72218" y="1613038"/>
                      <a:pt x="0" y="1540820"/>
                      <a:pt x="0" y="1451734"/>
                    </a:cubicBezTo>
                    <a:lnTo>
                      <a:pt x="0" y="161304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-152400" extrusionH="63500" prstMaterial="dkEdge">
                <a:bevelT w="12445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hueOff val="-4902230"/>
                  <a:satOff val="-6819"/>
                  <a:lumOff val="-261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3298" tIns="507273" rIns="104013" bIns="104013" numCol="1" spcCol="1270" anchor="t" anchorCtr="0">
                <a:noAutofit/>
              </a:bodyPr>
              <a:lstStyle/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700" kern="1200" dirty="0"/>
              </a:p>
            </p:txBody>
          </p:sp>
          <p:sp>
            <p:nvSpPr>
              <p:cNvPr id="30" name="Forme libre 29"/>
              <p:cNvSpPr/>
              <p:nvPr/>
            </p:nvSpPr>
            <p:spPr>
              <a:xfrm>
                <a:off x="4648734" y="2829397"/>
                <a:ext cx="2182642" cy="2182643"/>
              </a:xfrm>
              <a:custGeom>
                <a:avLst/>
                <a:gdLst>
                  <a:gd name="connsiteX0" fmla="*/ 0 w 2182642"/>
                  <a:gd name="connsiteY0" fmla="*/ 2182642 h 2182642"/>
                  <a:gd name="connsiteX1" fmla="*/ 2182642 w 2182642"/>
                  <a:gd name="connsiteY1" fmla="*/ 0 h 2182642"/>
                  <a:gd name="connsiteX2" fmla="*/ 2182642 w 2182642"/>
                  <a:gd name="connsiteY2" fmla="*/ 2182642 h 2182642"/>
                  <a:gd name="connsiteX3" fmla="*/ 0 w 2182642"/>
                  <a:gd name="connsiteY3" fmla="*/ 2182642 h 21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2642" h="2182642">
                    <a:moveTo>
                      <a:pt x="2182642" y="0"/>
                    </a:moveTo>
                    <a:cubicBezTo>
                      <a:pt x="2182642" y="1205440"/>
                      <a:pt x="1205440" y="2182642"/>
                      <a:pt x="0" y="2182642"/>
                    </a:cubicBezTo>
                    <a:lnTo>
                      <a:pt x="0" y="0"/>
                    </a:lnTo>
                    <a:lnTo>
                      <a:pt x="218264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50"/>
                  </a:gs>
                  <a:gs pos="84000">
                    <a:srgbClr val="92D05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02230"/>
                  <a:satOff val="-6819"/>
                  <a:lumOff val="-2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4912" tIns="184912" rIns="824193" bIns="824193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0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732511" y="2829398"/>
              <a:ext cx="3815408" cy="2509883"/>
              <a:chOff x="732511" y="2829398"/>
              <a:chExt cx="3815408" cy="2509883"/>
            </a:xfrm>
            <a:gradFill>
              <a:gsLst>
                <a:gs pos="15000">
                  <a:srgbClr val="E478FF"/>
                </a:gs>
                <a:gs pos="0">
                  <a:srgbClr val="CC00FF"/>
                </a:gs>
                <a:gs pos="100000">
                  <a:schemeClr val="bg1"/>
                </a:gs>
              </a:gsLst>
              <a:lin ang="2700000" scaled="1"/>
            </a:gradFill>
          </p:grpSpPr>
          <p:sp>
            <p:nvSpPr>
              <p:cNvPr id="32" name="Forme libre 31"/>
              <p:cNvSpPr/>
              <p:nvPr/>
            </p:nvSpPr>
            <p:spPr>
              <a:xfrm>
                <a:off x="732511" y="3535556"/>
                <a:ext cx="3265531" cy="1803725"/>
              </a:xfrm>
              <a:custGeom>
                <a:avLst/>
                <a:gdLst>
                  <a:gd name="connsiteX0" fmla="*/ 0 w 2490127"/>
                  <a:gd name="connsiteY0" fmla="*/ 161304 h 1613038"/>
                  <a:gd name="connsiteX1" fmla="*/ 161304 w 2490127"/>
                  <a:gd name="connsiteY1" fmla="*/ 0 h 1613038"/>
                  <a:gd name="connsiteX2" fmla="*/ 2328823 w 2490127"/>
                  <a:gd name="connsiteY2" fmla="*/ 0 h 1613038"/>
                  <a:gd name="connsiteX3" fmla="*/ 2490127 w 2490127"/>
                  <a:gd name="connsiteY3" fmla="*/ 161304 h 1613038"/>
                  <a:gd name="connsiteX4" fmla="*/ 2490127 w 2490127"/>
                  <a:gd name="connsiteY4" fmla="*/ 1451734 h 1613038"/>
                  <a:gd name="connsiteX5" fmla="*/ 2328823 w 2490127"/>
                  <a:gd name="connsiteY5" fmla="*/ 1613038 h 1613038"/>
                  <a:gd name="connsiteX6" fmla="*/ 161304 w 2490127"/>
                  <a:gd name="connsiteY6" fmla="*/ 1613038 h 1613038"/>
                  <a:gd name="connsiteX7" fmla="*/ 0 w 2490127"/>
                  <a:gd name="connsiteY7" fmla="*/ 1451734 h 1613038"/>
                  <a:gd name="connsiteX8" fmla="*/ 0 w 2490127"/>
                  <a:gd name="connsiteY8" fmla="*/ 161304 h 161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0127" h="1613038">
                    <a:moveTo>
                      <a:pt x="0" y="161304"/>
                    </a:moveTo>
                    <a:cubicBezTo>
                      <a:pt x="0" y="72218"/>
                      <a:pt x="72218" y="0"/>
                      <a:pt x="161304" y="0"/>
                    </a:cubicBezTo>
                    <a:lnTo>
                      <a:pt x="2328823" y="0"/>
                    </a:lnTo>
                    <a:cubicBezTo>
                      <a:pt x="2417909" y="0"/>
                      <a:pt x="2490127" y="72218"/>
                      <a:pt x="2490127" y="161304"/>
                    </a:cubicBezTo>
                    <a:lnTo>
                      <a:pt x="2490127" y="1451734"/>
                    </a:lnTo>
                    <a:cubicBezTo>
                      <a:pt x="2490127" y="1540820"/>
                      <a:pt x="2417909" y="1613038"/>
                      <a:pt x="2328823" y="1613038"/>
                    </a:cubicBezTo>
                    <a:lnTo>
                      <a:pt x="161304" y="1613038"/>
                    </a:lnTo>
                    <a:cubicBezTo>
                      <a:pt x="72218" y="1613038"/>
                      <a:pt x="0" y="1540820"/>
                      <a:pt x="0" y="1451734"/>
                    </a:cubicBezTo>
                    <a:lnTo>
                      <a:pt x="0" y="161304"/>
                    </a:lnTo>
                    <a:close/>
                  </a:path>
                </a:pathLst>
              </a:cu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 z="-152400" extrusionH="63500" prstMaterial="dkEdge">
                <a:bevelT w="12445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hueOff val="-7353344"/>
                  <a:satOff val="-10228"/>
                  <a:lumOff val="-392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013" tIns="507273" rIns="851051" bIns="104013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800" b="1" kern="1200" dirty="0"/>
              </a:p>
            </p:txBody>
          </p:sp>
          <p:sp>
            <p:nvSpPr>
              <p:cNvPr id="33" name="Forme libre 32"/>
              <p:cNvSpPr/>
              <p:nvPr/>
            </p:nvSpPr>
            <p:spPr>
              <a:xfrm>
                <a:off x="2365277" y="2829398"/>
                <a:ext cx="2182642" cy="2182642"/>
              </a:xfrm>
              <a:custGeom>
                <a:avLst/>
                <a:gdLst>
                  <a:gd name="connsiteX0" fmla="*/ 0 w 2182642"/>
                  <a:gd name="connsiteY0" fmla="*/ 2182642 h 2182642"/>
                  <a:gd name="connsiteX1" fmla="*/ 2182642 w 2182642"/>
                  <a:gd name="connsiteY1" fmla="*/ 0 h 2182642"/>
                  <a:gd name="connsiteX2" fmla="*/ 2182642 w 2182642"/>
                  <a:gd name="connsiteY2" fmla="*/ 2182642 h 2182642"/>
                  <a:gd name="connsiteX3" fmla="*/ 0 w 2182642"/>
                  <a:gd name="connsiteY3" fmla="*/ 2182642 h 21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2642" h="2182642">
                    <a:moveTo>
                      <a:pt x="2182642" y="2182642"/>
                    </a:moveTo>
                    <a:cubicBezTo>
                      <a:pt x="977202" y="2182642"/>
                      <a:pt x="0" y="1205440"/>
                      <a:pt x="0" y="0"/>
                    </a:cubicBezTo>
                    <a:lnTo>
                      <a:pt x="2182642" y="0"/>
                    </a:lnTo>
                    <a:lnTo>
                      <a:pt x="2182642" y="2182642"/>
                    </a:lnTo>
                    <a:close/>
                  </a:path>
                </a:pathLst>
              </a:custGeom>
              <a:gradFill flip="none" rotWithShape="1">
                <a:gsLst>
                  <a:gs pos="83000">
                    <a:srgbClr val="E478FF"/>
                  </a:gs>
                  <a:gs pos="0">
                    <a:srgbClr val="CC00FF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4193" tIns="184912" rIns="184912" bIns="824192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05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Autofit/>
          </a:bodyPr>
          <a:lstStyle/>
          <a:p>
            <a:r>
              <a:rPr lang="fr-FR" sz="2400" dirty="0" smtClean="0"/>
              <a:t>Synthèse</a:t>
            </a:r>
            <a:endParaRPr lang="fr-FR" dirty="0" smtClean="0"/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 bwMode="auto">
          <a:xfrm rot="20276519">
            <a:off x="3059832" y="1157921"/>
            <a:ext cx="1386978" cy="5029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Aucun cadrage du problème</a:t>
            </a:r>
            <a:endParaRPr lang="fr-FR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 bwMode="auto">
          <a:xfrm>
            <a:off x="2720516" y="706438"/>
            <a:ext cx="6444208" cy="318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600" b="1" dirty="0" smtClean="0">
                <a:cs typeface="Arial" panose="020B0604020202020204" pitchFamily="34" charset="0"/>
                <a:sym typeface="Calibri" panose="020F0502020204030204" pitchFamily="34" charset="0"/>
              </a:rPr>
              <a:t>Des limites</a:t>
            </a: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 bwMode="auto">
          <a:xfrm rot="20397980">
            <a:off x="2750791" y="2886800"/>
            <a:ext cx="2569166" cy="287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Aucune évaluation…</a:t>
            </a:r>
            <a:endParaRPr lang="fr-FR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 bwMode="auto">
          <a:xfrm>
            <a:off x="2598475" y="3771341"/>
            <a:ext cx="6516216" cy="5644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600" dirty="0" smtClean="0">
                <a:cs typeface="Arial" panose="020B0604020202020204" pitchFamily="34" charset="0"/>
                <a:sym typeface="Calibri" panose="020F0502020204030204" pitchFamily="34" charset="0"/>
              </a:rPr>
              <a:t>Néanmoins, dans TRIZ, </a:t>
            </a:r>
            <a:r>
              <a:rPr lang="fr-CH" sz="1600" b="1" dirty="0" smtClean="0">
                <a:cs typeface="Arial" panose="020B0604020202020204" pitchFamily="34" charset="0"/>
                <a:sym typeface="Calibri" panose="020F0502020204030204" pitchFamily="34" charset="0"/>
              </a:rPr>
              <a:t>c’est un outil intégré dans un processus </a:t>
            </a:r>
            <a:r>
              <a:rPr lang="fr-CH" sz="1600" dirty="0" smtClean="0">
                <a:cs typeface="Arial" panose="020B0604020202020204" pitchFamily="34" charset="0"/>
                <a:sym typeface="Calibri" panose="020F0502020204030204" pitchFamily="34" charset="0"/>
              </a:rPr>
              <a:t>de résolution de contradictions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699792" y="4183276"/>
            <a:ext cx="5485166" cy="1560964"/>
            <a:chOff x="2627784" y="3857942"/>
            <a:chExt cx="5485166" cy="1560964"/>
          </a:xfrm>
        </p:grpSpPr>
        <p:sp>
          <p:nvSpPr>
            <p:cNvPr id="13" name="Espace réservé du texte 2"/>
            <p:cNvSpPr txBox="1">
              <a:spLocks/>
            </p:cNvSpPr>
            <p:nvPr/>
          </p:nvSpPr>
          <p:spPr bwMode="auto">
            <a:xfrm>
              <a:off x="2627784" y="4148943"/>
              <a:ext cx="3312368" cy="9133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1320" tIns="35661" rIns="71320" bIns="35661" numCol="1" rtlCol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600" b="1" dirty="0" smtClean="0">
                  <a:cs typeface="Arial" panose="020B0604020202020204" pitchFamily="34" charset="0"/>
                  <a:sym typeface="Calibri" panose="020F0502020204030204" pitchFamily="34" charset="0"/>
                </a:rPr>
                <a:t>La suite :</a:t>
              </a:r>
            </a:p>
            <a:p>
              <a:pPr marL="0" indent="0">
                <a:buNone/>
              </a:pPr>
              <a:r>
                <a:rPr lang="fr-CH" sz="1600" dirty="0" smtClean="0">
                  <a:cs typeface="Arial" panose="020B0604020202020204" pitchFamily="34" charset="0"/>
                  <a:sym typeface="Calibri" panose="020F0502020204030204" pitchFamily="34" charset="0"/>
                </a:rPr>
                <a:t>Revenir sur la notion de «problème»</a:t>
              </a:r>
            </a:p>
            <a:p>
              <a:pPr marL="0" indent="0">
                <a:buNone/>
              </a:pPr>
              <a:r>
                <a:rPr lang="fr-CH" sz="1600" dirty="0" smtClean="0">
                  <a:cs typeface="Arial" panose="020B0604020202020204" pitchFamily="34" charset="0"/>
                  <a:sym typeface="Calibri" panose="020F0502020204030204" pitchFamily="34" charset="0"/>
                </a:rPr>
                <a:t>Encadrer la résolution. </a:t>
              </a:r>
              <a:endParaRPr lang="fr-FR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Espace réservé du texte 2"/>
            <p:cNvSpPr txBox="1">
              <a:spLocks/>
            </p:cNvSpPr>
            <p:nvPr/>
          </p:nvSpPr>
          <p:spPr bwMode="auto">
            <a:xfrm>
              <a:off x="6416504" y="3857942"/>
              <a:ext cx="1667745" cy="3182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1320" tIns="35661" rIns="71320" bIns="35661" numCol="1" rtlCol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600" dirty="0" smtClean="0">
                  <a:cs typeface="Arial" panose="020B0604020202020204" pitchFamily="34" charset="0"/>
                  <a:sym typeface="Calibri" panose="020F0502020204030204" pitchFamily="34" charset="0"/>
                </a:rPr>
                <a:t>Résolution Idéale</a:t>
              </a:r>
              <a:endParaRPr lang="fr-FR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space réservé du texte 2"/>
            <p:cNvSpPr txBox="1">
              <a:spLocks/>
            </p:cNvSpPr>
            <p:nvPr/>
          </p:nvSpPr>
          <p:spPr bwMode="auto">
            <a:xfrm>
              <a:off x="6445205" y="5100666"/>
              <a:ext cx="1667745" cy="3182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1320" tIns="35661" rIns="71320" bIns="35661" numCol="1" rtlCol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600" dirty="0" smtClean="0">
                  <a:cs typeface="Arial" panose="020B0604020202020204" pitchFamily="34" charset="0"/>
                  <a:sym typeface="Calibri" panose="020F0502020204030204" pitchFamily="34" charset="0"/>
                </a:rPr>
                <a:t>Contradictions</a:t>
              </a:r>
              <a:endParaRPr lang="fr-FR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rme libre 18"/>
            <p:cNvSpPr/>
            <p:nvPr/>
          </p:nvSpPr>
          <p:spPr>
            <a:xfrm flipV="1">
              <a:off x="5823368" y="4148943"/>
              <a:ext cx="1412928" cy="424067"/>
            </a:xfrm>
            <a:custGeom>
              <a:avLst/>
              <a:gdLst>
                <a:gd name="connsiteX0" fmla="*/ 0 w 114300"/>
                <a:gd name="connsiteY0" fmla="*/ 0 h 180975"/>
                <a:gd name="connsiteX1" fmla="*/ 80963 w 114300"/>
                <a:gd name="connsiteY1" fmla="*/ 61912 h 180975"/>
                <a:gd name="connsiteX2" fmla="*/ 114300 w 11430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80975">
                  <a:moveTo>
                    <a:pt x="0" y="0"/>
                  </a:moveTo>
                  <a:cubicBezTo>
                    <a:pt x="30956" y="15875"/>
                    <a:pt x="61913" y="31750"/>
                    <a:pt x="80963" y="61912"/>
                  </a:cubicBezTo>
                  <a:cubicBezTo>
                    <a:pt x="100013" y="92075"/>
                    <a:pt x="107156" y="136525"/>
                    <a:pt x="114300" y="18097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5823368" y="4598808"/>
              <a:ext cx="1412928" cy="424964"/>
            </a:xfrm>
            <a:custGeom>
              <a:avLst/>
              <a:gdLst>
                <a:gd name="connsiteX0" fmla="*/ 0 w 114300"/>
                <a:gd name="connsiteY0" fmla="*/ 0 h 180975"/>
                <a:gd name="connsiteX1" fmla="*/ 80963 w 114300"/>
                <a:gd name="connsiteY1" fmla="*/ 61912 h 180975"/>
                <a:gd name="connsiteX2" fmla="*/ 114300 w 11430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80975">
                  <a:moveTo>
                    <a:pt x="0" y="0"/>
                  </a:moveTo>
                  <a:cubicBezTo>
                    <a:pt x="30956" y="15875"/>
                    <a:pt x="61913" y="31750"/>
                    <a:pt x="80963" y="61912"/>
                  </a:cubicBezTo>
                  <a:cubicBezTo>
                    <a:pt x="100013" y="92075"/>
                    <a:pt x="107156" y="136525"/>
                    <a:pt x="114300" y="18097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6122369" y="1712085"/>
            <a:ext cx="753591" cy="907333"/>
            <a:chOff x="4221531" y="2325324"/>
            <a:chExt cx="753591" cy="907333"/>
          </a:xfrm>
        </p:grpSpPr>
        <p:sp>
          <p:nvSpPr>
            <p:cNvPr id="35" name="Flèche en arc 34"/>
            <p:cNvSpPr/>
            <p:nvPr/>
          </p:nvSpPr>
          <p:spPr>
            <a:xfrm>
              <a:off x="4221531" y="2325324"/>
              <a:ext cx="753591" cy="655296"/>
            </a:xfrm>
            <a:prstGeom prst="circular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" name="Flèche en arc 35"/>
            <p:cNvSpPr/>
            <p:nvPr/>
          </p:nvSpPr>
          <p:spPr>
            <a:xfrm rot="10800000">
              <a:off x="4221531" y="2577361"/>
              <a:ext cx="753591" cy="655296"/>
            </a:xfrm>
            <a:prstGeom prst="circular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38" name="Espace réservé du texte 2"/>
          <p:cNvSpPr txBox="1">
            <a:spLocks/>
          </p:cNvSpPr>
          <p:nvPr/>
        </p:nvSpPr>
        <p:spPr bwMode="auto">
          <a:xfrm>
            <a:off x="5505584" y="1434905"/>
            <a:ext cx="1077629" cy="318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600" dirty="0" smtClean="0">
                <a:cs typeface="Arial" panose="020B0604020202020204" pitchFamily="34" charset="0"/>
                <a:sym typeface="Calibri" panose="020F0502020204030204" pitchFamily="34" charset="0"/>
              </a:rPr>
              <a:t>Cadrage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ce réservé du texte 2"/>
          <p:cNvSpPr txBox="1">
            <a:spLocks/>
          </p:cNvSpPr>
          <p:nvPr/>
        </p:nvSpPr>
        <p:spPr bwMode="auto">
          <a:xfrm>
            <a:off x="6612635" y="1434905"/>
            <a:ext cx="1077629" cy="318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600" dirty="0" smtClean="0">
                <a:cs typeface="Arial" panose="020B0604020202020204" pitchFamily="34" charset="0"/>
                <a:sym typeface="Calibri" panose="020F0502020204030204" pitchFamily="34" charset="0"/>
              </a:rPr>
              <a:t>Analyse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Espace réservé du texte 2"/>
          <p:cNvSpPr txBox="1">
            <a:spLocks/>
          </p:cNvSpPr>
          <p:nvPr/>
        </p:nvSpPr>
        <p:spPr bwMode="auto">
          <a:xfrm>
            <a:off x="6647203" y="2476071"/>
            <a:ext cx="1077629" cy="318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600" dirty="0" smtClean="0">
                <a:cs typeface="Arial" panose="020B0604020202020204" pitchFamily="34" charset="0"/>
                <a:sym typeface="Calibri" panose="020F0502020204030204" pitchFamily="34" charset="0"/>
              </a:rPr>
              <a:t>Solution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space réservé du texte 2"/>
          <p:cNvSpPr txBox="1">
            <a:spLocks/>
          </p:cNvSpPr>
          <p:nvPr/>
        </p:nvSpPr>
        <p:spPr bwMode="auto">
          <a:xfrm>
            <a:off x="5580112" y="2510523"/>
            <a:ext cx="1077629" cy="318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600" dirty="0" smtClean="0">
                <a:cs typeface="Arial" panose="020B0604020202020204" pitchFamily="34" charset="0"/>
                <a:sym typeface="Calibri" panose="020F0502020204030204" pitchFamily="34" charset="0"/>
              </a:rPr>
              <a:t>Action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"/>
          <p:cNvSpPr txBox="1">
            <a:spLocks/>
          </p:cNvSpPr>
          <p:nvPr/>
        </p:nvSpPr>
        <p:spPr bwMode="auto">
          <a:xfrm>
            <a:off x="4304099" y="905851"/>
            <a:ext cx="1077629" cy="441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200" b="1" dirty="0" smtClean="0">
                <a:cs typeface="Arial" panose="020B0604020202020204" pitchFamily="34" charset="0"/>
                <a:sym typeface="Calibri" panose="020F0502020204030204" pitchFamily="34" charset="0"/>
              </a:rPr>
              <a:t>Définir le problème</a:t>
            </a:r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space réservé du texte 2"/>
          <p:cNvSpPr txBox="1">
            <a:spLocks/>
          </p:cNvSpPr>
          <p:nvPr/>
        </p:nvSpPr>
        <p:spPr bwMode="auto">
          <a:xfrm>
            <a:off x="7721730" y="903982"/>
            <a:ext cx="1077629" cy="441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CH" sz="1200" b="1" dirty="0" smtClean="0">
                <a:cs typeface="Arial" panose="020B0604020202020204" pitchFamily="34" charset="0"/>
                <a:sym typeface="Calibri" panose="020F0502020204030204" pitchFamily="34" charset="0"/>
              </a:rPr>
              <a:t>Remonter aux causes</a:t>
            </a:r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Espace réservé du texte 2"/>
          <p:cNvSpPr txBox="1">
            <a:spLocks/>
          </p:cNvSpPr>
          <p:nvPr/>
        </p:nvSpPr>
        <p:spPr bwMode="auto">
          <a:xfrm>
            <a:off x="4316388" y="2728559"/>
            <a:ext cx="1206759" cy="9214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200" b="1" dirty="0">
                <a:cs typeface="Arial" panose="020B0604020202020204" pitchFamily="34" charset="0"/>
                <a:sym typeface="Calibri" panose="020F0502020204030204" pitchFamily="34" charset="0"/>
              </a:rPr>
              <a:t>Implantation</a:t>
            </a:r>
          </a:p>
          <a:p>
            <a:pPr marL="0" indent="0">
              <a:buNone/>
            </a:pPr>
            <a:r>
              <a:rPr lang="fr-CH" sz="1200" b="1" dirty="0">
                <a:cs typeface="Arial" panose="020B0604020202020204" pitchFamily="34" charset="0"/>
                <a:sym typeface="Calibri" panose="020F0502020204030204" pitchFamily="34" charset="0"/>
              </a:rPr>
              <a:t>Suivi</a:t>
            </a:r>
          </a:p>
          <a:p>
            <a:pPr marL="0" indent="0">
              <a:buNone/>
            </a:pPr>
            <a:r>
              <a:rPr lang="fr-CH" sz="1200" b="1" dirty="0" smtClean="0">
                <a:cs typeface="Arial" panose="020B0604020202020204" pitchFamily="34" charset="0"/>
                <a:sym typeface="Calibri" panose="020F0502020204030204" pitchFamily="34" charset="0"/>
              </a:rPr>
              <a:t>Evaluation</a:t>
            </a:r>
            <a:endParaRPr lang="fr-CH" sz="1200" b="1" dirty="0"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>
              <a:buNone/>
            </a:pPr>
            <a:r>
              <a:rPr lang="fr-CH" sz="1200" b="1" dirty="0">
                <a:cs typeface="Arial" panose="020B0604020202020204" pitchFamily="34" charset="0"/>
                <a:sym typeface="Calibri" panose="020F0502020204030204" pitchFamily="34" charset="0"/>
              </a:rPr>
              <a:t>Capitalisation</a:t>
            </a:r>
            <a:endParaRPr lang="fr-FR" sz="1200" b="1" dirty="0">
              <a:cs typeface="Arial" panose="020B0604020202020204" pitchFamily="34" charset="0"/>
            </a:endParaRPr>
          </a:p>
        </p:txBody>
      </p:sp>
      <p:sp>
        <p:nvSpPr>
          <p:cNvPr id="45" name="Espace réservé du texte 2"/>
          <p:cNvSpPr txBox="1">
            <a:spLocks/>
          </p:cNvSpPr>
          <p:nvPr/>
        </p:nvSpPr>
        <p:spPr bwMode="auto">
          <a:xfrm>
            <a:off x="7721730" y="3102852"/>
            <a:ext cx="1077629" cy="626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CH" sz="1200" b="1" dirty="0" smtClean="0">
                <a:cs typeface="Arial" panose="020B0604020202020204" pitchFamily="34" charset="0"/>
                <a:sym typeface="Calibri" panose="020F0502020204030204" pitchFamily="34" charset="0"/>
              </a:rPr>
              <a:t>Trouver et choisir des solutions</a:t>
            </a:r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 bwMode="auto">
          <a:xfrm rot="20638062">
            <a:off x="7624608" y="1238426"/>
            <a:ext cx="1425464" cy="287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Aucune analyse</a:t>
            </a:r>
            <a:endParaRPr lang="fr-CH" sz="1600" b="1" dirty="0" smtClean="0">
              <a:solidFill>
                <a:srgbClr val="FF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 rot="20215694">
            <a:off x="6419518" y="3045339"/>
            <a:ext cx="2787588" cy="287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400" b="1" dirty="0" smtClean="0">
                <a:solidFill>
                  <a:srgbClr val="00009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Un outil plus qu’une démarche</a:t>
            </a:r>
            <a:endParaRPr lang="fr-FR" sz="1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57158" y="3928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47" name="Espace réservé du texte 2"/>
          <p:cNvSpPr txBox="1">
            <a:spLocks/>
          </p:cNvSpPr>
          <p:nvPr/>
        </p:nvSpPr>
        <p:spPr bwMode="auto">
          <a:xfrm>
            <a:off x="8085147" y="555268"/>
            <a:ext cx="77016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rgbClr val="0070C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Source : R Bachelet</a:t>
            </a:r>
            <a:endParaRPr lang="fr-CH" sz="1800" dirty="0" smtClean="0">
              <a:solidFill>
                <a:srgbClr val="0070C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8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0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/>
        </p:nvSpPr>
        <p:spPr>
          <a:xfrm>
            <a:off x="2771775" y="4624023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>
            <a:gsLst>
              <a:gs pos="0">
                <a:srgbClr val="333333"/>
              </a:gs>
              <a:gs pos="51000">
                <a:srgbClr val="4D4D4D"/>
              </a:gs>
              <a:gs pos="100000">
                <a:srgbClr val="333333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4 : Synthèse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2771800" y="49188"/>
            <a:ext cx="6172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kern="0" dirty="0" smtClean="0">
                <a:cs typeface="Arial" panose="020B0604020202020204" pitchFamily="34" charset="0"/>
              </a:rPr>
              <a:t>Contenus du cours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2790469" y="1115120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FF5050"/>
              </a:gs>
              <a:gs pos="100000">
                <a:srgbClr val="FF0000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1 : 40 principes 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2771775" y="1719249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2 : Résolution Idéale 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3728249" y="2747507"/>
            <a:ext cx="5400000" cy="360000"/>
          </a:xfrm>
          <a:custGeom>
            <a:avLst/>
            <a:gdLst>
              <a:gd name="connsiteX0" fmla="*/ 0 w 4572263"/>
              <a:gd name="connsiteY0" fmla="*/ 0 h 609525"/>
              <a:gd name="connsiteX1" fmla="*/ 4572263 w 4572263"/>
              <a:gd name="connsiteY1" fmla="*/ 0 h 609525"/>
              <a:gd name="connsiteX2" fmla="*/ 4572263 w 4572263"/>
              <a:gd name="connsiteY2" fmla="*/ 609525 h 609525"/>
              <a:gd name="connsiteX3" fmla="*/ 0 w 4572263"/>
              <a:gd name="connsiteY3" fmla="*/ 609525 h 609525"/>
              <a:gd name="connsiteX4" fmla="*/ 0 w 457226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263" h="609525">
                <a:moveTo>
                  <a:pt x="0" y="0"/>
                </a:moveTo>
                <a:lnTo>
                  <a:pt x="4572263" y="0"/>
                </a:lnTo>
                <a:lnTo>
                  <a:pt x="457226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0000">
                <a:srgbClr val="00B050"/>
              </a:gs>
              <a:gs pos="100000">
                <a:srgbClr val="92D050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2.2 </a:t>
            </a:r>
            <a:r>
              <a:rPr lang="fr-CH" dirty="0">
                <a:sym typeface="Calibri" panose="020F0502020204030204" pitchFamily="34" charset="0"/>
              </a:rPr>
              <a:t>: Démarche et </a:t>
            </a:r>
            <a:r>
              <a:rPr lang="fr-CH" dirty="0" smtClean="0">
                <a:sym typeface="Calibri" panose="020F0502020204030204" pitchFamily="34" charset="0"/>
              </a:rPr>
              <a:t>exemples</a:t>
            </a:r>
            <a:endParaRPr lang="fr-CH" dirty="0">
              <a:sym typeface="Calibri" panose="020F0502020204030204" pitchFamily="34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2737508" y="3171636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3 : Contradictions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3728249" y="3775765"/>
            <a:ext cx="5400000" cy="360000"/>
          </a:xfrm>
          <a:custGeom>
            <a:avLst/>
            <a:gdLst>
              <a:gd name="connsiteX0" fmla="*/ 0 w 4605389"/>
              <a:gd name="connsiteY0" fmla="*/ 0 h 609525"/>
              <a:gd name="connsiteX1" fmla="*/ 4605389 w 4605389"/>
              <a:gd name="connsiteY1" fmla="*/ 0 h 609525"/>
              <a:gd name="connsiteX2" fmla="*/ 4605389 w 4605389"/>
              <a:gd name="connsiteY2" fmla="*/ 609525 h 609525"/>
              <a:gd name="connsiteX3" fmla="*/ 0 w 4605389"/>
              <a:gd name="connsiteY3" fmla="*/ 609525 h 609525"/>
              <a:gd name="connsiteX4" fmla="*/ 0 w 4605389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389" h="609525">
                <a:moveTo>
                  <a:pt x="0" y="0"/>
                </a:moveTo>
                <a:lnTo>
                  <a:pt x="4605389" y="0"/>
                </a:lnTo>
                <a:lnTo>
                  <a:pt x="4605389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699FF"/>
              </a:gs>
              <a:gs pos="42000">
                <a:srgbClr val="9999FF"/>
              </a:gs>
              <a:gs pos="100000">
                <a:srgbClr val="6699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3.1 </a:t>
            </a:r>
            <a:r>
              <a:rPr lang="fr-CH" dirty="0">
                <a:sym typeface="Calibri" panose="020F0502020204030204" pitchFamily="34" charset="0"/>
              </a:rPr>
              <a:t>: Définitions et démarche</a:t>
            </a:r>
          </a:p>
        </p:txBody>
      </p:sp>
      <p:sp>
        <p:nvSpPr>
          <p:cNvPr id="25" name="Forme libre 24"/>
          <p:cNvSpPr/>
          <p:nvPr/>
        </p:nvSpPr>
        <p:spPr>
          <a:xfrm>
            <a:off x="3728249" y="4199894"/>
            <a:ext cx="5400000" cy="360000"/>
          </a:xfrm>
          <a:custGeom>
            <a:avLst/>
            <a:gdLst>
              <a:gd name="connsiteX0" fmla="*/ 0 w 4641555"/>
              <a:gd name="connsiteY0" fmla="*/ 0 h 609525"/>
              <a:gd name="connsiteX1" fmla="*/ 4641555 w 4641555"/>
              <a:gd name="connsiteY1" fmla="*/ 0 h 609525"/>
              <a:gd name="connsiteX2" fmla="*/ 4641555 w 4641555"/>
              <a:gd name="connsiteY2" fmla="*/ 609525 h 609525"/>
              <a:gd name="connsiteX3" fmla="*/ 0 w 4641555"/>
              <a:gd name="connsiteY3" fmla="*/ 609525 h 609525"/>
              <a:gd name="connsiteX4" fmla="*/ 0 w 4641555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555" h="609525">
                <a:moveTo>
                  <a:pt x="0" y="0"/>
                </a:moveTo>
                <a:lnTo>
                  <a:pt x="4641555" y="0"/>
                </a:lnTo>
                <a:lnTo>
                  <a:pt x="4641555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FF"/>
              </a:gs>
              <a:gs pos="51000">
                <a:srgbClr val="0066FF"/>
              </a:gs>
              <a:gs pos="100000">
                <a:srgbClr val="0000FF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3.2 </a:t>
            </a:r>
            <a:r>
              <a:rPr lang="fr-CH" dirty="0">
                <a:sym typeface="Calibri" panose="020F0502020204030204" pitchFamily="34" charset="0"/>
              </a:rPr>
              <a:t>: Principes de séparation et exemples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3728249" y="2323378"/>
            <a:ext cx="5400000" cy="360000"/>
          </a:xfrm>
          <a:custGeom>
            <a:avLst/>
            <a:gdLst>
              <a:gd name="connsiteX0" fmla="*/ 0 w 4627473"/>
              <a:gd name="connsiteY0" fmla="*/ 0 h 609525"/>
              <a:gd name="connsiteX1" fmla="*/ 4627473 w 4627473"/>
              <a:gd name="connsiteY1" fmla="*/ 0 h 609525"/>
              <a:gd name="connsiteX2" fmla="*/ 4627473 w 4627473"/>
              <a:gd name="connsiteY2" fmla="*/ 609525 h 609525"/>
              <a:gd name="connsiteX3" fmla="*/ 0 w 4627473"/>
              <a:gd name="connsiteY3" fmla="*/ 609525 h 609525"/>
              <a:gd name="connsiteX4" fmla="*/ 0 w 462747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473" h="609525">
                <a:moveTo>
                  <a:pt x="0" y="0"/>
                </a:moveTo>
                <a:lnTo>
                  <a:pt x="4627473" y="0"/>
                </a:lnTo>
                <a:lnTo>
                  <a:pt x="462747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9FF33"/>
              </a:gs>
              <a:gs pos="50000">
                <a:srgbClr val="CCFF33"/>
              </a:gs>
              <a:gs pos="100000">
                <a:srgbClr val="99FF33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2.1 : Origine des problèmes et objectifs du RIF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87037" y="2747507"/>
            <a:ext cx="6480720" cy="269042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771775" y="1021211"/>
            <a:ext cx="6480720" cy="65108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650660" y="1187436"/>
            <a:ext cx="23042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Pristina" pitchFamily="66" charset="0"/>
              </a:rPr>
              <a:t>Tout acte de création commence par un acte de destruction</a:t>
            </a:r>
          </a:p>
          <a:p>
            <a:pPr algn="r"/>
            <a:endParaRPr lang="fr-FR" sz="1600" dirty="0" smtClean="0">
              <a:latin typeface="Pristina" pitchFamily="66" charset="0"/>
            </a:endParaRPr>
          </a:p>
          <a:p>
            <a:pPr algn="r"/>
            <a:r>
              <a:rPr lang="fr-FR" sz="1050" dirty="0" smtClean="0">
                <a:latin typeface="Pristina" pitchFamily="66" charset="0"/>
              </a:rPr>
              <a:t>P. Picasso</a:t>
            </a:r>
            <a:endParaRPr lang="fr-FR" sz="1600" dirty="0">
              <a:latin typeface="Pristina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60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697909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Résolution Idéale Finale (1)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46813" y="35055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55599" y="2822908"/>
            <a:ext cx="289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</a:t>
            </a:r>
            <a:r>
              <a:rPr lang="fr-FR" b="1" dirty="0" smtClean="0"/>
              <a:t>démarche</a:t>
            </a:r>
            <a:r>
              <a:rPr lang="fr-FR" dirty="0" smtClean="0"/>
              <a:t>, un </a:t>
            </a:r>
            <a:r>
              <a:rPr lang="fr-FR" b="1" dirty="0" smtClean="0"/>
              <a:t>processus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955599" y="1120402"/>
            <a:ext cx="38486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vision de </a:t>
            </a:r>
            <a:r>
              <a:rPr lang="fr-FR" b="1" dirty="0" smtClean="0"/>
              <a:t>ce que devrait être une solution innovante</a:t>
            </a:r>
            <a:r>
              <a:rPr lang="fr-FR" dirty="0" smtClean="0"/>
              <a:t>* à un problème</a:t>
            </a:r>
          </a:p>
          <a:p>
            <a:r>
              <a:rPr lang="fr-FR" sz="1400" dirty="0" smtClean="0"/>
              <a:t>* Innovante : belle, élégante…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955599" y="4577561"/>
            <a:ext cx="60284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série de </a:t>
            </a:r>
            <a:r>
              <a:rPr lang="fr-FR" b="1" dirty="0" smtClean="0"/>
              <a:t>garde-fous contre la complexification</a:t>
            </a:r>
          </a:p>
          <a:p>
            <a:r>
              <a:rPr lang="fr-FR" sz="1400" dirty="0" smtClean="0"/>
              <a:t>Imaginer un système complexe est simple. </a:t>
            </a:r>
          </a:p>
          <a:p>
            <a:r>
              <a:rPr lang="fr-FR" sz="1400" dirty="0" smtClean="0"/>
              <a:t>« La </a:t>
            </a:r>
            <a:r>
              <a:rPr lang="fr-FR" sz="1400" dirty="0"/>
              <a:t>simplicité est la sophistication </a:t>
            </a:r>
            <a:r>
              <a:rPr lang="fr-FR" sz="1400" dirty="0" smtClean="0"/>
              <a:t>ultime » (Léonard de Vinci)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52" y="1735506"/>
            <a:ext cx="1238836" cy="84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3245"/>
            <a:ext cx="1736247" cy="13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969" y="2396791"/>
            <a:ext cx="2880320" cy="1833246"/>
          </a:xfrm>
          <a:prstGeom prst="rect">
            <a:avLst/>
          </a:prstGeom>
        </p:spPr>
      </p:pic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5673779" y="2512739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6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 bwMode="auto">
          <a:xfrm>
            <a:off x="8100392" y="1986167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7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71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fr-FR" sz="2400" b="1" dirty="0" smtClean="0"/>
              <a:t>Origine des problèmes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3053" y="38751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volution of lighting, with candle, tungsten, fluorescent and LED bul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21396"/>
            <a:ext cx="3283793" cy="233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84446" y="467047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produits, des procédés, des organisations…. toujours meilleurs</a:t>
            </a:r>
          </a:p>
          <a:p>
            <a:pPr algn="ctr"/>
            <a:r>
              <a:rPr lang="fr-FR" dirty="0" smtClean="0"/>
              <a:t>…..</a:t>
            </a:r>
          </a:p>
          <a:p>
            <a:pPr algn="r"/>
            <a:r>
              <a:rPr lang="fr-FR" dirty="0" smtClean="0"/>
              <a:t>Jamais parfaits 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84446" y="926058"/>
            <a:ext cx="655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"Un système est un ensemble d'</a:t>
            </a:r>
            <a:r>
              <a:rPr lang="fr-FR" b="1" dirty="0"/>
              <a:t>éléments</a:t>
            </a:r>
            <a:r>
              <a:rPr lang="fr-FR" dirty="0"/>
              <a:t> en </a:t>
            </a:r>
            <a:r>
              <a:rPr lang="fr-FR" b="1" dirty="0"/>
              <a:t>interaction</a:t>
            </a:r>
            <a:r>
              <a:rPr lang="fr-FR" dirty="0"/>
              <a:t> dynamique, organisé en fonction d'un </a:t>
            </a:r>
            <a:r>
              <a:rPr lang="fr-FR" b="1" dirty="0"/>
              <a:t>but</a:t>
            </a:r>
            <a:r>
              <a:rPr lang="fr-FR" dirty="0" smtClean="0"/>
              <a:t>."? (J De Rosnay)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 bwMode="auto">
          <a:xfrm>
            <a:off x="5580112" y="4081636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5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242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e 53"/>
          <p:cNvGrpSpPr/>
          <p:nvPr/>
        </p:nvGrpSpPr>
        <p:grpSpPr>
          <a:xfrm>
            <a:off x="3594801" y="3110850"/>
            <a:ext cx="5432881" cy="1973523"/>
            <a:chOff x="4183297" y="3125061"/>
            <a:chExt cx="5432881" cy="1973523"/>
          </a:xfrm>
        </p:grpSpPr>
        <p:sp>
          <p:nvSpPr>
            <p:cNvPr id="52" name="Arc 51"/>
            <p:cNvSpPr/>
            <p:nvPr/>
          </p:nvSpPr>
          <p:spPr>
            <a:xfrm>
              <a:off x="5398647" y="3422575"/>
              <a:ext cx="2925302" cy="1449536"/>
            </a:xfrm>
            <a:prstGeom prst="arc">
              <a:avLst>
                <a:gd name="adj1" fmla="val 13378724"/>
                <a:gd name="adj2" fmla="val 13062873"/>
              </a:avLst>
            </a:prstGeom>
            <a:ln w="317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4829465" y="4607216"/>
              <a:ext cx="1680858" cy="4913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>
                  <a:solidFill>
                    <a:schemeClr val="tx1"/>
                  </a:solidFill>
                </a:rPr>
                <a:t>Testing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Ellipse 56"/>
            <p:cNvSpPr/>
            <p:nvPr/>
          </p:nvSpPr>
          <p:spPr>
            <a:xfrm>
              <a:off x="7095817" y="4607216"/>
              <a:ext cx="2065550" cy="4913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>
                  <a:solidFill>
                    <a:schemeClr val="tx1"/>
                  </a:solidFill>
                </a:rPr>
                <a:t>Implementation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7550628" y="3794748"/>
              <a:ext cx="2065550" cy="4913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Design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Ellipse 58"/>
            <p:cNvSpPr/>
            <p:nvPr/>
          </p:nvSpPr>
          <p:spPr>
            <a:xfrm>
              <a:off x="5975266" y="3125061"/>
              <a:ext cx="2065550" cy="4913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>
                  <a:solidFill>
                    <a:schemeClr val="tx1"/>
                  </a:solidFill>
                </a:rPr>
                <a:t>Analysis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4183297" y="3668259"/>
              <a:ext cx="2259500" cy="4913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Evaluation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fr-FR" sz="2400" b="1" dirty="0" smtClean="0"/>
              <a:t>Origine des problèmes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588224" y="706438"/>
            <a:ext cx="2269898" cy="2014012"/>
            <a:chOff x="6656664" y="1129308"/>
            <a:chExt cx="2269898" cy="2014012"/>
          </a:xfrm>
        </p:grpSpPr>
        <p:grpSp>
          <p:nvGrpSpPr>
            <p:cNvPr id="4" name="Groupe 3"/>
            <p:cNvGrpSpPr/>
            <p:nvPr/>
          </p:nvGrpSpPr>
          <p:grpSpPr>
            <a:xfrm>
              <a:off x="6656664" y="1129308"/>
              <a:ext cx="2106336" cy="2014012"/>
              <a:chOff x="6357793" y="830691"/>
              <a:chExt cx="2704078" cy="2611246"/>
            </a:xfrm>
          </p:grpSpPr>
          <p:sp>
            <p:nvSpPr>
              <p:cNvPr id="33" name="Forme libre 32"/>
              <p:cNvSpPr/>
              <p:nvPr/>
            </p:nvSpPr>
            <p:spPr>
              <a:xfrm>
                <a:off x="6357793" y="830691"/>
                <a:ext cx="1321519" cy="1276151"/>
              </a:xfrm>
              <a:custGeom>
                <a:avLst/>
                <a:gdLst>
                  <a:gd name="connsiteX0" fmla="*/ 0 w 2182642"/>
                  <a:gd name="connsiteY0" fmla="*/ 2182642 h 2182642"/>
                  <a:gd name="connsiteX1" fmla="*/ 2182642 w 2182642"/>
                  <a:gd name="connsiteY1" fmla="*/ 0 h 2182642"/>
                  <a:gd name="connsiteX2" fmla="*/ 2182642 w 2182642"/>
                  <a:gd name="connsiteY2" fmla="*/ 2182642 h 2182642"/>
                  <a:gd name="connsiteX3" fmla="*/ 0 w 2182642"/>
                  <a:gd name="connsiteY3" fmla="*/ 2182642 h 21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2642" h="2182642">
                    <a:moveTo>
                      <a:pt x="0" y="2182642"/>
                    </a:moveTo>
                    <a:cubicBezTo>
                      <a:pt x="0" y="977202"/>
                      <a:pt x="977202" y="0"/>
                      <a:pt x="2182642" y="0"/>
                    </a:cubicBezTo>
                    <a:lnTo>
                      <a:pt x="2182642" y="2182642"/>
                    </a:lnTo>
                    <a:lnTo>
                      <a:pt x="0" y="2182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/>
                  </a:gs>
                  <a:gs pos="81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4193" tIns="824193" rIns="184912" bIns="184912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Aft>
                    <a:spcPct val="35000"/>
                  </a:spcAft>
                </a:pPr>
                <a:endParaRPr lang="fr-F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Forme libre 30"/>
              <p:cNvSpPr/>
              <p:nvPr/>
            </p:nvSpPr>
            <p:spPr>
              <a:xfrm>
                <a:off x="7740352" y="830691"/>
                <a:ext cx="1312668" cy="1276151"/>
              </a:xfrm>
              <a:custGeom>
                <a:avLst/>
                <a:gdLst>
                  <a:gd name="connsiteX0" fmla="*/ 0 w 2182642"/>
                  <a:gd name="connsiteY0" fmla="*/ 2182642 h 2182642"/>
                  <a:gd name="connsiteX1" fmla="*/ 2182642 w 2182642"/>
                  <a:gd name="connsiteY1" fmla="*/ 0 h 2182642"/>
                  <a:gd name="connsiteX2" fmla="*/ 2182642 w 2182642"/>
                  <a:gd name="connsiteY2" fmla="*/ 2182642 h 2182642"/>
                  <a:gd name="connsiteX3" fmla="*/ 0 w 2182642"/>
                  <a:gd name="connsiteY3" fmla="*/ 2182642 h 21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2642" h="2182642">
                    <a:moveTo>
                      <a:pt x="0" y="0"/>
                    </a:moveTo>
                    <a:cubicBezTo>
                      <a:pt x="1205440" y="0"/>
                      <a:pt x="2182642" y="977202"/>
                      <a:pt x="2182642" y="2182642"/>
                    </a:cubicBezTo>
                    <a:lnTo>
                      <a:pt x="0" y="218264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75000">
                    <a:srgbClr val="FF6868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2451115"/>
                  <a:satOff val="-3409"/>
                  <a:lumOff val="-130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4912" tIns="824193" rIns="824193" bIns="184912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Aft>
                    <a:spcPct val="35000"/>
                  </a:spcAft>
                </a:pPr>
                <a:endParaRPr lang="fr-F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orme libre 28"/>
              <p:cNvSpPr/>
              <p:nvPr/>
            </p:nvSpPr>
            <p:spPr>
              <a:xfrm>
                <a:off x="7740352" y="2165786"/>
                <a:ext cx="1321519" cy="1276151"/>
              </a:xfrm>
              <a:custGeom>
                <a:avLst/>
                <a:gdLst>
                  <a:gd name="connsiteX0" fmla="*/ 0 w 2182642"/>
                  <a:gd name="connsiteY0" fmla="*/ 2182642 h 2182642"/>
                  <a:gd name="connsiteX1" fmla="*/ 2182642 w 2182642"/>
                  <a:gd name="connsiteY1" fmla="*/ 0 h 2182642"/>
                  <a:gd name="connsiteX2" fmla="*/ 2182642 w 2182642"/>
                  <a:gd name="connsiteY2" fmla="*/ 2182642 h 2182642"/>
                  <a:gd name="connsiteX3" fmla="*/ 0 w 2182642"/>
                  <a:gd name="connsiteY3" fmla="*/ 2182642 h 21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2642" h="2182642">
                    <a:moveTo>
                      <a:pt x="2182642" y="0"/>
                    </a:moveTo>
                    <a:cubicBezTo>
                      <a:pt x="2182642" y="1205440"/>
                      <a:pt x="1205440" y="2182642"/>
                      <a:pt x="0" y="2182642"/>
                    </a:cubicBezTo>
                    <a:lnTo>
                      <a:pt x="0" y="0"/>
                    </a:lnTo>
                    <a:lnTo>
                      <a:pt x="218264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50"/>
                  </a:gs>
                  <a:gs pos="84000">
                    <a:srgbClr val="92D05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02230"/>
                  <a:satOff val="-6819"/>
                  <a:lumOff val="-2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4912" tIns="184912" rIns="824193" bIns="824193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0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orme libre 26"/>
              <p:cNvSpPr/>
              <p:nvPr/>
            </p:nvSpPr>
            <p:spPr>
              <a:xfrm>
                <a:off x="6357793" y="2165787"/>
                <a:ext cx="1321519" cy="1276150"/>
              </a:xfrm>
              <a:custGeom>
                <a:avLst/>
                <a:gdLst>
                  <a:gd name="connsiteX0" fmla="*/ 0 w 2182642"/>
                  <a:gd name="connsiteY0" fmla="*/ 2182642 h 2182642"/>
                  <a:gd name="connsiteX1" fmla="*/ 2182642 w 2182642"/>
                  <a:gd name="connsiteY1" fmla="*/ 0 h 2182642"/>
                  <a:gd name="connsiteX2" fmla="*/ 2182642 w 2182642"/>
                  <a:gd name="connsiteY2" fmla="*/ 2182642 h 2182642"/>
                  <a:gd name="connsiteX3" fmla="*/ 0 w 2182642"/>
                  <a:gd name="connsiteY3" fmla="*/ 2182642 h 21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2642" h="2182642">
                    <a:moveTo>
                      <a:pt x="2182642" y="2182642"/>
                    </a:moveTo>
                    <a:cubicBezTo>
                      <a:pt x="977202" y="2182642"/>
                      <a:pt x="0" y="1205440"/>
                      <a:pt x="0" y="0"/>
                    </a:cubicBezTo>
                    <a:lnTo>
                      <a:pt x="2182642" y="0"/>
                    </a:lnTo>
                    <a:lnTo>
                      <a:pt x="2182642" y="2182642"/>
                    </a:lnTo>
                    <a:close/>
                  </a:path>
                </a:pathLst>
              </a:custGeom>
              <a:gradFill flip="none" rotWithShape="1">
                <a:gsLst>
                  <a:gs pos="83000">
                    <a:srgbClr val="E478FF"/>
                  </a:gs>
                  <a:gs pos="0">
                    <a:srgbClr val="CC00FF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4193" tIns="184912" rIns="184912" bIns="824192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05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e 33"/>
            <p:cNvGrpSpPr/>
            <p:nvPr/>
          </p:nvGrpSpPr>
          <p:grpSpPr>
            <a:xfrm>
              <a:off x="7333037" y="1658653"/>
              <a:ext cx="753591" cy="907333"/>
              <a:chOff x="4221531" y="2325324"/>
              <a:chExt cx="753591" cy="907333"/>
            </a:xfrm>
          </p:grpSpPr>
          <p:sp>
            <p:nvSpPr>
              <p:cNvPr id="35" name="Flèche en arc 34"/>
              <p:cNvSpPr/>
              <p:nvPr/>
            </p:nvSpPr>
            <p:spPr>
              <a:xfrm>
                <a:off x="4221531" y="2325324"/>
                <a:ext cx="753591" cy="655296"/>
              </a:xfrm>
              <a:prstGeom prst="circularArrow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lèche en arc 35"/>
              <p:cNvSpPr/>
              <p:nvPr/>
            </p:nvSpPr>
            <p:spPr>
              <a:xfrm rot="10800000">
                <a:off x="4221531" y="2577361"/>
                <a:ext cx="753591" cy="655296"/>
              </a:xfrm>
              <a:prstGeom prst="circularArrow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" name="Espace réservé du texte 2"/>
            <p:cNvSpPr txBox="1">
              <a:spLocks/>
            </p:cNvSpPr>
            <p:nvPr/>
          </p:nvSpPr>
          <p:spPr bwMode="auto">
            <a:xfrm>
              <a:off x="6804923" y="1492676"/>
              <a:ext cx="1077629" cy="3182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1320" tIns="35661" rIns="71320" bIns="35661" numCol="1" rtlCol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600" dirty="0" smtClean="0">
                  <a:cs typeface="Arial" panose="020B0604020202020204" pitchFamily="34" charset="0"/>
                  <a:sym typeface="Calibri" panose="020F0502020204030204" pitchFamily="34" charset="0"/>
                </a:rPr>
                <a:t>Cadrage</a:t>
              </a:r>
              <a:endParaRPr lang="fr-FR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Espace réservé du texte 2"/>
            <p:cNvSpPr txBox="1">
              <a:spLocks/>
            </p:cNvSpPr>
            <p:nvPr/>
          </p:nvSpPr>
          <p:spPr bwMode="auto">
            <a:xfrm>
              <a:off x="7848933" y="1508249"/>
              <a:ext cx="1077629" cy="3182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1320" tIns="35661" rIns="71320" bIns="35661" numCol="1" rtlCol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600" dirty="0" smtClean="0">
                  <a:cs typeface="Arial" panose="020B0604020202020204" pitchFamily="34" charset="0"/>
                  <a:sym typeface="Calibri" panose="020F0502020204030204" pitchFamily="34" charset="0"/>
                </a:rPr>
                <a:t>Analyse</a:t>
              </a:r>
              <a:endParaRPr lang="fr-FR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Espace réservé du texte 2"/>
            <p:cNvSpPr txBox="1">
              <a:spLocks/>
            </p:cNvSpPr>
            <p:nvPr/>
          </p:nvSpPr>
          <p:spPr bwMode="auto">
            <a:xfrm>
              <a:off x="7803893" y="2452328"/>
              <a:ext cx="1077629" cy="3182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1320" tIns="35661" rIns="71320" bIns="35661" numCol="1" rtlCol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600" dirty="0" smtClean="0">
                  <a:cs typeface="Arial" panose="020B0604020202020204" pitchFamily="34" charset="0"/>
                  <a:sym typeface="Calibri" panose="020F0502020204030204" pitchFamily="34" charset="0"/>
                </a:rPr>
                <a:t>Solution</a:t>
              </a:r>
              <a:endParaRPr lang="fr-FR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Espace réservé du texte 2"/>
            <p:cNvSpPr txBox="1">
              <a:spLocks/>
            </p:cNvSpPr>
            <p:nvPr/>
          </p:nvSpPr>
          <p:spPr bwMode="auto">
            <a:xfrm>
              <a:off x="6804923" y="2452328"/>
              <a:ext cx="1077629" cy="3182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1320" tIns="35661" rIns="71320" bIns="35661" numCol="1" rtlCol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Tx/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600" dirty="0" smtClean="0">
                  <a:cs typeface="Arial" panose="020B0604020202020204" pitchFamily="34" charset="0"/>
                  <a:sym typeface="Calibri" panose="020F0502020204030204" pitchFamily="34" charset="0"/>
                </a:rPr>
                <a:t>Action</a:t>
              </a:r>
              <a:endParaRPr lang="fr-FR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256553"/>
            <a:ext cx="2885114" cy="162147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32" name="Espace réservé du texte 2"/>
          <p:cNvSpPr txBox="1">
            <a:spLocks/>
          </p:cNvSpPr>
          <p:nvPr/>
        </p:nvSpPr>
        <p:spPr bwMode="auto">
          <a:xfrm>
            <a:off x="4425067" y="2659349"/>
            <a:ext cx="77016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rgbClr val="0070C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Source : R Bachelet</a:t>
            </a:r>
            <a:endParaRPr lang="fr-CH" sz="1800" dirty="0" smtClean="0">
              <a:solidFill>
                <a:srgbClr val="0070C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Espace réservé du texte 2"/>
          <p:cNvSpPr txBox="1">
            <a:spLocks/>
          </p:cNvSpPr>
          <p:nvPr/>
        </p:nvSpPr>
        <p:spPr bwMode="auto">
          <a:xfrm>
            <a:off x="8274267" y="2621800"/>
            <a:ext cx="77016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rgbClr val="0070C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Source : R Bachelet</a:t>
            </a:r>
            <a:endParaRPr lang="fr-CH" sz="1800" dirty="0" smtClean="0">
              <a:solidFill>
                <a:srgbClr val="0070C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33053" y="38751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100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fr-FR" sz="2400" b="1" dirty="0" smtClean="0"/>
              <a:t>Origine des problèmes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99792" y="788114"/>
            <a:ext cx="625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Lors de la conception, en réunion, en résolution de problèmes…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084712"/>
            <a:ext cx="2344735" cy="17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39122"/>
            <a:ext cx="2344722" cy="234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6"/>
          <a:stretch/>
        </p:blipFill>
        <p:spPr>
          <a:xfrm>
            <a:off x="3391123" y="2919737"/>
            <a:ext cx="2268000" cy="196096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2705596" y="4880697"/>
            <a:ext cx="593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</a:t>
            </a:r>
            <a:r>
              <a:rPr lang="fr-FR" b="1" dirty="0" smtClean="0"/>
              <a:t>objections</a:t>
            </a:r>
            <a:r>
              <a:rPr lang="fr-FR" dirty="0" smtClean="0"/>
              <a:t> sont émises </a:t>
            </a:r>
            <a:r>
              <a:rPr lang="fr-FR" b="1" dirty="0" smtClean="0"/>
              <a:t>dès que la moindre idée apparaît</a:t>
            </a:r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5116535" y="5250029"/>
            <a:ext cx="369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Coévolution problèmes / solutions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 bwMode="auto">
          <a:xfrm>
            <a:off x="5243207" y="2602652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7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 bwMode="auto">
          <a:xfrm>
            <a:off x="8100392" y="3657134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8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5675255" y="4700512"/>
            <a:ext cx="77016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rgbClr val="0070C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Source : D Choulier, UTBM</a:t>
            </a:r>
            <a:endParaRPr lang="fr-CH" sz="1800" dirty="0" smtClean="0">
              <a:solidFill>
                <a:srgbClr val="0070C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3053" y="38751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844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2694038" y="502702"/>
            <a:ext cx="6302477" cy="36752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94039" y="120014"/>
            <a:ext cx="6332718" cy="45723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fr-F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Avant de commencer </a:t>
            </a:r>
            <a:endParaRPr lang="fr-FR" sz="2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2843808" y="1112465"/>
            <a:ext cx="6169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b="0" dirty="0">
                <a:solidFill>
                  <a:prstClr val="black"/>
                </a:solidFill>
                <a:latin typeface="Calibri" panose="020F0502020204030204" pitchFamily="34" charset="0"/>
              </a:rPr>
              <a:t>Confort de lecture ?</a:t>
            </a:r>
            <a:r>
              <a:rPr lang="fr-FR" sz="2333" b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699502" lvl="1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b="0" dirty="0">
                <a:solidFill>
                  <a:prstClr val="black"/>
                </a:solidFill>
                <a:latin typeface="Calibri" panose="020F0502020204030204" pitchFamily="34" charset="0"/>
              </a:rPr>
              <a:t>1080p/haute </a:t>
            </a:r>
            <a:r>
              <a:rPr lang="fr-FR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définition</a:t>
            </a:r>
          </a:p>
          <a:p>
            <a:pPr marL="699502" lvl="1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mode </a:t>
            </a:r>
            <a:r>
              <a:rPr lang="fr-FR" sz="2000" b="0" dirty="0">
                <a:solidFill>
                  <a:prstClr val="black"/>
                </a:solidFill>
                <a:latin typeface="Calibri" panose="020F0502020204030204" pitchFamily="34" charset="0"/>
              </a:rPr>
              <a:t>« plein écran </a:t>
            </a:r>
            <a:r>
              <a:rPr lang="fr-FR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»</a:t>
            </a:r>
          </a:p>
          <a:p>
            <a:pPr marL="699502" lvl="1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b="0" dirty="0">
                <a:solidFill>
                  <a:prstClr val="black"/>
                </a:solidFill>
                <a:latin typeface="Calibri" panose="020F0502020204030204" pitchFamily="34" charset="0"/>
              </a:rPr>
              <a:t>m</a:t>
            </a:r>
            <a:r>
              <a:rPr lang="fr-FR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ettre </a:t>
            </a:r>
            <a:r>
              <a:rPr lang="fr-FR" sz="2000" b="0" dirty="0">
                <a:solidFill>
                  <a:prstClr val="black"/>
                </a:solidFill>
                <a:latin typeface="Calibri" panose="020F0502020204030204" pitchFamily="34" charset="0"/>
              </a:rPr>
              <a:t>en pause, varier la vitesse </a:t>
            </a:r>
            <a:r>
              <a:rPr lang="fr-FR" sz="1600" b="0" dirty="0">
                <a:latin typeface="Calibri" panose="020F0502020204030204" pitchFamily="34" charset="0"/>
                <a:hlinkClick r:id="rId3"/>
              </a:rPr>
              <a:t>youtube.com/html5</a:t>
            </a:r>
            <a:endParaRPr lang="fr-FR" sz="1600" b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659903" y="4617630"/>
            <a:ext cx="515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2" indent="-457182" defTabSz="449245"/>
            <a:r>
              <a:rPr lang="fr-FR" sz="2000" b="0" dirty="0">
                <a:solidFill>
                  <a:srgbClr val="C00000"/>
                </a:solidFill>
                <a:latin typeface="Calibri" panose="020F0502020204030204" pitchFamily="34" charset="0"/>
              </a:rPr>
              <a:t>Cours distribué sous licence </a:t>
            </a:r>
            <a:r>
              <a:rPr lang="fr-FR" sz="20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Creative</a:t>
            </a:r>
            <a:r>
              <a:rPr lang="fr-FR" sz="2000" b="0" dirty="0">
                <a:solidFill>
                  <a:srgbClr val="C00000"/>
                </a:solidFill>
                <a:latin typeface="Calibri" panose="020F0502020204030204" pitchFamily="34" charset="0"/>
              </a:rPr>
              <a:t> Commons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2843808" y="2497460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b="0" dirty="0">
                <a:solidFill>
                  <a:prstClr val="black"/>
                </a:solidFill>
                <a:latin typeface="Calibri" panose="020F0502020204030204" pitchFamily="34" charset="0"/>
                <a:hlinkClick r:id="rId4"/>
              </a:rPr>
              <a:t>gestiondeprojet.pm</a:t>
            </a:r>
            <a:r>
              <a:rPr lang="fr-FR" sz="2800" b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699502" lvl="1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Originaux des diapositives, vidéos HD en téléchargement </a:t>
            </a:r>
          </a:p>
          <a:p>
            <a:pPr marL="699502" lvl="1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Quiz, modèles, exercices, prise de notes partagées</a:t>
            </a:r>
          </a:p>
          <a:p>
            <a:pPr marL="699502" lvl="1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Valider vos compétences : MOOC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GdP</a:t>
            </a: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Shape 87"/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20" y="5007520"/>
            <a:ext cx="14303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4"/>
          <p:cNvSpPr txBox="1"/>
          <p:nvPr/>
        </p:nvSpPr>
        <p:spPr>
          <a:xfrm>
            <a:off x="352334" y="311233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66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fr-FR" sz="2400" b="1" dirty="0" smtClean="0"/>
              <a:t>Origine des problèmes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28429" y="728564"/>
            <a:ext cx="661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Une hypothèse. </a:t>
            </a:r>
            <a:endParaRPr lang="fr-FR" b="1" dirty="0"/>
          </a:p>
          <a:p>
            <a:r>
              <a:rPr lang="fr-FR" dirty="0" smtClean="0"/>
              <a:t>Chaque choix ou proposition entraîne de </a:t>
            </a:r>
            <a:r>
              <a:rPr lang="fr-FR" b="1" dirty="0" smtClean="0"/>
              <a:t>multiples</a:t>
            </a:r>
            <a:r>
              <a:rPr lang="fr-FR" dirty="0" smtClean="0"/>
              <a:t> conséquences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664855" y="1490376"/>
            <a:ext cx="1085184" cy="999853"/>
            <a:chOff x="3664855" y="1490376"/>
            <a:chExt cx="1085184" cy="999853"/>
          </a:xfrm>
        </p:grpSpPr>
        <p:sp>
          <p:nvSpPr>
            <p:cNvPr id="4" name="Ellipse 3"/>
            <p:cNvSpPr>
              <a:spLocks/>
            </p:cNvSpPr>
            <p:nvPr/>
          </p:nvSpPr>
          <p:spPr>
            <a:xfrm>
              <a:off x="3716493" y="1490376"/>
              <a:ext cx="1033546" cy="389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Objectif</a:t>
              </a:r>
              <a:endParaRPr lang="fr-FR" dirty="0"/>
            </a:p>
          </p:txBody>
        </p:sp>
        <p:sp>
          <p:nvSpPr>
            <p:cNvPr id="11" name="Ellipse 10"/>
            <p:cNvSpPr>
              <a:spLocks/>
            </p:cNvSpPr>
            <p:nvPr/>
          </p:nvSpPr>
          <p:spPr>
            <a:xfrm>
              <a:off x="3664855" y="2100716"/>
              <a:ext cx="1085183" cy="38951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Moyen 1</a:t>
              </a:r>
              <a:endParaRPr lang="fr-FR" dirty="0"/>
            </a:p>
          </p:txBody>
        </p:sp>
        <p:cxnSp>
          <p:nvCxnSpPr>
            <p:cNvPr id="6" name="Connecteur droit avec flèche 5"/>
            <p:cNvCxnSpPr>
              <a:stCxn id="11" idx="0"/>
              <a:endCxn id="4" idx="4"/>
            </p:cNvCxnSpPr>
            <p:nvPr/>
          </p:nvCxnSpPr>
          <p:spPr>
            <a:xfrm flipV="1">
              <a:off x="4207448" y="1879889"/>
              <a:ext cx="25819" cy="22082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2620708" y="1490371"/>
            <a:ext cx="6148666" cy="610345"/>
            <a:chOff x="2620708" y="1490371"/>
            <a:chExt cx="6148666" cy="610345"/>
          </a:xfrm>
        </p:grpSpPr>
        <p:sp>
          <p:nvSpPr>
            <p:cNvPr id="12" name="Ellipse 11"/>
            <p:cNvSpPr>
              <a:spLocks/>
            </p:cNvSpPr>
            <p:nvPr/>
          </p:nvSpPr>
          <p:spPr>
            <a:xfrm>
              <a:off x="4864878" y="1490375"/>
              <a:ext cx="976122" cy="38951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Effet</a:t>
              </a:r>
              <a:endParaRPr lang="fr-FR" dirty="0"/>
            </a:p>
          </p:txBody>
        </p:sp>
        <p:sp>
          <p:nvSpPr>
            <p:cNvPr id="13" name="Ellipse 12"/>
            <p:cNvSpPr>
              <a:spLocks/>
            </p:cNvSpPr>
            <p:nvPr/>
          </p:nvSpPr>
          <p:spPr>
            <a:xfrm>
              <a:off x="2759012" y="1490371"/>
              <a:ext cx="756518" cy="38951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Effet</a:t>
              </a:r>
              <a:endParaRPr lang="fr-FR" dirty="0"/>
            </a:p>
          </p:txBody>
        </p:sp>
        <p:sp>
          <p:nvSpPr>
            <p:cNvPr id="14" name="Ellipse 13"/>
            <p:cNvSpPr>
              <a:spLocks/>
            </p:cNvSpPr>
            <p:nvPr/>
          </p:nvSpPr>
          <p:spPr>
            <a:xfrm>
              <a:off x="6242934" y="1565582"/>
              <a:ext cx="1205801" cy="2767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Effet</a:t>
              </a:r>
              <a:endParaRPr lang="fr-FR" dirty="0"/>
            </a:p>
          </p:txBody>
        </p:sp>
        <p:sp>
          <p:nvSpPr>
            <p:cNvPr id="15" name="Ellipse 14"/>
            <p:cNvSpPr>
              <a:spLocks/>
            </p:cNvSpPr>
            <p:nvPr/>
          </p:nvSpPr>
          <p:spPr>
            <a:xfrm>
              <a:off x="7563573" y="1565582"/>
              <a:ext cx="1205801" cy="27672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Effet</a:t>
              </a:r>
              <a:endParaRPr lang="fr-FR" dirty="0"/>
            </a:p>
          </p:txBody>
        </p:sp>
        <p:cxnSp>
          <p:nvCxnSpPr>
            <p:cNvPr id="18" name="Connecteur droit avec flèche 17"/>
            <p:cNvCxnSpPr>
              <a:stCxn id="11" idx="0"/>
              <a:endCxn id="13" idx="4"/>
            </p:cNvCxnSpPr>
            <p:nvPr/>
          </p:nvCxnSpPr>
          <p:spPr>
            <a:xfrm flipH="1" flipV="1">
              <a:off x="3137272" y="1879889"/>
              <a:ext cx="1070176" cy="22082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>
              <a:stCxn id="11" idx="0"/>
              <a:endCxn id="12" idx="4"/>
            </p:cNvCxnSpPr>
            <p:nvPr/>
          </p:nvCxnSpPr>
          <p:spPr>
            <a:xfrm flipV="1">
              <a:off x="4207448" y="1879888"/>
              <a:ext cx="1145492" cy="22082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stCxn id="11" idx="0"/>
              <a:endCxn id="14" idx="4"/>
            </p:cNvCxnSpPr>
            <p:nvPr/>
          </p:nvCxnSpPr>
          <p:spPr>
            <a:xfrm flipV="1">
              <a:off x="4207448" y="1842303"/>
              <a:ext cx="2638388" cy="258413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stCxn id="11" idx="0"/>
              <a:endCxn id="15" idx="4"/>
            </p:cNvCxnSpPr>
            <p:nvPr/>
          </p:nvCxnSpPr>
          <p:spPr>
            <a:xfrm flipV="1">
              <a:off x="4207448" y="1842303"/>
              <a:ext cx="3959027" cy="258413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1" idx="0"/>
            </p:cNvCxnSpPr>
            <p:nvPr/>
          </p:nvCxnSpPr>
          <p:spPr>
            <a:xfrm flipH="1" flipV="1">
              <a:off x="2620708" y="1879888"/>
              <a:ext cx="1586739" cy="22082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3596968" y="3238480"/>
            <a:ext cx="2055151" cy="1133108"/>
            <a:chOff x="3596968" y="3238480"/>
            <a:chExt cx="2055151" cy="1133108"/>
          </a:xfrm>
        </p:grpSpPr>
        <p:sp>
          <p:nvSpPr>
            <p:cNvPr id="33" name="Ellipse 32"/>
            <p:cNvSpPr>
              <a:spLocks/>
            </p:cNvSpPr>
            <p:nvPr/>
          </p:nvSpPr>
          <p:spPr>
            <a:xfrm>
              <a:off x="3596968" y="3238480"/>
              <a:ext cx="1153072" cy="389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Objectif</a:t>
              </a:r>
              <a:endParaRPr lang="fr-FR" dirty="0"/>
            </a:p>
          </p:txBody>
        </p:sp>
        <p:sp>
          <p:nvSpPr>
            <p:cNvPr id="34" name="Ellipse 33"/>
            <p:cNvSpPr>
              <a:spLocks/>
            </p:cNvSpPr>
            <p:nvPr/>
          </p:nvSpPr>
          <p:spPr>
            <a:xfrm>
              <a:off x="4620044" y="3982075"/>
              <a:ext cx="1032075" cy="38951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Moyen 2</a:t>
              </a:r>
              <a:endParaRPr lang="fr-FR" dirty="0"/>
            </a:p>
          </p:txBody>
        </p:sp>
        <p:cxnSp>
          <p:nvCxnSpPr>
            <p:cNvPr id="39" name="Connecteur droit avec flèche 38"/>
            <p:cNvCxnSpPr>
              <a:stCxn id="34" idx="0"/>
              <a:endCxn id="33" idx="4"/>
            </p:cNvCxnSpPr>
            <p:nvPr/>
          </p:nvCxnSpPr>
          <p:spPr>
            <a:xfrm flipH="1" flipV="1">
              <a:off x="4173504" y="3627993"/>
              <a:ext cx="962578" cy="35408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620709" y="3238478"/>
            <a:ext cx="3171727" cy="743597"/>
            <a:chOff x="2620709" y="3238478"/>
            <a:chExt cx="3171727" cy="743597"/>
          </a:xfrm>
        </p:grpSpPr>
        <p:sp>
          <p:nvSpPr>
            <p:cNvPr id="35" name="Ellipse 34"/>
            <p:cNvSpPr>
              <a:spLocks/>
            </p:cNvSpPr>
            <p:nvPr/>
          </p:nvSpPr>
          <p:spPr>
            <a:xfrm>
              <a:off x="4813098" y="3238480"/>
              <a:ext cx="979338" cy="38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Effet</a:t>
              </a:r>
              <a:endParaRPr lang="fr-FR" dirty="0"/>
            </a:p>
          </p:txBody>
        </p:sp>
        <p:sp>
          <p:nvSpPr>
            <p:cNvPr id="36" name="Ellipse 35"/>
            <p:cNvSpPr>
              <a:spLocks/>
            </p:cNvSpPr>
            <p:nvPr/>
          </p:nvSpPr>
          <p:spPr>
            <a:xfrm>
              <a:off x="2620709" y="3238478"/>
              <a:ext cx="894822" cy="3895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Effet</a:t>
              </a:r>
              <a:endParaRPr lang="fr-FR" dirty="0"/>
            </a:p>
          </p:txBody>
        </p:sp>
        <p:cxnSp>
          <p:nvCxnSpPr>
            <p:cNvPr id="40" name="Connecteur droit avec flèche 39"/>
            <p:cNvCxnSpPr>
              <a:stCxn id="34" idx="0"/>
              <a:endCxn id="36" idx="4"/>
            </p:cNvCxnSpPr>
            <p:nvPr/>
          </p:nvCxnSpPr>
          <p:spPr>
            <a:xfrm flipH="1" flipV="1">
              <a:off x="3068120" y="3627992"/>
              <a:ext cx="2067962" cy="354083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>
              <a:stCxn id="34" idx="0"/>
              <a:endCxn id="35" idx="4"/>
            </p:cNvCxnSpPr>
            <p:nvPr/>
          </p:nvCxnSpPr>
          <p:spPr>
            <a:xfrm flipV="1">
              <a:off x="5136082" y="3627992"/>
              <a:ext cx="166685" cy="354083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>
              <a:stCxn id="34" idx="0"/>
            </p:cNvCxnSpPr>
            <p:nvPr/>
          </p:nvCxnSpPr>
          <p:spPr>
            <a:xfrm flipH="1" flipV="1">
              <a:off x="2865434" y="3753220"/>
              <a:ext cx="2270648" cy="228855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0" name="Groupe 2059"/>
          <p:cNvGrpSpPr/>
          <p:nvPr/>
        </p:nvGrpSpPr>
        <p:grpSpPr>
          <a:xfrm>
            <a:off x="5500975" y="2899441"/>
            <a:ext cx="3247490" cy="1139678"/>
            <a:chOff x="6241217" y="3632260"/>
            <a:chExt cx="4038018" cy="1520251"/>
          </a:xfrm>
        </p:grpSpPr>
        <p:sp>
          <p:nvSpPr>
            <p:cNvPr id="37" name="Ellipse 36"/>
            <p:cNvSpPr>
              <a:spLocks/>
            </p:cNvSpPr>
            <p:nvPr/>
          </p:nvSpPr>
          <p:spPr>
            <a:xfrm>
              <a:off x="7110883" y="4176029"/>
              <a:ext cx="1512168" cy="389513"/>
            </a:xfrm>
            <a:prstGeom prst="ellipse">
              <a:avLst/>
            </a:prstGeom>
            <a:solidFill>
              <a:srgbClr val="C0C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Effet</a:t>
              </a:r>
              <a:endParaRPr lang="fr-FR" dirty="0"/>
            </a:p>
          </p:txBody>
        </p:sp>
        <p:sp>
          <p:nvSpPr>
            <p:cNvPr id="38" name="Ellipse 37"/>
            <p:cNvSpPr>
              <a:spLocks/>
            </p:cNvSpPr>
            <p:nvPr/>
          </p:nvSpPr>
          <p:spPr>
            <a:xfrm>
              <a:off x="8767067" y="4176029"/>
              <a:ext cx="1512168" cy="389513"/>
            </a:xfrm>
            <a:prstGeom prst="ellipse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Effet</a:t>
              </a:r>
              <a:endParaRPr lang="fr-FR" dirty="0"/>
            </a:p>
          </p:txBody>
        </p:sp>
        <p:cxnSp>
          <p:nvCxnSpPr>
            <p:cNvPr id="42" name="Connecteur droit avec flèche 41"/>
            <p:cNvCxnSpPr>
              <a:stCxn id="34" idx="7"/>
              <a:endCxn id="37" idx="4"/>
            </p:cNvCxnSpPr>
            <p:nvPr/>
          </p:nvCxnSpPr>
          <p:spPr>
            <a:xfrm flipV="1">
              <a:off x="6241217" y="4565542"/>
              <a:ext cx="1625750" cy="58696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>
              <a:stCxn id="34" idx="7"/>
              <a:endCxn id="38" idx="4"/>
            </p:cNvCxnSpPr>
            <p:nvPr/>
          </p:nvCxnSpPr>
          <p:spPr>
            <a:xfrm flipV="1">
              <a:off x="6241217" y="4565542"/>
              <a:ext cx="3281935" cy="58696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51"/>
            <p:cNvSpPr>
              <a:spLocks/>
            </p:cNvSpPr>
            <p:nvPr/>
          </p:nvSpPr>
          <p:spPr>
            <a:xfrm>
              <a:off x="7308304" y="3632260"/>
              <a:ext cx="1512168" cy="389513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1200" dirty="0" smtClean="0"/>
                <a:t>Effet</a:t>
              </a:r>
              <a:endParaRPr lang="fr-FR" dirty="0"/>
            </a:p>
          </p:txBody>
        </p:sp>
        <p:cxnSp>
          <p:nvCxnSpPr>
            <p:cNvPr id="53" name="Connecteur droit avec flèche 52"/>
            <p:cNvCxnSpPr>
              <a:stCxn id="34" idx="7"/>
              <a:endCxn id="52" idx="3"/>
            </p:cNvCxnSpPr>
            <p:nvPr/>
          </p:nvCxnSpPr>
          <p:spPr>
            <a:xfrm flipV="1">
              <a:off x="6241217" y="3964730"/>
              <a:ext cx="1288539" cy="118778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ZoneTexte 94"/>
          <p:cNvSpPr txBox="1"/>
          <p:nvPr/>
        </p:nvSpPr>
        <p:spPr>
          <a:xfrm>
            <a:off x="6923297" y="4225652"/>
            <a:ext cx="217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Effets </a:t>
            </a:r>
            <a:r>
              <a:rPr lang="fr-FR" b="1" u="sng" dirty="0" smtClean="0"/>
              <a:t>CONTINGENTS</a:t>
            </a:r>
            <a:endParaRPr lang="fr-FR" sz="1400" b="1" u="sng" dirty="0" smtClean="0"/>
          </a:p>
        </p:txBody>
      </p:sp>
      <p:sp>
        <p:nvSpPr>
          <p:cNvPr id="96" name="ZoneTexte 95"/>
          <p:cNvSpPr txBox="1"/>
          <p:nvPr/>
        </p:nvSpPr>
        <p:spPr>
          <a:xfrm>
            <a:off x="2588982" y="4657700"/>
            <a:ext cx="6615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est </a:t>
            </a:r>
            <a:r>
              <a:rPr lang="fr-FR" b="1" dirty="0" smtClean="0"/>
              <a:t>impossible de prévoir toutes les conséquences </a:t>
            </a:r>
            <a:r>
              <a:rPr lang="fr-FR" dirty="0" smtClean="0"/>
              <a:t>au moment où ces choix sont proposés </a:t>
            </a:r>
            <a:r>
              <a:rPr lang="fr-FR" sz="1400" dirty="0" smtClean="0"/>
              <a:t>(Manque de connaissances, capacité limitée de traitement de l’information, difficulté de représentation, interactions multiples avec les autres choix, complexité…)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333053" y="38751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892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50639" y="673023"/>
            <a:ext cx="339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exemples ?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23528" y="38747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39" y="1244523"/>
            <a:ext cx="2417370" cy="16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02" y="1042355"/>
            <a:ext cx="2083447" cy="16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01" y="4040151"/>
            <a:ext cx="2289591" cy="15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94" y="4040151"/>
            <a:ext cx="2108008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6" y="3595465"/>
            <a:ext cx="1252434" cy="13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fficher l'image d'orig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76" y="1915486"/>
            <a:ext cx="1643814" cy="12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fr-FR" sz="2400" b="1" dirty="0" smtClean="0"/>
              <a:t>Origine des problèmes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 bwMode="auto">
          <a:xfrm>
            <a:off x="8330952" y="2848620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0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 bwMode="auto">
          <a:xfrm>
            <a:off x="6236098" y="3145955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1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 bwMode="auto">
          <a:xfrm>
            <a:off x="3599892" y="2968064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2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 bwMode="auto">
          <a:xfrm>
            <a:off x="6084168" y="4992675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3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 bwMode="auto">
          <a:xfrm>
            <a:off x="8623199" y="5317825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4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 bwMode="auto">
          <a:xfrm>
            <a:off x="4744752" y="5390479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5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473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fr-FR" sz="2400" b="1" dirty="0" smtClean="0"/>
              <a:t>Objectifs du RIF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0639" y="673023"/>
            <a:ext cx="166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problème ?</a:t>
            </a:r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2578088" y="1680276"/>
            <a:ext cx="5144008" cy="620561"/>
            <a:chOff x="2578088" y="1671684"/>
            <a:chExt cx="5144008" cy="620561"/>
          </a:xfrm>
        </p:grpSpPr>
        <p:sp>
          <p:nvSpPr>
            <p:cNvPr id="46" name="ZoneTexte 45"/>
            <p:cNvSpPr txBox="1"/>
            <p:nvPr/>
          </p:nvSpPr>
          <p:spPr>
            <a:xfrm>
              <a:off x="2578088" y="1922913"/>
              <a:ext cx="2093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Nouveau problème</a:t>
              </a:r>
            </a:p>
          </p:txBody>
        </p:sp>
        <p:cxnSp>
          <p:nvCxnSpPr>
            <p:cNvPr id="49" name="Connecteur en arc 48"/>
            <p:cNvCxnSpPr>
              <a:stCxn id="45" idx="2"/>
              <a:endCxn id="46" idx="0"/>
            </p:cNvCxnSpPr>
            <p:nvPr/>
          </p:nvCxnSpPr>
          <p:spPr>
            <a:xfrm rot="5400000">
              <a:off x="5547820" y="-251363"/>
              <a:ext cx="251230" cy="4097323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>
            <a:off x="2841293" y="4513684"/>
            <a:ext cx="3888432" cy="1174805"/>
            <a:chOff x="2841293" y="4513684"/>
            <a:chExt cx="3888432" cy="1174805"/>
          </a:xfrm>
        </p:grpSpPr>
        <p:sp>
          <p:nvSpPr>
            <p:cNvPr id="27" name="ZoneTexte 26"/>
            <p:cNvSpPr txBox="1"/>
            <p:nvPr/>
          </p:nvSpPr>
          <p:spPr>
            <a:xfrm>
              <a:off x="2843808" y="4513684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Idéalement sans nouveaux effets contingents</a:t>
              </a:r>
              <a:endParaRPr lang="fr-FR" dirty="0">
                <a:solidFill>
                  <a:srgbClr val="0000FF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841293" y="5226824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00FF"/>
                  </a:solidFill>
                </a:rPr>
                <a:t>On acceptera une solution partiellement innovante si peu d’effets contingents ou des effets gérables.</a:t>
              </a:r>
              <a:endParaRPr lang="fr-FR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23528" y="424481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4671457" y="2124763"/>
            <a:ext cx="4472543" cy="595155"/>
            <a:chOff x="4671457" y="2116171"/>
            <a:chExt cx="4472543" cy="595155"/>
          </a:xfrm>
        </p:grpSpPr>
        <p:cxnSp>
          <p:nvCxnSpPr>
            <p:cNvPr id="20" name="Connecteur en arc 19"/>
            <p:cNvCxnSpPr>
              <a:stCxn id="46" idx="3"/>
              <a:endCxn id="30" idx="0"/>
            </p:cNvCxnSpPr>
            <p:nvPr/>
          </p:nvCxnSpPr>
          <p:spPr>
            <a:xfrm>
              <a:off x="4671457" y="2116171"/>
              <a:ext cx="3050639" cy="225823"/>
            </a:xfrm>
            <a:prstGeom prst="curvedConnector2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6300192" y="2341994"/>
              <a:ext cx="2843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Une proposition de solution</a:t>
              </a:r>
              <a:endParaRPr lang="fr-FR" dirty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578087" y="2728509"/>
            <a:ext cx="5144010" cy="707922"/>
            <a:chOff x="2578087" y="2719917"/>
            <a:chExt cx="5144010" cy="707922"/>
          </a:xfrm>
        </p:grpSpPr>
        <p:sp>
          <p:nvSpPr>
            <p:cNvPr id="31" name="ZoneTexte 30"/>
            <p:cNvSpPr txBox="1"/>
            <p:nvPr/>
          </p:nvSpPr>
          <p:spPr>
            <a:xfrm>
              <a:off x="2578087" y="3058507"/>
              <a:ext cx="2093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Nouveau problème</a:t>
              </a:r>
            </a:p>
          </p:txBody>
        </p:sp>
        <p:cxnSp>
          <p:nvCxnSpPr>
            <p:cNvPr id="32" name="Connecteur en arc 31"/>
            <p:cNvCxnSpPr>
              <a:stCxn id="30" idx="2"/>
              <a:endCxn id="31" idx="0"/>
            </p:cNvCxnSpPr>
            <p:nvPr/>
          </p:nvCxnSpPr>
          <p:spPr>
            <a:xfrm rot="5400000">
              <a:off x="5504140" y="840550"/>
              <a:ext cx="338589" cy="409732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4211960" y="866281"/>
            <a:ext cx="4932040" cy="805402"/>
            <a:chOff x="4211960" y="857689"/>
            <a:chExt cx="4932040" cy="805402"/>
          </a:xfrm>
        </p:grpSpPr>
        <p:sp>
          <p:nvSpPr>
            <p:cNvPr id="45" name="ZoneTexte 44"/>
            <p:cNvSpPr txBox="1"/>
            <p:nvPr/>
          </p:nvSpPr>
          <p:spPr>
            <a:xfrm>
              <a:off x="6300192" y="1293759"/>
              <a:ext cx="2843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Une proposition de solution</a:t>
              </a:r>
              <a:endParaRPr lang="fr-FR" dirty="0"/>
            </a:p>
          </p:txBody>
        </p:sp>
        <p:cxnSp>
          <p:nvCxnSpPr>
            <p:cNvPr id="33" name="Connecteur en arc 32"/>
            <p:cNvCxnSpPr>
              <a:stCxn id="2" idx="3"/>
              <a:endCxn id="45" idx="0"/>
            </p:cNvCxnSpPr>
            <p:nvPr/>
          </p:nvCxnSpPr>
          <p:spPr>
            <a:xfrm>
              <a:off x="4211960" y="857689"/>
              <a:ext cx="3510136" cy="436070"/>
            </a:xfrm>
            <a:prstGeom prst="curvedConnector2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4671456" y="3251765"/>
            <a:ext cx="4340005" cy="1229677"/>
            <a:chOff x="4671456" y="3251765"/>
            <a:chExt cx="4340005" cy="1229677"/>
          </a:xfrm>
        </p:grpSpPr>
        <p:sp>
          <p:nvSpPr>
            <p:cNvPr id="47" name="ZoneTexte 46"/>
            <p:cNvSpPr txBox="1"/>
            <p:nvPr/>
          </p:nvSpPr>
          <p:spPr>
            <a:xfrm>
              <a:off x="4871516" y="3477587"/>
              <a:ext cx="4139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Proposition d’une solution « innovante »</a:t>
              </a:r>
              <a:endParaRPr lang="fr-FR" dirty="0"/>
            </a:p>
          </p:txBody>
        </p:sp>
        <p:cxnSp>
          <p:nvCxnSpPr>
            <p:cNvPr id="41" name="Connecteur en arc 40"/>
            <p:cNvCxnSpPr>
              <a:stCxn id="31" idx="3"/>
              <a:endCxn id="47" idx="0"/>
            </p:cNvCxnSpPr>
            <p:nvPr/>
          </p:nvCxnSpPr>
          <p:spPr>
            <a:xfrm>
              <a:off x="4671456" y="3251765"/>
              <a:ext cx="2270033" cy="225822"/>
            </a:xfrm>
            <a:prstGeom prst="curvedConnector2">
              <a:avLst/>
            </a:prstGeom>
            <a:ln w="254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6444208" y="3896667"/>
              <a:ext cx="1246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solidFill>
                    <a:srgbClr val="00B050"/>
                  </a:solidFill>
                </a:rPr>
                <a:t>STOP</a:t>
              </a: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190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/>
          <a:lstStyle/>
          <a:p>
            <a:r>
              <a:rPr lang="fr-FR" sz="2400" dirty="0" smtClean="0"/>
              <a:t>Synthèse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46183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78088" y="4156660"/>
            <a:ext cx="646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</a:rPr>
              <a:t>OBJECTIF DU RIF :</a:t>
            </a:r>
          </a:p>
          <a:p>
            <a:r>
              <a:rPr lang="fr-FR" sz="1600" b="1" dirty="0" smtClean="0">
                <a:solidFill>
                  <a:srgbClr val="0000FF"/>
                </a:solidFill>
              </a:rPr>
              <a:t>Viser des solutions (qui sont des réponses au problème) qui ne génèrent pas de nouveau problème… ou des nouveaux problèmes acceptables.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13771" y="672197"/>
            <a:ext cx="3619930" cy="40011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Dissocier les </a:t>
            </a:r>
            <a:r>
              <a:rPr lang="fr-FR" sz="2000" b="1" dirty="0" smtClean="0"/>
              <a:t>DÉFINITIONS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753250" y="3537510"/>
            <a:ext cx="2970878" cy="40011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SOLUTION </a:t>
            </a:r>
            <a:r>
              <a:rPr lang="fr-FR" sz="2000" dirty="0" smtClean="0"/>
              <a:t>et</a:t>
            </a:r>
            <a:r>
              <a:rPr lang="fr-FR" sz="2000" b="1" dirty="0" smtClean="0"/>
              <a:t> </a:t>
            </a:r>
            <a:r>
              <a:rPr lang="fr-FR" sz="2000" b="1" dirty="0"/>
              <a:t>PROBLÉMES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28096" y="3537510"/>
            <a:ext cx="2185278" cy="40011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MOYENS </a:t>
            </a:r>
            <a:r>
              <a:rPr lang="fr-FR" sz="2000" dirty="0" smtClean="0"/>
              <a:t>et</a:t>
            </a:r>
            <a:r>
              <a:rPr lang="fr-FR" sz="2000" b="1" dirty="0" smtClean="0"/>
              <a:t> EFFETS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582342" y="13093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Proposition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555776" y="1801836"/>
            <a:ext cx="135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00FF"/>
                </a:solidFill>
              </a:rPr>
              <a:t>SANS effet contingents</a:t>
            </a:r>
            <a:endParaRPr lang="fr-FR" sz="1200" dirty="0">
              <a:solidFill>
                <a:srgbClr val="0000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118139" y="1819861"/>
            <a:ext cx="135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00FF"/>
                </a:solidFill>
              </a:rPr>
              <a:t>AVEC effet contingents</a:t>
            </a:r>
            <a:endParaRPr lang="fr-FR" sz="1200" dirty="0">
              <a:solidFill>
                <a:srgbClr val="0000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376194" y="2498852"/>
            <a:ext cx="177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00FF"/>
                </a:solidFill>
              </a:rPr>
              <a:t>Effets contingents acceptés</a:t>
            </a:r>
            <a:endParaRPr lang="fr-FR" sz="1200" dirty="0">
              <a:solidFill>
                <a:srgbClr val="0000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97766" y="2503742"/>
            <a:ext cx="155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00FF"/>
                </a:solidFill>
              </a:rPr>
              <a:t>Effets contingents refusés</a:t>
            </a:r>
            <a:endParaRPr lang="fr-FR" sz="1200" dirty="0">
              <a:solidFill>
                <a:srgbClr val="0000FF"/>
              </a:solidFill>
            </a:endParaRPr>
          </a:p>
        </p:txBody>
      </p:sp>
      <p:cxnSp>
        <p:nvCxnSpPr>
          <p:cNvPr id="27" name="Connecteur droit avec flèche 26"/>
          <p:cNvCxnSpPr>
            <a:stCxn id="10" idx="2"/>
            <a:endCxn id="24" idx="0"/>
          </p:cNvCxnSpPr>
          <p:nvPr/>
        </p:nvCxnSpPr>
        <p:spPr>
          <a:xfrm>
            <a:off x="4230414" y="1678704"/>
            <a:ext cx="567352" cy="14115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3209167" y="2353444"/>
            <a:ext cx="0" cy="10286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4" idx="2"/>
            <a:endCxn id="26" idx="0"/>
          </p:cNvCxnSpPr>
          <p:nvPr/>
        </p:nvCxnSpPr>
        <p:spPr>
          <a:xfrm>
            <a:off x="4797766" y="2281526"/>
            <a:ext cx="777923" cy="22221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24" idx="2"/>
            <a:endCxn id="25" idx="0"/>
          </p:cNvCxnSpPr>
          <p:nvPr/>
        </p:nvCxnSpPr>
        <p:spPr>
          <a:xfrm flipH="1">
            <a:off x="4262129" y="2281526"/>
            <a:ext cx="535637" cy="21732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3523611" y="2965407"/>
            <a:ext cx="666510" cy="416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5292080" y="297657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10" idx="2"/>
            <a:endCxn id="23" idx="0"/>
          </p:cNvCxnSpPr>
          <p:nvPr/>
        </p:nvCxnSpPr>
        <p:spPr>
          <a:xfrm flipH="1">
            <a:off x="3235403" y="1678704"/>
            <a:ext cx="995011" cy="1231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 rot="16200000">
            <a:off x="2672113" y="2627575"/>
            <a:ext cx="700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B050"/>
                </a:solidFill>
              </a:rPr>
              <a:t>(Rare)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7763360" y="1776814"/>
            <a:ext cx="135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00FF"/>
                </a:solidFill>
              </a:rPr>
              <a:t>Objectifs &amp; Résultats</a:t>
            </a:r>
            <a:endParaRPr lang="fr-FR" sz="1200" dirty="0">
              <a:solidFill>
                <a:srgbClr val="0000FF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414326" y="1797972"/>
            <a:ext cx="135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00FF"/>
                </a:solidFill>
              </a:rPr>
              <a:t>Choix, paramètres de réglage</a:t>
            </a:r>
            <a:endParaRPr lang="fr-FR" sz="1200" dirty="0">
              <a:solidFill>
                <a:srgbClr val="0000FF"/>
              </a:solidFill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7164288" y="2379992"/>
            <a:ext cx="0" cy="10286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8460432" y="2379992"/>
            <a:ext cx="0" cy="10286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>
            <a:stCxn id="16" idx="3"/>
            <a:endCxn id="10" idx="3"/>
          </p:cNvCxnSpPr>
          <p:nvPr/>
        </p:nvCxnSpPr>
        <p:spPr>
          <a:xfrm flipH="1" flipV="1">
            <a:off x="4878486" y="1494038"/>
            <a:ext cx="845642" cy="2243527"/>
          </a:xfrm>
          <a:prstGeom prst="bentConnector3">
            <a:avLst>
              <a:gd name="adj1" fmla="val -6017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1869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 16"/>
          <p:cNvSpPr/>
          <p:nvPr/>
        </p:nvSpPr>
        <p:spPr>
          <a:xfrm>
            <a:off x="2771775" y="4624023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>
            <a:gsLst>
              <a:gs pos="0">
                <a:srgbClr val="333333"/>
              </a:gs>
              <a:gs pos="51000">
                <a:srgbClr val="4D4D4D"/>
              </a:gs>
              <a:gs pos="100000">
                <a:srgbClr val="333333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4 : Synthèse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2771800" y="49188"/>
            <a:ext cx="6172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kern="0" dirty="0" smtClean="0">
                <a:cs typeface="Arial" panose="020B0604020202020204" pitchFamily="34" charset="0"/>
              </a:rPr>
              <a:t>Contenus du cours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2790469" y="1115120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FF5050"/>
              </a:gs>
              <a:gs pos="100000">
                <a:srgbClr val="FF0000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1 : 40 principes </a:t>
            </a:r>
          </a:p>
        </p:txBody>
      </p:sp>
      <p:sp>
        <p:nvSpPr>
          <p:cNvPr id="29" name="Forme libre 28"/>
          <p:cNvSpPr/>
          <p:nvPr/>
        </p:nvSpPr>
        <p:spPr>
          <a:xfrm>
            <a:off x="2771775" y="1719249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2 : Résolution Idéale 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3744163" y="2747507"/>
            <a:ext cx="5400000" cy="360000"/>
          </a:xfrm>
          <a:custGeom>
            <a:avLst/>
            <a:gdLst>
              <a:gd name="connsiteX0" fmla="*/ 0 w 4572263"/>
              <a:gd name="connsiteY0" fmla="*/ 0 h 609525"/>
              <a:gd name="connsiteX1" fmla="*/ 4572263 w 4572263"/>
              <a:gd name="connsiteY1" fmla="*/ 0 h 609525"/>
              <a:gd name="connsiteX2" fmla="*/ 4572263 w 4572263"/>
              <a:gd name="connsiteY2" fmla="*/ 609525 h 609525"/>
              <a:gd name="connsiteX3" fmla="*/ 0 w 4572263"/>
              <a:gd name="connsiteY3" fmla="*/ 609525 h 609525"/>
              <a:gd name="connsiteX4" fmla="*/ 0 w 457226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263" h="609525">
                <a:moveTo>
                  <a:pt x="0" y="0"/>
                </a:moveTo>
                <a:lnTo>
                  <a:pt x="4572263" y="0"/>
                </a:lnTo>
                <a:lnTo>
                  <a:pt x="457226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0000">
                <a:srgbClr val="00B050"/>
              </a:gs>
              <a:gs pos="100000">
                <a:srgbClr val="92D050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2.2 </a:t>
            </a:r>
            <a:r>
              <a:rPr lang="fr-CH" dirty="0">
                <a:sym typeface="Calibri" panose="020F0502020204030204" pitchFamily="34" charset="0"/>
              </a:rPr>
              <a:t>: Démarche et </a:t>
            </a:r>
            <a:r>
              <a:rPr lang="fr-CH" dirty="0" smtClean="0">
                <a:sym typeface="Calibri" panose="020F0502020204030204" pitchFamily="34" charset="0"/>
              </a:rPr>
              <a:t>exemples</a:t>
            </a:r>
            <a:endParaRPr lang="fr-CH" dirty="0">
              <a:sym typeface="Calibri" panose="020F0502020204030204" pitchFamily="34" charset="0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2737508" y="3171636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3 : Contradictions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3744162" y="3775765"/>
            <a:ext cx="5400000" cy="360000"/>
          </a:xfrm>
          <a:custGeom>
            <a:avLst/>
            <a:gdLst>
              <a:gd name="connsiteX0" fmla="*/ 0 w 4605389"/>
              <a:gd name="connsiteY0" fmla="*/ 0 h 609525"/>
              <a:gd name="connsiteX1" fmla="*/ 4605389 w 4605389"/>
              <a:gd name="connsiteY1" fmla="*/ 0 h 609525"/>
              <a:gd name="connsiteX2" fmla="*/ 4605389 w 4605389"/>
              <a:gd name="connsiteY2" fmla="*/ 609525 h 609525"/>
              <a:gd name="connsiteX3" fmla="*/ 0 w 4605389"/>
              <a:gd name="connsiteY3" fmla="*/ 609525 h 609525"/>
              <a:gd name="connsiteX4" fmla="*/ 0 w 4605389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389" h="609525">
                <a:moveTo>
                  <a:pt x="0" y="0"/>
                </a:moveTo>
                <a:lnTo>
                  <a:pt x="4605389" y="0"/>
                </a:lnTo>
                <a:lnTo>
                  <a:pt x="4605389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699FF"/>
              </a:gs>
              <a:gs pos="42000">
                <a:srgbClr val="9999FF"/>
              </a:gs>
              <a:gs pos="100000">
                <a:srgbClr val="6699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3.1 </a:t>
            </a:r>
            <a:r>
              <a:rPr lang="fr-CH" dirty="0">
                <a:sym typeface="Calibri" panose="020F0502020204030204" pitchFamily="34" charset="0"/>
              </a:rPr>
              <a:t>: Définitions et démarche</a:t>
            </a:r>
          </a:p>
        </p:txBody>
      </p:sp>
      <p:sp>
        <p:nvSpPr>
          <p:cNvPr id="34" name="Forme libre 33"/>
          <p:cNvSpPr/>
          <p:nvPr/>
        </p:nvSpPr>
        <p:spPr>
          <a:xfrm>
            <a:off x="3744162" y="4199894"/>
            <a:ext cx="5400000" cy="360000"/>
          </a:xfrm>
          <a:custGeom>
            <a:avLst/>
            <a:gdLst>
              <a:gd name="connsiteX0" fmla="*/ 0 w 4641555"/>
              <a:gd name="connsiteY0" fmla="*/ 0 h 609525"/>
              <a:gd name="connsiteX1" fmla="*/ 4641555 w 4641555"/>
              <a:gd name="connsiteY1" fmla="*/ 0 h 609525"/>
              <a:gd name="connsiteX2" fmla="*/ 4641555 w 4641555"/>
              <a:gd name="connsiteY2" fmla="*/ 609525 h 609525"/>
              <a:gd name="connsiteX3" fmla="*/ 0 w 4641555"/>
              <a:gd name="connsiteY3" fmla="*/ 609525 h 609525"/>
              <a:gd name="connsiteX4" fmla="*/ 0 w 4641555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555" h="609525">
                <a:moveTo>
                  <a:pt x="0" y="0"/>
                </a:moveTo>
                <a:lnTo>
                  <a:pt x="4641555" y="0"/>
                </a:lnTo>
                <a:lnTo>
                  <a:pt x="4641555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FF"/>
              </a:gs>
              <a:gs pos="51000">
                <a:srgbClr val="0066FF"/>
              </a:gs>
              <a:gs pos="100000">
                <a:srgbClr val="0000FF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3.2 </a:t>
            </a:r>
            <a:r>
              <a:rPr lang="fr-CH" dirty="0">
                <a:sym typeface="Calibri" panose="020F0502020204030204" pitchFamily="34" charset="0"/>
              </a:rPr>
              <a:t>: Principes de séparation et exemples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3728249" y="2323378"/>
            <a:ext cx="5400000" cy="360000"/>
          </a:xfrm>
          <a:custGeom>
            <a:avLst/>
            <a:gdLst>
              <a:gd name="connsiteX0" fmla="*/ 0 w 4627473"/>
              <a:gd name="connsiteY0" fmla="*/ 0 h 609525"/>
              <a:gd name="connsiteX1" fmla="*/ 4627473 w 4627473"/>
              <a:gd name="connsiteY1" fmla="*/ 0 h 609525"/>
              <a:gd name="connsiteX2" fmla="*/ 4627473 w 4627473"/>
              <a:gd name="connsiteY2" fmla="*/ 609525 h 609525"/>
              <a:gd name="connsiteX3" fmla="*/ 0 w 4627473"/>
              <a:gd name="connsiteY3" fmla="*/ 609525 h 609525"/>
              <a:gd name="connsiteX4" fmla="*/ 0 w 462747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473" h="609525">
                <a:moveTo>
                  <a:pt x="0" y="0"/>
                </a:moveTo>
                <a:lnTo>
                  <a:pt x="4627473" y="0"/>
                </a:lnTo>
                <a:lnTo>
                  <a:pt x="462747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9FF33"/>
              </a:gs>
              <a:gs pos="50000">
                <a:srgbClr val="CCFF33"/>
              </a:gs>
              <a:gs pos="100000">
                <a:srgbClr val="99FF33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2.1 : Origine des problèmes et objectifs du RIF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18780" y="3171635"/>
            <a:ext cx="6480720" cy="226629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771775" y="1021211"/>
            <a:ext cx="6480720" cy="65108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784464" y="2316619"/>
            <a:ext cx="6480720" cy="39686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292640" y="901632"/>
            <a:ext cx="2880320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Pristina" pitchFamily="66" charset="0"/>
              </a:rPr>
              <a:t>One </a:t>
            </a:r>
            <a:r>
              <a:rPr lang="fr-FR" sz="1600" dirty="0" err="1" smtClean="0">
                <a:latin typeface="Pristina" pitchFamily="66" charset="0"/>
              </a:rPr>
              <a:t>day</a:t>
            </a:r>
            <a:r>
              <a:rPr lang="fr-FR" sz="1600" dirty="0" smtClean="0">
                <a:latin typeface="Pristina" pitchFamily="66" charset="0"/>
              </a:rPr>
              <a:t> a </a:t>
            </a:r>
            <a:r>
              <a:rPr lang="fr-FR" sz="1600" dirty="0" err="1" smtClean="0">
                <a:latin typeface="Pristina" pitchFamily="66" charset="0"/>
              </a:rPr>
              <a:t>student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asked</a:t>
            </a:r>
            <a:r>
              <a:rPr lang="fr-FR" sz="1600" dirty="0" smtClean="0">
                <a:latin typeface="Pristina" pitchFamily="66" charset="0"/>
              </a:rPr>
              <a:t> « </a:t>
            </a:r>
            <a:r>
              <a:rPr lang="fr-FR" sz="1600" dirty="0" err="1" smtClean="0">
                <a:latin typeface="Pristina" pitchFamily="66" charset="0"/>
              </a:rPr>
              <a:t>What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is</a:t>
            </a:r>
            <a:r>
              <a:rPr lang="fr-FR" sz="1600" dirty="0" smtClean="0">
                <a:latin typeface="Pristina" pitchFamily="66" charset="0"/>
              </a:rPr>
              <a:t> the </a:t>
            </a:r>
            <a:r>
              <a:rPr lang="fr-FR" sz="1600" dirty="0" err="1" smtClean="0">
                <a:latin typeface="Pristina" pitchFamily="66" charset="0"/>
              </a:rPr>
              <a:t>most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difficult</a:t>
            </a:r>
            <a:r>
              <a:rPr lang="fr-FR" sz="1600" dirty="0" smtClean="0">
                <a:latin typeface="Pristina" pitchFamily="66" charset="0"/>
              </a:rPr>
              <a:t> part of painting? » The master </a:t>
            </a:r>
            <a:r>
              <a:rPr lang="fr-FR" sz="1600" dirty="0" err="1" smtClean="0">
                <a:latin typeface="Pristina" pitchFamily="66" charset="0"/>
              </a:rPr>
              <a:t>answered</a:t>
            </a:r>
            <a:r>
              <a:rPr lang="fr-FR" sz="1600" dirty="0" smtClean="0">
                <a:latin typeface="Pristina" pitchFamily="66" charset="0"/>
              </a:rPr>
              <a:t>, « The part of </a:t>
            </a:r>
            <a:r>
              <a:rPr lang="fr-FR" sz="1600" dirty="0" err="1" smtClean="0">
                <a:latin typeface="Pristina" pitchFamily="66" charset="0"/>
              </a:rPr>
              <a:t>paper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where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nothing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is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painted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is</a:t>
            </a:r>
            <a:r>
              <a:rPr lang="fr-FR" sz="1600" dirty="0" smtClean="0">
                <a:latin typeface="Pristina" pitchFamily="66" charset="0"/>
              </a:rPr>
              <a:t> the </a:t>
            </a:r>
            <a:r>
              <a:rPr lang="fr-FR" sz="1600" dirty="0" err="1" smtClean="0">
                <a:latin typeface="Pristina" pitchFamily="66" charset="0"/>
              </a:rPr>
              <a:t>most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difficult</a:t>
            </a:r>
            <a:r>
              <a:rPr lang="fr-FR" sz="1600" dirty="0" smtClean="0">
                <a:latin typeface="Pristina" pitchFamily="66" charset="0"/>
              </a:rPr>
              <a:t> »</a:t>
            </a:r>
          </a:p>
          <a:p>
            <a:pPr algn="r"/>
            <a:r>
              <a:rPr lang="fr-FR" sz="1050" dirty="0" smtClean="0">
                <a:latin typeface="Pristina" pitchFamily="66" charset="0"/>
              </a:rPr>
              <a:t>Painting zen</a:t>
            </a:r>
            <a:endParaRPr lang="fr-FR" sz="1600" dirty="0">
              <a:latin typeface="Pristina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23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Résolution Idéale Finale (2)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35055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32040" y="231117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Concepts principaux du RIF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9792" y="137817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Ressource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83761" y="3982832"/>
            <a:ext cx="271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Temps opératoire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88224" y="444449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Zone opératoire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771800" y="436966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Opérateur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720443" y="138527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Action voulue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32029" y="65613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olidFill>
                  <a:srgbClr val="0000FF"/>
                </a:solidFill>
              </a:rPr>
              <a:t>Procédure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3445926" y="1929889"/>
            <a:ext cx="377093" cy="2214778"/>
          </a:xfrm>
          <a:custGeom>
            <a:avLst/>
            <a:gdLst>
              <a:gd name="connsiteX0" fmla="*/ 377093 w 377093"/>
              <a:gd name="connsiteY0" fmla="*/ 2214778 h 2214778"/>
              <a:gd name="connsiteX1" fmla="*/ 305 w 377093"/>
              <a:gd name="connsiteY1" fmla="*/ 1139554 h 2214778"/>
              <a:gd name="connsiteX2" fmla="*/ 326548 w 377093"/>
              <a:gd name="connsiteY2" fmla="*/ 0 h 2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093" h="2214778">
                <a:moveTo>
                  <a:pt x="377093" y="2214778"/>
                </a:moveTo>
                <a:cubicBezTo>
                  <a:pt x="192911" y="1861731"/>
                  <a:pt x="8729" y="1508684"/>
                  <a:pt x="305" y="1139554"/>
                </a:cubicBezTo>
                <a:cubicBezTo>
                  <a:pt x="-8119" y="770424"/>
                  <a:pt x="159214" y="385212"/>
                  <a:pt x="326548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 rot="5400000">
            <a:off x="5674478" y="28132"/>
            <a:ext cx="377093" cy="2214778"/>
          </a:xfrm>
          <a:custGeom>
            <a:avLst/>
            <a:gdLst>
              <a:gd name="connsiteX0" fmla="*/ 377093 w 377093"/>
              <a:gd name="connsiteY0" fmla="*/ 2214778 h 2214778"/>
              <a:gd name="connsiteX1" fmla="*/ 305 w 377093"/>
              <a:gd name="connsiteY1" fmla="*/ 1139554 h 2214778"/>
              <a:gd name="connsiteX2" fmla="*/ 326548 w 377093"/>
              <a:gd name="connsiteY2" fmla="*/ 0 h 2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093" h="2214778">
                <a:moveTo>
                  <a:pt x="377093" y="2214778"/>
                </a:moveTo>
                <a:cubicBezTo>
                  <a:pt x="192911" y="1861731"/>
                  <a:pt x="8729" y="1508684"/>
                  <a:pt x="305" y="1139554"/>
                </a:cubicBezTo>
                <a:cubicBezTo>
                  <a:pt x="-8119" y="770424"/>
                  <a:pt x="159214" y="385212"/>
                  <a:pt x="326548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 rot="10800000">
            <a:off x="7740352" y="1908153"/>
            <a:ext cx="377093" cy="2214778"/>
          </a:xfrm>
          <a:custGeom>
            <a:avLst/>
            <a:gdLst>
              <a:gd name="connsiteX0" fmla="*/ 377093 w 377093"/>
              <a:gd name="connsiteY0" fmla="*/ 2214778 h 2214778"/>
              <a:gd name="connsiteX1" fmla="*/ 305 w 377093"/>
              <a:gd name="connsiteY1" fmla="*/ 1139554 h 2214778"/>
              <a:gd name="connsiteX2" fmla="*/ 326548 w 377093"/>
              <a:gd name="connsiteY2" fmla="*/ 0 h 2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093" h="2214778">
                <a:moveTo>
                  <a:pt x="377093" y="2214778"/>
                </a:moveTo>
                <a:cubicBezTo>
                  <a:pt x="192911" y="1861731"/>
                  <a:pt x="8729" y="1508684"/>
                  <a:pt x="305" y="1139554"/>
                </a:cubicBezTo>
                <a:cubicBezTo>
                  <a:pt x="-8119" y="770424"/>
                  <a:pt x="159214" y="385212"/>
                  <a:pt x="326548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89809" y="278549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Appliqué à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261708" y="1117795"/>
            <a:ext cx="136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Pour réaliser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550387" y="2781117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Ou ?  Quand ?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699792" y="4966025"/>
            <a:ext cx="6588223" cy="714182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fr-FR" sz="1400" b="0" dirty="0" smtClean="0"/>
              <a:t>Un système étant un ensemble d’éléments en interaction. </a:t>
            </a:r>
          </a:p>
          <a:p>
            <a:pPr algn="l"/>
            <a:r>
              <a:rPr lang="fr-FR" sz="1400" b="0" dirty="0" smtClean="0">
                <a:sym typeface="Wingdings" panose="05000000000000000000" pitchFamily="2" charset="2"/>
              </a:rPr>
              <a:t> La seule façon de résoudre un problème est de </a:t>
            </a:r>
            <a:r>
              <a:rPr lang="fr-FR" sz="1400" dirty="0" smtClean="0">
                <a:sym typeface="Wingdings" panose="05000000000000000000" pitchFamily="2" charset="2"/>
              </a:rPr>
              <a:t>modifier </a:t>
            </a:r>
            <a:r>
              <a:rPr lang="fr-FR" sz="1400" b="0" dirty="0" smtClean="0">
                <a:sym typeface="Wingdings" panose="05000000000000000000" pitchFamily="2" charset="2"/>
              </a:rPr>
              <a:t>cet ensemble </a:t>
            </a:r>
            <a:r>
              <a:rPr lang="fr-FR" sz="1400" dirty="0" smtClean="0">
                <a:sym typeface="Wingdings" panose="05000000000000000000" pitchFamily="2" charset="2"/>
              </a:rPr>
              <a:t>d’éléments </a:t>
            </a:r>
            <a:r>
              <a:rPr lang="fr-FR" sz="1400" b="0" dirty="0" smtClean="0">
                <a:sym typeface="Wingdings" panose="05000000000000000000" pitchFamily="2" charset="2"/>
              </a:rPr>
              <a:t>(physiques : objet, composant…) de façon à réaliser au moins </a:t>
            </a:r>
            <a:r>
              <a:rPr lang="fr-FR" sz="1400" dirty="0" smtClean="0">
                <a:sym typeface="Wingdings" panose="05000000000000000000" pitchFamily="2" charset="2"/>
              </a:rPr>
              <a:t>une action</a:t>
            </a:r>
            <a:r>
              <a:rPr lang="fr-FR" sz="1400" b="0" dirty="0" smtClean="0">
                <a:sym typeface="Wingdings" panose="05000000000000000000" pitchFamily="2" charset="2"/>
              </a:rPr>
              <a:t>.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3595568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6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Résolution Idéale Finale (2)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39018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16016" y="7519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Action voulue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426726" y="1414364"/>
            <a:ext cx="3004465" cy="4137851"/>
            <a:chOff x="4426726" y="1414364"/>
            <a:chExt cx="3004465" cy="4137851"/>
          </a:xfrm>
        </p:grpSpPr>
        <p:sp>
          <p:nvSpPr>
            <p:cNvPr id="3" name="Parchemin horizontal 2"/>
            <p:cNvSpPr/>
            <p:nvPr/>
          </p:nvSpPr>
          <p:spPr>
            <a:xfrm rot="21257188">
              <a:off x="4455586" y="2414017"/>
              <a:ext cx="1156932" cy="558902"/>
            </a:xfrm>
            <a:prstGeom prst="horizontalScroll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Contrôler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Parchemin horizontal 13"/>
            <p:cNvSpPr/>
            <p:nvPr/>
          </p:nvSpPr>
          <p:spPr>
            <a:xfrm rot="21257188">
              <a:off x="6141976" y="1420445"/>
              <a:ext cx="1156932" cy="558902"/>
            </a:xfrm>
            <a:prstGeom prst="horizontalScroll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Arrêter</a:t>
              </a:r>
            </a:p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Stopper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Parchemin horizontal 14"/>
            <p:cNvSpPr/>
            <p:nvPr/>
          </p:nvSpPr>
          <p:spPr>
            <a:xfrm rot="506509">
              <a:off x="4521156" y="1414364"/>
              <a:ext cx="1156932" cy="558902"/>
            </a:xfrm>
            <a:prstGeom prst="horizontalScroll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Guider, Canaliser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Parchemin horizontal 18"/>
            <p:cNvSpPr/>
            <p:nvPr/>
          </p:nvSpPr>
          <p:spPr>
            <a:xfrm rot="21140406">
              <a:off x="4481404" y="4449342"/>
              <a:ext cx="1156932" cy="558902"/>
            </a:xfrm>
            <a:prstGeom prst="horizontalScroll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Dissocier, Séparer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Parchemin horizontal 19"/>
            <p:cNvSpPr/>
            <p:nvPr/>
          </p:nvSpPr>
          <p:spPr>
            <a:xfrm rot="152376">
              <a:off x="4485168" y="3348587"/>
              <a:ext cx="1156932" cy="558902"/>
            </a:xfrm>
            <a:prstGeom prst="horizontalScroll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Associer, Assembler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Parchemin horizontal 20"/>
            <p:cNvSpPr/>
            <p:nvPr/>
          </p:nvSpPr>
          <p:spPr>
            <a:xfrm rot="152376">
              <a:off x="5950910" y="4386027"/>
              <a:ext cx="1156932" cy="558902"/>
            </a:xfrm>
            <a:prstGeom prst="horizontalScroll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Mesurer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Parchemin horizontal 21"/>
            <p:cNvSpPr/>
            <p:nvPr/>
          </p:nvSpPr>
          <p:spPr>
            <a:xfrm rot="152376">
              <a:off x="6210507" y="3201301"/>
              <a:ext cx="1156932" cy="558902"/>
            </a:xfrm>
            <a:prstGeom prst="horizontalScroll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Stabiliser, Maintenir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Parchemin horizontal 22"/>
            <p:cNvSpPr/>
            <p:nvPr/>
          </p:nvSpPr>
          <p:spPr>
            <a:xfrm rot="21078305">
              <a:off x="6274259" y="2227784"/>
              <a:ext cx="1156932" cy="558902"/>
            </a:xfrm>
            <a:prstGeom prst="horizontalScroll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Pousser, Accélérer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426726" y="5244438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00FF"/>
                  </a:solidFill>
                </a:rPr>
                <a:t>Action voulue, OK</a:t>
              </a:r>
              <a:endParaRPr lang="fr-FR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826936" y="1881926"/>
            <a:ext cx="2434789" cy="3687459"/>
            <a:chOff x="6826936" y="1881926"/>
            <a:chExt cx="2434789" cy="3687459"/>
          </a:xfrm>
        </p:grpSpPr>
        <p:sp>
          <p:nvSpPr>
            <p:cNvPr id="26" name="Parchemin horizontal 25"/>
            <p:cNvSpPr/>
            <p:nvPr/>
          </p:nvSpPr>
          <p:spPr>
            <a:xfrm rot="21078305">
              <a:off x="7711544" y="1916832"/>
              <a:ext cx="1550181" cy="695265"/>
            </a:xfrm>
            <a:prstGeom prst="horizontalScroll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Ajouter un composant</a:t>
              </a:r>
            </a:p>
          </p:txBody>
        </p:sp>
        <p:sp>
          <p:nvSpPr>
            <p:cNvPr id="25" name="Parchemin horizontal 24"/>
            <p:cNvSpPr/>
            <p:nvPr/>
          </p:nvSpPr>
          <p:spPr>
            <a:xfrm rot="21078305">
              <a:off x="7908169" y="2955172"/>
              <a:ext cx="1156932" cy="695265"/>
            </a:xfrm>
            <a:prstGeom prst="horizontalScroll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Changer de forme</a:t>
              </a:r>
            </a:p>
          </p:txBody>
        </p:sp>
        <p:sp>
          <p:nvSpPr>
            <p:cNvPr id="27" name="Parchemin horizontal 26"/>
            <p:cNvSpPr/>
            <p:nvPr/>
          </p:nvSpPr>
          <p:spPr>
            <a:xfrm rot="21078305">
              <a:off x="7260820" y="4078139"/>
              <a:ext cx="1788048" cy="695265"/>
            </a:xfrm>
            <a:prstGeom prst="horizontalScroll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Modifier la valeur d’un paramètre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826936" y="5261608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Action du concepteur : NON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7910119" y="1881926"/>
              <a:ext cx="1072968" cy="776702"/>
              <a:chOff x="7910119" y="1881926"/>
              <a:chExt cx="1072968" cy="776702"/>
            </a:xfrm>
          </p:grpSpPr>
          <p:cxnSp>
            <p:nvCxnSpPr>
              <p:cNvPr id="7" name="Connecteur droit 6"/>
              <p:cNvCxnSpPr/>
              <p:nvPr/>
            </p:nvCxnSpPr>
            <p:spPr>
              <a:xfrm>
                <a:off x="7910119" y="1881926"/>
                <a:ext cx="1019909" cy="7767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V="1">
                <a:off x="7979064" y="1918166"/>
                <a:ext cx="1004023" cy="61383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e 35"/>
            <p:cNvGrpSpPr/>
            <p:nvPr/>
          </p:nvGrpSpPr>
          <p:grpSpPr>
            <a:xfrm>
              <a:off x="7806326" y="2884310"/>
              <a:ext cx="1072968" cy="776702"/>
              <a:chOff x="7910119" y="1881926"/>
              <a:chExt cx="1072968" cy="776702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7910119" y="1881926"/>
                <a:ext cx="1019909" cy="7767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flipV="1">
                <a:off x="7979064" y="1918166"/>
                <a:ext cx="1004023" cy="61383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e 38"/>
            <p:cNvGrpSpPr/>
            <p:nvPr/>
          </p:nvGrpSpPr>
          <p:grpSpPr>
            <a:xfrm>
              <a:off x="7768783" y="3981964"/>
              <a:ext cx="1072968" cy="776702"/>
              <a:chOff x="7910119" y="1881926"/>
              <a:chExt cx="1072968" cy="776702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7910119" y="1881926"/>
                <a:ext cx="1019909" cy="7767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flipV="1">
                <a:off x="7979064" y="1918166"/>
                <a:ext cx="1004023" cy="61383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e 7"/>
          <p:cNvGrpSpPr/>
          <p:nvPr/>
        </p:nvGrpSpPr>
        <p:grpSpPr>
          <a:xfrm>
            <a:off x="2506585" y="1975094"/>
            <a:ext cx="2304256" cy="3738541"/>
            <a:chOff x="2483768" y="1921396"/>
            <a:chExt cx="2304256" cy="3738541"/>
          </a:xfrm>
        </p:grpSpPr>
        <p:sp>
          <p:nvSpPr>
            <p:cNvPr id="33" name="ZoneTexte 32"/>
            <p:cNvSpPr txBox="1"/>
            <p:nvPr/>
          </p:nvSpPr>
          <p:spPr>
            <a:xfrm>
              <a:off x="2483768" y="5136717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Conséquence d’une action : NON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2721629" y="1921396"/>
              <a:ext cx="1394343" cy="2610006"/>
              <a:chOff x="2721629" y="1921396"/>
              <a:chExt cx="1394343" cy="2610006"/>
            </a:xfrm>
          </p:grpSpPr>
          <p:sp>
            <p:nvSpPr>
              <p:cNvPr id="28" name="Parchemin horizontal 27"/>
              <p:cNvSpPr/>
              <p:nvPr/>
            </p:nvSpPr>
            <p:spPr>
              <a:xfrm rot="21078305">
                <a:off x="2773656" y="2041157"/>
                <a:ext cx="1342316" cy="408980"/>
              </a:xfrm>
              <a:prstGeom prst="horizontalScroll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Améliorer…</a:t>
                </a:r>
              </a:p>
            </p:txBody>
          </p:sp>
          <p:sp>
            <p:nvSpPr>
              <p:cNvPr id="29" name="Parchemin horizontal 28"/>
              <p:cNvSpPr/>
              <p:nvPr/>
            </p:nvSpPr>
            <p:spPr>
              <a:xfrm rot="21078305">
                <a:off x="2721629" y="2977247"/>
                <a:ext cx="1342316" cy="408980"/>
              </a:xfrm>
              <a:prstGeom prst="horizontalScroll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Résoudre…</a:t>
                </a:r>
              </a:p>
            </p:txBody>
          </p:sp>
          <p:sp>
            <p:nvSpPr>
              <p:cNvPr id="30" name="Parchemin horizontal 29"/>
              <p:cNvSpPr/>
              <p:nvPr/>
            </p:nvSpPr>
            <p:spPr>
              <a:xfrm rot="552366">
                <a:off x="2761779" y="3938292"/>
                <a:ext cx="1342316" cy="408980"/>
              </a:xfrm>
              <a:prstGeom prst="horizontalScroll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</a:rPr>
                  <a:t>Empêcher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" name="Groupe 41"/>
              <p:cNvGrpSpPr/>
              <p:nvPr/>
            </p:nvGrpSpPr>
            <p:grpSpPr>
              <a:xfrm>
                <a:off x="2967560" y="1921396"/>
                <a:ext cx="1072968" cy="776702"/>
                <a:chOff x="7910119" y="1881926"/>
                <a:chExt cx="1072968" cy="776702"/>
              </a:xfrm>
            </p:grpSpPr>
            <p:cxnSp>
              <p:nvCxnSpPr>
                <p:cNvPr id="43" name="Connecteur droit 42"/>
                <p:cNvCxnSpPr/>
                <p:nvPr/>
              </p:nvCxnSpPr>
              <p:spPr>
                <a:xfrm>
                  <a:off x="7910119" y="1881926"/>
                  <a:ext cx="1019909" cy="776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 flipV="1">
                  <a:off x="7979064" y="1918166"/>
                  <a:ext cx="1004023" cy="61383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e 44"/>
              <p:cNvGrpSpPr/>
              <p:nvPr/>
            </p:nvGrpSpPr>
            <p:grpSpPr>
              <a:xfrm>
                <a:off x="2863767" y="2857500"/>
                <a:ext cx="1072968" cy="776702"/>
                <a:chOff x="7910119" y="1881926"/>
                <a:chExt cx="1072968" cy="776702"/>
              </a:xfrm>
            </p:grpSpPr>
            <p:cxnSp>
              <p:nvCxnSpPr>
                <p:cNvPr id="46" name="Connecteur droit 45"/>
                <p:cNvCxnSpPr/>
                <p:nvPr/>
              </p:nvCxnSpPr>
              <p:spPr>
                <a:xfrm>
                  <a:off x="7910119" y="1881926"/>
                  <a:ext cx="1019909" cy="776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/>
                <p:cNvCxnSpPr/>
                <p:nvPr/>
              </p:nvCxnSpPr>
              <p:spPr>
                <a:xfrm flipV="1">
                  <a:off x="7979064" y="1918166"/>
                  <a:ext cx="1004023" cy="61383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e 47"/>
              <p:cNvGrpSpPr/>
              <p:nvPr/>
            </p:nvGrpSpPr>
            <p:grpSpPr>
              <a:xfrm>
                <a:off x="2954932" y="3754700"/>
                <a:ext cx="1068531" cy="776702"/>
                <a:chOff x="7910119" y="1881926"/>
                <a:chExt cx="1068531" cy="776702"/>
              </a:xfrm>
            </p:grpSpPr>
            <p:cxnSp>
              <p:nvCxnSpPr>
                <p:cNvPr id="49" name="Connecteur droit 48"/>
                <p:cNvCxnSpPr/>
                <p:nvPr/>
              </p:nvCxnSpPr>
              <p:spPr>
                <a:xfrm>
                  <a:off x="7910119" y="1881926"/>
                  <a:ext cx="1019909" cy="776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 flipV="1">
                  <a:off x="7974627" y="1935142"/>
                  <a:ext cx="1004023" cy="61383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0593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Résolution Idéale Finale (2)</a:t>
            </a:r>
            <a:endParaRPr lang="fr-FR" sz="2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2650795" y="1941557"/>
            <a:ext cx="6471977" cy="3255608"/>
            <a:chOff x="2650795" y="1941557"/>
            <a:chExt cx="6471977" cy="3255608"/>
          </a:xfrm>
        </p:grpSpPr>
        <p:sp>
          <p:nvSpPr>
            <p:cNvPr id="66" name="Parchemin horizontal 65"/>
            <p:cNvSpPr/>
            <p:nvPr/>
          </p:nvSpPr>
          <p:spPr>
            <a:xfrm rot="21078305">
              <a:off x="2650795" y="2840580"/>
              <a:ext cx="1788048" cy="695265"/>
            </a:xfrm>
            <a:prstGeom prst="horizontalScroll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Empêcher la cire de couler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2954821" y="1941557"/>
              <a:ext cx="6167951" cy="3255608"/>
              <a:chOff x="2954821" y="1941557"/>
              <a:chExt cx="6167951" cy="3255608"/>
            </a:xfrm>
          </p:grpSpPr>
          <p:sp>
            <p:nvSpPr>
              <p:cNvPr id="53" name="Parchemin horizontal 52"/>
              <p:cNvSpPr/>
              <p:nvPr/>
            </p:nvSpPr>
            <p:spPr>
              <a:xfrm rot="21140406">
                <a:off x="4172039" y="4638263"/>
                <a:ext cx="1156932" cy="558902"/>
              </a:xfrm>
              <a:prstGeom prst="horizontalScroll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</a:rPr>
                  <a:t>Refroidir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Parchemin horizontal 53"/>
              <p:cNvSpPr/>
              <p:nvPr/>
            </p:nvSpPr>
            <p:spPr>
              <a:xfrm rot="152376">
                <a:off x="5879774" y="4611050"/>
                <a:ext cx="1156932" cy="558902"/>
              </a:xfrm>
              <a:prstGeom prst="horizontalScroll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</a:rPr>
                  <a:t>Maintenir, arrêter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Parchemin horizontal 54"/>
              <p:cNvSpPr/>
              <p:nvPr/>
            </p:nvSpPr>
            <p:spPr>
              <a:xfrm rot="21078305">
                <a:off x="7558318" y="2922016"/>
                <a:ext cx="1550181" cy="695265"/>
              </a:xfrm>
              <a:prstGeom prst="horizontalScroll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</a:rPr>
                  <a:t>Utiliser une lampe électrique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Parchemin horizontal 55"/>
              <p:cNvSpPr/>
              <p:nvPr/>
            </p:nvSpPr>
            <p:spPr>
              <a:xfrm rot="21078305">
                <a:off x="7260820" y="4078139"/>
                <a:ext cx="1788048" cy="695265"/>
              </a:xfrm>
              <a:prstGeom prst="horizontalScroll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</a:rPr>
                  <a:t>Augmenter le rayon</a:t>
                </a:r>
              </a:p>
              <a:p>
                <a:pPr algn="ctr"/>
                <a:r>
                  <a:rPr lang="fr-FR" sz="1400" dirty="0" smtClean="0"/>
                  <a:t>Changer de cire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e 56"/>
              <p:cNvGrpSpPr/>
              <p:nvPr/>
            </p:nvGrpSpPr>
            <p:grpSpPr>
              <a:xfrm>
                <a:off x="7823455" y="2881297"/>
                <a:ext cx="1072968" cy="776702"/>
                <a:chOff x="7910119" y="1881926"/>
                <a:chExt cx="1072968" cy="776702"/>
              </a:xfrm>
            </p:grpSpPr>
            <p:cxnSp>
              <p:nvCxnSpPr>
                <p:cNvPr id="58" name="Connecteur droit 57"/>
                <p:cNvCxnSpPr/>
                <p:nvPr/>
              </p:nvCxnSpPr>
              <p:spPr>
                <a:xfrm>
                  <a:off x="7910119" y="1881926"/>
                  <a:ext cx="1019909" cy="776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8"/>
                <p:cNvCxnSpPr/>
                <p:nvPr/>
              </p:nvCxnSpPr>
              <p:spPr>
                <a:xfrm flipV="1">
                  <a:off x="7979064" y="1918166"/>
                  <a:ext cx="1004023" cy="61383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e 59"/>
              <p:cNvGrpSpPr/>
              <p:nvPr/>
            </p:nvGrpSpPr>
            <p:grpSpPr>
              <a:xfrm>
                <a:off x="7768783" y="3981964"/>
                <a:ext cx="1072968" cy="776702"/>
                <a:chOff x="7910119" y="1881926"/>
                <a:chExt cx="1072968" cy="776702"/>
              </a:xfrm>
            </p:grpSpPr>
            <p:cxnSp>
              <p:nvCxnSpPr>
                <p:cNvPr id="61" name="Connecteur droit 60"/>
                <p:cNvCxnSpPr/>
                <p:nvPr/>
              </p:nvCxnSpPr>
              <p:spPr>
                <a:xfrm>
                  <a:off x="7910119" y="1881926"/>
                  <a:ext cx="1019909" cy="776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61"/>
                <p:cNvCxnSpPr/>
                <p:nvPr/>
              </p:nvCxnSpPr>
              <p:spPr>
                <a:xfrm flipV="1">
                  <a:off x="7979064" y="1918166"/>
                  <a:ext cx="1004023" cy="61383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e 62"/>
              <p:cNvGrpSpPr/>
              <p:nvPr/>
            </p:nvGrpSpPr>
            <p:grpSpPr>
              <a:xfrm>
                <a:off x="2954821" y="2828081"/>
                <a:ext cx="1068531" cy="776702"/>
                <a:chOff x="7910008" y="955307"/>
                <a:chExt cx="1068531" cy="776702"/>
              </a:xfrm>
            </p:grpSpPr>
            <p:cxnSp>
              <p:nvCxnSpPr>
                <p:cNvPr id="64" name="Connecteur droit 63"/>
                <p:cNvCxnSpPr/>
                <p:nvPr/>
              </p:nvCxnSpPr>
              <p:spPr>
                <a:xfrm>
                  <a:off x="7910008" y="955307"/>
                  <a:ext cx="1019909" cy="776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64"/>
                <p:cNvCxnSpPr/>
                <p:nvPr/>
              </p:nvCxnSpPr>
              <p:spPr>
                <a:xfrm flipV="1">
                  <a:off x="7974516" y="1008523"/>
                  <a:ext cx="1004023" cy="61383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Parchemin horizontal 66"/>
              <p:cNvSpPr/>
              <p:nvPr/>
            </p:nvSpPr>
            <p:spPr>
              <a:xfrm rot="21078305">
                <a:off x="7572591" y="1982276"/>
                <a:ext cx="1550181" cy="695265"/>
              </a:xfrm>
              <a:prstGeom prst="horizontalScroll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</a:rPr>
                  <a:t>Mettre une barrière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8" name="Groupe 67"/>
              <p:cNvGrpSpPr/>
              <p:nvPr/>
            </p:nvGrpSpPr>
            <p:grpSpPr>
              <a:xfrm>
                <a:off x="7837728" y="1941557"/>
                <a:ext cx="1072968" cy="776702"/>
                <a:chOff x="7910119" y="1881926"/>
                <a:chExt cx="1072968" cy="776702"/>
              </a:xfrm>
            </p:grpSpPr>
            <p:cxnSp>
              <p:nvCxnSpPr>
                <p:cNvPr id="69" name="Connecteur droit 68"/>
                <p:cNvCxnSpPr/>
                <p:nvPr/>
              </p:nvCxnSpPr>
              <p:spPr>
                <a:xfrm>
                  <a:off x="7910119" y="1881926"/>
                  <a:ext cx="1019909" cy="776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 flipV="1">
                  <a:off x="7979064" y="1918166"/>
                  <a:ext cx="1004023" cy="61383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86" y="1371772"/>
            <a:ext cx="2298270" cy="30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4716016" y="7519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Action voulue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27" name="Espace réservé du texte 2"/>
          <p:cNvSpPr txBox="1">
            <a:spLocks/>
          </p:cNvSpPr>
          <p:nvPr/>
        </p:nvSpPr>
        <p:spPr bwMode="auto">
          <a:xfrm>
            <a:off x="6297706" y="4449568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4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23528" y="39018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5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Résolution Idéale Finale (2)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843808" y="841276"/>
            <a:ext cx="271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Temps opératoire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810114" y="8594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Zone opératoire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419872" y="2849195"/>
            <a:ext cx="971598" cy="349458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fr-FR" sz="1400" b="0" dirty="0" smtClean="0"/>
              <a:t>Quand ?</a:t>
            </a:r>
            <a:endParaRPr lang="fr-FR" sz="1400" b="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053863" y="4448175"/>
            <a:ext cx="1406950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2000" dirty="0" smtClean="0">
                <a:solidFill>
                  <a:srgbClr val="00B050"/>
                </a:solidFill>
              </a:rPr>
              <a:t>Action</a:t>
            </a:r>
            <a:endParaRPr lang="fr-FR" sz="1400" dirty="0" smtClean="0">
              <a:solidFill>
                <a:srgbClr val="00B050"/>
              </a:solidFill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7452320" y="2969038"/>
            <a:ext cx="971598" cy="349458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fr-FR" sz="1400" b="0" dirty="0" smtClean="0"/>
              <a:t>Où ?</a:t>
            </a:r>
            <a:endParaRPr lang="fr-FR" sz="1400" b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86" y="1371772"/>
            <a:ext cx="2298270" cy="30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3202196" y="4733925"/>
            <a:ext cx="1406950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1400" dirty="0" smtClean="0">
                <a:solidFill>
                  <a:srgbClr val="00B050"/>
                </a:solidFill>
              </a:rPr>
              <a:t>Juste nécessaire</a:t>
            </a:r>
            <a:endParaRPr lang="fr-FR" sz="900" dirty="0" smtClean="0">
              <a:solidFill>
                <a:srgbClr val="00B050"/>
              </a:solidFill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6545524" y="4733925"/>
            <a:ext cx="2785190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1400" dirty="0" smtClean="0">
                <a:solidFill>
                  <a:srgbClr val="00B050"/>
                </a:solidFill>
              </a:rPr>
              <a:t>Active au-delà du nécessaire</a:t>
            </a:r>
            <a:endParaRPr lang="fr-FR" sz="900" dirty="0" smtClean="0">
              <a:solidFill>
                <a:srgbClr val="00B050"/>
              </a:solidFill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3202196" y="5177215"/>
            <a:ext cx="1550966" cy="349458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2400" dirty="0" smtClean="0">
                <a:solidFill>
                  <a:srgbClr val="0000FF"/>
                </a:solidFill>
              </a:rPr>
              <a:t>OK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6905999" y="5177215"/>
            <a:ext cx="2161382" cy="349458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1800" b="0" dirty="0" smtClean="0">
                <a:solidFill>
                  <a:srgbClr val="FF9900"/>
                </a:solidFill>
              </a:rPr>
              <a:t>Risque de problème</a:t>
            </a:r>
            <a:endParaRPr lang="fr-FR" sz="1800" b="0" dirty="0">
              <a:solidFill>
                <a:srgbClr val="FF9900"/>
              </a:solidFill>
            </a:endParaRPr>
          </a:p>
        </p:txBody>
      </p:sp>
      <p:cxnSp>
        <p:nvCxnSpPr>
          <p:cNvPr id="24" name="Connecteur droit avec flèche 23"/>
          <p:cNvCxnSpPr>
            <a:endCxn id="20" idx="3"/>
          </p:cNvCxnSpPr>
          <p:nvPr/>
        </p:nvCxnSpPr>
        <p:spPr>
          <a:xfrm flipH="1">
            <a:off x="4609146" y="4801716"/>
            <a:ext cx="682934" cy="2179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161702" y="4801716"/>
            <a:ext cx="682933" cy="2179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"/>
          <p:cNvSpPr txBox="1">
            <a:spLocks/>
          </p:cNvSpPr>
          <p:nvPr/>
        </p:nvSpPr>
        <p:spPr bwMode="auto">
          <a:xfrm>
            <a:off x="6297706" y="4449568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4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23528" y="39018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71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Résolution Idéale Finale (2)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572000" y="67982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Ressource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347864" y="1846943"/>
            <a:ext cx="4896544" cy="2450802"/>
            <a:chOff x="3347864" y="1846943"/>
            <a:chExt cx="4896544" cy="2450802"/>
          </a:xfrm>
        </p:grpSpPr>
        <p:sp>
          <p:nvSpPr>
            <p:cNvPr id="22" name="Titre 1"/>
            <p:cNvSpPr txBox="1">
              <a:spLocks/>
            </p:cNvSpPr>
            <p:nvPr/>
          </p:nvSpPr>
          <p:spPr>
            <a:xfrm>
              <a:off x="3473113" y="1984610"/>
              <a:ext cx="683566" cy="238768"/>
            </a:xfrm>
            <a:prstGeom prst="rect">
              <a:avLst/>
            </a:prstGeom>
          </p:spPr>
          <p:txBody>
            <a:bodyPr vert="horz" lIns="71320" tIns="35661" rIns="71320" bIns="3566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l"/>
              <a:r>
                <a:rPr lang="fr-FR" sz="1400" b="0" dirty="0" smtClean="0"/>
                <a:t>Air</a:t>
              </a:r>
              <a:endParaRPr lang="fr-FR" sz="1400" b="0" dirty="0"/>
            </a:p>
          </p:txBody>
        </p:sp>
        <p:sp>
          <p:nvSpPr>
            <p:cNvPr id="23" name="Titre 1"/>
            <p:cNvSpPr txBox="1">
              <a:spLocks/>
            </p:cNvSpPr>
            <p:nvPr/>
          </p:nvSpPr>
          <p:spPr>
            <a:xfrm>
              <a:off x="3347864" y="3075822"/>
              <a:ext cx="971598" cy="305045"/>
            </a:xfrm>
            <a:prstGeom prst="rect">
              <a:avLst/>
            </a:prstGeom>
          </p:spPr>
          <p:txBody>
            <a:bodyPr vert="horz" lIns="71320" tIns="35661" rIns="71320" bIns="3566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l"/>
              <a:r>
                <a:rPr lang="fr-FR" sz="1400" b="0" dirty="0" smtClean="0"/>
                <a:t>Cire solide</a:t>
              </a:r>
              <a:endParaRPr lang="fr-FR" sz="1400" b="0" dirty="0"/>
            </a:p>
          </p:txBody>
        </p:sp>
        <p:sp>
          <p:nvSpPr>
            <p:cNvPr id="24" name="Titre 1"/>
            <p:cNvSpPr txBox="1">
              <a:spLocks/>
            </p:cNvSpPr>
            <p:nvPr/>
          </p:nvSpPr>
          <p:spPr>
            <a:xfrm>
              <a:off x="3347864" y="2533452"/>
              <a:ext cx="971598" cy="305045"/>
            </a:xfrm>
            <a:prstGeom prst="rect">
              <a:avLst/>
            </a:prstGeom>
          </p:spPr>
          <p:txBody>
            <a:bodyPr vert="horz" lIns="71320" tIns="35661" rIns="71320" bIns="3566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l"/>
              <a:r>
                <a:rPr lang="fr-FR" sz="1400" b="0" dirty="0" smtClean="0"/>
                <a:t>Flamme</a:t>
              </a:r>
              <a:endParaRPr lang="fr-FR" sz="1400" b="0" dirty="0"/>
            </a:p>
          </p:txBody>
        </p:sp>
        <p:sp>
          <p:nvSpPr>
            <p:cNvPr id="25" name="Titre 1"/>
            <p:cNvSpPr txBox="1">
              <a:spLocks/>
            </p:cNvSpPr>
            <p:nvPr/>
          </p:nvSpPr>
          <p:spPr>
            <a:xfrm>
              <a:off x="3417161" y="3992700"/>
              <a:ext cx="971598" cy="305045"/>
            </a:xfrm>
            <a:prstGeom prst="rect">
              <a:avLst/>
            </a:prstGeom>
          </p:spPr>
          <p:txBody>
            <a:bodyPr vert="horz" lIns="71320" tIns="35661" rIns="71320" bIns="3566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l"/>
              <a:r>
                <a:rPr lang="fr-FR" sz="1400" b="0" dirty="0" smtClean="0"/>
                <a:t>Gravité</a:t>
              </a:r>
              <a:endParaRPr lang="fr-FR" sz="1400" b="0" dirty="0"/>
            </a:p>
          </p:txBody>
        </p:sp>
        <p:sp>
          <p:nvSpPr>
            <p:cNvPr id="26" name="Titre 1"/>
            <p:cNvSpPr txBox="1">
              <a:spLocks/>
            </p:cNvSpPr>
            <p:nvPr/>
          </p:nvSpPr>
          <p:spPr>
            <a:xfrm>
              <a:off x="7260078" y="1846943"/>
              <a:ext cx="971598" cy="305045"/>
            </a:xfrm>
            <a:prstGeom prst="rect">
              <a:avLst/>
            </a:prstGeom>
          </p:spPr>
          <p:txBody>
            <a:bodyPr vert="horz" lIns="71320" tIns="35661" rIns="71320" bIns="3566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l"/>
              <a:r>
                <a:rPr lang="fr-FR" sz="1400" b="0" dirty="0" smtClean="0"/>
                <a:t>Lumière</a:t>
              </a:r>
              <a:endParaRPr lang="fr-FR" sz="1400" b="0" dirty="0"/>
            </a:p>
          </p:txBody>
        </p:sp>
        <p:sp>
          <p:nvSpPr>
            <p:cNvPr id="27" name="Titre 1"/>
            <p:cNvSpPr txBox="1">
              <a:spLocks/>
            </p:cNvSpPr>
            <p:nvPr/>
          </p:nvSpPr>
          <p:spPr>
            <a:xfrm>
              <a:off x="7272810" y="3307502"/>
              <a:ext cx="971598" cy="305045"/>
            </a:xfrm>
            <a:prstGeom prst="rect">
              <a:avLst/>
            </a:prstGeom>
          </p:spPr>
          <p:txBody>
            <a:bodyPr vert="horz" lIns="71320" tIns="35661" rIns="71320" bIns="3566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l"/>
              <a:r>
                <a:rPr lang="fr-FR" sz="1400" b="0" dirty="0" smtClean="0"/>
                <a:t>Mèche</a:t>
              </a:r>
              <a:endParaRPr lang="fr-FR" sz="1400" b="0" dirty="0"/>
            </a:p>
          </p:txBody>
        </p:sp>
        <p:sp>
          <p:nvSpPr>
            <p:cNvPr id="28" name="Titre 1"/>
            <p:cNvSpPr txBox="1">
              <a:spLocks/>
            </p:cNvSpPr>
            <p:nvPr/>
          </p:nvSpPr>
          <p:spPr>
            <a:xfrm>
              <a:off x="7260078" y="2621106"/>
              <a:ext cx="971598" cy="305045"/>
            </a:xfrm>
            <a:prstGeom prst="rect">
              <a:avLst/>
            </a:prstGeom>
          </p:spPr>
          <p:txBody>
            <a:bodyPr vert="horz" lIns="71320" tIns="35661" rIns="71320" bIns="3566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l"/>
              <a:r>
                <a:rPr lang="fr-FR" sz="1400" b="0" dirty="0" smtClean="0"/>
                <a:t>Cire liquide</a:t>
              </a:r>
              <a:endParaRPr lang="fr-FR" sz="1400" b="0" dirty="0"/>
            </a:p>
          </p:txBody>
        </p:sp>
      </p:grpSp>
      <p:sp>
        <p:nvSpPr>
          <p:cNvPr id="18" name="Titre 1"/>
          <p:cNvSpPr txBox="1">
            <a:spLocks/>
          </p:cNvSpPr>
          <p:nvPr/>
        </p:nvSpPr>
        <p:spPr>
          <a:xfrm>
            <a:off x="2555777" y="4850468"/>
            <a:ext cx="6588223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1800" dirty="0" smtClean="0"/>
              <a:t>Ressource = objet / élément disponible</a:t>
            </a:r>
            <a:endParaRPr lang="fr-FR" sz="1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pic>
        <p:nvPicPr>
          <p:cNvPr id="21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86" y="1371772"/>
            <a:ext cx="2298270" cy="30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texte 2"/>
          <p:cNvSpPr txBox="1">
            <a:spLocks/>
          </p:cNvSpPr>
          <p:nvPr/>
        </p:nvSpPr>
        <p:spPr bwMode="auto">
          <a:xfrm>
            <a:off x="6297706" y="4449568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4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528" y="39018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4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>
            <a:spLocks noGrp="1"/>
          </p:cNvSpPr>
          <p:nvPr>
            <p:ph type="title"/>
          </p:nvPr>
        </p:nvSpPr>
        <p:spPr bwMode="auto">
          <a:xfrm>
            <a:off x="2771775" y="49188"/>
            <a:ext cx="6114316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FR" sz="2400" dirty="0" smtClean="0">
                <a:cs typeface="Arial" panose="020B0604020202020204" pitchFamily="34" charset="0"/>
              </a:rPr>
              <a:t>Objectifs</a:t>
            </a:r>
            <a:endParaRPr lang="fr-FR" dirty="0" smtClean="0">
              <a:cs typeface="Arial" panose="020B0604020202020204" pitchFamily="34" charset="0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 bwMode="auto">
          <a:xfrm>
            <a:off x="2771775" y="872070"/>
            <a:ext cx="6114316" cy="41439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400" dirty="0" smtClean="0">
                <a:cs typeface="Arial" panose="020B0604020202020204" pitchFamily="34" charset="0"/>
                <a:sym typeface="Calibri" panose="020F0502020204030204" pitchFamily="34" charset="0"/>
              </a:rPr>
              <a:t>Au terme de cette formation, vous devrez être capable :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r-CH" sz="2400" dirty="0" smtClean="0">
                <a:cs typeface="Arial" panose="020B0604020202020204" pitchFamily="34" charset="0"/>
                <a:sym typeface="Calibri" panose="020F0502020204030204" pitchFamily="34" charset="0"/>
              </a:rPr>
              <a:t>D’identifier les </a:t>
            </a:r>
            <a:r>
              <a:rPr lang="fr-CH" sz="2400" b="1" dirty="0" smtClean="0">
                <a:cs typeface="Arial" panose="020B0604020202020204" pitchFamily="34" charset="0"/>
                <a:sym typeface="Calibri" panose="020F0502020204030204" pitchFamily="34" charset="0"/>
              </a:rPr>
              <a:t>spécificités de TRIZ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H" sz="1800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Reconnaitre les </a:t>
            </a:r>
            <a:r>
              <a:rPr lang="fr-CH" sz="1800" b="1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concepts fondateurs </a:t>
            </a:r>
            <a:r>
              <a:rPr lang="fr-CH" sz="1800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de la méthode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H" sz="1800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Décrire les </a:t>
            </a:r>
            <a:r>
              <a:rPr lang="fr-CH" sz="1800" b="1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outils principaux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H" sz="1800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Identifier des </a:t>
            </a:r>
            <a:r>
              <a:rPr lang="fr-CH" sz="1800" b="1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liens et différences </a:t>
            </a:r>
            <a:r>
              <a:rPr lang="fr-CH" sz="1800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avec d’autres approches de créativité et résolution de problèmes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r-CH" sz="2400" dirty="0" smtClean="0">
                <a:cs typeface="Arial" panose="020B0604020202020204" pitchFamily="34" charset="0"/>
                <a:sym typeface="Calibri" panose="020F0502020204030204" pitchFamily="34" charset="0"/>
              </a:rPr>
              <a:t>D’utiliser 3 </a:t>
            </a:r>
            <a:r>
              <a:rPr lang="fr-CH" sz="2400" b="1" dirty="0" smtClean="0">
                <a:cs typeface="Arial" panose="020B0604020202020204" pitchFamily="34" charset="0"/>
                <a:sym typeface="Calibri" panose="020F0502020204030204" pitchFamily="34" charset="0"/>
              </a:rPr>
              <a:t>outils</a:t>
            </a:r>
            <a:r>
              <a:rPr lang="fr-CH" sz="2400" dirty="0" smtClean="0">
                <a:cs typeface="Arial" panose="020B0604020202020204" pitchFamily="34" charset="0"/>
                <a:sym typeface="Calibri" panose="020F0502020204030204" pitchFamily="34" charset="0"/>
              </a:rPr>
              <a:t> de </a:t>
            </a:r>
            <a:r>
              <a:rPr lang="fr-CH" sz="2400" b="1" dirty="0" smtClean="0">
                <a:cs typeface="Arial" panose="020B0604020202020204" pitchFamily="34" charset="0"/>
                <a:sym typeface="Calibri" panose="020F0502020204030204" pitchFamily="34" charset="0"/>
              </a:rPr>
              <a:t>résolution</a:t>
            </a:r>
            <a:r>
              <a:rPr lang="fr-CH" sz="2400" dirty="0" smtClean="0"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CH" sz="900" dirty="0" smtClean="0">
                <a:cs typeface="Arial" panose="020B0604020202020204" pitchFamily="34" charset="0"/>
                <a:sym typeface="Calibri" panose="020F0502020204030204" pitchFamily="34" charset="0"/>
              </a:rPr>
              <a:t>(sur des problèmes simples)</a:t>
            </a:r>
          </a:p>
          <a:p>
            <a:r>
              <a:rPr lang="fr-CH" sz="1800" b="1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40</a:t>
            </a:r>
            <a:r>
              <a:rPr lang="fr-CH" sz="1800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CH" sz="1800" b="1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principes</a:t>
            </a:r>
          </a:p>
          <a:p>
            <a:r>
              <a:rPr lang="fr-CH" sz="1800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Résolution </a:t>
            </a:r>
            <a:r>
              <a:rPr lang="fr-CH" sz="1800" b="1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Idéale</a:t>
            </a:r>
          </a:p>
          <a:p>
            <a:r>
              <a:rPr lang="fr-CH" sz="1800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Résolution des </a:t>
            </a:r>
            <a:r>
              <a:rPr lang="fr-CH" sz="1800" b="1" dirty="0" smtClean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contradictions “Physiques</a:t>
            </a:r>
            <a:r>
              <a:rPr lang="fr-CH" sz="1800" b="1" dirty="0">
                <a:solidFill>
                  <a:srgbClr val="2D2DB9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 “</a:t>
            </a:r>
            <a:endParaRPr lang="fr-CH" sz="1800" b="1" dirty="0" smtClean="0"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CH" sz="1800" dirty="0" smtClean="0"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buFontTx/>
              <a:buAutoNum type="arabicPeriod"/>
            </a:pPr>
            <a:endParaRPr lang="fr-CH" sz="1800" dirty="0" smtClean="0"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buFontTx/>
              <a:buAutoNum type="arabicPeriod"/>
            </a:pPr>
            <a:endParaRPr lang="fr-CH" sz="1800" dirty="0" smtClean="0"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6" name="ZoneTexte 14"/>
          <p:cNvSpPr txBox="1"/>
          <p:nvPr/>
        </p:nvSpPr>
        <p:spPr>
          <a:xfrm>
            <a:off x="352334" y="342427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49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Résolution Idéale Finale (2)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44008" y="72599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Opérateur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926711" y="1561356"/>
            <a:ext cx="2405064" cy="336404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fr-FR" sz="1400" b="0" dirty="0" smtClean="0"/>
              <a:t>Supprimer ?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6926711" y="2109391"/>
            <a:ext cx="2405064" cy="336404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fr-FR" sz="1400" b="0" dirty="0" smtClean="0"/>
              <a:t>Utiliser ?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6933406" y="2645147"/>
            <a:ext cx="2405064" cy="336404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fr-FR" sz="1400" b="0" dirty="0" smtClean="0"/>
              <a:t>Dupliquer ?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6933406" y="3216314"/>
            <a:ext cx="2405064" cy="945165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fr-FR" sz="1400" b="0" dirty="0" smtClean="0"/>
              <a:t>Dupliquer avec modification</a:t>
            </a:r>
          </a:p>
          <a:p>
            <a:pPr algn="l"/>
            <a:r>
              <a:rPr lang="fr-FR" sz="1400" b="0" dirty="0"/>
              <a:t>	</a:t>
            </a:r>
            <a:r>
              <a:rPr lang="fr-FR" sz="1400" b="0" dirty="0" smtClean="0"/>
              <a:t>Légère ?</a:t>
            </a:r>
          </a:p>
          <a:p>
            <a:pPr algn="l"/>
            <a:r>
              <a:rPr lang="fr-FR" sz="1400" b="0" dirty="0"/>
              <a:t>	</a:t>
            </a:r>
            <a:r>
              <a:rPr lang="fr-FR" sz="1400" b="0" dirty="0" smtClean="0"/>
              <a:t>Substantielle ?</a:t>
            </a:r>
          </a:p>
          <a:p>
            <a:pPr algn="l"/>
            <a:r>
              <a:rPr lang="fr-FR" sz="1400" b="0" dirty="0"/>
              <a:t>	</a:t>
            </a:r>
            <a:r>
              <a:rPr lang="fr-FR" sz="1400" b="0" dirty="0" smtClean="0"/>
              <a:t>importante ?</a:t>
            </a:r>
          </a:p>
          <a:p>
            <a:pPr algn="l"/>
            <a:r>
              <a:rPr lang="fr-FR" sz="1400" b="0" dirty="0"/>
              <a:t>	</a:t>
            </a:r>
            <a:endParaRPr lang="fr-FR" sz="1400" b="0" dirty="0" smtClean="0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6991472" y="4369668"/>
            <a:ext cx="2405064" cy="225102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fr-FR" sz="1400" b="0" dirty="0" smtClean="0"/>
              <a:t>Ajouter ?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627784" y="4823696"/>
            <a:ext cx="6588223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1800" dirty="0" smtClean="0"/>
              <a:t>Opérateur = hypothèse de transformation… d’une ressource</a:t>
            </a:r>
            <a:endParaRPr lang="fr-FR" sz="1400" b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86" y="1371772"/>
            <a:ext cx="2298270" cy="30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texte 2"/>
          <p:cNvSpPr txBox="1">
            <a:spLocks/>
          </p:cNvSpPr>
          <p:nvPr/>
        </p:nvSpPr>
        <p:spPr bwMode="auto">
          <a:xfrm>
            <a:off x="6297706" y="4449568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4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39018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60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Résolution Idéale Finale (2)</a:t>
            </a:r>
            <a:endParaRPr lang="fr-FR" sz="240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627784" y="4734272"/>
            <a:ext cx="6588223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fr-FR" sz="1400" dirty="0" smtClean="0"/>
              <a:t>Phrase type : RIF</a:t>
            </a:r>
          </a:p>
          <a:p>
            <a:pPr algn="l"/>
            <a:r>
              <a:rPr lang="fr-FR" sz="1400" b="0" dirty="0" smtClean="0"/>
              <a:t>L’application d’un </a:t>
            </a:r>
            <a:r>
              <a:rPr lang="fr-FR" sz="1400" dirty="0">
                <a:solidFill>
                  <a:srgbClr val="0000FF"/>
                </a:solidFill>
              </a:rPr>
              <a:t>opérateur</a:t>
            </a:r>
            <a:r>
              <a:rPr lang="fr-FR" sz="1400" b="0" dirty="0"/>
              <a:t> </a:t>
            </a:r>
            <a:r>
              <a:rPr lang="fr-FR" sz="1400" b="0" dirty="0" smtClean="0"/>
              <a:t>(Supprimer, </a:t>
            </a:r>
            <a:r>
              <a:rPr lang="fr-FR" sz="1400" b="0" dirty="0"/>
              <a:t>utiliser, dupliquer, dupliquer avec </a:t>
            </a:r>
            <a:r>
              <a:rPr lang="fr-FR" sz="1400" b="0" dirty="0" smtClean="0"/>
              <a:t>modification…) sur une </a:t>
            </a:r>
            <a:r>
              <a:rPr lang="fr-FR" sz="1400" dirty="0" smtClean="0">
                <a:solidFill>
                  <a:srgbClr val="0000FF"/>
                </a:solidFill>
              </a:rPr>
              <a:t>ressource</a:t>
            </a:r>
            <a:r>
              <a:rPr lang="fr-FR" sz="1400" b="0" dirty="0" smtClean="0"/>
              <a:t> contribue à réaliser </a:t>
            </a:r>
            <a:r>
              <a:rPr lang="fr-FR" sz="1400" dirty="0" smtClean="0">
                <a:solidFill>
                  <a:srgbClr val="0000FF"/>
                </a:solidFill>
              </a:rPr>
              <a:t>l‘action voulue </a:t>
            </a:r>
            <a:r>
              <a:rPr lang="fr-FR" sz="1400" b="0" dirty="0" smtClean="0"/>
              <a:t>en agissant dans la </a:t>
            </a:r>
            <a:r>
              <a:rPr lang="fr-FR" sz="1400" dirty="0" smtClean="0">
                <a:solidFill>
                  <a:srgbClr val="0000FF"/>
                </a:solidFill>
              </a:rPr>
              <a:t>zone opératoire </a:t>
            </a:r>
            <a:r>
              <a:rPr lang="fr-FR" sz="1400" b="0" dirty="0" smtClean="0"/>
              <a:t>pendant le </a:t>
            </a:r>
            <a:r>
              <a:rPr lang="fr-FR" sz="1400" dirty="0" smtClean="0">
                <a:solidFill>
                  <a:srgbClr val="0000FF"/>
                </a:solidFill>
              </a:rPr>
              <a:t>temps opératoire</a:t>
            </a:r>
            <a:r>
              <a:rPr lang="fr-FR" sz="1400" b="0" dirty="0" smtClean="0"/>
              <a:t>. </a:t>
            </a:r>
          </a:p>
          <a:p>
            <a:pPr algn="l"/>
            <a:r>
              <a:rPr lang="fr-FR" sz="1400" b="0" dirty="0" smtClean="0"/>
              <a:t>ALORS… le problème est résolu sans effet contingent… </a:t>
            </a:r>
          </a:p>
          <a:p>
            <a:pPr algn="l"/>
            <a:r>
              <a:rPr lang="fr-FR" sz="1400" b="0" dirty="0" smtClean="0"/>
              <a:t>(en contenant les effets contingents)</a:t>
            </a:r>
            <a:endParaRPr lang="fr-FR" sz="1400" b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86" y="1371772"/>
            <a:ext cx="2298270" cy="30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771800" y="737009"/>
            <a:ext cx="2592288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1800" dirty="0">
                <a:solidFill>
                  <a:srgbClr val="00B050"/>
                </a:solidFill>
              </a:rPr>
              <a:t>Énoncer </a:t>
            </a:r>
            <a:r>
              <a:rPr lang="fr-FR" sz="1800" dirty="0" smtClean="0">
                <a:solidFill>
                  <a:srgbClr val="00B050"/>
                </a:solidFill>
              </a:rPr>
              <a:t>un RIF </a:t>
            </a:r>
            <a:endParaRPr lang="fr-FR" sz="1200" dirty="0">
              <a:solidFill>
                <a:srgbClr val="00B050"/>
              </a:solidFill>
            </a:endParaRPr>
          </a:p>
          <a:p>
            <a:r>
              <a:rPr lang="fr-FR" sz="1200" dirty="0" smtClean="0">
                <a:solidFill>
                  <a:srgbClr val="00B050"/>
                </a:solidFill>
              </a:rPr>
              <a:t>en précisant l’action voulue, ZO et TO)</a:t>
            </a:r>
            <a:endParaRPr lang="fr-FR" sz="1050" b="0" dirty="0">
              <a:solidFill>
                <a:srgbClr val="00B050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551712" y="1077516"/>
            <a:ext cx="2592288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1800" dirty="0" smtClean="0">
                <a:solidFill>
                  <a:srgbClr val="00B050"/>
                </a:solidFill>
              </a:rPr>
              <a:t>Première ressource</a:t>
            </a:r>
          </a:p>
          <a:p>
            <a:r>
              <a:rPr lang="fr-FR" sz="1400" b="0" dirty="0" smtClean="0">
                <a:solidFill>
                  <a:srgbClr val="00B050"/>
                </a:solidFill>
              </a:rPr>
              <a:t>Appliquer le premier opérateur</a:t>
            </a:r>
          </a:p>
          <a:p>
            <a:r>
              <a:rPr lang="fr-FR" sz="1200" b="0" dirty="0" smtClean="0">
                <a:solidFill>
                  <a:srgbClr val="00B050"/>
                </a:solidFill>
              </a:rPr>
              <a:t>Puis le second</a:t>
            </a:r>
          </a:p>
          <a:p>
            <a:r>
              <a:rPr lang="fr-FR" sz="1000" b="0" dirty="0" smtClean="0">
                <a:solidFill>
                  <a:srgbClr val="00B050"/>
                </a:solidFill>
              </a:rPr>
              <a:t>Puis le troisième</a:t>
            </a:r>
          </a:p>
          <a:p>
            <a:r>
              <a:rPr lang="fr-FR" sz="800" b="0" dirty="0" smtClean="0">
                <a:solidFill>
                  <a:srgbClr val="00B050"/>
                </a:solidFill>
              </a:rPr>
              <a:t>Puise le quatrième</a:t>
            </a:r>
          </a:p>
          <a:p>
            <a:r>
              <a:rPr lang="fr-FR" sz="1050" b="0" dirty="0" smtClean="0">
                <a:solidFill>
                  <a:srgbClr val="00B050"/>
                </a:solidFill>
              </a:rPr>
              <a:t>...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6695727" y="2308511"/>
            <a:ext cx="2592288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1800" dirty="0" smtClean="0">
                <a:solidFill>
                  <a:srgbClr val="00B050"/>
                </a:solidFill>
              </a:rPr>
              <a:t>Recommencer</a:t>
            </a:r>
          </a:p>
          <a:p>
            <a:r>
              <a:rPr lang="fr-FR" sz="1800" dirty="0" smtClean="0">
                <a:solidFill>
                  <a:srgbClr val="00B050"/>
                </a:solidFill>
              </a:rPr>
              <a:t>Seconde ressource</a:t>
            </a:r>
          </a:p>
          <a:p>
            <a:r>
              <a:rPr lang="fr-FR" sz="1400" b="0" dirty="0" smtClean="0">
                <a:solidFill>
                  <a:srgbClr val="00B050"/>
                </a:solidFill>
              </a:rPr>
              <a:t>Idem</a:t>
            </a:r>
            <a:endParaRPr lang="fr-FR" sz="800" b="0" dirty="0" smtClean="0">
              <a:solidFill>
                <a:srgbClr val="00B050"/>
              </a:solidFill>
            </a:endParaRPr>
          </a:p>
          <a:p>
            <a:r>
              <a:rPr lang="fr-FR" sz="1050" b="0" dirty="0" smtClean="0">
                <a:solidFill>
                  <a:srgbClr val="00B050"/>
                </a:solidFill>
              </a:rPr>
              <a:t>...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6705300" y="3219121"/>
            <a:ext cx="2592288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1800" dirty="0" smtClean="0">
                <a:solidFill>
                  <a:srgbClr val="00B050"/>
                </a:solidFill>
              </a:rPr>
              <a:t>Recommencer</a:t>
            </a:r>
          </a:p>
          <a:p>
            <a:r>
              <a:rPr lang="fr-FR" sz="1050" b="0" dirty="0" smtClean="0">
                <a:solidFill>
                  <a:srgbClr val="00B050"/>
                </a:solidFill>
              </a:rPr>
              <a:t>...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705300" y="3872612"/>
            <a:ext cx="2592288" cy="571500"/>
          </a:xfrm>
          <a:prstGeom prst="rect">
            <a:avLst/>
          </a:prstGeom>
        </p:spPr>
        <p:txBody>
          <a:bodyPr vert="horz" lIns="71320" tIns="35661" rIns="71320" bIns="3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sz="1800" dirty="0" smtClean="0">
                <a:solidFill>
                  <a:srgbClr val="00B050"/>
                </a:solidFill>
              </a:rPr>
              <a:t>…</a:t>
            </a:r>
          </a:p>
          <a:p>
            <a:r>
              <a:rPr lang="fr-FR" sz="1050" b="0" dirty="0" smtClean="0">
                <a:solidFill>
                  <a:srgbClr val="00B050"/>
                </a:solidFill>
              </a:rPr>
              <a:t>...</a:t>
            </a:r>
          </a:p>
        </p:txBody>
      </p:sp>
      <p:sp>
        <p:nvSpPr>
          <p:cNvPr id="19" name="Forme libre 18"/>
          <p:cNvSpPr/>
          <p:nvPr/>
        </p:nvSpPr>
        <p:spPr>
          <a:xfrm rot="5400000">
            <a:off x="5922411" y="391460"/>
            <a:ext cx="45720" cy="1018350"/>
          </a:xfrm>
          <a:custGeom>
            <a:avLst/>
            <a:gdLst>
              <a:gd name="connsiteX0" fmla="*/ 377093 w 377093"/>
              <a:gd name="connsiteY0" fmla="*/ 2214778 h 2214778"/>
              <a:gd name="connsiteX1" fmla="*/ 305 w 377093"/>
              <a:gd name="connsiteY1" fmla="*/ 1139554 h 2214778"/>
              <a:gd name="connsiteX2" fmla="*/ 326548 w 377093"/>
              <a:gd name="connsiteY2" fmla="*/ 0 h 2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093" h="2214778">
                <a:moveTo>
                  <a:pt x="377093" y="2214778"/>
                </a:moveTo>
                <a:cubicBezTo>
                  <a:pt x="192911" y="1861731"/>
                  <a:pt x="8729" y="1508684"/>
                  <a:pt x="305" y="1139554"/>
                </a:cubicBezTo>
                <a:cubicBezTo>
                  <a:pt x="-8119" y="770424"/>
                  <a:pt x="159214" y="385212"/>
                  <a:pt x="326548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 rot="11079066">
            <a:off x="8488720" y="1399069"/>
            <a:ext cx="66864" cy="700432"/>
          </a:xfrm>
          <a:custGeom>
            <a:avLst/>
            <a:gdLst>
              <a:gd name="connsiteX0" fmla="*/ 377093 w 377093"/>
              <a:gd name="connsiteY0" fmla="*/ 2214778 h 2214778"/>
              <a:gd name="connsiteX1" fmla="*/ 305 w 377093"/>
              <a:gd name="connsiteY1" fmla="*/ 1139554 h 2214778"/>
              <a:gd name="connsiteX2" fmla="*/ 326548 w 377093"/>
              <a:gd name="connsiteY2" fmla="*/ 0 h 2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093" h="2214778">
                <a:moveTo>
                  <a:pt x="377093" y="2214778"/>
                </a:moveTo>
                <a:cubicBezTo>
                  <a:pt x="192911" y="1861731"/>
                  <a:pt x="8729" y="1508684"/>
                  <a:pt x="305" y="1139554"/>
                </a:cubicBezTo>
                <a:cubicBezTo>
                  <a:pt x="-8119" y="770424"/>
                  <a:pt x="159214" y="385212"/>
                  <a:pt x="326548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rot="11079066">
            <a:off x="8515864" y="2654655"/>
            <a:ext cx="66864" cy="700432"/>
          </a:xfrm>
          <a:custGeom>
            <a:avLst/>
            <a:gdLst>
              <a:gd name="connsiteX0" fmla="*/ 377093 w 377093"/>
              <a:gd name="connsiteY0" fmla="*/ 2214778 h 2214778"/>
              <a:gd name="connsiteX1" fmla="*/ 305 w 377093"/>
              <a:gd name="connsiteY1" fmla="*/ 1139554 h 2214778"/>
              <a:gd name="connsiteX2" fmla="*/ 326548 w 377093"/>
              <a:gd name="connsiteY2" fmla="*/ 0 h 2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093" h="2214778">
                <a:moveTo>
                  <a:pt x="377093" y="2214778"/>
                </a:moveTo>
                <a:cubicBezTo>
                  <a:pt x="192911" y="1861731"/>
                  <a:pt x="8729" y="1508684"/>
                  <a:pt x="305" y="1139554"/>
                </a:cubicBezTo>
                <a:cubicBezTo>
                  <a:pt x="-8119" y="770424"/>
                  <a:pt x="159214" y="385212"/>
                  <a:pt x="326548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 rot="11079066">
            <a:off x="8454142" y="3568965"/>
            <a:ext cx="66864" cy="700432"/>
          </a:xfrm>
          <a:custGeom>
            <a:avLst/>
            <a:gdLst>
              <a:gd name="connsiteX0" fmla="*/ 377093 w 377093"/>
              <a:gd name="connsiteY0" fmla="*/ 2214778 h 2214778"/>
              <a:gd name="connsiteX1" fmla="*/ 305 w 377093"/>
              <a:gd name="connsiteY1" fmla="*/ 1139554 h 2214778"/>
              <a:gd name="connsiteX2" fmla="*/ 326548 w 377093"/>
              <a:gd name="connsiteY2" fmla="*/ 0 h 2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093" h="2214778">
                <a:moveTo>
                  <a:pt x="377093" y="2214778"/>
                </a:moveTo>
                <a:cubicBezTo>
                  <a:pt x="192911" y="1861731"/>
                  <a:pt x="8729" y="1508684"/>
                  <a:pt x="305" y="1139554"/>
                </a:cubicBezTo>
                <a:cubicBezTo>
                  <a:pt x="-8119" y="770424"/>
                  <a:pt x="159214" y="385212"/>
                  <a:pt x="326548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 bwMode="auto">
          <a:xfrm>
            <a:off x="6297706" y="4449568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4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3528" y="39018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45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Résolution Idéale Finale (2)</a:t>
            </a:r>
            <a:endParaRPr lang="fr-FR" sz="24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83008" y="1336436"/>
            <a:ext cx="3789820" cy="553998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000" dirty="0"/>
              <a:t>Faire une représentation du système en situation problématique</a:t>
            </a:r>
          </a:p>
          <a:p>
            <a:pPr algn="ctr" eaLnBrk="1" hangingPunct="1"/>
            <a:r>
              <a:rPr lang="fr-FR" altLang="fr-FR" sz="1000" dirty="0"/>
              <a:t>la plus précise et documentée possible</a:t>
            </a:r>
          </a:p>
          <a:p>
            <a:pPr algn="ctr" eaLnBrk="1" hangingPunct="1"/>
            <a:r>
              <a:rPr lang="fr-FR" altLang="fr-FR" sz="900" dirty="0"/>
              <a:t>(représenter le problème, pas l'objet)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006252" y="2223081"/>
            <a:ext cx="3743332" cy="553998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 type="none" w="lg" len="lg"/>
            <a:tailEnd type="none" w="lg" len="lg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000" dirty="0"/>
              <a:t>Comprendre </a:t>
            </a:r>
            <a:r>
              <a:rPr lang="fr-FR" altLang="fr-FR" sz="1000" dirty="0" smtClean="0"/>
              <a:t>les causes </a:t>
            </a:r>
            <a:r>
              <a:rPr lang="fr-FR" altLang="fr-FR" sz="1000" dirty="0"/>
              <a:t>du </a:t>
            </a:r>
            <a:r>
              <a:rPr lang="fr-FR" altLang="fr-FR" sz="1000" dirty="0" smtClean="0"/>
              <a:t>problème. Ce qui pourrait </a:t>
            </a:r>
            <a:endParaRPr lang="fr-FR" altLang="fr-FR" sz="1000" dirty="0"/>
          </a:p>
          <a:p>
            <a:pPr algn="ctr" eaLnBrk="1" hangingPunct="1"/>
            <a:r>
              <a:rPr lang="fr-FR" altLang="fr-FR" sz="1000" dirty="0" smtClean="0">
                <a:sym typeface="Wingdings" panose="05000000000000000000" pitchFamily="2" charset="2"/>
              </a:rPr>
              <a:t> </a:t>
            </a:r>
            <a:r>
              <a:rPr lang="fr-FR" altLang="fr-FR" sz="1000" dirty="0" smtClean="0"/>
              <a:t>permettre </a:t>
            </a:r>
            <a:r>
              <a:rPr lang="fr-FR" altLang="fr-FR" sz="1000" dirty="0"/>
              <a:t>de le réduire / supprimer, </a:t>
            </a:r>
          </a:p>
          <a:p>
            <a:pPr algn="ctr" eaLnBrk="1" hangingPunct="1"/>
            <a:r>
              <a:rPr lang="fr-FR" altLang="fr-FR" sz="1000" dirty="0" smtClean="0">
                <a:sym typeface="Wingdings" panose="05000000000000000000" pitchFamily="2" charset="2"/>
              </a:rPr>
              <a:t> </a:t>
            </a:r>
            <a:r>
              <a:rPr lang="fr-FR" altLang="fr-FR" sz="1000" dirty="0" smtClean="0"/>
              <a:t>l'amplifier </a:t>
            </a:r>
            <a:r>
              <a:rPr lang="fr-FR" altLang="fr-FR" sz="1000" dirty="0"/>
              <a:t>/ le rendre </a:t>
            </a:r>
            <a:r>
              <a:rPr lang="fr-FR" altLang="fr-FR" sz="1000" dirty="0" smtClean="0"/>
              <a:t>insupportable</a:t>
            </a:r>
            <a:endParaRPr lang="fr-FR" altLang="fr-FR" sz="10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06251" y="3109726"/>
            <a:ext cx="3743333" cy="246221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000" dirty="0"/>
              <a:t>Définir les Zone Opératoire, Temps Opératoire et action voulue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006256" y="3688594"/>
            <a:ext cx="3743328" cy="246221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 type="none" w="lg" len="lg"/>
            <a:tailEnd type="none" w="lg" len="lg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000" dirty="0"/>
              <a:t>Établir / énoncer un RIF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005150" y="4267463"/>
            <a:ext cx="3744434" cy="246221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 type="none" w="lg" len="lg"/>
            <a:tailEnd type="none" w="lg" len="lg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000" dirty="0" smtClean="0"/>
              <a:t>Tenter systématiquement d'utiliser </a:t>
            </a:r>
            <a:r>
              <a:rPr lang="fr-FR" altLang="fr-FR" sz="1000" dirty="0"/>
              <a:t>les ressources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 rot="16200000">
            <a:off x="2035752" y="2806396"/>
            <a:ext cx="3168351" cy="246221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 type="none" w="lg" len="lg"/>
            <a:tailEnd type="none" w="lg" len="lg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000" dirty="0" smtClean="0"/>
              <a:t>Lister </a:t>
            </a:r>
            <a:r>
              <a:rPr lang="fr-FR" altLang="fr-FR" sz="1000" dirty="0"/>
              <a:t>des ressources </a:t>
            </a:r>
            <a:r>
              <a:rPr lang="fr-FR" altLang="fr-FR" sz="900" dirty="0"/>
              <a:t>: matérielles, énergie, information</a:t>
            </a:r>
          </a:p>
        </p:txBody>
      </p:sp>
      <p:cxnSp>
        <p:nvCxnSpPr>
          <p:cNvPr id="22" name="AutoShape 9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5877918" y="1890434"/>
            <a:ext cx="0" cy="33264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0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5877918" y="2777079"/>
            <a:ext cx="0" cy="33264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1"/>
          <p:cNvCxnSpPr>
            <a:cxnSpLocks noChangeShapeType="1"/>
            <a:stCxn id="15" idx="2"/>
            <a:endCxn id="19" idx="0"/>
          </p:cNvCxnSpPr>
          <p:nvPr/>
        </p:nvCxnSpPr>
        <p:spPr bwMode="auto">
          <a:xfrm>
            <a:off x="5877918" y="3355947"/>
            <a:ext cx="2" cy="33264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2"/>
          <p:cNvCxnSpPr>
            <a:cxnSpLocks noChangeShapeType="1"/>
            <a:stCxn id="19" idx="2"/>
            <a:endCxn id="20" idx="0"/>
          </p:cNvCxnSpPr>
          <p:nvPr/>
        </p:nvCxnSpPr>
        <p:spPr bwMode="auto">
          <a:xfrm flipH="1">
            <a:off x="5877367" y="3934815"/>
            <a:ext cx="553" cy="33264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3"/>
          <p:cNvCxnSpPr>
            <a:cxnSpLocks noChangeShapeType="1"/>
            <a:stCxn id="20" idx="3"/>
          </p:cNvCxnSpPr>
          <p:nvPr/>
        </p:nvCxnSpPr>
        <p:spPr bwMode="auto">
          <a:xfrm>
            <a:off x="7749584" y="4390574"/>
            <a:ext cx="658975" cy="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e 3"/>
          <p:cNvGrpSpPr/>
          <p:nvPr/>
        </p:nvGrpSpPr>
        <p:grpSpPr>
          <a:xfrm>
            <a:off x="7749584" y="1613435"/>
            <a:ext cx="23244" cy="2198270"/>
            <a:chOff x="7749584" y="1613435"/>
            <a:chExt cx="23244" cy="2198270"/>
          </a:xfrm>
        </p:grpSpPr>
        <p:cxnSp>
          <p:nvCxnSpPr>
            <p:cNvPr id="27" name="AutoShape 14"/>
            <p:cNvCxnSpPr>
              <a:cxnSpLocks noChangeShapeType="1"/>
              <a:stCxn id="19" idx="3"/>
              <a:endCxn id="15" idx="3"/>
            </p:cNvCxnSpPr>
            <p:nvPr/>
          </p:nvCxnSpPr>
          <p:spPr bwMode="auto">
            <a:xfrm flipV="1">
              <a:off x="7749584" y="3232837"/>
              <a:ext cx="12700" cy="578868"/>
            </a:xfrm>
            <a:prstGeom prst="bentConnector3">
              <a:avLst>
                <a:gd name="adj1" fmla="val 1800000"/>
              </a:avLst>
            </a:prstGeom>
            <a:noFill/>
            <a:ln w="25400">
              <a:solidFill>
                <a:schemeClr val="tx1"/>
              </a:solidFill>
              <a:miter lim="800000"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5"/>
            <p:cNvCxnSpPr>
              <a:cxnSpLocks noChangeShapeType="1"/>
              <a:stCxn id="19" idx="3"/>
              <a:endCxn id="14" idx="3"/>
            </p:cNvCxnSpPr>
            <p:nvPr/>
          </p:nvCxnSpPr>
          <p:spPr bwMode="auto">
            <a:xfrm flipV="1">
              <a:off x="7749584" y="2500080"/>
              <a:ext cx="12700" cy="1311625"/>
            </a:xfrm>
            <a:prstGeom prst="bentConnector3">
              <a:avLst>
                <a:gd name="adj1" fmla="val 1800000"/>
              </a:avLst>
            </a:prstGeom>
            <a:noFill/>
            <a:ln w="25400">
              <a:solidFill>
                <a:schemeClr val="tx1"/>
              </a:solidFill>
              <a:miter lim="800000"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6"/>
            <p:cNvCxnSpPr>
              <a:cxnSpLocks noChangeShapeType="1"/>
              <a:stCxn id="19" idx="3"/>
              <a:endCxn id="11" idx="3"/>
            </p:cNvCxnSpPr>
            <p:nvPr/>
          </p:nvCxnSpPr>
          <p:spPr bwMode="auto">
            <a:xfrm flipV="1">
              <a:off x="7749584" y="1613435"/>
              <a:ext cx="23244" cy="2198270"/>
            </a:xfrm>
            <a:prstGeom prst="bentConnector3">
              <a:avLst>
                <a:gd name="adj1" fmla="val 1022014"/>
              </a:avLst>
            </a:prstGeom>
            <a:noFill/>
            <a:ln w="25400">
              <a:solidFill>
                <a:schemeClr val="tx1"/>
              </a:solidFill>
              <a:miter lim="800000"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ZoneTexte 29"/>
          <p:cNvSpPr txBox="1"/>
          <p:nvPr/>
        </p:nvSpPr>
        <p:spPr>
          <a:xfrm>
            <a:off x="4644008" y="72763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olidFill>
                  <a:srgbClr val="0000FF"/>
                </a:solidFill>
              </a:rPr>
              <a:t>Procédure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23528" y="39018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66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Exemple</a:t>
            </a:r>
            <a:endParaRPr lang="fr-FR" sz="2400" dirty="0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706438"/>
            <a:ext cx="6313584" cy="43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6016" y="5026372"/>
            <a:ext cx="196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18 </a:t>
            </a:r>
            <a:r>
              <a:rPr lang="fr-FR" dirty="0" smtClean="0"/>
              <a:t>Décembre </a:t>
            </a:r>
            <a:r>
              <a:rPr lang="fr-FR" dirty="0"/>
              <a:t>1944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2718" y="426079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 bwMode="auto">
          <a:xfrm>
            <a:off x="8478563" y="5064683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4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4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/>
          <a:lstStyle/>
          <a:p>
            <a:r>
              <a:rPr lang="fr-FR" sz="2400" dirty="0" smtClean="0"/>
              <a:t>Exemple</a:t>
            </a:r>
            <a:endParaRPr lang="fr-FR" dirty="0"/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>
            <a:off x="-369168" y="2308076"/>
            <a:ext cx="12039600" cy="914400"/>
          </a:xfrm>
          <a:custGeom>
            <a:avLst/>
            <a:gdLst>
              <a:gd name="T0" fmla="*/ 0 w 7584"/>
              <a:gd name="T1" fmla="*/ 2147483647 h 576"/>
              <a:gd name="T2" fmla="*/ 2147483647 w 7584"/>
              <a:gd name="T3" fmla="*/ 2147483647 h 576"/>
              <a:gd name="T4" fmla="*/ 2147483647 w 7584"/>
              <a:gd name="T5" fmla="*/ 2147483647 h 576"/>
              <a:gd name="T6" fmla="*/ 2147483647 w 7584"/>
              <a:gd name="T7" fmla="*/ 2147483647 h 576"/>
              <a:gd name="T8" fmla="*/ 2147483647 w 7584"/>
              <a:gd name="T9" fmla="*/ 2147483647 h 576"/>
              <a:gd name="T10" fmla="*/ 2147483647 w 7584"/>
              <a:gd name="T11" fmla="*/ 2147483647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84"/>
              <a:gd name="T19" fmla="*/ 0 h 576"/>
              <a:gd name="T20" fmla="*/ 7584 w 7584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84" h="576">
                <a:moveTo>
                  <a:pt x="0" y="24"/>
                </a:moveTo>
                <a:cubicBezTo>
                  <a:pt x="328" y="12"/>
                  <a:pt x="656" y="0"/>
                  <a:pt x="1104" y="24"/>
                </a:cubicBezTo>
                <a:cubicBezTo>
                  <a:pt x="1552" y="48"/>
                  <a:pt x="2096" y="104"/>
                  <a:pt x="2688" y="168"/>
                </a:cubicBezTo>
                <a:cubicBezTo>
                  <a:pt x="3280" y="232"/>
                  <a:pt x="3992" y="344"/>
                  <a:pt x="4656" y="408"/>
                </a:cubicBezTo>
                <a:cubicBezTo>
                  <a:pt x="5320" y="472"/>
                  <a:pt x="6184" y="528"/>
                  <a:pt x="6672" y="552"/>
                </a:cubicBezTo>
                <a:cubicBezTo>
                  <a:pt x="7160" y="576"/>
                  <a:pt x="7372" y="564"/>
                  <a:pt x="7584" y="5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grpSp>
        <p:nvGrpSpPr>
          <p:cNvPr id="31" name="Group 50"/>
          <p:cNvGrpSpPr>
            <a:grpSpLocks/>
          </p:cNvGrpSpPr>
          <p:nvPr/>
        </p:nvGrpSpPr>
        <p:grpSpPr bwMode="auto">
          <a:xfrm>
            <a:off x="3059832" y="631676"/>
            <a:ext cx="5334000" cy="3733800"/>
            <a:chOff x="1296" y="266"/>
            <a:chExt cx="3360" cy="2352"/>
          </a:xfrm>
        </p:grpSpPr>
        <p:grpSp>
          <p:nvGrpSpPr>
            <p:cNvPr id="32" name="Group 49"/>
            <p:cNvGrpSpPr>
              <a:grpSpLocks/>
            </p:cNvGrpSpPr>
            <p:nvPr/>
          </p:nvGrpSpPr>
          <p:grpSpPr bwMode="auto">
            <a:xfrm>
              <a:off x="1296" y="266"/>
              <a:ext cx="3360" cy="2352"/>
              <a:chOff x="1296" y="266"/>
              <a:chExt cx="3360" cy="2352"/>
            </a:xfrm>
          </p:grpSpPr>
          <p:grpSp>
            <p:nvGrpSpPr>
              <p:cNvPr id="41" name="Group 2"/>
              <p:cNvGrpSpPr>
                <a:grpSpLocks/>
              </p:cNvGrpSpPr>
              <p:nvPr/>
            </p:nvGrpSpPr>
            <p:grpSpPr bwMode="auto">
              <a:xfrm>
                <a:off x="1296" y="1042"/>
                <a:ext cx="3360" cy="1576"/>
                <a:chOff x="720" y="1248"/>
                <a:chExt cx="4512" cy="1976"/>
              </a:xfrm>
            </p:grpSpPr>
            <p:sp>
              <p:nvSpPr>
                <p:cNvPr id="43" name="Freeform 3"/>
                <p:cNvSpPr>
                  <a:spLocks/>
                </p:cNvSpPr>
                <p:nvPr/>
              </p:nvSpPr>
              <p:spPr bwMode="auto">
                <a:xfrm>
                  <a:off x="720" y="1248"/>
                  <a:ext cx="2256" cy="1976"/>
                </a:xfrm>
                <a:custGeom>
                  <a:avLst/>
                  <a:gdLst>
                    <a:gd name="T0" fmla="*/ 0 w 2256"/>
                    <a:gd name="T1" fmla="*/ 0 h 1976"/>
                    <a:gd name="T2" fmla="*/ 78 w 2256"/>
                    <a:gd name="T3" fmla="*/ 212 h 1976"/>
                    <a:gd name="T4" fmla="*/ 432 w 2256"/>
                    <a:gd name="T5" fmla="*/ 384 h 1976"/>
                    <a:gd name="T6" fmla="*/ 1236 w 2256"/>
                    <a:gd name="T7" fmla="*/ 714 h 1976"/>
                    <a:gd name="T8" fmla="*/ 1738 w 2256"/>
                    <a:gd name="T9" fmla="*/ 1238 h 1976"/>
                    <a:gd name="T10" fmla="*/ 2086 w 2256"/>
                    <a:gd name="T11" fmla="*/ 1854 h 1976"/>
                    <a:gd name="T12" fmla="*/ 2256 w 2256"/>
                    <a:gd name="T13" fmla="*/ 1968 h 19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56"/>
                    <a:gd name="T22" fmla="*/ 0 h 1976"/>
                    <a:gd name="T23" fmla="*/ 2256 w 2256"/>
                    <a:gd name="T24" fmla="*/ 1976 h 19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56" h="1976">
                      <a:moveTo>
                        <a:pt x="0" y="0"/>
                      </a:moveTo>
                      <a:cubicBezTo>
                        <a:pt x="13" y="35"/>
                        <a:pt x="6" y="148"/>
                        <a:pt x="78" y="212"/>
                      </a:cubicBezTo>
                      <a:cubicBezTo>
                        <a:pt x="150" y="276"/>
                        <a:pt x="239" y="300"/>
                        <a:pt x="432" y="384"/>
                      </a:cubicBezTo>
                      <a:cubicBezTo>
                        <a:pt x="625" y="468"/>
                        <a:pt x="1018" y="572"/>
                        <a:pt x="1236" y="714"/>
                      </a:cubicBezTo>
                      <a:cubicBezTo>
                        <a:pt x="1454" y="856"/>
                        <a:pt x="1596" y="1048"/>
                        <a:pt x="1738" y="1238"/>
                      </a:cubicBezTo>
                      <a:cubicBezTo>
                        <a:pt x="1880" y="1428"/>
                        <a:pt x="2000" y="1732"/>
                        <a:pt x="2086" y="1854"/>
                      </a:cubicBezTo>
                      <a:cubicBezTo>
                        <a:pt x="2172" y="1976"/>
                        <a:pt x="2221" y="1944"/>
                        <a:pt x="2256" y="19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" name="Line 4"/>
                <p:cNvSpPr>
                  <a:spLocks noChangeShapeType="1"/>
                </p:cNvSpPr>
                <p:nvPr/>
              </p:nvSpPr>
              <p:spPr bwMode="auto">
                <a:xfrm>
                  <a:off x="720" y="1248"/>
                  <a:ext cx="22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" name="Line 5"/>
                <p:cNvSpPr>
                  <a:spLocks noChangeShapeType="1"/>
                </p:cNvSpPr>
                <p:nvPr/>
              </p:nvSpPr>
              <p:spPr bwMode="auto">
                <a:xfrm>
                  <a:off x="2976" y="1248"/>
                  <a:ext cx="22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" name="Freeform 6"/>
                <p:cNvSpPr>
                  <a:spLocks/>
                </p:cNvSpPr>
                <p:nvPr/>
              </p:nvSpPr>
              <p:spPr bwMode="auto">
                <a:xfrm flipH="1">
                  <a:off x="2976" y="1248"/>
                  <a:ext cx="2256" cy="1976"/>
                </a:xfrm>
                <a:custGeom>
                  <a:avLst/>
                  <a:gdLst>
                    <a:gd name="T0" fmla="*/ 0 w 2256"/>
                    <a:gd name="T1" fmla="*/ 0 h 1976"/>
                    <a:gd name="T2" fmla="*/ 78 w 2256"/>
                    <a:gd name="T3" fmla="*/ 212 h 1976"/>
                    <a:gd name="T4" fmla="*/ 432 w 2256"/>
                    <a:gd name="T5" fmla="*/ 384 h 1976"/>
                    <a:gd name="T6" fmla="*/ 1236 w 2256"/>
                    <a:gd name="T7" fmla="*/ 714 h 1976"/>
                    <a:gd name="T8" fmla="*/ 1738 w 2256"/>
                    <a:gd name="T9" fmla="*/ 1238 h 1976"/>
                    <a:gd name="T10" fmla="*/ 2086 w 2256"/>
                    <a:gd name="T11" fmla="*/ 1854 h 1976"/>
                    <a:gd name="T12" fmla="*/ 2256 w 2256"/>
                    <a:gd name="T13" fmla="*/ 1968 h 19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56"/>
                    <a:gd name="T22" fmla="*/ 0 h 1976"/>
                    <a:gd name="T23" fmla="*/ 2256 w 2256"/>
                    <a:gd name="T24" fmla="*/ 1976 h 19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56" h="1976">
                      <a:moveTo>
                        <a:pt x="0" y="0"/>
                      </a:moveTo>
                      <a:cubicBezTo>
                        <a:pt x="13" y="35"/>
                        <a:pt x="6" y="148"/>
                        <a:pt x="78" y="212"/>
                      </a:cubicBezTo>
                      <a:cubicBezTo>
                        <a:pt x="150" y="276"/>
                        <a:pt x="239" y="300"/>
                        <a:pt x="432" y="384"/>
                      </a:cubicBezTo>
                      <a:cubicBezTo>
                        <a:pt x="625" y="468"/>
                        <a:pt x="1018" y="572"/>
                        <a:pt x="1236" y="714"/>
                      </a:cubicBezTo>
                      <a:cubicBezTo>
                        <a:pt x="1454" y="856"/>
                        <a:pt x="1596" y="1048"/>
                        <a:pt x="1738" y="1238"/>
                      </a:cubicBezTo>
                      <a:cubicBezTo>
                        <a:pt x="1880" y="1428"/>
                        <a:pt x="2000" y="1732"/>
                        <a:pt x="2086" y="1854"/>
                      </a:cubicBezTo>
                      <a:cubicBezTo>
                        <a:pt x="2172" y="1976"/>
                        <a:pt x="2221" y="1944"/>
                        <a:pt x="2256" y="19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1392" y="266"/>
                <a:ext cx="240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grpSp>
          <p:nvGrpSpPr>
            <p:cNvPr id="33" name="Group 9"/>
            <p:cNvGrpSpPr>
              <a:grpSpLocks/>
            </p:cNvGrpSpPr>
            <p:nvPr/>
          </p:nvGrpSpPr>
          <p:grpSpPr bwMode="auto">
            <a:xfrm rot="276639">
              <a:off x="3168" y="554"/>
              <a:ext cx="624" cy="248"/>
              <a:chOff x="2381" y="2907"/>
              <a:chExt cx="3379" cy="1251"/>
            </a:xfrm>
          </p:grpSpPr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3691" y="3294"/>
                <a:ext cx="744" cy="642"/>
              </a:xfrm>
              <a:custGeom>
                <a:avLst/>
                <a:gdLst>
                  <a:gd name="T0" fmla="*/ 26 w 744"/>
                  <a:gd name="T1" fmla="*/ 258 h 642"/>
                  <a:gd name="T2" fmla="*/ 180 w 744"/>
                  <a:gd name="T3" fmla="*/ 222 h 642"/>
                  <a:gd name="T4" fmla="*/ 216 w 744"/>
                  <a:gd name="T5" fmla="*/ 193 h 642"/>
                  <a:gd name="T6" fmla="*/ 241 w 744"/>
                  <a:gd name="T7" fmla="*/ 87 h 642"/>
                  <a:gd name="T8" fmla="*/ 292 w 744"/>
                  <a:gd name="T9" fmla="*/ 28 h 642"/>
                  <a:gd name="T10" fmla="*/ 382 w 744"/>
                  <a:gd name="T11" fmla="*/ 1 h 642"/>
                  <a:gd name="T12" fmla="*/ 477 w 744"/>
                  <a:gd name="T13" fmla="*/ 33 h 642"/>
                  <a:gd name="T14" fmla="*/ 523 w 744"/>
                  <a:gd name="T15" fmla="*/ 85 h 642"/>
                  <a:gd name="T16" fmla="*/ 531 w 744"/>
                  <a:gd name="T17" fmla="*/ 184 h 642"/>
                  <a:gd name="T18" fmla="*/ 549 w 744"/>
                  <a:gd name="T19" fmla="*/ 217 h 642"/>
                  <a:gd name="T20" fmla="*/ 627 w 744"/>
                  <a:gd name="T21" fmla="*/ 259 h 642"/>
                  <a:gd name="T22" fmla="*/ 727 w 744"/>
                  <a:gd name="T23" fmla="*/ 292 h 642"/>
                  <a:gd name="T24" fmla="*/ 727 w 744"/>
                  <a:gd name="T25" fmla="*/ 388 h 642"/>
                  <a:gd name="T26" fmla="*/ 626 w 744"/>
                  <a:gd name="T27" fmla="*/ 431 h 642"/>
                  <a:gd name="T28" fmla="*/ 569 w 744"/>
                  <a:gd name="T29" fmla="*/ 464 h 642"/>
                  <a:gd name="T30" fmla="*/ 519 w 744"/>
                  <a:gd name="T31" fmla="*/ 524 h 642"/>
                  <a:gd name="T32" fmla="*/ 453 w 744"/>
                  <a:gd name="T33" fmla="*/ 620 h 642"/>
                  <a:gd name="T34" fmla="*/ 387 w 744"/>
                  <a:gd name="T35" fmla="*/ 642 h 642"/>
                  <a:gd name="T36" fmla="*/ 303 w 744"/>
                  <a:gd name="T37" fmla="*/ 620 h 642"/>
                  <a:gd name="T38" fmla="*/ 239 w 744"/>
                  <a:gd name="T39" fmla="*/ 533 h 642"/>
                  <a:gd name="T40" fmla="*/ 168 w 744"/>
                  <a:gd name="T41" fmla="*/ 449 h 642"/>
                  <a:gd name="T42" fmla="*/ 27 w 744"/>
                  <a:gd name="T43" fmla="*/ 369 h 642"/>
                  <a:gd name="T44" fmla="*/ 8 w 744"/>
                  <a:gd name="T45" fmla="*/ 269 h 642"/>
                  <a:gd name="T46" fmla="*/ 44 w 744"/>
                  <a:gd name="T47" fmla="*/ 252 h 642"/>
                  <a:gd name="T48" fmla="*/ 26 w 744"/>
                  <a:gd name="T49" fmla="*/ 258 h 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4"/>
                  <a:gd name="T76" fmla="*/ 0 h 642"/>
                  <a:gd name="T77" fmla="*/ 744 w 744"/>
                  <a:gd name="T78" fmla="*/ 642 h 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4" h="642">
                    <a:moveTo>
                      <a:pt x="26" y="258"/>
                    </a:moveTo>
                    <a:cubicBezTo>
                      <a:pt x="53" y="252"/>
                      <a:pt x="148" y="233"/>
                      <a:pt x="180" y="222"/>
                    </a:cubicBezTo>
                    <a:cubicBezTo>
                      <a:pt x="212" y="211"/>
                      <a:pt x="206" y="215"/>
                      <a:pt x="216" y="193"/>
                    </a:cubicBezTo>
                    <a:cubicBezTo>
                      <a:pt x="226" y="171"/>
                      <a:pt x="228" y="114"/>
                      <a:pt x="241" y="87"/>
                    </a:cubicBezTo>
                    <a:cubicBezTo>
                      <a:pt x="254" y="60"/>
                      <a:pt x="269" y="42"/>
                      <a:pt x="292" y="28"/>
                    </a:cubicBezTo>
                    <a:cubicBezTo>
                      <a:pt x="315" y="14"/>
                      <a:pt x="351" y="0"/>
                      <a:pt x="382" y="1"/>
                    </a:cubicBezTo>
                    <a:cubicBezTo>
                      <a:pt x="413" y="2"/>
                      <a:pt x="454" y="19"/>
                      <a:pt x="477" y="33"/>
                    </a:cubicBezTo>
                    <a:cubicBezTo>
                      <a:pt x="500" y="47"/>
                      <a:pt x="514" y="60"/>
                      <a:pt x="523" y="85"/>
                    </a:cubicBezTo>
                    <a:cubicBezTo>
                      <a:pt x="532" y="110"/>
                      <a:pt x="527" y="162"/>
                      <a:pt x="531" y="184"/>
                    </a:cubicBezTo>
                    <a:cubicBezTo>
                      <a:pt x="535" y="206"/>
                      <a:pt x="533" y="205"/>
                      <a:pt x="549" y="217"/>
                    </a:cubicBezTo>
                    <a:cubicBezTo>
                      <a:pt x="565" y="229"/>
                      <a:pt x="597" y="247"/>
                      <a:pt x="627" y="259"/>
                    </a:cubicBezTo>
                    <a:cubicBezTo>
                      <a:pt x="657" y="271"/>
                      <a:pt x="710" y="270"/>
                      <a:pt x="727" y="292"/>
                    </a:cubicBezTo>
                    <a:cubicBezTo>
                      <a:pt x="744" y="314"/>
                      <a:pt x="744" y="365"/>
                      <a:pt x="727" y="388"/>
                    </a:cubicBezTo>
                    <a:cubicBezTo>
                      <a:pt x="710" y="411"/>
                      <a:pt x="652" y="418"/>
                      <a:pt x="626" y="431"/>
                    </a:cubicBezTo>
                    <a:cubicBezTo>
                      <a:pt x="600" y="444"/>
                      <a:pt x="587" y="448"/>
                      <a:pt x="569" y="464"/>
                    </a:cubicBezTo>
                    <a:cubicBezTo>
                      <a:pt x="551" y="480"/>
                      <a:pt x="538" y="498"/>
                      <a:pt x="519" y="524"/>
                    </a:cubicBezTo>
                    <a:cubicBezTo>
                      <a:pt x="500" y="550"/>
                      <a:pt x="475" y="600"/>
                      <a:pt x="453" y="620"/>
                    </a:cubicBezTo>
                    <a:cubicBezTo>
                      <a:pt x="431" y="640"/>
                      <a:pt x="412" y="642"/>
                      <a:pt x="387" y="642"/>
                    </a:cubicBezTo>
                    <a:cubicBezTo>
                      <a:pt x="362" y="642"/>
                      <a:pt x="328" y="638"/>
                      <a:pt x="303" y="620"/>
                    </a:cubicBezTo>
                    <a:cubicBezTo>
                      <a:pt x="278" y="602"/>
                      <a:pt x="261" y="561"/>
                      <a:pt x="239" y="533"/>
                    </a:cubicBezTo>
                    <a:cubicBezTo>
                      <a:pt x="217" y="505"/>
                      <a:pt x="203" y="476"/>
                      <a:pt x="168" y="449"/>
                    </a:cubicBezTo>
                    <a:cubicBezTo>
                      <a:pt x="133" y="422"/>
                      <a:pt x="54" y="399"/>
                      <a:pt x="27" y="369"/>
                    </a:cubicBezTo>
                    <a:cubicBezTo>
                      <a:pt x="0" y="339"/>
                      <a:pt x="5" y="288"/>
                      <a:pt x="8" y="269"/>
                    </a:cubicBezTo>
                    <a:cubicBezTo>
                      <a:pt x="11" y="250"/>
                      <a:pt x="41" y="254"/>
                      <a:pt x="44" y="252"/>
                    </a:cubicBezTo>
                    <a:cubicBezTo>
                      <a:pt x="47" y="250"/>
                      <a:pt x="30" y="257"/>
                      <a:pt x="26" y="258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2381" y="3600"/>
                <a:ext cx="3379" cy="372"/>
              </a:xfrm>
              <a:custGeom>
                <a:avLst/>
                <a:gdLst>
                  <a:gd name="T0" fmla="*/ 2069 w 3379"/>
                  <a:gd name="T1" fmla="*/ 39 h 372"/>
                  <a:gd name="T2" fmla="*/ 2158 w 3379"/>
                  <a:gd name="T3" fmla="*/ 123 h 372"/>
                  <a:gd name="T4" fmla="*/ 2540 w 3379"/>
                  <a:gd name="T5" fmla="*/ 191 h 372"/>
                  <a:gd name="T6" fmla="*/ 3062 w 3379"/>
                  <a:gd name="T7" fmla="*/ 243 h 372"/>
                  <a:gd name="T8" fmla="*/ 3239 w 3379"/>
                  <a:gd name="T9" fmla="*/ 270 h 372"/>
                  <a:gd name="T10" fmla="*/ 3236 w 3379"/>
                  <a:gd name="T11" fmla="*/ 315 h 372"/>
                  <a:gd name="T12" fmla="*/ 2380 w 3379"/>
                  <a:gd name="T13" fmla="*/ 239 h 372"/>
                  <a:gd name="T14" fmla="*/ 2189 w 3379"/>
                  <a:gd name="T15" fmla="*/ 224 h 372"/>
                  <a:gd name="T16" fmla="*/ 2132 w 3379"/>
                  <a:gd name="T17" fmla="*/ 242 h 372"/>
                  <a:gd name="T18" fmla="*/ 2047 w 3379"/>
                  <a:gd name="T19" fmla="*/ 314 h 372"/>
                  <a:gd name="T20" fmla="*/ 1952 w 3379"/>
                  <a:gd name="T21" fmla="*/ 356 h 372"/>
                  <a:gd name="T22" fmla="*/ 1823 w 3379"/>
                  <a:gd name="T23" fmla="*/ 371 h 372"/>
                  <a:gd name="T24" fmla="*/ 1682 w 3379"/>
                  <a:gd name="T25" fmla="*/ 362 h 372"/>
                  <a:gd name="T26" fmla="*/ 1438 w 3379"/>
                  <a:gd name="T27" fmla="*/ 339 h 372"/>
                  <a:gd name="T28" fmla="*/ 1246 w 3379"/>
                  <a:gd name="T29" fmla="*/ 236 h 372"/>
                  <a:gd name="T30" fmla="*/ 1162 w 3379"/>
                  <a:gd name="T31" fmla="*/ 185 h 372"/>
                  <a:gd name="T32" fmla="*/ 788 w 3379"/>
                  <a:gd name="T33" fmla="*/ 204 h 372"/>
                  <a:gd name="T34" fmla="*/ 101 w 3379"/>
                  <a:gd name="T35" fmla="*/ 195 h 372"/>
                  <a:gd name="T36" fmla="*/ 179 w 3379"/>
                  <a:gd name="T37" fmla="*/ 147 h 372"/>
                  <a:gd name="T38" fmla="*/ 665 w 3379"/>
                  <a:gd name="T39" fmla="*/ 134 h 372"/>
                  <a:gd name="T40" fmla="*/ 1166 w 3379"/>
                  <a:gd name="T41" fmla="*/ 95 h 372"/>
                  <a:gd name="T42" fmla="*/ 1297 w 3379"/>
                  <a:gd name="T43" fmla="*/ 0 h 37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79"/>
                  <a:gd name="T67" fmla="*/ 0 h 372"/>
                  <a:gd name="T68" fmla="*/ 3379 w 3379"/>
                  <a:gd name="T69" fmla="*/ 372 h 37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79" h="372">
                    <a:moveTo>
                      <a:pt x="2069" y="39"/>
                    </a:moveTo>
                    <a:cubicBezTo>
                      <a:pt x="2088" y="58"/>
                      <a:pt x="2079" y="98"/>
                      <a:pt x="2158" y="123"/>
                    </a:cubicBezTo>
                    <a:cubicBezTo>
                      <a:pt x="2237" y="148"/>
                      <a:pt x="2389" y="171"/>
                      <a:pt x="2540" y="191"/>
                    </a:cubicBezTo>
                    <a:cubicBezTo>
                      <a:pt x="2691" y="211"/>
                      <a:pt x="2946" y="230"/>
                      <a:pt x="3062" y="243"/>
                    </a:cubicBezTo>
                    <a:cubicBezTo>
                      <a:pt x="3178" y="256"/>
                      <a:pt x="3210" y="258"/>
                      <a:pt x="3239" y="270"/>
                    </a:cubicBezTo>
                    <a:cubicBezTo>
                      <a:pt x="3268" y="282"/>
                      <a:pt x="3379" y="320"/>
                      <a:pt x="3236" y="315"/>
                    </a:cubicBezTo>
                    <a:cubicBezTo>
                      <a:pt x="3093" y="310"/>
                      <a:pt x="2554" y="254"/>
                      <a:pt x="2380" y="239"/>
                    </a:cubicBezTo>
                    <a:cubicBezTo>
                      <a:pt x="2206" y="224"/>
                      <a:pt x="2230" y="224"/>
                      <a:pt x="2189" y="224"/>
                    </a:cubicBezTo>
                    <a:cubicBezTo>
                      <a:pt x="2148" y="224"/>
                      <a:pt x="2156" y="227"/>
                      <a:pt x="2132" y="242"/>
                    </a:cubicBezTo>
                    <a:cubicBezTo>
                      <a:pt x="2108" y="257"/>
                      <a:pt x="2077" y="295"/>
                      <a:pt x="2047" y="314"/>
                    </a:cubicBezTo>
                    <a:cubicBezTo>
                      <a:pt x="2017" y="333"/>
                      <a:pt x="1989" y="347"/>
                      <a:pt x="1952" y="356"/>
                    </a:cubicBezTo>
                    <a:cubicBezTo>
                      <a:pt x="1915" y="365"/>
                      <a:pt x="1868" y="370"/>
                      <a:pt x="1823" y="371"/>
                    </a:cubicBezTo>
                    <a:cubicBezTo>
                      <a:pt x="1778" y="372"/>
                      <a:pt x="1746" y="367"/>
                      <a:pt x="1682" y="362"/>
                    </a:cubicBezTo>
                    <a:cubicBezTo>
                      <a:pt x="1618" y="357"/>
                      <a:pt x="1511" y="360"/>
                      <a:pt x="1438" y="339"/>
                    </a:cubicBezTo>
                    <a:cubicBezTo>
                      <a:pt x="1365" y="318"/>
                      <a:pt x="1292" y="262"/>
                      <a:pt x="1246" y="236"/>
                    </a:cubicBezTo>
                    <a:cubicBezTo>
                      <a:pt x="1200" y="210"/>
                      <a:pt x="1238" y="190"/>
                      <a:pt x="1162" y="185"/>
                    </a:cubicBezTo>
                    <a:cubicBezTo>
                      <a:pt x="1086" y="180"/>
                      <a:pt x="965" y="202"/>
                      <a:pt x="788" y="204"/>
                    </a:cubicBezTo>
                    <a:cubicBezTo>
                      <a:pt x="611" y="206"/>
                      <a:pt x="202" y="204"/>
                      <a:pt x="101" y="195"/>
                    </a:cubicBezTo>
                    <a:cubicBezTo>
                      <a:pt x="0" y="186"/>
                      <a:pt x="85" y="157"/>
                      <a:pt x="179" y="147"/>
                    </a:cubicBezTo>
                    <a:cubicBezTo>
                      <a:pt x="273" y="137"/>
                      <a:pt x="501" y="143"/>
                      <a:pt x="665" y="134"/>
                    </a:cubicBezTo>
                    <a:cubicBezTo>
                      <a:pt x="829" y="125"/>
                      <a:pt x="1061" y="117"/>
                      <a:pt x="1166" y="95"/>
                    </a:cubicBezTo>
                    <a:cubicBezTo>
                      <a:pt x="1271" y="73"/>
                      <a:pt x="1275" y="16"/>
                      <a:pt x="1297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Oval 12"/>
              <p:cNvSpPr>
                <a:spLocks noChangeArrowheads="1"/>
              </p:cNvSpPr>
              <p:nvPr/>
            </p:nvSpPr>
            <p:spPr bwMode="auto">
              <a:xfrm>
                <a:off x="3226" y="382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7" name="Oval 13"/>
              <p:cNvSpPr>
                <a:spLocks noChangeArrowheads="1"/>
              </p:cNvSpPr>
              <p:nvPr/>
            </p:nvSpPr>
            <p:spPr bwMode="auto">
              <a:xfrm>
                <a:off x="4570" y="3870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4417" y="3573"/>
                <a:ext cx="422" cy="60"/>
              </a:xfrm>
              <a:custGeom>
                <a:avLst/>
                <a:gdLst>
                  <a:gd name="T0" fmla="*/ 0 w 422"/>
                  <a:gd name="T1" fmla="*/ 0 h 60"/>
                  <a:gd name="T2" fmla="*/ 143 w 422"/>
                  <a:gd name="T3" fmla="*/ 9 h 60"/>
                  <a:gd name="T4" fmla="*/ 395 w 422"/>
                  <a:gd name="T5" fmla="*/ 5 h 60"/>
                  <a:gd name="T6" fmla="*/ 303 w 422"/>
                  <a:gd name="T7" fmla="*/ 38 h 60"/>
                  <a:gd name="T8" fmla="*/ 41 w 422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2"/>
                  <a:gd name="T16" fmla="*/ 0 h 60"/>
                  <a:gd name="T17" fmla="*/ 422 w 42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2" h="60">
                    <a:moveTo>
                      <a:pt x="0" y="0"/>
                    </a:moveTo>
                    <a:cubicBezTo>
                      <a:pt x="23" y="1"/>
                      <a:pt x="77" y="8"/>
                      <a:pt x="143" y="9"/>
                    </a:cubicBezTo>
                    <a:cubicBezTo>
                      <a:pt x="209" y="10"/>
                      <a:pt x="368" y="0"/>
                      <a:pt x="395" y="5"/>
                    </a:cubicBezTo>
                    <a:cubicBezTo>
                      <a:pt x="422" y="10"/>
                      <a:pt x="362" y="29"/>
                      <a:pt x="303" y="38"/>
                    </a:cubicBezTo>
                    <a:cubicBezTo>
                      <a:pt x="244" y="47"/>
                      <a:pt x="96" y="56"/>
                      <a:pt x="41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3304" y="3512"/>
                <a:ext cx="390" cy="82"/>
              </a:xfrm>
              <a:custGeom>
                <a:avLst/>
                <a:gdLst>
                  <a:gd name="T0" fmla="*/ 390 w 390"/>
                  <a:gd name="T1" fmla="*/ 36 h 82"/>
                  <a:gd name="T2" fmla="*/ 249 w 390"/>
                  <a:gd name="T3" fmla="*/ 31 h 82"/>
                  <a:gd name="T4" fmla="*/ 72 w 390"/>
                  <a:gd name="T5" fmla="*/ 4 h 82"/>
                  <a:gd name="T6" fmla="*/ 5 w 390"/>
                  <a:gd name="T7" fmla="*/ 9 h 82"/>
                  <a:gd name="T8" fmla="*/ 102 w 390"/>
                  <a:gd name="T9" fmla="*/ 45 h 82"/>
                  <a:gd name="T10" fmla="*/ 351 w 390"/>
                  <a:gd name="T11" fmla="*/ 82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0"/>
                  <a:gd name="T19" fmla="*/ 0 h 82"/>
                  <a:gd name="T20" fmla="*/ 390 w 390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0" h="82">
                    <a:moveTo>
                      <a:pt x="390" y="36"/>
                    </a:moveTo>
                    <a:cubicBezTo>
                      <a:pt x="367" y="36"/>
                      <a:pt x="302" y="36"/>
                      <a:pt x="249" y="31"/>
                    </a:cubicBezTo>
                    <a:cubicBezTo>
                      <a:pt x="196" y="26"/>
                      <a:pt x="113" y="8"/>
                      <a:pt x="72" y="4"/>
                    </a:cubicBezTo>
                    <a:cubicBezTo>
                      <a:pt x="31" y="0"/>
                      <a:pt x="0" y="2"/>
                      <a:pt x="5" y="9"/>
                    </a:cubicBezTo>
                    <a:cubicBezTo>
                      <a:pt x="10" y="16"/>
                      <a:pt x="44" y="33"/>
                      <a:pt x="102" y="45"/>
                    </a:cubicBezTo>
                    <a:cubicBezTo>
                      <a:pt x="160" y="57"/>
                      <a:pt x="299" y="74"/>
                      <a:pt x="351" y="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4057" y="2907"/>
                <a:ext cx="45" cy="383"/>
              </a:xfrm>
              <a:custGeom>
                <a:avLst/>
                <a:gdLst>
                  <a:gd name="T0" fmla="*/ 45 w 45"/>
                  <a:gd name="T1" fmla="*/ 378 h 383"/>
                  <a:gd name="T2" fmla="*/ 36 w 45"/>
                  <a:gd name="T3" fmla="*/ 267 h 383"/>
                  <a:gd name="T4" fmla="*/ 36 w 45"/>
                  <a:gd name="T5" fmla="*/ 77 h 383"/>
                  <a:gd name="T6" fmla="*/ 29 w 45"/>
                  <a:gd name="T7" fmla="*/ 5 h 383"/>
                  <a:gd name="T8" fmla="*/ 20 w 45"/>
                  <a:gd name="T9" fmla="*/ 107 h 383"/>
                  <a:gd name="T10" fmla="*/ 12 w 45"/>
                  <a:gd name="T11" fmla="*/ 269 h 383"/>
                  <a:gd name="T12" fmla="*/ 0 w 45"/>
                  <a:gd name="T13" fmla="*/ 383 h 3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383"/>
                  <a:gd name="T23" fmla="*/ 45 w 45"/>
                  <a:gd name="T24" fmla="*/ 383 h 3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383">
                    <a:moveTo>
                      <a:pt x="45" y="378"/>
                    </a:moveTo>
                    <a:cubicBezTo>
                      <a:pt x="44" y="360"/>
                      <a:pt x="37" y="317"/>
                      <a:pt x="36" y="267"/>
                    </a:cubicBezTo>
                    <a:cubicBezTo>
                      <a:pt x="35" y="217"/>
                      <a:pt x="37" y="121"/>
                      <a:pt x="36" y="77"/>
                    </a:cubicBezTo>
                    <a:cubicBezTo>
                      <a:pt x="35" y="33"/>
                      <a:pt x="32" y="0"/>
                      <a:pt x="29" y="5"/>
                    </a:cubicBezTo>
                    <a:cubicBezTo>
                      <a:pt x="26" y="10"/>
                      <a:pt x="23" y="63"/>
                      <a:pt x="20" y="107"/>
                    </a:cubicBezTo>
                    <a:cubicBezTo>
                      <a:pt x="17" y="151"/>
                      <a:pt x="15" y="223"/>
                      <a:pt x="12" y="269"/>
                    </a:cubicBezTo>
                    <a:cubicBezTo>
                      <a:pt x="9" y="315"/>
                      <a:pt x="3" y="359"/>
                      <a:pt x="0" y="38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7" name="Freeform 17" descr="blanc)"/>
          <p:cNvSpPr>
            <a:spLocks/>
          </p:cNvSpPr>
          <p:nvPr/>
        </p:nvSpPr>
        <p:spPr bwMode="auto">
          <a:xfrm>
            <a:off x="4267920" y="2620814"/>
            <a:ext cx="2471737" cy="1728787"/>
          </a:xfrm>
          <a:custGeom>
            <a:avLst/>
            <a:gdLst>
              <a:gd name="T0" fmla="*/ 2147483647 w 1557"/>
              <a:gd name="T1" fmla="*/ 0 h 1089"/>
              <a:gd name="T2" fmla="*/ 2147483647 w 1557"/>
              <a:gd name="T3" fmla="*/ 2147483647 h 1089"/>
              <a:gd name="T4" fmla="*/ 2147483647 w 1557"/>
              <a:gd name="T5" fmla="*/ 2147483647 h 1089"/>
              <a:gd name="T6" fmla="*/ 2147483647 w 1557"/>
              <a:gd name="T7" fmla="*/ 2147483647 h 1089"/>
              <a:gd name="T8" fmla="*/ 2147483647 w 1557"/>
              <a:gd name="T9" fmla="*/ 2147483647 h 1089"/>
              <a:gd name="T10" fmla="*/ 2147483647 w 1557"/>
              <a:gd name="T11" fmla="*/ 2147483647 h 1089"/>
              <a:gd name="T12" fmla="*/ 2147483647 w 1557"/>
              <a:gd name="T13" fmla="*/ 2147483647 h 1089"/>
              <a:gd name="T14" fmla="*/ 2147483647 w 1557"/>
              <a:gd name="T15" fmla="*/ 2147483647 h 1089"/>
              <a:gd name="T16" fmla="*/ 2147483647 w 1557"/>
              <a:gd name="T17" fmla="*/ 2147483647 h 1089"/>
              <a:gd name="T18" fmla="*/ 2147483647 w 1557"/>
              <a:gd name="T19" fmla="*/ 2147483647 h 1089"/>
              <a:gd name="T20" fmla="*/ 0 w 1557"/>
              <a:gd name="T21" fmla="*/ 0 h 10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7"/>
              <a:gd name="T34" fmla="*/ 0 h 1089"/>
              <a:gd name="T35" fmla="*/ 1557 w 1557"/>
              <a:gd name="T36" fmla="*/ 1089 h 10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7" h="1089">
                <a:moveTo>
                  <a:pt x="13" y="0"/>
                </a:moveTo>
                <a:cubicBezTo>
                  <a:pt x="156" y="18"/>
                  <a:pt x="656" y="81"/>
                  <a:pt x="876" y="109"/>
                </a:cubicBezTo>
                <a:cubicBezTo>
                  <a:pt x="1096" y="137"/>
                  <a:pt x="1223" y="152"/>
                  <a:pt x="1336" y="166"/>
                </a:cubicBezTo>
                <a:cubicBezTo>
                  <a:pt x="1449" y="180"/>
                  <a:pt x="1443" y="180"/>
                  <a:pt x="1557" y="193"/>
                </a:cubicBezTo>
                <a:cubicBezTo>
                  <a:pt x="1467" y="291"/>
                  <a:pt x="1367" y="411"/>
                  <a:pt x="1285" y="538"/>
                </a:cubicBezTo>
                <a:cubicBezTo>
                  <a:pt x="1203" y="668"/>
                  <a:pt x="1125" y="884"/>
                  <a:pt x="1065" y="975"/>
                </a:cubicBezTo>
                <a:cubicBezTo>
                  <a:pt x="1005" y="1066"/>
                  <a:pt x="974" y="1083"/>
                  <a:pt x="928" y="1086"/>
                </a:cubicBezTo>
                <a:cubicBezTo>
                  <a:pt x="882" y="1089"/>
                  <a:pt x="852" y="1089"/>
                  <a:pt x="787" y="993"/>
                </a:cubicBezTo>
                <a:cubicBezTo>
                  <a:pt x="722" y="897"/>
                  <a:pt x="624" y="647"/>
                  <a:pt x="537" y="510"/>
                </a:cubicBezTo>
                <a:cubicBezTo>
                  <a:pt x="450" y="373"/>
                  <a:pt x="353" y="257"/>
                  <a:pt x="264" y="172"/>
                </a:cubicBezTo>
                <a:cubicBezTo>
                  <a:pt x="175" y="87"/>
                  <a:pt x="55" y="36"/>
                  <a:pt x="0" y="0"/>
                </a:cubicBezTo>
              </a:path>
            </a:pathLst>
          </a:custGeom>
          <a:pattFill prst="dkUpDiag">
            <a:fgClr>
              <a:schemeClr val="bg2">
                <a:alpha val="43137"/>
              </a:schemeClr>
            </a:fgClr>
            <a:bgClr>
              <a:schemeClr val="bg1">
                <a:alpha val="43137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8" name="Group 52"/>
          <p:cNvGrpSpPr>
            <a:grpSpLocks/>
          </p:cNvGrpSpPr>
          <p:nvPr/>
        </p:nvGrpSpPr>
        <p:grpSpPr bwMode="auto">
          <a:xfrm>
            <a:off x="5688732" y="3509814"/>
            <a:ext cx="304800" cy="931862"/>
            <a:chOff x="2952" y="2079"/>
            <a:chExt cx="192" cy="587"/>
          </a:xfrm>
        </p:grpSpPr>
        <p:grpSp>
          <p:nvGrpSpPr>
            <p:cNvPr id="49" name="Group 19"/>
            <p:cNvGrpSpPr>
              <a:grpSpLocks/>
            </p:cNvGrpSpPr>
            <p:nvPr/>
          </p:nvGrpSpPr>
          <p:grpSpPr bwMode="auto">
            <a:xfrm>
              <a:off x="2952" y="2162"/>
              <a:ext cx="48" cy="48"/>
              <a:chOff x="1584" y="3264"/>
              <a:chExt cx="96" cy="96"/>
            </a:xfrm>
          </p:grpSpPr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Line 21"/>
              <p:cNvSpPr>
                <a:spLocks noChangeShapeType="1"/>
              </p:cNvSpPr>
              <p:nvPr/>
            </p:nvSpPr>
            <p:spPr bwMode="auto">
              <a:xfrm flipV="1">
                <a:off x="1584" y="32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" name="Text Box 25"/>
            <p:cNvSpPr txBox="1">
              <a:spLocks noChangeArrowheads="1"/>
            </p:cNvSpPr>
            <p:nvPr/>
          </p:nvSpPr>
          <p:spPr bwMode="auto">
            <a:xfrm>
              <a:off x="2966" y="2079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/>
                <a:t>G</a:t>
              </a:r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>
              <a:off x="2976" y="218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4" name="Group 51"/>
          <p:cNvGrpSpPr>
            <a:grpSpLocks/>
          </p:cNvGrpSpPr>
          <p:nvPr/>
        </p:nvGrpSpPr>
        <p:grpSpPr bwMode="auto">
          <a:xfrm>
            <a:off x="5422032" y="2558901"/>
            <a:ext cx="268288" cy="908050"/>
            <a:chOff x="2784" y="1480"/>
            <a:chExt cx="169" cy="572"/>
          </a:xfrm>
        </p:grpSpPr>
        <p:grpSp>
          <p:nvGrpSpPr>
            <p:cNvPr id="55" name="Group 22"/>
            <p:cNvGrpSpPr>
              <a:grpSpLocks/>
            </p:cNvGrpSpPr>
            <p:nvPr/>
          </p:nvGrpSpPr>
          <p:grpSpPr bwMode="auto">
            <a:xfrm>
              <a:off x="2902" y="1988"/>
              <a:ext cx="48" cy="48"/>
              <a:chOff x="1584" y="3264"/>
              <a:chExt cx="96" cy="96"/>
            </a:xfrm>
          </p:grpSpPr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24"/>
              <p:cNvSpPr>
                <a:spLocks noChangeShapeType="1"/>
              </p:cNvSpPr>
              <p:nvPr/>
            </p:nvSpPr>
            <p:spPr bwMode="auto">
              <a:xfrm flipV="1">
                <a:off x="1584" y="32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2784" y="1898"/>
              <a:ext cx="1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/>
                <a:t>P</a:t>
              </a:r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 flipV="1">
              <a:off x="2928" y="148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0" name="Freeform 54"/>
          <p:cNvSpPr>
            <a:spLocks/>
          </p:cNvSpPr>
          <p:nvPr/>
        </p:nvSpPr>
        <p:spPr bwMode="auto">
          <a:xfrm>
            <a:off x="1127845" y="2583657"/>
            <a:ext cx="8961437" cy="176212"/>
          </a:xfrm>
          <a:custGeom>
            <a:avLst/>
            <a:gdLst>
              <a:gd name="T0" fmla="*/ 0 w 5645"/>
              <a:gd name="T1" fmla="*/ 2147483647 h 111"/>
              <a:gd name="T2" fmla="*/ 2147483647 w 5645"/>
              <a:gd name="T3" fmla="*/ 2147483647 h 111"/>
              <a:gd name="T4" fmla="*/ 2147483647 w 5645"/>
              <a:gd name="T5" fmla="*/ 2147483647 h 111"/>
              <a:gd name="T6" fmla="*/ 2147483647 w 5645"/>
              <a:gd name="T7" fmla="*/ 2147483647 h 111"/>
              <a:gd name="T8" fmla="*/ 2147483647 w 5645"/>
              <a:gd name="T9" fmla="*/ 2147483647 h 111"/>
              <a:gd name="T10" fmla="*/ 2147483647 w 5645"/>
              <a:gd name="T11" fmla="*/ 2147483647 h 111"/>
              <a:gd name="T12" fmla="*/ 2147483647 w 5645"/>
              <a:gd name="T13" fmla="*/ 2147483647 h 111"/>
              <a:gd name="T14" fmla="*/ 2147483647 w 5645"/>
              <a:gd name="T15" fmla="*/ 2147483647 h 111"/>
              <a:gd name="T16" fmla="*/ 2147483647 w 5645"/>
              <a:gd name="T17" fmla="*/ 2147483647 h 111"/>
              <a:gd name="T18" fmla="*/ 2147483647 w 5645"/>
              <a:gd name="T19" fmla="*/ 2147483647 h 111"/>
              <a:gd name="T20" fmla="*/ 2147483647 w 5645"/>
              <a:gd name="T21" fmla="*/ 2147483647 h 111"/>
              <a:gd name="T22" fmla="*/ 2147483647 w 5645"/>
              <a:gd name="T23" fmla="*/ 2147483647 h 111"/>
              <a:gd name="T24" fmla="*/ 2147483647 w 5645"/>
              <a:gd name="T25" fmla="*/ 2147483647 h 111"/>
              <a:gd name="T26" fmla="*/ 2147483647 w 5645"/>
              <a:gd name="T27" fmla="*/ 2147483647 h 111"/>
              <a:gd name="T28" fmla="*/ 2147483647 w 5645"/>
              <a:gd name="T29" fmla="*/ 2147483647 h 111"/>
              <a:gd name="T30" fmla="*/ 2147483647 w 5645"/>
              <a:gd name="T31" fmla="*/ 2147483647 h 111"/>
              <a:gd name="T32" fmla="*/ 2147483647 w 5645"/>
              <a:gd name="T33" fmla="*/ 2147483647 h 111"/>
              <a:gd name="T34" fmla="*/ 2147483647 w 5645"/>
              <a:gd name="T35" fmla="*/ 2147483647 h 111"/>
              <a:gd name="T36" fmla="*/ 2147483647 w 5645"/>
              <a:gd name="T37" fmla="*/ 2147483647 h 111"/>
              <a:gd name="T38" fmla="*/ 2147483647 w 5645"/>
              <a:gd name="T39" fmla="*/ 2147483647 h 111"/>
              <a:gd name="T40" fmla="*/ 2147483647 w 5645"/>
              <a:gd name="T41" fmla="*/ 2147483647 h 111"/>
              <a:gd name="T42" fmla="*/ 2147483647 w 5645"/>
              <a:gd name="T43" fmla="*/ 2147483647 h 111"/>
              <a:gd name="T44" fmla="*/ 2147483647 w 5645"/>
              <a:gd name="T45" fmla="*/ 2147483647 h 111"/>
              <a:gd name="T46" fmla="*/ 2147483647 w 5645"/>
              <a:gd name="T47" fmla="*/ 2147483647 h 111"/>
              <a:gd name="T48" fmla="*/ 2147483647 w 5645"/>
              <a:gd name="T49" fmla="*/ 2147483647 h 111"/>
              <a:gd name="T50" fmla="*/ 2147483647 w 5645"/>
              <a:gd name="T51" fmla="*/ 2147483647 h 111"/>
              <a:gd name="T52" fmla="*/ 2147483647 w 5645"/>
              <a:gd name="T53" fmla="*/ 2147483647 h 111"/>
              <a:gd name="T54" fmla="*/ 2147483647 w 5645"/>
              <a:gd name="T55" fmla="*/ 2147483647 h 111"/>
              <a:gd name="T56" fmla="*/ 2147483647 w 5645"/>
              <a:gd name="T57" fmla="*/ 2147483647 h 11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45"/>
              <a:gd name="T88" fmla="*/ 0 h 111"/>
              <a:gd name="T89" fmla="*/ 5645 w 5645"/>
              <a:gd name="T90" fmla="*/ 111 h 11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45" h="111">
                <a:moveTo>
                  <a:pt x="0" y="74"/>
                </a:moveTo>
                <a:cubicBezTo>
                  <a:pt x="46" y="39"/>
                  <a:pt x="92" y="4"/>
                  <a:pt x="130" y="2"/>
                </a:cubicBezTo>
                <a:cubicBezTo>
                  <a:pt x="168" y="0"/>
                  <a:pt x="189" y="60"/>
                  <a:pt x="230" y="60"/>
                </a:cubicBezTo>
                <a:cubicBezTo>
                  <a:pt x="271" y="60"/>
                  <a:pt x="337" y="3"/>
                  <a:pt x="374" y="2"/>
                </a:cubicBezTo>
                <a:cubicBezTo>
                  <a:pt x="411" y="1"/>
                  <a:pt x="410" y="52"/>
                  <a:pt x="454" y="53"/>
                </a:cubicBezTo>
                <a:cubicBezTo>
                  <a:pt x="498" y="54"/>
                  <a:pt x="580" y="5"/>
                  <a:pt x="641" y="10"/>
                </a:cubicBezTo>
                <a:cubicBezTo>
                  <a:pt x="702" y="15"/>
                  <a:pt x="749" y="80"/>
                  <a:pt x="821" y="82"/>
                </a:cubicBezTo>
                <a:cubicBezTo>
                  <a:pt x="893" y="84"/>
                  <a:pt x="1000" y="23"/>
                  <a:pt x="1073" y="24"/>
                </a:cubicBezTo>
                <a:cubicBezTo>
                  <a:pt x="1146" y="25"/>
                  <a:pt x="1206" y="90"/>
                  <a:pt x="1260" y="89"/>
                </a:cubicBezTo>
                <a:cubicBezTo>
                  <a:pt x="1314" y="88"/>
                  <a:pt x="1344" y="18"/>
                  <a:pt x="1397" y="17"/>
                </a:cubicBezTo>
                <a:cubicBezTo>
                  <a:pt x="1450" y="16"/>
                  <a:pt x="1511" y="74"/>
                  <a:pt x="1577" y="82"/>
                </a:cubicBezTo>
                <a:cubicBezTo>
                  <a:pt x="1643" y="90"/>
                  <a:pt x="1726" y="64"/>
                  <a:pt x="1793" y="67"/>
                </a:cubicBezTo>
                <a:cubicBezTo>
                  <a:pt x="1860" y="70"/>
                  <a:pt x="1901" y="108"/>
                  <a:pt x="1980" y="103"/>
                </a:cubicBezTo>
                <a:cubicBezTo>
                  <a:pt x="2059" y="98"/>
                  <a:pt x="2182" y="39"/>
                  <a:pt x="2268" y="38"/>
                </a:cubicBezTo>
                <a:cubicBezTo>
                  <a:pt x="2354" y="37"/>
                  <a:pt x="2407" y="92"/>
                  <a:pt x="2498" y="96"/>
                </a:cubicBezTo>
                <a:cubicBezTo>
                  <a:pt x="2589" y="100"/>
                  <a:pt x="2725" y="61"/>
                  <a:pt x="2815" y="60"/>
                </a:cubicBezTo>
                <a:cubicBezTo>
                  <a:pt x="2905" y="59"/>
                  <a:pt x="2964" y="94"/>
                  <a:pt x="3038" y="89"/>
                </a:cubicBezTo>
                <a:cubicBezTo>
                  <a:pt x="3112" y="84"/>
                  <a:pt x="3201" y="30"/>
                  <a:pt x="3262" y="31"/>
                </a:cubicBezTo>
                <a:cubicBezTo>
                  <a:pt x="3323" y="32"/>
                  <a:pt x="3329" y="89"/>
                  <a:pt x="3406" y="96"/>
                </a:cubicBezTo>
                <a:cubicBezTo>
                  <a:pt x="3483" y="103"/>
                  <a:pt x="3629" y="76"/>
                  <a:pt x="3722" y="74"/>
                </a:cubicBezTo>
                <a:cubicBezTo>
                  <a:pt x="3815" y="72"/>
                  <a:pt x="3885" y="77"/>
                  <a:pt x="3967" y="82"/>
                </a:cubicBezTo>
                <a:cubicBezTo>
                  <a:pt x="4049" y="87"/>
                  <a:pt x="4146" y="111"/>
                  <a:pt x="4212" y="103"/>
                </a:cubicBezTo>
                <a:cubicBezTo>
                  <a:pt x="4278" y="95"/>
                  <a:pt x="4303" y="36"/>
                  <a:pt x="4363" y="31"/>
                </a:cubicBezTo>
                <a:cubicBezTo>
                  <a:pt x="4423" y="26"/>
                  <a:pt x="4488" y="72"/>
                  <a:pt x="4572" y="74"/>
                </a:cubicBezTo>
                <a:cubicBezTo>
                  <a:pt x="4656" y="76"/>
                  <a:pt x="4775" y="42"/>
                  <a:pt x="4867" y="46"/>
                </a:cubicBezTo>
                <a:cubicBezTo>
                  <a:pt x="4959" y="50"/>
                  <a:pt x="5036" y="100"/>
                  <a:pt x="5126" y="96"/>
                </a:cubicBezTo>
                <a:cubicBezTo>
                  <a:pt x="5216" y="92"/>
                  <a:pt x="5334" y="29"/>
                  <a:pt x="5407" y="24"/>
                </a:cubicBezTo>
                <a:cubicBezTo>
                  <a:pt x="5480" y="19"/>
                  <a:pt x="5526" y="60"/>
                  <a:pt x="5566" y="67"/>
                </a:cubicBezTo>
                <a:cubicBezTo>
                  <a:pt x="5606" y="74"/>
                  <a:pt x="5625" y="70"/>
                  <a:pt x="5645" y="6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2699791" y="4467251"/>
            <a:ext cx="6485627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50" dirty="0" smtClean="0"/>
              <a:t>"</a:t>
            </a:r>
            <a:r>
              <a:rPr lang="fr-FR" altLang="fr-FR" sz="1050" dirty="0"/>
              <a:t>Une ressource présente dans le système ou dans son environnement, éventuellement dupliquée ou / et légèrement modifiée, </a:t>
            </a:r>
          </a:p>
          <a:p>
            <a:pPr eaLnBrk="1" hangingPunct="1"/>
            <a:r>
              <a:rPr lang="fr-FR" altLang="fr-FR" sz="1050" dirty="0"/>
              <a:t>Contribue à </a:t>
            </a:r>
            <a:r>
              <a:rPr lang="fr-FR" altLang="fr-FR" sz="1050" b="1" dirty="0"/>
              <a:t>ramener le centre de gravité G à la verticale du centre de poussée P</a:t>
            </a:r>
            <a:r>
              <a:rPr lang="fr-FR" altLang="fr-FR" sz="1050" dirty="0"/>
              <a:t>, afin de résoudre le problème de </a:t>
            </a:r>
            <a:r>
              <a:rPr lang="fr-FR" altLang="fr-FR" sz="1050" dirty="0" smtClean="0"/>
              <a:t>basculement.</a:t>
            </a:r>
            <a:endParaRPr lang="fr-FR" altLang="fr-FR" sz="1050" dirty="0"/>
          </a:p>
          <a:p>
            <a:pPr eaLnBrk="1" hangingPunct="1"/>
            <a:r>
              <a:rPr lang="fr-FR" altLang="fr-FR" sz="1050" dirty="0"/>
              <a:t>Elle agit dès lors que les </a:t>
            </a:r>
            <a:r>
              <a:rPr lang="fr-FR" altLang="fr-FR" sz="1050" dirty="0" smtClean="0"/>
              <a:t>2 points </a:t>
            </a:r>
            <a:r>
              <a:rPr lang="fr-FR" altLang="fr-FR" sz="1050" dirty="0"/>
              <a:t>ne sont plus sur la même verticale, et n'agit pas en cas </a:t>
            </a:r>
            <a:r>
              <a:rPr lang="fr-FR" altLang="fr-FR" sz="1050" dirty="0" smtClean="0"/>
              <a:t>contraire.</a:t>
            </a:r>
            <a:endParaRPr lang="fr-FR" altLang="fr-FR" sz="1050" dirty="0"/>
          </a:p>
          <a:p>
            <a:pPr eaLnBrk="1" hangingPunct="1"/>
            <a:r>
              <a:rPr lang="fr-FR" altLang="fr-FR" sz="1050" dirty="0"/>
              <a:t>Elle peut agir à tout endroit du navire.</a:t>
            </a:r>
          </a:p>
          <a:p>
            <a:pPr eaLnBrk="1" hangingPunct="1"/>
            <a:r>
              <a:rPr lang="fr-FR" altLang="fr-FR" sz="1050" dirty="0"/>
              <a:t>En conséquence, cette ressource n'introduit pas de problème non présent dans le </a:t>
            </a:r>
            <a:r>
              <a:rPr lang="fr-FR" altLang="fr-FR" sz="1050" dirty="0" smtClean="0"/>
              <a:t>système."</a:t>
            </a:r>
            <a:endParaRPr lang="fr-FR" altLang="fr-FR" sz="105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32718" y="426079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29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7" grpId="0" animBg="1"/>
      <p:bldP spid="60" grpId="0" animBg="1"/>
      <p:bldP spid="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/>
          <a:lstStyle/>
          <a:p>
            <a:r>
              <a:rPr lang="fr-FR" sz="2400" dirty="0" smtClean="0"/>
              <a:t>Synthèse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323528" y="46532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699792" y="855948"/>
            <a:ext cx="646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b="1" dirty="0" smtClean="0"/>
              <a:t>solutions faciles à imaginer </a:t>
            </a:r>
            <a:r>
              <a:rPr lang="fr-FR" dirty="0" smtClean="0"/>
              <a:t>: Ajouter un composant nouveau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3779912" y="1187095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Effets contingents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4427984" y="1518242"/>
            <a:ext cx="458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Nouveaux problèmes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5224938" y="1849388"/>
            <a:ext cx="3937318" cy="37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Cycle sans fin</a:t>
            </a:r>
            <a:endParaRPr lang="fr-FR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2817238" y="3594964"/>
            <a:ext cx="6465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le RIF, on cherche à obtenir des solutions plus élégantes. </a:t>
            </a:r>
          </a:p>
          <a:p>
            <a:r>
              <a:rPr lang="fr-FR" dirty="0" smtClean="0"/>
              <a:t>	Plus </a:t>
            </a:r>
            <a:r>
              <a:rPr lang="fr-FR" b="1" dirty="0" smtClean="0"/>
              <a:t>difficiles à imaginer</a:t>
            </a:r>
          </a:p>
          <a:p>
            <a:r>
              <a:rPr lang="fr-FR" dirty="0" smtClean="0"/>
              <a:t>	Parfois inexistantes</a:t>
            </a:r>
            <a:endParaRPr lang="fr-FR" dirty="0"/>
          </a:p>
        </p:txBody>
      </p:sp>
      <p:sp>
        <p:nvSpPr>
          <p:cNvPr id="3" name="Flèche à angle droit 2"/>
          <p:cNvSpPr/>
          <p:nvPr/>
        </p:nvSpPr>
        <p:spPr>
          <a:xfrm rot="5400000">
            <a:off x="3450168" y="1130597"/>
            <a:ext cx="286875" cy="372612"/>
          </a:xfrm>
          <a:prstGeom prst="bentUpArrow">
            <a:avLst>
              <a:gd name="adj1" fmla="val 16505"/>
              <a:gd name="adj2" fmla="val 25000"/>
              <a:gd name="adj3" fmla="val 3106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3981421" y="1513559"/>
            <a:ext cx="286875" cy="372612"/>
          </a:xfrm>
          <a:prstGeom prst="bentUpArrow">
            <a:avLst>
              <a:gd name="adj1" fmla="val 16505"/>
              <a:gd name="adj2" fmla="val 25000"/>
              <a:gd name="adj3" fmla="val 3106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à angle droit 14"/>
          <p:cNvSpPr/>
          <p:nvPr/>
        </p:nvSpPr>
        <p:spPr>
          <a:xfrm rot="5400000">
            <a:off x="4640318" y="1823719"/>
            <a:ext cx="286875" cy="372612"/>
          </a:xfrm>
          <a:prstGeom prst="bentUpArrow">
            <a:avLst>
              <a:gd name="adj1" fmla="val 16505"/>
              <a:gd name="adj2" fmla="val 25000"/>
              <a:gd name="adj3" fmla="val 3106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2827217" y="2187947"/>
            <a:ext cx="6465912" cy="1259629"/>
            <a:chOff x="2838942" y="2641476"/>
            <a:chExt cx="6465912" cy="1259629"/>
          </a:xfrm>
        </p:grpSpPr>
        <p:sp>
          <p:nvSpPr>
            <p:cNvPr id="67" name="ZoneTexte 66"/>
            <p:cNvSpPr txBox="1"/>
            <p:nvPr/>
          </p:nvSpPr>
          <p:spPr>
            <a:xfrm>
              <a:off x="2838942" y="2641476"/>
              <a:ext cx="6465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Le </a:t>
              </a:r>
              <a:r>
                <a:rPr lang="fr-FR" b="1" dirty="0" smtClean="0"/>
                <a:t>RIF. </a:t>
              </a:r>
              <a:endParaRPr lang="fr-FR" b="1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3919062" y="2937534"/>
              <a:ext cx="536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Limiter les effets contingents</a:t>
              </a:r>
              <a:endParaRPr lang="fr-FR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4567134" y="3233592"/>
              <a:ext cx="4585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Limiter les nouveaux problèmes</a:t>
              </a:r>
              <a:endParaRPr lang="fr-FR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5364088" y="3529650"/>
              <a:ext cx="3937318" cy="37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Stabiliser rapidement la « situation »</a:t>
              </a:r>
              <a:endParaRPr lang="fr-FR" b="1" dirty="0"/>
            </a:p>
          </p:txBody>
        </p:sp>
        <p:sp>
          <p:nvSpPr>
            <p:cNvPr id="16" name="Flèche à angle droit 15"/>
            <p:cNvSpPr/>
            <p:nvPr/>
          </p:nvSpPr>
          <p:spPr>
            <a:xfrm rot="5400000">
              <a:off x="3450168" y="2894666"/>
              <a:ext cx="286875" cy="372612"/>
            </a:xfrm>
            <a:prstGeom prst="bentUpArrow">
              <a:avLst>
                <a:gd name="adj1" fmla="val 16505"/>
                <a:gd name="adj2" fmla="val 25000"/>
                <a:gd name="adj3" fmla="val 31068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à angle droit 16"/>
            <p:cNvSpPr/>
            <p:nvPr/>
          </p:nvSpPr>
          <p:spPr>
            <a:xfrm rot="5400000">
              <a:off x="4025219" y="3199907"/>
              <a:ext cx="286875" cy="372612"/>
            </a:xfrm>
            <a:prstGeom prst="bentUpArrow">
              <a:avLst>
                <a:gd name="adj1" fmla="val 16505"/>
                <a:gd name="adj2" fmla="val 25000"/>
                <a:gd name="adj3" fmla="val 31068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à angle droit 17"/>
            <p:cNvSpPr/>
            <p:nvPr/>
          </p:nvSpPr>
          <p:spPr>
            <a:xfrm rot="5400000">
              <a:off x="4740079" y="3526791"/>
              <a:ext cx="286875" cy="372612"/>
            </a:xfrm>
            <a:prstGeom prst="bentUpArrow">
              <a:avLst>
                <a:gd name="adj1" fmla="val 16505"/>
                <a:gd name="adj2" fmla="val 25000"/>
                <a:gd name="adj3" fmla="val 31068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2782205" y="4481016"/>
            <a:ext cx="646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Innover</a:t>
            </a:r>
            <a:r>
              <a:rPr lang="fr-FR" dirty="0" smtClean="0"/>
              <a:t>, c’est … Appliquer une </a:t>
            </a:r>
            <a:r>
              <a:rPr lang="fr-FR" b="1" dirty="0" smtClean="0"/>
              <a:t>procédure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55776" y="5017740"/>
            <a:ext cx="6715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Au fait… la stabilisation globale du porte avion nucléaire Charles de Gaulles porte le nom de SATRAP, avec un sous système COGITE constitué de masses en mouvement latéral</a:t>
            </a:r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098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 16"/>
          <p:cNvSpPr/>
          <p:nvPr/>
        </p:nvSpPr>
        <p:spPr>
          <a:xfrm>
            <a:off x="2771775" y="4624023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>
            <a:gsLst>
              <a:gs pos="0">
                <a:srgbClr val="333333"/>
              </a:gs>
              <a:gs pos="51000">
                <a:srgbClr val="4D4D4D"/>
              </a:gs>
              <a:gs pos="100000">
                <a:srgbClr val="333333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4 : Synthèse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2771800" y="49188"/>
            <a:ext cx="6172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kern="0" dirty="0" smtClean="0">
                <a:cs typeface="Arial" panose="020B0604020202020204" pitchFamily="34" charset="0"/>
              </a:rPr>
              <a:t>Contenus du cours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2790469" y="1115120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FF5050"/>
              </a:gs>
              <a:gs pos="100000">
                <a:srgbClr val="FF0000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1 : 40 principes </a:t>
            </a:r>
          </a:p>
        </p:txBody>
      </p:sp>
      <p:sp>
        <p:nvSpPr>
          <p:cNvPr id="29" name="Forme libre 28"/>
          <p:cNvSpPr/>
          <p:nvPr/>
        </p:nvSpPr>
        <p:spPr>
          <a:xfrm>
            <a:off x="2771775" y="1719249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2 : Résolution Idéale 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3744163" y="2747507"/>
            <a:ext cx="5400000" cy="360000"/>
          </a:xfrm>
          <a:custGeom>
            <a:avLst/>
            <a:gdLst>
              <a:gd name="connsiteX0" fmla="*/ 0 w 4572263"/>
              <a:gd name="connsiteY0" fmla="*/ 0 h 609525"/>
              <a:gd name="connsiteX1" fmla="*/ 4572263 w 4572263"/>
              <a:gd name="connsiteY1" fmla="*/ 0 h 609525"/>
              <a:gd name="connsiteX2" fmla="*/ 4572263 w 4572263"/>
              <a:gd name="connsiteY2" fmla="*/ 609525 h 609525"/>
              <a:gd name="connsiteX3" fmla="*/ 0 w 4572263"/>
              <a:gd name="connsiteY3" fmla="*/ 609525 h 609525"/>
              <a:gd name="connsiteX4" fmla="*/ 0 w 457226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263" h="609525">
                <a:moveTo>
                  <a:pt x="0" y="0"/>
                </a:moveTo>
                <a:lnTo>
                  <a:pt x="4572263" y="0"/>
                </a:lnTo>
                <a:lnTo>
                  <a:pt x="457226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0000">
                <a:srgbClr val="00B050"/>
              </a:gs>
              <a:gs pos="100000">
                <a:srgbClr val="92D050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2.2 </a:t>
            </a:r>
            <a:r>
              <a:rPr lang="fr-CH" dirty="0">
                <a:sym typeface="Calibri" panose="020F0502020204030204" pitchFamily="34" charset="0"/>
              </a:rPr>
              <a:t>: Démarche et </a:t>
            </a:r>
            <a:r>
              <a:rPr lang="fr-CH" dirty="0" smtClean="0">
                <a:sym typeface="Calibri" panose="020F0502020204030204" pitchFamily="34" charset="0"/>
              </a:rPr>
              <a:t>exemples</a:t>
            </a:r>
            <a:endParaRPr lang="fr-CH" dirty="0">
              <a:sym typeface="Calibri" panose="020F0502020204030204" pitchFamily="34" charset="0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2737508" y="3171636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3 : Contradictions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3744162" y="3775765"/>
            <a:ext cx="5400000" cy="360000"/>
          </a:xfrm>
          <a:custGeom>
            <a:avLst/>
            <a:gdLst>
              <a:gd name="connsiteX0" fmla="*/ 0 w 4605389"/>
              <a:gd name="connsiteY0" fmla="*/ 0 h 609525"/>
              <a:gd name="connsiteX1" fmla="*/ 4605389 w 4605389"/>
              <a:gd name="connsiteY1" fmla="*/ 0 h 609525"/>
              <a:gd name="connsiteX2" fmla="*/ 4605389 w 4605389"/>
              <a:gd name="connsiteY2" fmla="*/ 609525 h 609525"/>
              <a:gd name="connsiteX3" fmla="*/ 0 w 4605389"/>
              <a:gd name="connsiteY3" fmla="*/ 609525 h 609525"/>
              <a:gd name="connsiteX4" fmla="*/ 0 w 4605389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389" h="609525">
                <a:moveTo>
                  <a:pt x="0" y="0"/>
                </a:moveTo>
                <a:lnTo>
                  <a:pt x="4605389" y="0"/>
                </a:lnTo>
                <a:lnTo>
                  <a:pt x="4605389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699FF"/>
              </a:gs>
              <a:gs pos="42000">
                <a:srgbClr val="9999FF"/>
              </a:gs>
              <a:gs pos="100000">
                <a:srgbClr val="6699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3.1 </a:t>
            </a:r>
            <a:r>
              <a:rPr lang="fr-CH" dirty="0">
                <a:sym typeface="Calibri" panose="020F0502020204030204" pitchFamily="34" charset="0"/>
              </a:rPr>
              <a:t>: Définitions et démarche</a:t>
            </a:r>
          </a:p>
        </p:txBody>
      </p:sp>
      <p:sp>
        <p:nvSpPr>
          <p:cNvPr id="34" name="Forme libre 33"/>
          <p:cNvSpPr/>
          <p:nvPr/>
        </p:nvSpPr>
        <p:spPr>
          <a:xfrm>
            <a:off x="3744162" y="4199894"/>
            <a:ext cx="5400000" cy="360000"/>
          </a:xfrm>
          <a:custGeom>
            <a:avLst/>
            <a:gdLst>
              <a:gd name="connsiteX0" fmla="*/ 0 w 4641555"/>
              <a:gd name="connsiteY0" fmla="*/ 0 h 609525"/>
              <a:gd name="connsiteX1" fmla="*/ 4641555 w 4641555"/>
              <a:gd name="connsiteY1" fmla="*/ 0 h 609525"/>
              <a:gd name="connsiteX2" fmla="*/ 4641555 w 4641555"/>
              <a:gd name="connsiteY2" fmla="*/ 609525 h 609525"/>
              <a:gd name="connsiteX3" fmla="*/ 0 w 4641555"/>
              <a:gd name="connsiteY3" fmla="*/ 609525 h 609525"/>
              <a:gd name="connsiteX4" fmla="*/ 0 w 4641555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555" h="609525">
                <a:moveTo>
                  <a:pt x="0" y="0"/>
                </a:moveTo>
                <a:lnTo>
                  <a:pt x="4641555" y="0"/>
                </a:lnTo>
                <a:lnTo>
                  <a:pt x="4641555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FF"/>
              </a:gs>
              <a:gs pos="51000">
                <a:srgbClr val="0066FF"/>
              </a:gs>
              <a:gs pos="100000">
                <a:srgbClr val="0000FF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3.2 </a:t>
            </a:r>
            <a:r>
              <a:rPr lang="fr-CH" dirty="0">
                <a:sym typeface="Calibri" panose="020F0502020204030204" pitchFamily="34" charset="0"/>
              </a:rPr>
              <a:t>: Principes de séparation et exemples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3728249" y="2323378"/>
            <a:ext cx="5400000" cy="360000"/>
          </a:xfrm>
          <a:custGeom>
            <a:avLst/>
            <a:gdLst>
              <a:gd name="connsiteX0" fmla="*/ 0 w 4627473"/>
              <a:gd name="connsiteY0" fmla="*/ 0 h 609525"/>
              <a:gd name="connsiteX1" fmla="*/ 4627473 w 4627473"/>
              <a:gd name="connsiteY1" fmla="*/ 0 h 609525"/>
              <a:gd name="connsiteX2" fmla="*/ 4627473 w 4627473"/>
              <a:gd name="connsiteY2" fmla="*/ 609525 h 609525"/>
              <a:gd name="connsiteX3" fmla="*/ 0 w 4627473"/>
              <a:gd name="connsiteY3" fmla="*/ 609525 h 609525"/>
              <a:gd name="connsiteX4" fmla="*/ 0 w 462747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473" h="609525">
                <a:moveTo>
                  <a:pt x="0" y="0"/>
                </a:moveTo>
                <a:lnTo>
                  <a:pt x="4627473" y="0"/>
                </a:lnTo>
                <a:lnTo>
                  <a:pt x="462747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9FF33"/>
              </a:gs>
              <a:gs pos="50000">
                <a:srgbClr val="CCFF33"/>
              </a:gs>
              <a:gs pos="100000">
                <a:srgbClr val="99FF33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2.1 : Origine des problèmes et objectifs du RIF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18780" y="4606849"/>
            <a:ext cx="6480720" cy="83108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688128" y="1021211"/>
            <a:ext cx="6480720" cy="212462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699060" y="4188827"/>
            <a:ext cx="6480720" cy="39686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444208" y="970627"/>
            <a:ext cx="271041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Pristina" pitchFamily="66" charset="0"/>
              </a:rPr>
              <a:t>If I </a:t>
            </a:r>
            <a:r>
              <a:rPr lang="fr-FR" sz="1600" dirty="0" err="1" smtClean="0">
                <a:latin typeface="Pristina" pitchFamily="66" charset="0"/>
              </a:rPr>
              <a:t>had</a:t>
            </a:r>
            <a:r>
              <a:rPr lang="fr-FR" sz="1600" dirty="0" smtClean="0">
                <a:latin typeface="Pristina" pitchFamily="66" charset="0"/>
              </a:rPr>
              <a:t> an </a:t>
            </a:r>
            <a:r>
              <a:rPr lang="fr-FR" sz="1600" dirty="0" err="1" smtClean="0">
                <a:latin typeface="Pristina" pitchFamily="66" charset="0"/>
              </a:rPr>
              <a:t>hour</a:t>
            </a:r>
            <a:r>
              <a:rPr lang="fr-FR" sz="1600" dirty="0" smtClean="0">
                <a:latin typeface="Pristina" pitchFamily="66" charset="0"/>
              </a:rPr>
              <a:t> to </a:t>
            </a:r>
            <a:r>
              <a:rPr lang="fr-FR" sz="1600" dirty="0" err="1" smtClean="0">
                <a:latin typeface="Pristina" pitchFamily="66" charset="0"/>
              </a:rPr>
              <a:t>solve</a:t>
            </a:r>
            <a:r>
              <a:rPr lang="fr-FR" sz="1600" dirty="0" smtClean="0">
                <a:latin typeface="Pristina" pitchFamily="66" charset="0"/>
              </a:rPr>
              <a:t> a </a:t>
            </a:r>
            <a:r>
              <a:rPr lang="fr-FR" sz="1600" dirty="0" err="1" smtClean="0">
                <a:latin typeface="Pristina" pitchFamily="66" charset="0"/>
              </a:rPr>
              <a:t>problem</a:t>
            </a:r>
            <a:r>
              <a:rPr lang="fr-FR" sz="1600" dirty="0" smtClean="0">
                <a:latin typeface="Pristina" pitchFamily="66" charset="0"/>
              </a:rPr>
              <a:t> and </a:t>
            </a:r>
            <a:r>
              <a:rPr lang="fr-FR" sz="1600" dirty="0" err="1" smtClean="0">
                <a:latin typeface="Pristina" pitchFamily="66" charset="0"/>
              </a:rPr>
              <a:t>my</a:t>
            </a:r>
            <a:r>
              <a:rPr lang="fr-FR" sz="1600" dirty="0" smtClean="0">
                <a:latin typeface="Pristina" pitchFamily="66" charset="0"/>
              </a:rPr>
              <a:t> life </a:t>
            </a:r>
            <a:r>
              <a:rPr lang="fr-FR" sz="1600" dirty="0" err="1" smtClean="0">
                <a:latin typeface="Pristina" pitchFamily="66" charset="0"/>
              </a:rPr>
              <a:t>denpending</a:t>
            </a:r>
            <a:r>
              <a:rPr lang="fr-FR" sz="1600" dirty="0" smtClean="0">
                <a:latin typeface="Pristina" pitchFamily="66" charset="0"/>
              </a:rPr>
              <a:t> on the solution, I </a:t>
            </a:r>
            <a:r>
              <a:rPr lang="fr-FR" sz="1600" dirty="0" err="1" smtClean="0">
                <a:latin typeface="Pristina" pitchFamily="66" charset="0"/>
              </a:rPr>
              <a:t>would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spend</a:t>
            </a:r>
            <a:r>
              <a:rPr lang="fr-FR" sz="1600" dirty="0" smtClean="0">
                <a:latin typeface="Pristina" pitchFamily="66" charset="0"/>
              </a:rPr>
              <a:t> the first 55 minutes </a:t>
            </a:r>
            <a:r>
              <a:rPr lang="fr-FR" sz="1600" dirty="0" err="1" smtClean="0">
                <a:latin typeface="Pristina" pitchFamily="66" charset="0"/>
              </a:rPr>
              <a:t>determining</a:t>
            </a:r>
            <a:r>
              <a:rPr lang="fr-FR" sz="1600" dirty="0" smtClean="0">
                <a:latin typeface="Pristina" pitchFamily="66" charset="0"/>
              </a:rPr>
              <a:t> the </a:t>
            </a:r>
            <a:r>
              <a:rPr lang="fr-FR" sz="1600" dirty="0" err="1" smtClean="0">
                <a:latin typeface="Pristina" pitchFamily="66" charset="0"/>
              </a:rPr>
              <a:t>proper</a:t>
            </a:r>
            <a:r>
              <a:rPr lang="fr-FR" sz="1600" dirty="0" smtClean="0">
                <a:latin typeface="Pristina" pitchFamily="66" charset="0"/>
              </a:rPr>
              <a:t> question to </a:t>
            </a:r>
            <a:r>
              <a:rPr lang="fr-FR" sz="1600" dirty="0" err="1" smtClean="0">
                <a:latin typeface="Pristina" pitchFamily="66" charset="0"/>
              </a:rPr>
              <a:t>ask</a:t>
            </a:r>
            <a:endParaRPr lang="fr-FR" sz="1600" dirty="0" smtClean="0">
              <a:latin typeface="Pristina" pitchFamily="66" charset="0"/>
            </a:endParaRPr>
          </a:p>
          <a:p>
            <a:pPr algn="r"/>
            <a:r>
              <a:rPr lang="fr-FR" sz="1050" dirty="0" err="1" smtClean="0">
                <a:latin typeface="Pristina" pitchFamily="66" charset="0"/>
              </a:rPr>
              <a:t>AEinstein</a:t>
            </a:r>
            <a:endParaRPr lang="fr-FR" sz="1600" dirty="0">
              <a:latin typeface="Pristina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28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(1)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2727855" y="2137420"/>
            <a:ext cx="6212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La résolution des contradictions, c’est LA notion centrale de TRIZ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43808" y="116118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Définir les contradictions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20443" y="138527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Les formuler</a:t>
            </a:r>
            <a:endParaRPr lang="fr-FR" sz="2400" b="1" dirty="0">
              <a:solidFill>
                <a:srgbClr val="0000FF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699792" y="3359877"/>
            <a:ext cx="6444208" cy="1883179"/>
            <a:chOff x="2699792" y="3359877"/>
            <a:chExt cx="6444208" cy="1883179"/>
          </a:xfrm>
        </p:grpSpPr>
        <p:sp>
          <p:nvSpPr>
            <p:cNvPr id="12" name="ZoneTexte 11"/>
            <p:cNvSpPr txBox="1"/>
            <p:nvPr/>
          </p:nvSpPr>
          <p:spPr>
            <a:xfrm>
              <a:off x="4860032" y="3359877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rgbClr val="0000FF"/>
                  </a:solidFill>
                </a:rPr>
                <a:t>Les résoudre</a:t>
              </a:r>
              <a:endParaRPr lang="fr-FR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699792" y="4585692"/>
              <a:ext cx="2222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Selon la formulation</a:t>
              </a:r>
              <a:endParaRPr lang="fr-FR" sz="3200" dirty="0" smtClean="0"/>
            </a:p>
          </p:txBody>
        </p:sp>
        <p:cxnSp>
          <p:nvCxnSpPr>
            <p:cNvPr id="14" name="Connecteur en arc 13"/>
            <p:cNvCxnSpPr/>
            <p:nvPr/>
          </p:nvCxnSpPr>
          <p:spPr>
            <a:xfrm>
              <a:off x="5004048" y="4770358"/>
              <a:ext cx="2520280" cy="28803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en arc 16"/>
            <p:cNvCxnSpPr/>
            <p:nvPr/>
          </p:nvCxnSpPr>
          <p:spPr>
            <a:xfrm flipV="1">
              <a:off x="5004048" y="4263819"/>
              <a:ext cx="2520280" cy="46589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6588224" y="4079153"/>
              <a:ext cx="2555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CT</a:t>
              </a:r>
              <a:endParaRPr lang="fr-FR" sz="3200" dirty="0" smtClean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588224" y="4873724"/>
              <a:ext cx="2555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CP</a:t>
              </a:r>
              <a:endParaRPr lang="fr-FR" sz="3200" dirty="0" smtClean="0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155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(1)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343376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964821" y="3083941"/>
            <a:ext cx="1783523" cy="819368"/>
          </a:xfrm>
          <a:prstGeom prst="ellipse">
            <a:avLst/>
          </a:prstGeom>
          <a:solidFill>
            <a:srgbClr val="9999FF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pPr algn="ctr"/>
            <a:r>
              <a:rPr lang="fr-FR" altLang="fr-FR" sz="1200" dirty="0">
                <a:latin typeface="Arial" panose="020B0604020202020204" pitchFamily="34" charset="0"/>
              </a:rPr>
              <a:t>Moyen (S)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771800" y="1679070"/>
            <a:ext cx="1783523" cy="819368"/>
          </a:xfrm>
          <a:prstGeom prst="ellipse">
            <a:avLst/>
          </a:prstGeom>
          <a:solidFill>
            <a:srgbClr val="9999FF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dirty="0"/>
              <a:t>Effet </a:t>
            </a:r>
            <a:r>
              <a:rPr lang="fr-FR" altLang="fr-FR" sz="1200" dirty="0" smtClean="0"/>
              <a:t>A (F</a:t>
            </a:r>
            <a:r>
              <a:rPr lang="fr-FR" altLang="fr-FR" sz="1200" dirty="0"/>
              <a:t>..)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486630" y="2499853"/>
            <a:ext cx="11226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/>
              <a:t>Déduction Analyse</a:t>
            </a:r>
          </a:p>
          <a:p>
            <a:pPr eaLnBrk="1" hangingPunct="1"/>
            <a:r>
              <a:rPr lang="fr-FR" altLang="fr-FR" sz="1000" dirty="0"/>
              <a:t>Modélisation</a:t>
            </a: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 flipV="1">
            <a:off x="4616570" y="2076705"/>
            <a:ext cx="870060" cy="1007236"/>
          </a:xfrm>
          <a:custGeom>
            <a:avLst/>
            <a:gdLst>
              <a:gd name="T0" fmla="*/ 2147483647 w 1021"/>
              <a:gd name="T1" fmla="*/ 0 h 1837"/>
              <a:gd name="T2" fmla="*/ 2147483647 w 1021"/>
              <a:gd name="T3" fmla="*/ 2147483647 h 1837"/>
              <a:gd name="T4" fmla="*/ 0 w 1021"/>
              <a:gd name="T5" fmla="*/ 2147483647 h 1837"/>
              <a:gd name="T6" fmla="*/ 0 60000 65536"/>
              <a:gd name="T7" fmla="*/ 0 60000 65536"/>
              <a:gd name="T8" fmla="*/ 0 60000 65536"/>
              <a:gd name="T9" fmla="*/ 0 w 1021"/>
              <a:gd name="T10" fmla="*/ 0 h 1837"/>
              <a:gd name="T11" fmla="*/ 1021 w 1021"/>
              <a:gd name="T12" fmla="*/ 1837 h 18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1" h="1837">
                <a:moveTo>
                  <a:pt x="1021" y="0"/>
                </a:moveTo>
                <a:cubicBezTo>
                  <a:pt x="986" y="178"/>
                  <a:pt x="978" y="762"/>
                  <a:pt x="808" y="1068"/>
                </a:cubicBezTo>
                <a:cubicBezTo>
                  <a:pt x="638" y="1374"/>
                  <a:pt x="168" y="1677"/>
                  <a:pt x="0" y="1837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000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 flipV="1">
            <a:off x="6356689" y="2076705"/>
            <a:ext cx="749253" cy="1007236"/>
          </a:xfrm>
          <a:custGeom>
            <a:avLst/>
            <a:gdLst>
              <a:gd name="T0" fmla="*/ 2147483647 w 918"/>
              <a:gd name="T1" fmla="*/ 0 h 1871"/>
              <a:gd name="T2" fmla="*/ 2147483647 w 918"/>
              <a:gd name="T3" fmla="*/ 2147483647 h 1871"/>
              <a:gd name="T4" fmla="*/ 2147483647 w 918"/>
              <a:gd name="T5" fmla="*/ 2147483647 h 1871"/>
              <a:gd name="T6" fmla="*/ 0 60000 65536"/>
              <a:gd name="T7" fmla="*/ 0 60000 65536"/>
              <a:gd name="T8" fmla="*/ 0 60000 65536"/>
              <a:gd name="T9" fmla="*/ 0 w 918"/>
              <a:gd name="T10" fmla="*/ 0 h 1871"/>
              <a:gd name="T11" fmla="*/ 918 w 918"/>
              <a:gd name="T12" fmla="*/ 1871 h 18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8" h="1871">
                <a:moveTo>
                  <a:pt x="1" y="0"/>
                </a:moveTo>
                <a:cubicBezTo>
                  <a:pt x="26" y="159"/>
                  <a:pt x="0" y="642"/>
                  <a:pt x="153" y="954"/>
                </a:cubicBezTo>
                <a:cubicBezTo>
                  <a:pt x="306" y="1266"/>
                  <a:pt x="759" y="1680"/>
                  <a:pt x="918" y="187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000"/>
          </a:p>
        </p:txBody>
      </p:sp>
      <p:grpSp>
        <p:nvGrpSpPr>
          <p:cNvPr id="3" name="Groupe 2"/>
          <p:cNvGrpSpPr/>
          <p:nvPr/>
        </p:nvGrpSpPr>
        <p:grpSpPr>
          <a:xfrm>
            <a:off x="3059833" y="956309"/>
            <a:ext cx="5924881" cy="2860599"/>
            <a:chOff x="3059833" y="956309"/>
            <a:chExt cx="5924881" cy="286059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896483" y="3262910"/>
              <a:ext cx="20882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dirty="0"/>
                <a:t>Modification </a:t>
              </a:r>
              <a:r>
                <a:rPr lang="fr-FR" altLang="fr-FR" sz="1000" dirty="0" smtClean="0"/>
                <a:t>d'un moyen / cause /  </a:t>
              </a:r>
              <a:r>
                <a:rPr lang="fr-FR" altLang="fr-FR" sz="1000" dirty="0"/>
                <a:t>paramètre de conception</a:t>
              </a:r>
            </a:p>
            <a:p>
              <a:pPr eaLnBrk="1" hangingPunct="1"/>
              <a:r>
                <a:rPr lang="fr-FR" altLang="fr-FR" sz="1000" dirty="0"/>
                <a:t>(</a:t>
              </a:r>
              <a:r>
                <a:rPr lang="fr-FR" altLang="fr-FR" sz="1000" dirty="0" err="1"/>
                <a:t>What</a:t>
              </a:r>
              <a:r>
                <a:rPr lang="fr-FR" altLang="fr-FR" sz="1000" dirty="0"/>
                <a:t> if … ?)</a:t>
              </a:r>
            </a:p>
          </p:txBody>
        </p:sp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687" y="1056798"/>
              <a:ext cx="718108" cy="467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186" y="1039188"/>
              <a:ext cx="648647" cy="50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059833" y="977367"/>
              <a:ext cx="155673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dirty="0" smtClean="0"/>
                <a:t>Modification d’un effet / conséquence / performance ou fonction</a:t>
              </a:r>
              <a:endParaRPr lang="fr-FR" altLang="fr-FR" sz="1000" dirty="0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7220357" y="956309"/>
              <a:ext cx="155673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dirty="0" smtClean="0"/>
                <a:t>Modification d’un effet / conséquence / performance ou fonction</a:t>
              </a:r>
              <a:endParaRPr lang="fr-FR" altLang="fr-FR" sz="1000" dirty="0"/>
            </a:p>
          </p:txBody>
        </p:sp>
      </p:grp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7106964" y="1627273"/>
            <a:ext cx="1783523" cy="819368"/>
          </a:xfrm>
          <a:prstGeom prst="ellipse">
            <a:avLst/>
          </a:prstGeom>
          <a:solidFill>
            <a:srgbClr val="9999FF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dirty="0"/>
              <a:t>Effet B</a:t>
            </a:r>
            <a:r>
              <a:rPr lang="fr-FR" altLang="fr-FR" sz="1200" dirty="0" smtClean="0"/>
              <a:t> (F</a:t>
            </a:r>
            <a:r>
              <a:rPr lang="fr-FR" altLang="fr-FR" sz="1200" dirty="0"/>
              <a:t>..)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582" y="4159474"/>
            <a:ext cx="3092384" cy="153112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648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(1)</a:t>
            </a:r>
            <a:endParaRPr lang="fr-FR" sz="2400" dirty="0"/>
          </a:p>
        </p:txBody>
      </p:sp>
      <p:pic>
        <p:nvPicPr>
          <p:cNvPr id="22" name="Picture 2" descr="P1010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01316"/>
            <a:ext cx="5259518" cy="39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555776" y="689553"/>
            <a:ext cx="222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Exemple</a:t>
            </a:r>
            <a:endParaRPr lang="fr-FR" sz="3200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251520" y="343376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 bwMode="auto">
          <a:xfrm>
            <a:off x="7524328" y="5203844"/>
            <a:ext cx="77016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rgbClr val="0070C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Source : D Choulier, UTBM</a:t>
            </a:r>
            <a:endParaRPr lang="fr-CH" sz="1800" dirty="0" smtClean="0">
              <a:solidFill>
                <a:srgbClr val="0070C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07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2805579" y="93421"/>
            <a:ext cx="615890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kern="0" dirty="0" smtClean="0">
                <a:cs typeface="Arial" panose="020B0604020202020204" pitchFamily="34" charset="0"/>
              </a:rPr>
              <a:t>TRIZ : un monde avec ses spécificités</a:t>
            </a:r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 bwMode="auto">
          <a:xfrm>
            <a:off x="2901084" y="1213816"/>
            <a:ext cx="1800225" cy="485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dirty="0" smtClean="0">
                <a:cs typeface="Arial" panose="020B0604020202020204" pitchFamily="34" charset="0"/>
                <a:sym typeface="Calibri" panose="020F0502020204030204" pitchFamily="34" charset="0"/>
              </a:rPr>
              <a:t>Des hommes</a:t>
            </a:r>
            <a:endParaRPr lang="fr-CH" sz="1800" dirty="0" smtClean="0"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buFontTx/>
              <a:buAutoNum type="arabicPeriod"/>
            </a:pPr>
            <a:endParaRPr lang="fr-CH" sz="1800" dirty="0" smtClean="0"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ce réservé du texte 2"/>
          <p:cNvSpPr txBox="1">
            <a:spLocks/>
          </p:cNvSpPr>
          <p:nvPr/>
        </p:nvSpPr>
        <p:spPr bwMode="auto">
          <a:xfrm>
            <a:off x="6400799" y="2003362"/>
            <a:ext cx="1800225" cy="4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fr-CH" sz="2400" kern="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Une histoire</a:t>
            </a:r>
            <a:endParaRPr lang="fr-CH" sz="1800" kern="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fr-CH" sz="1800" kern="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fr-FR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 bwMode="auto">
          <a:xfrm>
            <a:off x="3529734" y="2921317"/>
            <a:ext cx="2963430" cy="4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fr-CH" sz="2400" kern="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Des revendications</a:t>
            </a:r>
            <a:endParaRPr lang="fr-CH" sz="1800" kern="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fr-CH" sz="1800" kern="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fr-FR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space réservé du texte 2"/>
          <p:cNvSpPr txBox="1">
            <a:spLocks/>
          </p:cNvSpPr>
          <p:nvPr/>
        </p:nvSpPr>
        <p:spPr bwMode="auto">
          <a:xfrm>
            <a:off x="2763115" y="4794391"/>
            <a:ext cx="6380885" cy="4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56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fr-CH" sz="1800" b="1" kern="0" dirty="0" smtClean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Des outils, des façons de comprendre et résoudre un problème</a:t>
            </a:r>
            <a:endParaRPr lang="fr-CH" sz="1800" kern="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fr-FR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84" y="1666149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23" y="1347935"/>
            <a:ext cx="585088" cy="2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33" y="1135936"/>
            <a:ext cx="1039447" cy="7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32" y="2785492"/>
            <a:ext cx="1526888" cy="8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491880" y="3721596"/>
            <a:ext cx="5132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>
                <a:solidFill>
                  <a:srgbClr val="282828"/>
                </a:solidFill>
                <a:latin typeface="Verdana" panose="020B0604030504040204" pitchFamily="34" charset="0"/>
              </a:rPr>
              <a:t>Teorija</a:t>
            </a:r>
            <a:r>
              <a:rPr lang="fr-FR" dirty="0">
                <a:solidFill>
                  <a:srgbClr val="282828"/>
                </a:solidFill>
                <a:latin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282828"/>
                </a:solidFill>
                <a:latin typeface="Verdana" panose="020B0604030504040204" pitchFamily="34" charset="0"/>
              </a:rPr>
              <a:t>Reshenija</a:t>
            </a:r>
            <a:r>
              <a:rPr lang="fr-FR" dirty="0">
                <a:solidFill>
                  <a:srgbClr val="282828"/>
                </a:solidFill>
                <a:latin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282828"/>
                </a:solidFill>
                <a:latin typeface="Verdana" panose="020B0604030504040204" pitchFamily="34" charset="0"/>
              </a:rPr>
              <a:t>Izobretateliskih</a:t>
            </a:r>
            <a:r>
              <a:rPr lang="fr-FR" dirty="0">
                <a:solidFill>
                  <a:srgbClr val="282828"/>
                </a:solidFill>
                <a:latin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282828"/>
                </a:solidFill>
                <a:latin typeface="Verdana" panose="020B0604030504040204" pitchFamily="34" charset="0"/>
              </a:rPr>
              <a:t>Zadatch</a:t>
            </a:r>
            <a:r>
              <a:rPr lang="fr-FR" dirty="0">
                <a:solidFill>
                  <a:srgbClr val="282828"/>
                </a:solidFill>
                <a:latin typeface="Verdana" panose="020B0604030504040204" pitchFamily="34" charset="0"/>
              </a:rPr>
              <a:t> </a:t>
            </a:r>
            <a:endParaRPr lang="fr-FR" dirty="0" smtClean="0">
              <a:solidFill>
                <a:srgbClr val="282828"/>
              </a:solidFill>
              <a:latin typeface="Verdana" panose="020B0604030504040204" pitchFamily="34" charset="0"/>
            </a:endParaRPr>
          </a:p>
          <a:p>
            <a:pPr algn="ctr"/>
            <a:r>
              <a:rPr lang="az-Cyrl-AZ" dirty="0"/>
              <a:t>Теория Решения Изобретательских Задач</a:t>
            </a:r>
            <a:endParaRPr lang="fr-FR" dirty="0">
              <a:solidFill>
                <a:srgbClr val="282828"/>
              </a:solidFill>
              <a:latin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6" name="ZoneTexte 14"/>
          <p:cNvSpPr txBox="1"/>
          <p:nvPr/>
        </p:nvSpPr>
        <p:spPr>
          <a:xfrm>
            <a:off x="352334" y="378431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 bwMode="auto">
          <a:xfrm>
            <a:off x="4067945" y="2365703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7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 bwMode="auto">
          <a:xfrm>
            <a:off x="6930952" y="1668556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8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space réservé du texte 2"/>
          <p:cNvSpPr txBox="1">
            <a:spLocks/>
          </p:cNvSpPr>
          <p:nvPr/>
        </p:nvSpPr>
        <p:spPr bwMode="auto">
          <a:xfrm>
            <a:off x="8123133" y="1844831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9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space réservé du texte 2"/>
          <p:cNvSpPr txBox="1">
            <a:spLocks/>
          </p:cNvSpPr>
          <p:nvPr/>
        </p:nvSpPr>
        <p:spPr bwMode="auto">
          <a:xfrm>
            <a:off x="7452320" y="3595407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0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4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/>
      <p:bldP spid="20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(1)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148064" y="697260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Contradiction Technique</a:t>
            </a:r>
          </a:p>
          <a:p>
            <a:pPr algn="ctr"/>
            <a:r>
              <a:rPr lang="fr-FR" sz="1600" dirty="0" smtClean="0"/>
              <a:t>Je ne sais pas obtenir A et B en même temps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3856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17" name="Picture 2" descr="P1010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15661"/>
            <a:ext cx="1224136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5190485" y="1350687"/>
            <a:ext cx="399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Je ne sais pas concevoir une balance mécanique qui soit à la fois :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P</a:t>
            </a:r>
            <a:r>
              <a:rPr lang="fr-FR" sz="1600" dirty="0" smtClean="0">
                <a:solidFill>
                  <a:srgbClr val="FF0000"/>
                </a:solidFill>
              </a:rPr>
              <a:t>récise et de bonne capacité</a:t>
            </a:r>
          </a:p>
          <a:p>
            <a:pPr algn="ctr"/>
            <a:r>
              <a:rPr lang="fr-FR" sz="1600" dirty="0" smtClean="0">
                <a:solidFill>
                  <a:srgbClr val="0000FF"/>
                </a:solidFill>
              </a:rPr>
              <a:t>Précise et compacte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129335" y="3577580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Un ressort plus souple : Oui, mais…</a:t>
            </a:r>
          </a:p>
          <a:p>
            <a:pPr algn="ctr"/>
            <a:r>
              <a:rPr lang="fr-FR" sz="1600" dirty="0">
                <a:solidFill>
                  <a:srgbClr val="0000FF"/>
                </a:solidFill>
              </a:rPr>
              <a:t>Un </a:t>
            </a:r>
            <a:r>
              <a:rPr lang="fr-FR" sz="1600" dirty="0" smtClean="0">
                <a:solidFill>
                  <a:srgbClr val="0000FF"/>
                </a:solidFill>
              </a:rPr>
              <a:t>plateau de mesure plus </a:t>
            </a:r>
            <a:r>
              <a:rPr lang="fr-FR" sz="1600" dirty="0">
                <a:solidFill>
                  <a:srgbClr val="0000FF"/>
                </a:solidFill>
              </a:rPr>
              <a:t>grand : Oui mais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132292" y="4398772"/>
            <a:ext cx="3995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Contradiction Physique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Un paramètre physique (S) devrait être plus grand / petit… mais ce n’est pas possible pour une autre raison</a:t>
            </a:r>
            <a:endParaRPr lang="fr-FR" sz="20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330888"/>
            <a:ext cx="3024338" cy="112848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77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(1)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42163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5" name="Espace réservé du pied de page 1"/>
          <p:cNvSpPr txBox="1">
            <a:spLocks/>
          </p:cNvSpPr>
          <p:nvPr/>
        </p:nvSpPr>
        <p:spPr>
          <a:xfrm>
            <a:off x="3012824" y="4768531"/>
            <a:ext cx="5712685" cy="16007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fr-FR" sz="500" smtClean="0">
                <a:solidFill>
                  <a:schemeClr val="bg1"/>
                </a:solidFill>
              </a:rPr>
              <a:t>Modèles de problèmes et résolution  :  Denis Choulier, UTBM Printemps 2013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579225" y="3778708"/>
            <a:ext cx="3034037" cy="95410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800" b="1" dirty="0">
                <a:solidFill>
                  <a:srgbClr val="0000FF"/>
                </a:solidFill>
              </a:rPr>
              <a:t>Expression de la contradiction technique dans les termes du problème spécifique</a:t>
            </a:r>
          </a:p>
          <a:p>
            <a:pPr eaLnBrk="1" hangingPunct="1"/>
            <a:r>
              <a:rPr lang="fr-FR" altLang="fr-FR" sz="800" b="1" dirty="0"/>
              <a:t>"En l'état de définition du système, je ne sais pas atteindre simultanément les valeurs souhaitées des </a:t>
            </a:r>
            <a:r>
              <a:rPr lang="fr-FR" altLang="fr-FR" sz="800" b="1" dirty="0" smtClean="0"/>
              <a:t>2 performances </a:t>
            </a:r>
            <a:r>
              <a:rPr lang="fr-FR" altLang="fr-FR" sz="800" b="1" dirty="0"/>
              <a:t>(ou fonctions) A et B. </a:t>
            </a:r>
            <a:endParaRPr lang="fr-FR" altLang="fr-FR" sz="800" b="1" dirty="0" smtClean="0"/>
          </a:p>
          <a:p>
            <a:pPr eaLnBrk="1" hangingPunct="1"/>
            <a:r>
              <a:rPr lang="fr-FR" altLang="fr-FR" sz="800" b="1" dirty="0" smtClean="0"/>
              <a:t>Ou </a:t>
            </a:r>
            <a:r>
              <a:rPr lang="fr-FR" altLang="fr-FR" sz="800" b="1" dirty="0"/>
              <a:t>"quand je cherche à améliorer la performance A, la performance B est détériorée et vice versa". </a:t>
            </a:r>
          </a:p>
        </p:txBody>
      </p: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2812701" y="2553032"/>
            <a:ext cx="2224347" cy="1180210"/>
            <a:chOff x="203" y="1829"/>
            <a:chExt cx="1934" cy="1246"/>
          </a:xfrm>
        </p:grpSpPr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203" y="1829"/>
              <a:ext cx="1934" cy="8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800" b="1">
                  <a:solidFill>
                    <a:srgbClr val="0000FF"/>
                  </a:solidFill>
                </a:rPr>
                <a:t>Expression de la contradiction technique dans des termes génériques</a:t>
              </a:r>
            </a:p>
            <a:p>
              <a:pPr eaLnBrk="1" hangingPunct="1"/>
              <a:r>
                <a:rPr lang="fr-FR" altLang="fr-FR" sz="800" b="1"/>
                <a:t>Parmi la liste des 39 "paramètres", lesquels correspondent à A et B. </a:t>
              </a:r>
            </a:p>
            <a:p>
              <a:pPr eaLnBrk="1" hangingPunct="1"/>
              <a:r>
                <a:rPr lang="fr-FR" altLang="fr-FR" sz="800" b="1"/>
                <a:t>Le problème devient alors </a:t>
              </a:r>
            </a:p>
            <a:p>
              <a:pPr eaLnBrk="1" hangingPunct="1"/>
              <a:r>
                <a:rPr lang="fr-FR" altLang="fr-FR" sz="800" b="1"/>
                <a:t>[Paramètre i contre paramètre j]</a:t>
              </a: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H="1" flipV="1">
              <a:off x="1196" y="2678"/>
              <a:ext cx="6" cy="3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50"/>
            </a:p>
          </p:txBody>
        </p:sp>
      </p:grpSp>
      <p:grpSp>
        <p:nvGrpSpPr>
          <p:cNvPr id="25" name="Group 34"/>
          <p:cNvGrpSpPr>
            <a:grpSpLocks/>
          </p:cNvGrpSpPr>
          <p:nvPr/>
        </p:nvGrpSpPr>
        <p:grpSpPr bwMode="auto">
          <a:xfrm>
            <a:off x="5087654" y="1703394"/>
            <a:ext cx="2504978" cy="1067494"/>
            <a:chOff x="2181" y="932"/>
            <a:chExt cx="2178" cy="1127"/>
          </a:xfrm>
        </p:grpSpPr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2425" y="932"/>
              <a:ext cx="1934" cy="74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800" b="1" dirty="0">
                  <a:solidFill>
                    <a:srgbClr val="0000FF"/>
                  </a:solidFill>
                </a:rPr>
                <a:t>Identification des numéros de principes à appliquer</a:t>
              </a:r>
            </a:p>
            <a:p>
              <a:pPr eaLnBrk="1" hangingPunct="1"/>
              <a:r>
                <a:rPr lang="fr-FR" altLang="fr-FR" sz="800" b="1" dirty="0"/>
                <a:t>À l'intersection de la ligne i et de la colonne j, relever les numéros des principes suggérés. </a:t>
              </a: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2181" y="1740"/>
              <a:ext cx="553" cy="3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50"/>
            </a:p>
          </p:txBody>
        </p:sp>
      </p:grpSp>
      <p:grpSp>
        <p:nvGrpSpPr>
          <p:cNvPr id="28" name="Group 36"/>
          <p:cNvGrpSpPr>
            <a:grpSpLocks/>
          </p:cNvGrpSpPr>
          <p:nvPr/>
        </p:nvGrpSpPr>
        <p:grpSpPr bwMode="auto">
          <a:xfrm>
            <a:off x="6979614" y="2468734"/>
            <a:ext cx="2093232" cy="850586"/>
            <a:chOff x="3826" y="1740"/>
            <a:chExt cx="1820" cy="898"/>
          </a:xfrm>
        </p:grpSpPr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3826" y="2151"/>
              <a:ext cx="1820" cy="48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800" b="1">
                  <a:solidFill>
                    <a:srgbClr val="0000FF"/>
                  </a:solidFill>
                </a:rPr>
                <a:t>Appliquer les principes</a:t>
              </a:r>
            </a:p>
            <a:p>
              <a:pPr eaLnBrk="1" hangingPunct="1"/>
              <a:r>
                <a:rPr lang="fr-FR" altLang="fr-FR" sz="800" b="1"/>
                <a:t>Lire les principes suggérés </a:t>
              </a:r>
              <a:r>
                <a:rPr lang="fr-FR" altLang="fr-FR" sz="800" b="1">
                  <a:sym typeface="Wingdings" panose="05000000000000000000" pitchFamily="2" charset="2"/>
                </a:rPr>
                <a:t> générer des concepts de solutions. </a:t>
              </a:r>
              <a:r>
                <a:rPr lang="fr-FR" altLang="fr-FR" sz="800" b="1"/>
                <a:t> </a:t>
              </a: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3826" y="1740"/>
              <a:ext cx="609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50"/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7711095" y="3335420"/>
            <a:ext cx="1329548" cy="879002"/>
            <a:chOff x="4462" y="2655"/>
            <a:chExt cx="1156" cy="928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4462" y="3356"/>
              <a:ext cx="1156" cy="22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800" b="1">
                  <a:solidFill>
                    <a:srgbClr val="0000FF"/>
                  </a:solidFill>
                </a:rPr>
                <a:t>Développer, trier …</a:t>
              </a:r>
              <a:r>
                <a:rPr lang="fr-FR" altLang="fr-FR" sz="800" b="1"/>
                <a:t> </a:t>
              </a:r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4802" y="2655"/>
              <a:ext cx="194" cy="7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50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2766696" y="1949665"/>
            <a:ext cx="1019013" cy="562636"/>
            <a:chOff x="163" y="1192"/>
            <a:chExt cx="886" cy="594"/>
          </a:xfrm>
        </p:grpSpPr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163" y="1192"/>
              <a:ext cx="768" cy="39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800" dirty="0"/>
                <a:t>Liste des </a:t>
              </a:r>
            </a:p>
            <a:p>
              <a:pPr algn="ctr" eaLnBrk="1" hangingPunct="1"/>
              <a:r>
                <a:rPr lang="fr-FR" altLang="fr-FR" sz="800" dirty="0"/>
                <a:t>39 paramètres</a:t>
              </a: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827" y="1591"/>
              <a:ext cx="222" cy="1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50"/>
            </a:p>
          </p:txBody>
        </p:sp>
      </p:grpSp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4154901" y="1417340"/>
            <a:ext cx="1163929" cy="467917"/>
            <a:chOff x="1370" y="630"/>
            <a:chExt cx="1012" cy="494"/>
          </a:xfrm>
        </p:grpSpPr>
        <p:sp>
          <p:nvSpPr>
            <p:cNvPr id="39" name="AutoShape 27"/>
            <p:cNvSpPr>
              <a:spLocks noChangeArrowheads="1"/>
            </p:cNvSpPr>
            <p:nvPr/>
          </p:nvSpPr>
          <p:spPr bwMode="auto">
            <a:xfrm>
              <a:off x="1370" y="630"/>
              <a:ext cx="789" cy="252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800" dirty="0"/>
                <a:t>Matrice 39 </a:t>
              </a:r>
              <a:r>
                <a:rPr lang="fr-FR" altLang="fr-FR" sz="800" dirty="0" smtClean="0"/>
                <a:t>x </a:t>
              </a:r>
              <a:r>
                <a:rPr lang="fr-FR" altLang="fr-FR" sz="800" dirty="0"/>
                <a:t>39</a:t>
              </a:r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>
              <a:off x="2030" y="922"/>
              <a:ext cx="352" cy="2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50"/>
            </a:p>
          </p:txBody>
        </p:sp>
      </p:grpSp>
      <p:grpSp>
        <p:nvGrpSpPr>
          <p:cNvPr id="41" name="Group 37"/>
          <p:cNvGrpSpPr>
            <a:grpSpLocks/>
          </p:cNvGrpSpPr>
          <p:nvPr/>
        </p:nvGrpSpPr>
        <p:grpSpPr bwMode="auto">
          <a:xfrm>
            <a:off x="8230956" y="2057646"/>
            <a:ext cx="877548" cy="761548"/>
            <a:chOff x="4914" y="1306"/>
            <a:chExt cx="763" cy="804"/>
          </a:xfrm>
        </p:grpSpPr>
        <p:sp>
          <p:nvSpPr>
            <p:cNvPr id="42" name="AutoShape 28"/>
            <p:cNvSpPr>
              <a:spLocks noChangeArrowheads="1"/>
            </p:cNvSpPr>
            <p:nvPr/>
          </p:nvSpPr>
          <p:spPr bwMode="auto">
            <a:xfrm>
              <a:off x="4914" y="1306"/>
              <a:ext cx="763" cy="39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800"/>
                <a:t>Liste détaillée </a:t>
              </a:r>
            </a:p>
            <a:p>
              <a:pPr algn="ctr" eaLnBrk="1" hangingPunct="1"/>
              <a:r>
                <a:rPr lang="fr-FR" altLang="fr-FR" sz="800"/>
                <a:t>des principes</a:t>
              </a: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H="1">
              <a:off x="4938" y="1793"/>
              <a:ext cx="109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50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2699792" y="741172"/>
            <a:ext cx="631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procédure pour « résoudre une contradiction technique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74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(1)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42163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699792" y="741172"/>
            <a:ext cx="631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procédure (bien plus simple) pour « résoudre une contradiction physique »</a:t>
            </a:r>
          </a:p>
        </p:txBody>
      </p:sp>
      <p:sp>
        <p:nvSpPr>
          <p:cNvPr id="45" name="Espace réservé du pied de page 1"/>
          <p:cNvSpPr txBox="1">
            <a:spLocks/>
          </p:cNvSpPr>
          <p:nvPr/>
        </p:nvSpPr>
        <p:spPr>
          <a:xfrm>
            <a:off x="3123470" y="4727762"/>
            <a:ext cx="5581979" cy="162943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fr-FR" sz="600" smtClean="0">
                <a:solidFill>
                  <a:schemeClr val="bg1"/>
                </a:solidFill>
              </a:rPr>
              <a:t>Modèles de problèmes et résolution  :  Denis Choulier, UTBM Printemps 2013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699792" y="3950394"/>
            <a:ext cx="2964619" cy="1061829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900" b="1" dirty="0">
                <a:solidFill>
                  <a:srgbClr val="0000FF"/>
                </a:solidFill>
              </a:rPr>
              <a:t>Expression de la contradiction physique dans les termes du problème spécifique</a:t>
            </a:r>
          </a:p>
          <a:p>
            <a:pPr eaLnBrk="1" hangingPunct="1"/>
            <a:r>
              <a:rPr lang="fr-FR" altLang="fr-FR" sz="900" b="1" dirty="0"/>
              <a:t>J'ai une raison qui justifierait que la valeur du paramètre X soit X1. </a:t>
            </a:r>
            <a:endParaRPr lang="fr-FR" altLang="fr-FR" sz="900" b="1" dirty="0" smtClean="0"/>
          </a:p>
          <a:p>
            <a:pPr eaLnBrk="1" hangingPunct="1"/>
            <a:r>
              <a:rPr lang="fr-FR" altLang="fr-FR" sz="900" b="1" dirty="0" smtClean="0"/>
              <a:t>J'ai </a:t>
            </a:r>
            <a:r>
              <a:rPr lang="fr-FR" altLang="fr-FR" sz="900" b="1" dirty="0"/>
              <a:t>une autre raison qui justifierait que la valeur de ce même paramètre soit X2. </a:t>
            </a:r>
            <a:endParaRPr lang="fr-FR" altLang="fr-FR" sz="900" b="1" dirty="0" smtClean="0"/>
          </a:p>
          <a:p>
            <a:pPr eaLnBrk="1" hangingPunct="1"/>
            <a:r>
              <a:rPr lang="fr-FR" altLang="fr-FR" sz="900" b="1" dirty="0" smtClean="0"/>
              <a:t>Et </a:t>
            </a:r>
            <a:r>
              <a:rPr lang="fr-FR" altLang="fr-FR" sz="900" b="1" dirty="0"/>
              <a:t>ces </a:t>
            </a:r>
            <a:r>
              <a:rPr lang="fr-FR" altLang="fr-FR" sz="900" b="1" dirty="0" smtClean="0"/>
              <a:t>2 valeurs </a:t>
            </a:r>
            <a:r>
              <a:rPr lang="fr-FR" altLang="fr-FR" sz="900" b="1" dirty="0"/>
              <a:t>sont incompatibles</a:t>
            </a:r>
            <a:r>
              <a:rPr lang="fr-FR" altLang="fr-FR" sz="900" b="1" dirty="0" smtClean="0"/>
              <a:t>. </a:t>
            </a:r>
            <a:endParaRPr lang="fr-FR" altLang="fr-FR" sz="900" b="1" dirty="0"/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2927926" y="2472601"/>
            <a:ext cx="2173455" cy="1354640"/>
            <a:chOff x="203" y="1829"/>
            <a:chExt cx="1934" cy="1405"/>
          </a:xfrm>
        </p:grpSpPr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203" y="1829"/>
              <a:ext cx="1934" cy="67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900" b="1" dirty="0">
                  <a:solidFill>
                    <a:srgbClr val="0000FF"/>
                  </a:solidFill>
                </a:rPr>
                <a:t>Appliquer les principes de séparation</a:t>
              </a:r>
            </a:p>
            <a:p>
              <a:pPr eaLnBrk="1" hangingPunct="1"/>
              <a:r>
                <a:rPr lang="fr-FR" altLang="fr-FR" sz="900" b="1" dirty="0"/>
                <a:t>Lire les principes suggérés </a:t>
              </a:r>
              <a:r>
                <a:rPr lang="fr-FR" altLang="fr-FR" sz="900" b="1" dirty="0">
                  <a:sym typeface="Wingdings" panose="05000000000000000000" pitchFamily="2" charset="2"/>
                </a:rPr>
                <a:t> générer des concepts de solutions</a:t>
              </a:r>
              <a:r>
                <a:rPr lang="fr-FR" altLang="fr-FR" sz="900" b="1" dirty="0" smtClean="0">
                  <a:sym typeface="Wingdings" panose="05000000000000000000" pitchFamily="2" charset="2"/>
                </a:rPr>
                <a:t>.</a:t>
              </a:r>
              <a:endParaRPr lang="fr-FR" altLang="fr-FR" sz="900" b="1" dirty="0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 flipH="1" flipV="1">
              <a:off x="1217" y="2524"/>
              <a:ext cx="0" cy="7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</p:grpSp>
      <p:grpSp>
        <p:nvGrpSpPr>
          <p:cNvPr id="50" name="Group 8"/>
          <p:cNvGrpSpPr>
            <a:grpSpLocks/>
          </p:cNvGrpSpPr>
          <p:nvPr/>
        </p:nvGrpSpPr>
        <p:grpSpPr bwMode="auto">
          <a:xfrm>
            <a:off x="5240734" y="2785951"/>
            <a:ext cx="3772640" cy="1610141"/>
            <a:chOff x="2261" y="2154"/>
            <a:chExt cx="3357" cy="1670"/>
          </a:xfrm>
        </p:grpSpPr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4462" y="3356"/>
              <a:ext cx="1156" cy="468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900" b="1">
                  <a:solidFill>
                    <a:srgbClr val="0000FF"/>
                  </a:solidFill>
                </a:rPr>
                <a:t>Développer, trier …</a:t>
              </a:r>
              <a:r>
                <a:rPr lang="fr-FR" altLang="fr-FR" sz="900" b="1"/>
                <a:t> </a:t>
              </a: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2261" y="2154"/>
              <a:ext cx="2606" cy="10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3859567" y="1510374"/>
            <a:ext cx="1567719" cy="938124"/>
            <a:chOff x="1032" y="831"/>
            <a:chExt cx="1395" cy="973"/>
          </a:xfrm>
        </p:grpSpPr>
        <p:sp>
          <p:nvSpPr>
            <p:cNvPr id="55" name="AutoShape 13"/>
            <p:cNvSpPr>
              <a:spLocks noChangeArrowheads="1"/>
            </p:cNvSpPr>
            <p:nvPr/>
          </p:nvSpPr>
          <p:spPr bwMode="auto">
            <a:xfrm>
              <a:off x="1032" y="831"/>
              <a:ext cx="1395" cy="424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 dirty="0"/>
                <a:t>Liste des </a:t>
              </a:r>
            </a:p>
            <a:p>
              <a:pPr algn="ctr" eaLnBrk="1" hangingPunct="1"/>
              <a:r>
                <a:rPr lang="fr-FR" altLang="fr-FR" sz="900" dirty="0"/>
                <a:t>11 principes de </a:t>
              </a:r>
              <a:r>
                <a:rPr lang="fr-FR" altLang="fr-FR" sz="900" dirty="0" smtClean="0"/>
                <a:t>séparation</a:t>
              </a:r>
              <a:endParaRPr lang="fr-FR" altLang="fr-FR" sz="900" dirty="0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 flipH="1">
              <a:off x="1138" y="1263"/>
              <a:ext cx="592" cy="5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97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Synthèse</a:t>
            </a:r>
            <a:endParaRPr lang="fr-FR" sz="2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2699792" y="706438"/>
            <a:ext cx="6313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400" dirty="0" smtClean="0"/>
              <a:t>« Innover</a:t>
            </a:r>
            <a:r>
              <a:rPr lang="fr-FR" altLang="fr-FR" sz="1400" dirty="0"/>
              <a:t>, c'est résoudre une contradiction", d'après </a:t>
            </a:r>
            <a:r>
              <a:rPr lang="fr-FR" altLang="fr-FR" sz="1400" dirty="0" err="1" smtClean="0"/>
              <a:t>Altshuller</a:t>
            </a:r>
            <a:r>
              <a:rPr lang="fr-FR" altLang="fr-FR" sz="1400" dirty="0" smtClean="0"/>
              <a:t> (fondateur de TRIZ)</a:t>
            </a:r>
            <a:endParaRPr lang="fr-FR" sz="1400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2990146" y="1295247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problème </a:t>
            </a:r>
          </a:p>
          <a:p>
            <a:r>
              <a:rPr lang="fr-FR" dirty="0" smtClean="0"/>
              <a:t>= une contradiction (au moins) </a:t>
            </a:r>
          </a:p>
          <a:p>
            <a:r>
              <a:rPr lang="fr-FR" dirty="0" smtClean="0"/>
              <a:t>= une situation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6516216" y="1129308"/>
            <a:ext cx="2162777" cy="1336308"/>
            <a:chOff x="2771800" y="1627273"/>
            <a:chExt cx="6118687" cy="2981687"/>
          </a:xfrm>
        </p:grpSpPr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5010866" y="3789592"/>
              <a:ext cx="1783523" cy="819368"/>
            </a:xfrm>
            <a:prstGeom prst="ellipse">
              <a:avLst/>
            </a:prstGeom>
            <a:solidFill>
              <a:srgbClr val="9999FF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fr-FR" altLang="fr-FR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Moyen (S)</a:t>
              </a: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2771800" y="1679070"/>
              <a:ext cx="1783523" cy="819368"/>
            </a:xfrm>
            <a:prstGeom prst="ellipse">
              <a:avLst/>
            </a:prstGeom>
            <a:solidFill>
              <a:srgbClr val="9999FF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 dirty="0">
                  <a:solidFill>
                    <a:schemeClr val="bg1"/>
                  </a:solidFill>
                </a:rPr>
                <a:t>Effet </a:t>
              </a:r>
              <a:r>
                <a:rPr lang="fr-FR" altLang="fr-FR" sz="900" dirty="0" smtClean="0">
                  <a:solidFill>
                    <a:schemeClr val="bg1"/>
                  </a:solidFill>
                </a:rPr>
                <a:t>A (F</a:t>
              </a:r>
              <a:r>
                <a:rPr lang="fr-FR" altLang="fr-FR" sz="900" dirty="0">
                  <a:solidFill>
                    <a:schemeClr val="bg1"/>
                  </a:solidFill>
                </a:rPr>
                <a:t>..)</a:t>
              </a: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 flipV="1">
              <a:off x="4616570" y="2076705"/>
              <a:ext cx="1042942" cy="1702691"/>
            </a:xfrm>
            <a:custGeom>
              <a:avLst/>
              <a:gdLst>
                <a:gd name="T0" fmla="*/ 2147483647 w 1021"/>
                <a:gd name="T1" fmla="*/ 0 h 1837"/>
                <a:gd name="T2" fmla="*/ 2147483647 w 1021"/>
                <a:gd name="T3" fmla="*/ 2147483647 h 1837"/>
                <a:gd name="T4" fmla="*/ 0 w 1021"/>
                <a:gd name="T5" fmla="*/ 2147483647 h 1837"/>
                <a:gd name="T6" fmla="*/ 0 60000 65536"/>
                <a:gd name="T7" fmla="*/ 0 60000 65536"/>
                <a:gd name="T8" fmla="*/ 0 60000 65536"/>
                <a:gd name="T9" fmla="*/ 0 w 1021"/>
                <a:gd name="T10" fmla="*/ 0 h 1837"/>
                <a:gd name="T11" fmla="*/ 1021 w 1021"/>
                <a:gd name="T12" fmla="*/ 1837 h 18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1" h="1837">
                  <a:moveTo>
                    <a:pt x="1021" y="0"/>
                  </a:moveTo>
                  <a:cubicBezTo>
                    <a:pt x="986" y="178"/>
                    <a:pt x="978" y="762"/>
                    <a:pt x="808" y="1068"/>
                  </a:cubicBezTo>
                  <a:cubicBezTo>
                    <a:pt x="638" y="1374"/>
                    <a:pt x="168" y="1677"/>
                    <a:pt x="0" y="1837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 flipV="1">
              <a:off x="6168215" y="2076705"/>
              <a:ext cx="937728" cy="1734205"/>
            </a:xfrm>
            <a:custGeom>
              <a:avLst/>
              <a:gdLst>
                <a:gd name="T0" fmla="*/ 2147483647 w 918"/>
                <a:gd name="T1" fmla="*/ 0 h 1871"/>
                <a:gd name="T2" fmla="*/ 2147483647 w 918"/>
                <a:gd name="T3" fmla="*/ 2147483647 h 1871"/>
                <a:gd name="T4" fmla="*/ 2147483647 w 918"/>
                <a:gd name="T5" fmla="*/ 2147483647 h 1871"/>
                <a:gd name="T6" fmla="*/ 0 60000 65536"/>
                <a:gd name="T7" fmla="*/ 0 60000 65536"/>
                <a:gd name="T8" fmla="*/ 0 60000 65536"/>
                <a:gd name="T9" fmla="*/ 0 w 918"/>
                <a:gd name="T10" fmla="*/ 0 h 1871"/>
                <a:gd name="T11" fmla="*/ 918 w 918"/>
                <a:gd name="T12" fmla="*/ 1871 h 18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8" h="1871">
                  <a:moveTo>
                    <a:pt x="1" y="0"/>
                  </a:moveTo>
                  <a:cubicBezTo>
                    <a:pt x="26" y="159"/>
                    <a:pt x="0" y="642"/>
                    <a:pt x="153" y="954"/>
                  </a:cubicBezTo>
                  <a:cubicBezTo>
                    <a:pt x="306" y="1266"/>
                    <a:pt x="759" y="1680"/>
                    <a:pt x="918" y="1871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7106964" y="1627273"/>
              <a:ext cx="1783523" cy="819368"/>
            </a:xfrm>
            <a:prstGeom prst="ellipse">
              <a:avLst/>
            </a:prstGeom>
            <a:solidFill>
              <a:srgbClr val="9999FF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 dirty="0">
                  <a:solidFill>
                    <a:schemeClr val="bg1"/>
                  </a:solidFill>
                </a:rPr>
                <a:t>Effet B</a:t>
              </a:r>
              <a:r>
                <a:rPr lang="fr-FR" altLang="fr-FR" sz="900" dirty="0" smtClean="0">
                  <a:solidFill>
                    <a:schemeClr val="bg1"/>
                  </a:solidFill>
                </a:rPr>
                <a:t> (F</a:t>
              </a:r>
              <a:r>
                <a:rPr lang="fr-FR" altLang="fr-FR" sz="900" dirty="0">
                  <a:solidFill>
                    <a:schemeClr val="bg1"/>
                  </a:solidFill>
                </a:rPr>
                <a:t>..)</a:t>
              </a: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990146" y="2972098"/>
            <a:ext cx="525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 façons de formuler puis de résoudre</a:t>
            </a:r>
            <a:endParaRPr lang="fr-FR" sz="2400" b="1" dirty="0"/>
          </a:p>
        </p:txBody>
      </p:sp>
      <p:sp>
        <p:nvSpPr>
          <p:cNvPr id="26" name="Flèche à angle droit 25"/>
          <p:cNvSpPr/>
          <p:nvPr/>
        </p:nvSpPr>
        <p:spPr>
          <a:xfrm rot="5400000">
            <a:off x="2904574" y="3551619"/>
            <a:ext cx="286875" cy="408404"/>
          </a:xfrm>
          <a:prstGeom prst="bentUpArrow">
            <a:avLst>
              <a:gd name="adj1" fmla="val 16505"/>
              <a:gd name="adj2" fmla="val 25000"/>
              <a:gd name="adj3" fmla="val 3106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à angle droit 26"/>
          <p:cNvSpPr/>
          <p:nvPr/>
        </p:nvSpPr>
        <p:spPr>
          <a:xfrm rot="5400000">
            <a:off x="2904573" y="4452920"/>
            <a:ext cx="286875" cy="408404"/>
          </a:xfrm>
          <a:prstGeom prst="bentUpArrow">
            <a:avLst>
              <a:gd name="adj1" fmla="val 16505"/>
              <a:gd name="adj2" fmla="val 25000"/>
              <a:gd name="adj3" fmla="val 3106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385030" y="3604257"/>
            <a:ext cx="575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2 </a:t>
            </a:r>
            <a:r>
              <a:rPr lang="fr-FR" dirty="0" smtClean="0"/>
              <a:t>effets impossibles à obtenir : </a:t>
            </a:r>
          </a:p>
          <a:p>
            <a:r>
              <a:rPr lang="fr-FR" dirty="0" smtClean="0"/>
              <a:t>CT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39, Matrice, 40….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385031" y="4519480"/>
            <a:ext cx="5758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1 </a:t>
            </a:r>
            <a:r>
              <a:rPr lang="fr-FR" dirty="0" smtClean="0"/>
              <a:t>paramètre de « réglage  » pour lequel on a 2 raisons de le modifier dans 2  sens / modalités incompatibles : </a:t>
            </a:r>
          </a:p>
          <a:p>
            <a:r>
              <a:rPr lang="fr-FR" dirty="0" smtClean="0"/>
              <a:t>CP 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11 principes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45764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7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 16"/>
          <p:cNvSpPr/>
          <p:nvPr/>
        </p:nvSpPr>
        <p:spPr>
          <a:xfrm>
            <a:off x="2771775" y="4624023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>
            <a:gsLst>
              <a:gs pos="0">
                <a:srgbClr val="333333"/>
              </a:gs>
              <a:gs pos="51000">
                <a:srgbClr val="4D4D4D"/>
              </a:gs>
              <a:gs pos="100000">
                <a:srgbClr val="333333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4 : Synthèse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2771800" y="49188"/>
            <a:ext cx="6172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kern="0" dirty="0" smtClean="0">
                <a:cs typeface="Arial" panose="020B0604020202020204" pitchFamily="34" charset="0"/>
              </a:rPr>
              <a:t>Contenus du cours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2790469" y="1115120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FF5050"/>
              </a:gs>
              <a:gs pos="100000">
                <a:srgbClr val="FF0000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1 : 40 principes </a:t>
            </a:r>
          </a:p>
        </p:txBody>
      </p:sp>
      <p:sp>
        <p:nvSpPr>
          <p:cNvPr id="29" name="Forme libre 28"/>
          <p:cNvSpPr/>
          <p:nvPr/>
        </p:nvSpPr>
        <p:spPr>
          <a:xfrm>
            <a:off x="2771775" y="1719249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2 : Résolution Idéale 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3744163" y="2747507"/>
            <a:ext cx="5400000" cy="360000"/>
          </a:xfrm>
          <a:custGeom>
            <a:avLst/>
            <a:gdLst>
              <a:gd name="connsiteX0" fmla="*/ 0 w 4572263"/>
              <a:gd name="connsiteY0" fmla="*/ 0 h 609525"/>
              <a:gd name="connsiteX1" fmla="*/ 4572263 w 4572263"/>
              <a:gd name="connsiteY1" fmla="*/ 0 h 609525"/>
              <a:gd name="connsiteX2" fmla="*/ 4572263 w 4572263"/>
              <a:gd name="connsiteY2" fmla="*/ 609525 h 609525"/>
              <a:gd name="connsiteX3" fmla="*/ 0 w 4572263"/>
              <a:gd name="connsiteY3" fmla="*/ 609525 h 609525"/>
              <a:gd name="connsiteX4" fmla="*/ 0 w 457226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263" h="609525">
                <a:moveTo>
                  <a:pt x="0" y="0"/>
                </a:moveTo>
                <a:lnTo>
                  <a:pt x="4572263" y="0"/>
                </a:lnTo>
                <a:lnTo>
                  <a:pt x="457226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0000">
                <a:srgbClr val="00B050"/>
              </a:gs>
              <a:gs pos="100000">
                <a:srgbClr val="92D050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2.2 </a:t>
            </a:r>
            <a:r>
              <a:rPr lang="fr-CH" dirty="0">
                <a:sym typeface="Calibri" panose="020F0502020204030204" pitchFamily="34" charset="0"/>
              </a:rPr>
              <a:t>: Démarche et </a:t>
            </a:r>
            <a:r>
              <a:rPr lang="fr-CH" dirty="0" smtClean="0">
                <a:sym typeface="Calibri" panose="020F0502020204030204" pitchFamily="34" charset="0"/>
              </a:rPr>
              <a:t>exemples</a:t>
            </a:r>
            <a:endParaRPr lang="fr-CH" dirty="0">
              <a:sym typeface="Calibri" panose="020F0502020204030204" pitchFamily="34" charset="0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2737508" y="3171636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3 : Contradictions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3744162" y="3775765"/>
            <a:ext cx="5400000" cy="360000"/>
          </a:xfrm>
          <a:custGeom>
            <a:avLst/>
            <a:gdLst>
              <a:gd name="connsiteX0" fmla="*/ 0 w 4605389"/>
              <a:gd name="connsiteY0" fmla="*/ 0 h 609525"/>
              <a:gd name="connsiteX1" fmla="*/ 4605389 w 4605389"/>
              <a:gd name="connsiteY1" fmla="*/ 0 h 609525"/>
              <a:gd name="connsiteX2" fmla="*/ 4605389 w 4605389"/>
              <a:gd name="connsiteY2" fmla="*/ 609525 h 609525"/>
              <a:gd name="connsiteX3" fmla="*/ 0 w 4605389"/>
              <a:gd name="connsiteY3" fmla="*/ 609525 h 609525"/>
              <a:gd name="connsiteX4" fmla="*/ 0 w 4605389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389" h="609525">
                <a:moveTo>
                  <a:pt x="0" y="0"/>
                </a:moveTo>
                <a:lnTo>
                  <a:pt x="4605389" y="0"/>
                </a:lnTo>
                <a:lnTo>
                  <a:pt x="4605389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699FF"/>
              </a:gs>
              <a:gs pos="42000">
                <a:srgbClr val="9999FF"/>
              </a:gs>
              <a:gs pos="100000">
                <a:srgbClr val="6699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3.1 </a:t>
            </a:r>
            <a:r>
              <a:rPr lang="fr-CH" dirty="0">
                <a:sym typeface="Calibri" panose="020F0502020204030204" pitchFamily="34" charset="0"/>
              </a:rPr>
              <a:t>: Définitions et démarche</a:t>
            </a:r>
          </a:p>
        </p:txBody>
      </p:sp>
      <p:sp>
        <p:nvSpPr>
          <p:cNvPr id="34" name="Forme libre 33"/>
          <p:cNvSpPr/>
          <p:nvPr/>
        </p:nvSpPr>
        <p:spPr>
          <a:xfrm>
            <a:off x="3744162" y="4199894"/>
            <a:ext cx="5400000" cy="360000"/>
          </a:xfrm>
          <a:custGeom>
            <a:avLst/>
            <a:gdLst>
              <a:gd name="connsiteX0" fmla="*/ 0 w 4641555"/>
              <a:gd name="connsiteY0" fmla="*/ 0 h 609525"/>
              <a:gd name="connsiteX1" fmla="*/ 4641555 w 4641555"/>
              <a:gd name="connsiteY1" fmla="*/ 0 h 609525"/>
              <a:gd name="connsiteX2" fmla="*/ 4641555 w 4641555"/>
              <a:gd name="connsiteY2" fmla="*/ 609525 h 609525"/>
              <a:gd name="connsiteX3" fmla="*/ 0 w 4641555"/>
              <a:gd name="connsiteY3" fmla="*/ 609525 h 609525"/>
              <a:gd name="connsiteX4" fmla="*/ 0 w 4641555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555" h="609525">
                <a:moveTo>
                  <a:pt x="0" y="0"/>
                </a:moveTo>
                <a:lnTo>
                  <a:pt x="4641555" y="0"/>
                </a:lnTo>
                <a:lnTo>
                  <a:pt x="4641555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FF"/>
              </a:gs>
              <a:gs pos="51000">
                <a:srgbClr val="0066FF"/>
              </a:gs>
              <a:gs pos="100000">
                <a:srgbClr val="0000FF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3.2 </a:t>
            </a:r>
            <a:r>
              <a:rPr lang="fr-CH" dirty="0">
                <a:sym typeface="Calibri" panose="020F0502020204030204" pitchFamily="34" charset="0"/>
              </a:rPr>
              <a:t>: Principes de séparation et exemples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3728249" y="2323378"/>
            <a:ext cx="5400000" cy="360000"/>
          </a:xfrm>
          <a:custGeom>
            <a:avLst/>
            <a:gdLst>
              <a:gd name="connsiteX0" fmla="*/ 0 w 4627473"/>
              <a:gd name="connsiteY0" fmla="*/ 0 h 609525"/>
              <a:gd name="connsiteX1" fmla="*/ 4627473 w 4627473"/>
              <a:gd name="connsiteY1" fmla="*/ 0 h 609525"/>
              <a:gd name="connsiteX2" fmla="*/ 4627473 w 4627473"/>
              <a:gd name="connsiteY2" fmla="*/ 609525 h 609525"/>
              <a:gd name="connsiteX3" fmla="*/ 0 w 4627473"/>
              <a:gd name="connsiteY3" fmla="*/ 609525 h 609525"/>
              <a:gd name="connsiteX4" fmla="*/ 0 w 462747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473" h="609525">
                <a:moveTo>
                  <a:pt x="0" y="0"/>
                </a:moveTo>
                <a:lnTo>
                  <a:pt x="4627473" y="0"/>
                </a:lnTo>
                <a:lnTo>
                  <a:pt x="462747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9FF33"/>
              </a:gs>
              <a:gs pos="50000">
                <a:srgbClr val="CCFF33"/>
              </a:gs>
              <a:gs pos="100000">
                <a:srgbClr val="99FF33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2.1 : Origine des problèmes et objectifs du RIF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18780" y="4606849"/>
            <a:ext cx="6480720" cy="83108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685104" y="1021211"/>
            <a:ext cx="6480720" cy="212462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737508" y="3779551"/>
            <a:ext cx="6480720" cy="39686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516216" y="1110601"/>
            <a:ext cx="257785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Pristina" pitchFamily="66" charset="0"/>
              </a:rPr>
              <a:t>The aspects of </a:t>
            </a:r>
            <a:r>
              <a:rPr lang="fr-FR" sz="1600" dirty="0" err="1" smtClean="0">
                <a:latin typeface="Pristina" pitchFamily="66" charset="0"/>
              </a:rPr>
              <a:t>things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that</a:t>
            </a:r>
            <a:r>
              <a:rPr lang="fr-FR" sz="1600" dirty="0" smtClean="0">
                <a:latin typeface="Pristina" pitchFamily="66" charset="0"/>
              </a:rPr>
              <a:t> are </a:t>
            </a:r>
            <a:r>
              <a:rPr lang="fr-FR" sz="1600" dirty="0" err="1" smtClean="0">
                <a:latin typeface="Pristina" pitchFamily="66" charset="0"/>
              </a:rPr>
              <a:t>most</a:t>
            </a:r>
            <a:r>
              <a:rPr lang="fr-FR" sz="1600" dirty="0" smtClean="0">
                <a:latin typeface="Pristina" pitchFamily="66" charset="0"/>
              </a:rPr>
              <a:t> important to us are </a:t>
            </a:r>
            <a:r>
              <a:rPr lang="fr-FR" sz="1600" dirty="0" err="1" smtClean="0">
                <a:latin typeface="Pristina" pitchFamily="66" charset="0"/>
              </a:rPr>
              <a:t>hidden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becouse</a:t>
            </a:r>
            <a:r>
              <a:rPr lang="fr-FR" sz="1600" dirty="0" smtClean="0">
                <a:latin typeface="Pristina" pitchFamily="66" charset="0"/>
              </a:rPr>
              <a:t> of </a:t>
            </a:r>
            <a:r>
              <a:rPr lang="fr-FR" sz="1600" dirty="0" err="1" smtClean="0">
                <a:latin typeface="Pristina" pitchFamily="66" charset="0"/>
              </a:rPr>
              <a:t>their</a:t>
            </a:r>
            <a:r>
              <a:rPr lang="fr-FR" sz="1600" dirty="0" smtClean="0">
                <a:latin typeface="Pristina" pitchFamily="66" charset="0"/>
              </a:rPr>
              <a:t> </a:t>
            </a:r>
            <a:r>
              <a:rPr lang="fr-FR" sz="1600" dirty="0" err="1" smtClean="0">
                <a:latin typeface="Pristina" pitchFamily="66" charset="0"/>
              </a:rPr>
              <a:t>simplicity</a:t>
            </a:r>
            <a:r>
              <a:rPr lang="fr-FR" sz="1600" dirty="0" smtClean="0">
                <a:latin typeface="Pristina" pitchFamily="66" charset="0"/>
              </a:rPr>
              <a:t> and </a:t>
            </a:r>
            <a:r>
              <a:rPr lang="fr-FR" sz="1600" dirty="0" err="1" smtClean="0">
                <a:latin typeface="Pristina" pitchFamily="66" charset="0"/>
              </a:rPr>
              <a:t>familiarity</a:t>
            </a:r>
            <a:endParaRPr lang="fr-FR" sz="1600" dirty="0" smtClean="0">
              <a:latin typeface="Pristina" pitchFamily="66" charset="0"/>
            </a:endParaRPr>
          </a:p>
          <a:p>
            <a:pPr algn="r"/>
            <a:r>
              <a:rPr lang="fr-FR" sz="1050" dirty="0" smtClean="0">
                <a:latin typeface="Pristina" pitchFamily="66" charset="0"/>
              </a:rPr>
              <a:t>L Wittgenstein</a:t>
            </a:r>
            <a:endParaRPr lang="fr-FR" sz="1600" dirty="0">
              <a:latin typeface="Pristina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36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627783" y="1388451"/>
            <a:ext cx="4680521" cy="3470757"/>
            <a:chOff x="9722673" y="1388451"/>
            <a:chExt cx="4680521" cy="3470757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9722673" y="1388451"/>
              <a:ext cx="4680521" cy="5016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altLang="fr-FR" sz="1200" dirty="0"/>
                <a:t> 1. Séparation des </a:t>
              </a:r>
              <a:r>
                <a:rPr lang="fr-FR" altLang="fr-FR" sz="1200" b="1" dirty="0"/>
                <a:t>modalités contradictoires </a:t>
              </a:r>
              <a:r>
                <a:rPr lang="fr-FR" altLang="fr-FR" sz="1200" dirty="0"/>
                <a:t>dans </a:t>
              </a:r>
              <a:r>
                <a:rPr lang="fr-FR" altLang="fr-FR" sz="1200" b="1" dirty="0"/>
                <a:t>l’espace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altLang="fr-FR" sz="1200" dirty="0"/>
                <a:t> </a:t>
              </a:r>
              <a:r>
                <a:rPr lang="fr-FR" altLang="fr-FR" sz="1200" dirty="0" smtClean="0"/>
                <a:t>2</a:t>
              </a:r>
              <a:r>
                <a:rPr lang="fr-FR" altLang="fr-FR" sz="1200" dirty="0"/>
                <a:t>. Séparation dans le </a:t>
              </a:r>
              <a:r>
                <a:rPr lang="fr-FR" altLang="fr-FR" sz="1200" b="1" dirty="0" smtClean="0"/>
                <a:t>temps</a:t>
              </a: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9722673" y="2065412"/>
              <a:ext cx="4680521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sz="1200" dirty="0"/>
                <a:t> 3. Combinaison de </a:t>
              </a:r>
              <a:r>
                <a:rPr lang="fr-FR" sz="1200" b="1" dirty="0"/>
                <a:t>plusieurs</a:t>
              </a:r>
              <a:r>
                <a:rPr lang="fr-FR" sz="1200" dirty="0"/>
                <a:t> systèmes : "</a:t>
              </a:r>
              <a:r>
                <a:rPr lang="fr-FR" sz="1200" b="1" dirty="0" err="1"/>
                <a:t>PolySystème</a:t>
              </a:r>
              <a:r>
                <a:rPr lang="fr-FR" sz="1200" dirty="0"/>
                <a:t>"</a:t>
              </a:r>
            </a:p>
            <a:p>
              <a:r>
                <a:rPr lang="fr-FR" sz="1200" dirty="0"/>
                <a:t> 4. Combinaison d’un système et de son opposé : "</a:t>
              </a:r>
              <a:r>
                <a:rPr lang="fr-FR" sz="1200" b="1" dirty="0" err="1"/>
                <a:t>Anti-Système</a:t>
              </a:r>
              <a:r>
                <a:rPr lang="fr-FR" sz="1200" dirty="0"/>
                <a:t>"</a:t>
              </a:r>
            </a:p>
            <a:p>
              <a:r>
                <a:rPr lang="fr-FR" sz="1200" dirty="0"/>
                <a:t> 5. Séparation entre un système et ses </a:t>
              </a:r>
              <a:r>
                <a:rPr lang="fr-FR" sz="1200" b="1" dirty="0"/>
                <a:t>sous-systèmes</a:t>
              </a:r>
              <a:endParaRPr lang="fr-FR" altLang="fr-FR" sz="1200" b="1" dirty="0"/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9722673" y="2857500"/>
              <a:ext cx="4680521" cy="2769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sz="1200" dirty="0"/>
                <a:t> </a:t>
              </a:r>
              <a:r>
                <a:rPr lang="fr-FR" sz="1200" dirty="0" smtClean="0"/>
                <a:t>6</a:t>
              </a:r>
              <a:r>
                <a:rPr lang="fr-FR" sz="1200" dirty="0"/>
                <a:t>. Transition vers le "</a:t>
              </a:r>
              <a:r>
                <a:rPr lang="fr-FR" sz="1200" b="1" dirty="0" err="1"/>
                <a:t>microniveau</a:t>
              </a:r>
              <a:r>
                <a:rPr lang="fr-FR" sz="1200" dirty="0"/>
                <a:t>"</a:t>
              </a:r>
              <a:endParaRPr lang="fr-FR" altLang="fr-FR" sz="1200" b="1" dirty="0"/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9722674" y="3289548"/>
              <a:ext cx="4680520" cy="1569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sz="1200" dirty="0"/>
                <a:t> 7. Changement de phase d’une </a:t>
              </a:r>
              <a:r>
                <a:rPr lang="fr-FR" sz="1200" b="1" dirty="0"/>
                <a:t>partie</a:t>
              </a:r>
              <a:r>
                <a:rPr lang="fr-FR" sz="1200" dirty="0"/>
                <a:t> du système</a:t>
              </a:r>
            </a:p>
            <a:p>
              <a:r>
                <a:rPr lang="fr-FR" sz="1200" dirty="0"/>
                <a:t> 8. Changement de phase "</a:t>
              </a:r>
              <a:r>
                <a:rPr lang="fr-FR" sz="1200" b="1" dirty="0"/>
                <a:t>dynamique</a:t>
              </a:r>
              <a:r>
                <a:rPr lang="fr-FR" sz="1200" dirty="0"/>
                <a:t>" (</a:t>
              </a:r>
              <a:r>
                <a:rPr lang="fr-FR" sz="1200" i="1" dirty="0"/>
                <a:t>en fonction du temps</a:t>
              </a:r>
              <a:r>
                <a:rPr lang="fr-FR" sz="1200" dirty="0"/>
                <a:t>)</a:t>
              </a:r>
            </a:p>
            <a:p>
              <a:r>
                <a:rPr lang="fr-FR" sz="1200" dirty="0"/>
                <a:t> 9. Utilisation des </a:t>
              </a:r>
              <a:r>
                <a:rPr lang="fr-FR" sz="1200" b="1" dirty="0"/>
                <a:t>phénomènes associés</a:t>
              </a:r>
              <a:r>
                <a:rPr lang="fr-FR" sz="1200" dirty="0"/>
                <a:t> aux changements de </a:t>
              </a:r>
              <a:r>
                <a:rPr lang="fr-FR" sz="1200" dirty="0" smtClean="0"/>
                <a:t>   phase</a:t>
              </a:r>
              <a:endParaRPr lang="fr-FR" sz="1200" dirty="0"/>
            </a:p>
            <a:p>
              <a:r>
                <a:rPr lang="fr-FR" sz="1200" dirty="0"/>
                <a:t>10. Remplacement d’une substance </a:t>
              </a:r>
              <a:r>
                <a:rPr lang="fr-FR" sz="1200" b="1" dirty="0"/>
                <a:t>monophasée</a:t>
              </a:r>
              <a:r>
                <a:rPr lang="fr-FR" sz="1200" dirty="0"/>
                <a:t> par une substance </a:t>
              </a:r>
              <a:r>
                <a:rPr lang="fr-FR" sz="1200" b="1" dirty="0"/>
                <a:t>bi </a:t>
              </a:r>
              <a:r>
                <a:rPr lang="fr-FR" sz="1200" dirty="0"/>
                <a:t>ou </a:t>
              </a:r>
              <a:r>
                <a:rPr lang="fr-FR" sz="1200" b="1" dirty="0"/>
                <a:t>polyphasée</a:t>
              </a:r>
              <a:endParaRPr lang="fr-FR" sz="1200" dirty="0"/>
            </a:p>
            <a:p>
              <a:r>
                <a:rPr lang="fr-FR" sz="1200" dirty="0"/>
                <a:t>11. Création/Élimination de substances par </a:t>
              </a:r>
              <a:r>
                <a:rPr lang="fr-FR" sz="1200" b="1" dirty="0"/>
                <a:t>combinaison</a:t>
              </a:r>
              <a:r>
                <a:rPr lang="fr-FR" sz="1200" dirty="0"/>
                <a:t> ou </a:t>
              </a:r>
              <a:r>
                <a:rPr lang="fr-FR" sz="1200" b="1" dirty="0"/>
                <a:t>décomposition </a:t>
              </a:r>
              <a:r>
                <a:rPr lang="fr-FR" sz="1200" dirty="0"/>
                <a:t>physico-chimique</a:t>
              </a:r>
              <a:endParaRPr lang="fr-FR" altLang="fr-FR" sz="1200" b="1" dirty="0"/>
            </a:p>
          </p:txBody>
        </p:sp>
      </p:grp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686733" y="53752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(2)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33615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697328" y="886544"/>
            <a:ext cx="2500749" cy="24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</a:pPr>
            <a:r>
              <a:rPr lang="fr-FR" altLang="fr-FR" sz="1400" b="1" dirty="0" smtClean="0"/>
              <a:t>11 Principes </a:t>
            </a:r>
            <a:r>
              <a:rPr lang="fr-FR" altLang="fr-FR" sz="1400" b="1" dirty="0"/>
              <a:t>de </a:t>
            </a:r>
            <a:r>
              <a:rPr lang="fr-FR" altLang="fr-FR" sz="1400" b="1" dirty="0" smtClean="0"/>
              <a:t>séparation</a:t>
            </a:r>
            <a:endParaRPr lang="fr-FR" altLang="fr-FR" sz="14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2627783" y="1330466"/>
            <a:ext cx="6499773" cy="590930"/>
            <a:chOff x="2627783" y="1330466"/>
            <a:chExt cx="6499773" cy="590930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627783" y="1388451"/>
              <a:ext cx="4680521" cy="5016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altLang="fr-FR" sz="1200" dirty="0"/>
                <a:t> 1. Séparation des </a:t>
              </a:r>
              <a:r>
                <a:rPr lang="fr-FR" altLang="fr-FR" sz="1200" b="1" dirty="0"/>
                <a:t>modalités contradictoires </a:t>
              </a:r>
              <a:r>
                <a:rPr lang="fr-FR" altLang="fr-FR" sz="1200" dirty="0"/>
                <a:t>dans </a:t>
              </a:r>
              <a:r>
                <a:rPr lang="fr-FR" altLang="fr-FR" sz="1200" b="1" dirty="0"/>
                <a:t>l’espace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altLang="fr-FR" sz="1200" dirty="0"/>
                <a:t> </a:t>
              </a:r>
              <a:r>
                <a:rPr lang="fr-FR" altLang="fr-FR" sz="1200" dirty="0" smtClean="0"/>
                <a:t>2</a:t>
              </a:r>
              <a:r>
                <a:rPr lang="fr-FR" altLang="fr-FR" sz="1200" dirty="0"/>
                <a:t>. Séparation dans le </a:t>
              </a:r>
              <a:r>
                <a:rPr lang="fr-FR" altLang="fr-FR" sz="1200" b="1" dirty="0" smtClean="0"/>
                <a:t>temps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7327356" y="1648375"/>
              <a:ext cx="469343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903421" y="1330466"/>
              <a:ext cx="1224135" cy="5909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defRPr sz="1200">
                  <a:latin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fr-FR" altLang="fr-FR" dirty="0"/>
                <a:t>Séparations </a:t>
              </a:r>
              <a:r>
                <a:rPr lang="fr-FR" altLang="fr-FR" b="1" dirty="0"/>
                <a:t>spatiale</a:t>
              </a:r>
              <a:r>
                <a:rPr lang="fr-FR" altLang="fr-FR" dirty="0"/>
                <a:t> et </a:t>
              </a:r>
              <a:r>
                <a:rPr lang="fr-FR" altLang="fr-FR" b="1" dirty="0"/>
                <a:t>temporelle</a:t>
              </a: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  <p:grpSp>
        <p:nvGrpSpPr>
          <p:cNvPr id="29" name="Groupe 28"/>
          <p:cNvGrpSpPr/>
          <p:nvPr/>
        </p:nvGrpSpPr>
        <p:grpSpPr>
          <a:xfrm>
            <a:off x="2627783" y="2065412"/>
            <a:ext cx="6509299" cy="646331"/>
            <a:chOff x="523731" y="1465578"/>
            <a:chExt cx="8620269" cy="803645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523731" y="1465578"/>
              <a:ext cx="6198417" cy="8036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sz="1200" dirty="0"/>
                <a:t> 3. Combinaison de </a:t>
              </a:r>
              <a:r>
                <a:rPr lang="fr-FR" sz="1200" b="1" dirty="0"/>
                <a:t>plusieurs</a:t>
              </a:r>
              <a:r>
                <a:rPr lang="fr-FR" sz="1200" dirty="0"/>
                <a:t> systèmes : "</a:t>
              </a:r>
              <a:r>
                <a:rPr lang="fr-FR" sz="1200" b="1" dirty="0" err="1"/>
                <a:t>PolySystème</a:t>
              </a:r>
              <a:r>
                <a:rPr lang="fr-FR" sz="1200" dirty="0"/>
                <a:t>"</a:t>
              </a:r>
            </a:p>
            <a:p>
              <a:r>
                <a:rPr lang="fr-FR" sz="1200" dirty="0"/>
                <a:t> 4. Combinaison d’un système et de son opposé : "</a:t>
              </a:r>
              <a:r>
                <a:rPr lang="fr-FR" sz="1200" b="1" dirty="0" err="1"/>
                <a:t>Anti-Système</a:t>
              </a:r>
              <a:r>
                <a:rPr lang="fr-FR" sz="1200" dirty="0"/>
                <a:t>"</a:t>
              </a:r>
            </a:p>
            <a:p>
              <a:r>
                <a:rPr lang="fr-FR" sz="1200" dirty="0"/>
                <a:t> 5. Séparation entre un système et ses </a:t>
              </a:r>
              <a:r>
                <a:rPr lang="fr-FR" sz="1200" b="1" dirty="0"/>
                <a:t>sous-systèmes</a:t>
              </a:r>
              <a:endParaRPr lang="fr-FR" altLang="fr-FR" sz="1200" b="1" dirty="0"/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 flipV="1">
              <a:off x="6759994" y="1853133"/>
              <a:ext cx="621551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7522877" y="1564209"/>
              <a:ext cx="1621123" cy="528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defRPr sz="1200">
                  <a:latin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fr-FR" altLang="fr-FR" dirty="0"/>
                <a:t>Séparations </a:t>
              </a:r>
              <a:r>
                <a:rPr lang="fr-FR" altLang="fr-FR" b="1" dirty="0" smtClean="0"/>
                <a:t>systémiques</a:t>
              </a:r>
              <a:endParaRPr lang="fr-FR" altLang="fr-FR" b="1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627783" y="2857500"/>
            <a:ext cx="6509300" cy="276998"/>
            <a:chOff x="523731" y="1480242"/>
            <a:chExt cx="8620270" cy="344418"/>
          </a:xfrm>
        </p:grpSpPr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523731" y="1480242"/>
              <a:ext cx="6198417" cy="3444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sz="1200" dirty="0"/>
                <a:t> </a:t>
              </a:r>
              <a:r>
                <a:rPr lang="fr-FR" sz="1200" dirty="0" smtClean="0"/>
                <a:t>6. </a:t>
              </a:r>
              <a:r>
                <a:rPr lang="fr-FR" sz="1200" dirty="0"/>
                <a:t>Transition vers le "</a:t>
              </a:r>
              <a:r>
                <a:rPr lang="fr-FR" sz="1200" b="1" dirty="0" err="1"/>
                <a:t>microniveau</a:t>
              </a:r>
              <a:r>
                <a:rPr lang="fr-FR" sz="1200" dirty="0"/>
                <a:t>"</a:t>
              </a:r>
              <a:endParaRPr lang="fr-FR" altLang="fr-FR" sz="1200" b="1" dirty="0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V="1">
              <a:off x="6759994" y="1658106"/>
              <a:ext cx="621551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7522877" y="1493227"/>
              <a:ext cx="1621124" cy="3214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defRPr sz="1200">
                  <a:latin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 dirty="0" smtClean="0"/>
                <a:t>Segmentation</a:t>
              </a:r>
              <a:endParaRPr lang="fr-FR" altLang="fr-FR" b="1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2627784" y="3289548"/>
            <a:ext cx="6509298" cy="1569660"/>
            <a:chOff x="523732" y="1303338"/>
            <a:chExt cx="8620268" cy="1951706"/>
          </a:xfrm>
        </p:grpSpPr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523732" y="1303338"/>
              <a:ext cx="6198416" cy="195170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sz="1200" dirty="0"/>
                <a:t> 7. Changement de phase d’une </a:t>
              </a:r>
              <a:r>
                <a:rPr lang="fr-FR" sz="1200" b="1" dirty="0"/>
                <a:t>partie</a:t>
              </a:r>
              <a:r>
                <a:rPr lang="fr-FR" sz="1200" dirty="0"/>
                <a:t> du système</a:t>
              </a:r>
            </a:p>
            <a:p>
              <a:r>
                <a:rPr lang="fr-FR" sz="1200" dirty="0"/>
                <a:t> 8. Changement de phase "</a:t>
              </a:r>
              <a:r>
                <a:rPr lang="fr-FR" sz="1200" b="1" dirty="0"/>
                <a:t>dynamique</a:t>
              </a:r>
              <a:r>
                <a:rPr lang="fr-FR" sz="1200" dirty="0"/>
                <a:t>" (</a:t>
              </a:r>
              <a:r>
                <a:rPr lang="fr-FR" sz="1200" i="1" dirty="0"/>
                <a:t>en fonction du temps</a:t>
              </a:r>
              <a:r>
                <a:rPr lang="fr-FR" sz="1200" dirty="0"/>
                <a:t>)</a:t>
              </a:r>
            </a:p>
            <a:p>
              <a:r>
                <a:rPr lang="fr-FR" sz="1200" dirty="0"/>
                <a:t> 9. Utilisation des </a:t>
              </a:r>
              <a:r>
                <a:rPr lang="fr-FR" sz="1200" b="1" dirty="0"/>
                <a:t>phénomènes associés</a:t>
              </a:r>
              <a:r>
                <a:rPr lang="fr-FR" sz="1200" dirty="0"/>
                <a:t> aux changements de </a:t>
              </a:r>
              <a:r>
                <a:rPr lang="fr-FR" sz="1200" dirty="0" smtClean="0"/>
                <a:t>   phase</a:t>
              </a:r>
              <a:endParaRPr lang="fr-FR" sz="1200" dirty="0"/>
            </a:p>
            <a:p>
              <a:r>
                <a:rPr lang="fr-FR" sz="1200" dirty="0"/>
                <a:t>10. Remplacement d’une substance </a:t>
              </a:r>
              <a:r>
                <a:rPr lang="fr-FR" sz="1200" b="1" dirty="0"/>
                <a:t>monophasée</a:t>
              </a:r>
              <a:r>
                <a:rPr lang="fr-FR" sz="1200" dirty="0"/>
                <a:t> par une substance </a:t>
              </a:r>
              <a:r>
                <a:rPr lang="fr-FR" sz="1200" b="1" dirty="0"/>
                <a:t>bi </a:t>
              </a:r>
              <a:r>
                <a:rPr lang="fr-FR" sz="1200" dirty="0"/>
                <a:t>ou </a:t>
              </a:r>
              <a:r>
                <a:rPr lang="fr-FR" sz="1200" b="1" dirty="0"/>
                <a:t>polyphasée</a:t>
              </a:r>
              <a:endParaRPr lang="fr-FR" sz="1200" dirty="0"/>
            </a:p>
            <a:p>
              <a:r>
                <a:rPr lang="fr-FR" sz="1200" dirty="0"/>
                <a:t>11. Création/Élimination de substances par </a:t>
              </a:r>
              <a:r>
                <a:rPr lang="fr-FR" sz="1200" b="1" dirty="0"/>
                <a:t>combinaison</a:t>
              </a:r>
              <a:r>
                <a:rPr lang="fr-FR" sz="1200" dirty="0"/>
                <a:t> ou </a:t>
              </a:r>
              <a:r>
                <a:rPr lang="fr-FR" sz="1200" b="1" dirty="0"/>
                <a:t>décomposition </a:t>
              </a:r>
              <a:r>
                <a:rPr lang="fr-FR" sz="1200" dirty="0"/>
                <a:t>physico-chimique</a:t>
              </a:r>
              <a:endParaRPr lang="fr-FR" altLang="fr-FR" sz="1200" b="1" dirty="0"/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 flipV="1">
              <a:off x="6759994" y="2310339"/>
              <a:ext cx="621551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7522877" y="2021416"/>
              <a:ext cx="1621123" cy="5281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defRPr sz="1200">
                  <a:latin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fr-FR" altLang="fr-FR" dirty="0" smtClean="0"/>
                <a:t>Changements de </a:t>
              </a:r>
              <a:r>
                <a:rPr lang="fr-FR" altLang="fr-FR" b="1" dirty="0" smtClean="0"/>
                <a:t>phase</a:t>
              </a:r>
              <a:endParaRPr lang="fr-FR" alt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02647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668993" y="697260"/>
            <a:ext cx="645726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solidFill>
                  <a:schemeClr val="bg1"/>
                </a:solidFill>
              </a:rPr>
              <a:t>Séparation / espace </a:t>
            </a:r>
            <a:r>
              <a:rPr lang="fr-FR" altLang="fr-FR" sz="1200" b="1" dirty="0">
                <a:solidFill>
                  <a:schemeClr val="bg1"/>
                </a:solidFill>
              </a:rPr>
              <a:t>: </a:t>
            </a:r>
            <a:r>
              <a:rPr lang="fr-FR" altLang="fr-FR" sz="1100" dirty="0"/>
              <a:t>"À un endroit de l'espace, le </a:t>
            </a:r>
            <a:r>
              <a:rPr lang="fr-FR" altLang="fr-FR" sz="1100" dirty="0" smtClean="0"/>
              <a:t>moyen (paramètre structurel</a:t>
            </a:r>
            <a:r>
              <a:rPr lang="fr-FR" altLang="fr-FR" sz="1100" dirty="0"/>
              <a:t>) contradictoire M</a:t>
            </a:r>
            <a:r>
              <a:rPr lang="fr-FR" altLang="fr-FR" sz="1100" dirty="0" smtClean="0"/>
              <a:t> de </a:t>
            </a:r>
            <a:r>
              <a:rPr lang="fr-FR" altLang="fr-FR" sz="1100" dirty="0"/>
              <a:t>l'objet doit présenter la modalité M</a:t>
            </a:r>
            <a:r>
              <a:rPr lang="fr-FR" altLang="fr-FR" sz="1100" dirty="0" smtClean="0"/>
              <a:t>1 </a:t>
            </a:r>
            <a:r>
              <a:rPr lang="fr-FR" altLang="fr-FR" sz="1100" dirty="0">
                <a:solidFill>
                  <a:srgbClr val="969696"/>
                </a:solidFill>
              </a:rPr>
              <a:t>pour garantir </a:t>
            </a:r>
            <a:r>
              <a:rPr lang="fr-FR" altLang="fr-FR" sz="1100" dirty="0" smtClean="0">
                <a:solidFill>
                  <a:srgbClr val="969696"/>
                </a:solidFill>
              </a:rPr>
              <a:t>l’effet (la performance</a:t>
            </a:r>
            <a:r>
              <a:rPr lang="fr-FR" altLang="fr-FR" sz="1100" dirty="0">
                <a:solidFill>
                  <a:srgbClr val="969696"/>
                </a:solidFill>
              </a:rPr>
              <a:t>) </a:t>
            </a:r>
            <a:r>
              <a:rPr lang="fr-FR" altLang="fr-FR" sz="1100" dirty="0" err="1" smtClean="0">
                <a:solidFill>
                  <a:srgbClr val="969696"/>
                </a:solidFill>
              </a:rPr>
              <a:t>Ea</a:t>
            </a:r>
            <a:r>
              <a:rPr lang="fr-FR" altLang="fr-FR" sz="1100" dirty="0" smtClean="0"/>
              <a:t>. </a:t>
            </a:r>
          </a:p>
          <a:p>
            <a:r>
              <a:rPr lang="fr-FR" altLang="fr-FR" sz="1100" dirty="0"/>
              <a:t>À un autre endroit de l'espace, ce </a:t>
            </a:r>
            <a:r>
              <a:rPr lang="fr-FR" altLang="fr-FR" sz="1100" dirty="0" smtClean="0"/>
              <a:t>moyen doit </a:t>
            </a:r>
            <a:r>
              <a:rPr lang="fr-FR" altLang="fr-FR" sz="1100" dirty="0"/>
              <a:t>présenter la modalité M</a:t>
            </a:r>
            <a:r>
              <a:rPr lang="fr-FR" altLang="fr-FR" sz="1100" dirty="0" smtClean="0"/>
              <a:t>2 </a:t>
            </a:r>
            <a:r>
              <a:rPr lang="fr-FR" altLang="fr-FR" sz="1100" dirty="0">
                <a:solidFill>
                  <a:srgbClr val="969696"/>
                </a:solidFill>
              </a:rPr>
              <a:t>pour garantir </a:t>
            </a:r>
            <a:r>
              <a:rPr lang="fr-FR" altLang="fr-FR" sz="1100" dirty="0" smtClean="0">
                <a:solidFill>
                  <a:srgbClr val="969696"/>
                </a:solidFill>
              </a:rPr>
              <a:t>l’effet </a:t>
            </a:r>
            <a:r>
              <a:rPr lang="fr-FR" altLang="fr-FR" sz="1100" dirty="0" err="1" smtClean="0">
                <a:solidFill>
                  <a:srgbClr val="969696"/>
                </a:solidFill>
              </a:rPr>
              <a:t>Eb</a:t>
            </a:r>
            <a:r>
              <a:rPr lang="fr-FR" altLang="fr-FR" sz="1100" dirty="0"/>
              <a:t> "</a:t>
            </a:r>
            <a:endParaRPr lang="fr-FR" altLang="fr-FR" sz="1100" dirty="0">
              <a:solidFill>
                <a:srgbClr val="969696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686733" y="56230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(2)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33615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680235" y="697260"/>
            <a:ext cx="2323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 dirty="0"/>
              <a:t>Séparation / </a:t>
            </a:r>
            <a:r>
              <a:rPr lang="fr-FR" altLang="fr-FR" sz="1600" b="1" dirty="0" smtClean="0"/>
              <a:t>espace</a:t>
            </a:r>
            <a:endParaRPr lang="fr-FR" altLang="fr-FR" sz="1200" b="1" dirty="0">
              <a:solidFill>
                <a:srgbClr val="969696"/>
              </a:solidFill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668993" y="2247801"/>
            <a:ext cx="645726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solidFill>
                  <a:schemeClr val="bg1"/>
                </a:solidFill>
              </a:rPr>
              <a:t>Séparation / temps </a:t>
            </a:r>
            <a:r>
              <a:rPr lang="fr-FR" altLang="fr-FR" sz="1100" dirty="0">
                <a:solidFill>
                  <a:schemeClr val="bg1"/>
                </a:solidFill>
              </a:rPr>
              <a:t>: </a:t>
            </a:r>
            <a:r>
              <a:rPr lang="fr-FR" altLang="fr-FR" sz="1100" dirty="0" smtClean="0"/>
              <a:t>"À </a:t>
            </a:r>
            <a:r>
              <a:rPr lang="fr-FR" altLang="fr-FR" sz="1100" dirty="0"/>
              <a:t>un instant, le </a:t>
            </a:r>
            <a:r>
              <a:rPr lang="fr-FR" altLang="fr-FR" sz="1100" dirty="0" smtClean="0"/>
              <a:t>moyen (paramètre structurel</a:t>
            </a:r>
            <a:r>
              <a:rPr lang="fr-FR" altLang="fr-FR" sz="1100" dirty="0"/>
              <a:t>) contradictoire </a:t>
            </a:r>
            <a:r>
              <a:rPr lang="fr-FR" altLang="fr-FR" sz="1100" dirty="0" smtClean="0"/>
              <a:t>M de </a:t>
            </a:r>
            <a:r>
              <a:rPr lang="fr-FR" altLang="fr-FR" sz="1100" dirty="0"/>
              <a:t>l'objet doit présenter la modalité </a:t>
            </a:r>
            <a:r>
              <a:rPr lang="fr-FR" altLang="fr-FR" sz="1100" dirty="0" smtClean="0"/>
              <a:t>M(t1) </a:t>
            </a:r>
            <a:r>
              <a:rPr lang="fr-FR" altLang="fr-FR" sz="1100" dirty="0">
                <a:solidFill>
                  <a:srgbClr val="969696"/>
                </a:solidFill>
              </a:rPr>
              <a:t>pour garantir </a:t>
            </a:r>
            <a:r>
              <a:rPr lang="fr-FR" altLang="fr-FR" sz="1100" dirty="0" smtClean="0">
                <a:solidFill>
                  <a:srgbClr val="969696"/>
                </a:solidFill>
              </a:rPr>
              <a:t>l’effet (la performance</a:t>
            </a:r>
            <a:r>
              <a:rPr lang="fr-FR" altLang="fr-FR" sz="1100" dirty="0">
                <a:solidFill>
                  <a:srgbClr val="969696"/>
                </a:solidFill>
              </a:rPr>
              <a:t>) </a:t>
            </a:r>
            <a:r>
              <a:rPr lang="fr-FR" altLang="fr-FR" sz="1100" dirty="0" err="1" smtClean="0">
                <a:solidFill>
                  <a:srgbClr val="969696"/>
                </a:solidFill>
              </a:rPr>
              <a:t>Ea</a:t>
            </a:r>
            <a:r>
              <a:rPr lang="fr-FR" altLang="fr-FR" sz="1100" dirty="0" smtClean="0"/>
              <a:t>.</a:t>
            </a:r>
          </a:p>
          <a:p>
            <a:r>
              <a:rPr lang="fr-FR" altLang="fr-FR" sz="1100" dirty="0"/>
              <a:t>À </a:t>
            </a:r>
            <a:r>
              <a:rPr lang="fr-FR" altLang="fr-FR" sz="1100" dirty="0" smtClean="0"/>
              <a:t>un </a:t>
            </a:r>
            <a:r>
              <a:rPr lang="fr-FR" altLang="fr-FR" sz="1100" dirty="0"/>
              <a:t>autre instant, ce </a:t>
            </a:r>
            <a:r>
              <a:rPr lang="fr-FR" altLang="fr-FR" sz="1100" dirty="0" smtClean="0"/>
              <a:t>moyen doit </a:t>
            </a:r>
            <a:r>
              <a:rPr lang="fr-FR" altLang="fr-FR" sz="1100" dirty="0"/>
              <a:t>présenter la modalité </a:t>
            </a:r>
            <a:r>
              <a:rPr lang="fr-FR" altLang="fr-FR" sz="1100" dirty="0" smtClean="0"/>
              <a:t>M(t2) </a:t>
            </a:r>
            <a:r>
              <a:rPr lang="fr-FR" altLang="fr-FR" sz="1100" dirty="0">
                <a:solidFill>
                  <a:srgbClr val="969696"/>
                </a:solidFill>
              </a:rPr>
              <a:t>pour garantir </a:t>
            </a:r>
            <a:r>
              <a:rPr lang="fr-FR" altLang="fr-FR" sz="1100" dirty="0" smtClean="0">
                <a:solidFill>
                  <a:srgbClr val="969696"/>
                </a:solidFill>
              </a:rPr>
              <a:t>l’effet (performance</a:t>
            </a:r>
            <a:r>
              <a:rPr lang="fr-FR" altLang="fr-FR" sz="1100" dirty="0">
                <a:solidFill>
                  <a:srgbClr val="969696"/>
                </a:solidFill>
              </a:rPr>
              <a:t>) </a:t>
            </a:r>
            <a:r>
              <a:rPr lang="fr-FR" altLang="fr-FR" sz="1100" dirty="0" err="1" smtClean="0">
                <a:solidFill>
                  <a:srgbClr val="969696"/>
                </a:solidFill>
              </a:rPr>
              <a:t>Eb</a:t>
            </a:r>
            <a:r>
              <a:rPr lang="fr-FR" altLang="fr-FR" sz="1100" dirty="0"/>
              <a:t> "</a:t>
            </a:r>
            <a:endParaRPr lang="fr-FR" altLang="fr-FR" sz="1100" dirty="0">
              <a:solidFill>
                <a:srgbClr val="969696"/>
              </a:solidFill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668993" y="3786053"/>
            <a:ext cx="64572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dirty="0" smtClean="0">
                <a:solidFill>
                  <a:schemeClr val="bg1"/>
                </a:solidFill>
              </a:rPr>
              <a:t>Poly système </a:t>
            </a:r>
            <a:r>
              <a:rPr lang="fr-FR" altLang="fr-FR" sz="1200" b="1" dirty="0" smtClean="0">
                <a:solidFill>
                  <a:schemeClr val="bg1"/>
                </a:solidFill>
              </a:rPr>
              <a:t>: </a:t>
            </a:r>
            <a:r>
              <a:rPr lang="fr-FR" altLang="fr-FR" sz="1100" dirty="0"/>
              <a:t>" </a:t>
            </a:r>
            <a:r>
              <a:rPr lang="fr-FR" altLang="fr-FR" sz="1100" dirty="0" smtClean="0"/>
              <a:t>On </a:t>
            </a:r>
            <a:r>
              <a:rPr lang="fr-FR" altLang="fr-FR" sz="1100" dirty="0"/>
              <a:t>peut transformer le système en un </a:t>
            </a:r>
            <a:r>
              <a:rPr lang="fr-FR" altLang="fr-FR" sz="1100" dirty="0" err="1"/>
              <a:t>PolySystème</a:t>
            </a:r>
            <a:r>
              <a:rPr lang="fr-FR" altLang="fr-FR" sz="1100" dirty="0"/>
              <a:t> par duplication d'objets (O) ou / et de paramètre, de façon à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100" dirty="0"/>
              <a:t>donner des propriétés différentes M1 , M2, ... aux différents objets / moyens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100" dirty="0"/>
              <a:t>ou donner à l'ensemble (O1 + O2 + ...) une propriété M2 différente de la propriété M1 relative à chaque objet </a:t>
            </a:r>
            <a:r>
              <a:rPr lang="fr-FR" altLang="fr-FR" sz="1100" dirty="0" smtClean="0"/>
              <a:t>O</a:t>
            </a:r>
            <a:r>
              <a:rPr lang="fr-FR" altLang="fr-FR" sz="1100" dirty="0"/>
              <a:t> "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915816" y="1489348"/>
            <a:ext cx="5630631" cy="638345"/>
            <a:chOff x="2915816" y="1643091"/>
            <a:chExt cx="5630631" cy="638345"/>
          </a:xfrm>
        </p:grpSpPr>
        <p:sp>
          <p:nvSpPr>
            <p:cNvPr id="2" name="ZoneTexte 1"/>
            <p:cNvSpPr txBox="1"/>
            <p:nvPr/>
          </p:nvSpPr>
          <p:spPr>
            <a:xfrm>
              <a:off x="2915816" y="1643091"/>
              <a:ext cx="1831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E</a:t>
              </a:r>
              <a:r>
                <a:rPr lang="fr-FR" dirty="0" err="1" smtClean="0"/>
                <a:t>a</a:t>
              </a:r>
              <a:r>
                <a:rPr lang="fr-FR" dirty="0" smtClean="0"/>
                <a:t> </a:t>
              </a:r>
              <a:r>
                <a:rPr lang="fr-FR" dirty="0"/>
                <a:t>=</a:t>
              </a:r>
              <a:r>
                <a:rPr lang="fr-FR" dirty="0" smtClean="0"/>
                <a:t> f</a:t>
              </a:r>
              <a:r>
                <a:rPr lang="fr-FR" sz="1400" dirty="0" smtClean="0"/>
                <a:t>1</a:t>
              </a:r>
              <a:r>
                <a:rPr lang="fr-FR" dirty="0" smtClean="0"/>
                <a:t>( …., M, ….)</a:t>
              </a:r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228184" y="1643091"/>
              <a:ext cx="2303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Ea</a:t>
              </a:r>
              <a:r>
                <a:rPr lang="fr-FR" dirty="0" smtClean="0"/>
                <a:t> = f</a:t>
              </a:r>
              <a:r>
                <a:rPr lang="fr-FR" sz="1400" dirty="0" smtClean="0">
                  <a:solidFill>
                    <a:prstClr val="black"/>
                  </a:solidFill>
                </a:rPr>
                <a:t>1</a:t>
              </a:r>
              <a:r>
                <a:rPr lang="fr-FR" dirty="0" smtClean="0"/>
                <a:t>( …., M</a:t>
              </a:r>
              <a:r>
                <a:rPr lang="fr-FR" sz="1400" dirty="0" smtClean="0"/>
                <a:t>(x, y, z), </a:t>
              </a:r>
              <a:r>
                <a:rPr lang="fr-FR" dirty="0" smtClean="0"/>
                <a:t>….)</a:t>
              </a:r>
              <a:endParaRPr lang="fr-FR" dirty="0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 flipV="1">
              <a:off x="4788025" y="1861137"/>
              <a:ext cx="1423357" cy="151286"/>
            </a:xfrm>
            <a:custGeom>
              <a:avLst/>
              <a:gdLst>
                <a:gd name="T0" fmla="*/ 2147483647 w 918"/>
                <a:gd name="T1" fmla="*/ 0 h 1871"/>
                <a:gd name="T2" fmla="*/ 2147483647 w 918"/>
                <a:gd name="T3" fmla="*/ 2147483647 h 1871"/>
                <a:gd name="T4" fmla="*/ 2147483647 w 918"/>
                <a:gd name="T5" fmla="*/ 2147483647 h 1871"/>
                <a:gd name="T6" fmla="*/ 0 60000 65536"/>
                <a:gd name="T7" fmla="*/ 0 60000 65536"/>
                <a:gd name="T8" fmla="*/ 0 60000 65536"/>
                <a:gd name="T9" fmla="*/ 0 w 918"/>
                <a:gd name="T10" fmla="*/ 0 h 1871"/>
                <a:gd name="T11" fmla="*/ 918 w 918"/>
                <a:gd name="T12" fmla="*/ 1871 h 1871"/>
                <a:gd name="connsiteX0" fmla="*/ 0 w 28069"/>
                <a:gd name="connsiteY0" fmla="*/ 5303 h 5369"/>
                <a:gd name="connsiteX1" fmla="*/ 19736 w 28069"/>
                <a:gd name="connsiteY1" fmla="*/ 241 h 5369"/>
                <a:gd name="connsiteX2" fmla="*/ 28069 w 28069"/>
                <a:gd name="connsiteY2" fmla="*/ 5142 h 5369"/>
                <a:gd name="connsiteX0" fmla="*/ 0 w 10000"/>
                <a:gd name="connsiteY0" fmla="*/ 9856 h 10118"/>
                <a:gd name="connsiteX1" fmla="*/ 7031 w 10000"/>
                <a:gd name="connsiteY1" fmla="*/ 428 h 10118"/>
                <a:gd name="connsiteX2" fmla="*/ 10000 w 10000"/>
                <a:gd name="connsiteY2" fmla="*/ 9556 h 10118"/>
                <a:gd name="connsiteX0" fmla="*/ 0 w 10000"/>
                <a:gd name="connsiteY0" fmla="*/ 300 h 300"/>
                <a:gd name="connsiteX1" fmla="*/ 10000 w 10000"/>
                <a:gd name="connsiteY1" fmla="*/ 0 h 300"/>
                <a:gd name="connsiteX0" fmla="*/ 0 w 6490"/>
                <a:gd name="connsiteY0" fmla="*/ 3180 h 3180"/>
                <a:gd name="connsiteX1" fmla="*/ 6490 w 6490"/>
                <a:gd name="connsiteY1" fmla="*/ 0 h 3180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3"/>
                <a:gd name="connsiteX1" fmla="*/ 4775 w 10000"/>
                <a:gd name="connsiteY1" fmla="*/ 150511 h 150513"/>
                <a:gd name="connsiteX2" fmla="*/ 10000 w 10000"/>
                <a:gd name="connsiteY2" fmla="*/ 0 h 15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50513">
                  <a:moveTo>
                    <a:pt x="0" y="10000"/>
                  </a:moveTo>
                  <a:cubicBezTo>
                    <a:pt x="1993" y="108312"/>
                    <a:pt x="3050" y="150859"/>
                    <a:pt x="4775" y="150511"/>
                  </a:cubicBezTo>
                  <a:cubicBezTo>
                    <a:pt x="6606" y="147526"/>
                    <a:pt x="8258" y="50170"/>
                    <a:pt x="1000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917189" y="1912104"/>
              <a:ext cx="1846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Eb</a:t>
              </a:r>
              <a:r>
                <a:rPr lang="fr-FR" dirty="0" smtClean="0"/>
                <a:t> </a:t>
              </a:r>
              <a:r>
                <a:rPr lang="fr-FR" dirty="0"/>
                <a:t>=</a:t>
              </a:r>
              <a:r>
                <a:rPr lang="fr-FR" dirty="0" smtClean="0"/>
                <a:t> f</a:t>
              </a:r>
              <a:r>
                <a:rPr lang="fr-FR" sz="1400" dirty="0">
                  <a:solidFill>
                    <a:prstClr val="black"/>
                  </a:solidFill>
                </a:rPr>
                <a:t>2</a:t>
              </a:r>
              <a:r>
                <a:rPr lang="fr-FR" dirty="0" smtClean="0"/>
                <a:t>( …., M, ….)</a:t>
              </a:r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228184" y="1912104"/>
              <a:ext cx="2318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Eb</a:t>
              </a:r>
              <a:r>
                <a:rPr lang="fr-FR" dirty="0" smtClean="0"/>
                <a:t> = f</a:t>
              </a:r>
              <a:r>
                <a:rPr lang="fr-FR" sz="1400" dirty="0">
                  <a:solidFill>
                    <a:prstClr val="black"/>
                  </a:solidFill>
                </a:rPr>
                <a:t>2</a:t>
              </a:r>
              <a:r>
                <a:rPr lang="fr-FR" dirty="0" smtClean="0"/>
                <a:t>( …., M</a:t>
              </a:r>
              <a:r>
                <a:rPr lang="fr-FR" sz="1400" dirty="0" smtClean="0"/>
                <a:t>(x, y, z), </a:t>
              </a:r>
              <a:r>
                <a:rPr lang="fr-FR" dirty="0" smtClean="0"/>
                <a:t>….)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915816" y="3001516"/>
            <a:ext cx="5394989" cy="669504"/>
            <a:chOff x="2915816" y="3145532"/>
            <a:chExt cx="5394989" cy="669504"/>
          </a:xfrm>
        </p:grpSpPr>
        <p:sp>
          <p:nvSpPr>
            <p:cNvPr id="33" name="ZoneTexte 32"/>
            <p:cNvSpPr txBox="1"/>
            <p:nvPr/>
          </p:nvSpPr>
          <p:spPr>
            <a:xfrm>
              <a:off x="2915816" y="3145532"/>
              <a:ext cx="1831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Ea</a:t>
              </a:r>
              <a:r>
                <a:rPr lang="fr-FR" dirty="0" smtClean="0"/>
                <a:t> = f</a:t>
              </a:r>
              <a:r>
                <a:rPr lang="fr-FR" sz="1400" dirty="0" smtClean="0">
                  <a:solidFill>
                    <a:prstClr val="black"/>
                  </a:solidFill>
                </a:rPr>
                <a:t>1</a:t>
              </a:r>
              <a:r>
                <a:rPr lang="fr-FR" dirty="0" smtClean="0"/>
                <a:t>( …., M, ….)</a:t>
              </a:r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228184" y="3145532"/>
              <a:ext cx="2067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Ea</a:t>
              </a:r>
              <a:r>
                <a:rPr lang="fr-FR" dirty="0" smtClean="0"/>
                <a:t> = f</a:t>
              </a:r>
              <a:r>
                <a:rPr lang="fr-FR" sz="1400" dirty="0" smtClean="0">
                  <a:solidFill>
                    <a:prstClr val="black"/>
                  </a:solidFill>
                </a:rPr>
                <a:t>1</a:t>
              </a:r>
              <a:r>
                <a:rPr lang="fr-FR" dirty="0" smtClean="0"/>
                <a:t>( …., M</a:t>
              </a:r>
              <a:r>
                <a:rPr lang="fr-FR" sz="1400" dirty="0" smtClean="0"/>
                <a:t>(t1), </a:t>
              </a:r>
              <a:r>
                <a:rPr lang="fr-FR" dirty="0" smtClean="0"/>
                <a:t>….)</a:t>
              </a:r>
              <a:endParaRPr lang="fr-FR" dirty="0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 flipV="1">
              <a:off x="4788025" y="3433763"/>
              <a:ext cx="1423357" cy="148138"/>
            </a:xfrm>
            <a:custGeom>
              <a:avLst/>
              <a:gdLst>
                <a:gd name="T0" fmla="*/ 2147483647 w 918"/>
                <a:gd name="T1" fmla="*/ 0 h 1871"/>
                <a:gd name="T2" fmla="*/ 2147483647 w 918"/>
                <a:gd name="T3" fmla="*/ 2147483647 h 1871"/>
                <a:gd name="T4" fmla="*/ 2147483647 w 918"/>
                <a:gd name="T5" fmla="*/ 2147483647 h 1871"/>
                <a:gd name="T6" fmla="*/ 0 60000 65536"/>
                <a:gd name="T7" fmla="*/ 0 60000 65536"/>
                <a:gd name="T8" fmla="*/ 0 60000 65536"/>
                <a:gd name="T9" fmla="*/ 0 w 918"/>
                <a:gd name="T10" fmla="*/ 0 h 1871"/>
                <a:gd name="T11" fmla="*/ 918 w 918"/>
                <a:gd name="T12" fmla="*/ 1871 h 1871"/>
                <a:gd name="connsiteX0" fmla="*/ 0 w 28069"/>
                <a:gd name="connsiteY0" fmla="*/ 5303 h 5369"/>
                <a:gd name="connsiteX1" fmla="*/ 19736 w 28069"/>
                <a:gd name="connsiteY1" fmla="*/ 241 h 5369"/>
                <a:gd name="connsiteX2" fmla="*/ 28069 w 28069"/>
                <a:gd name="connsiteY2" fmla="*/ 5142 h 5369"/>
                <a:gd name="connsiteX0" fmla="*/ 0 w 10000"/>
                <a:gd name="connsiteY0" fmla="*/ 9856 h 10118"/>
                <a:gd name="connsiteX1" fmla="*/ 7031 w 10000"/>
                <a:gd name="connsiteY1" fmla="*/ 428 h 10118"/>
                <a:gd name="connsiteX2" fmla="*/ 10000 w 10000"/>
                <a:gd name="connsiteY2" fmla="*/ 9556 h 10118"/>
                <a:gd name="connsiteX0" fmla="*/ 0 w 10000"/>
                <a:gd name="connsiteY0" fmla="*/ 300 h 300"/>
                <a:gd name="connsiteX1" fmla="*/ 10000 w 10000"/>
                <a:gd name="connsiteY1" fmla="*/ 0 h 300"/>
                <a:gd name="connsiteX0" fmla="*/ 0 w 6490"/>
                <a:gd name="connsiteY0" fmla="*/ 3180 h 3180"/>
                <a:gd name="connsiteX1" fmla="*/ 6490 w 6490"/>
                <a:gd name="connsiteY1" fmla="*/ 0 h 3180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3"/>
                <a:gd name="connsiteX1" fmla="*/ 4775 w 10000"/>
                <a:gd name="connsiteY1" fmla="*/ 150511 h 150513"/>
                <a:gd name="connsiteX2" fmla="*/ 10000 w 10000"/>
                <a:gd name="connsiteY2" fmla="*/ 0 h 15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50513">
                  <a:moveTo>
                    <a:pt x="0" y="10000"/>
                  </a:moveTo>
                  <a:cubicBezTo>
                    <a:pt x="1993" y="108312"/>
                    <a:pt x="3050" y="150859"/>
                    <a:pt x="4775" y="150511"/>
                  </a:cubicBezTo>
                  <a:cubicBezTo>
                    <a:pt x="6606" y="147526"/>
                    <a:pt x="8258" y="50170"/>
                    <a:pt x="1000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915816" y="3445704"/>
              <a:ext cx="1846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Eb</a:t>
              </a:r>
              <a:r>
                <a:rPr lang="fr-FR" dirty="0" smtClean="0"/>
                <a:t> = f</a:t>
              </a:r>
              <a:r>
                <a:rPr lang="fr-FR" sz="1400" dirty="0">
                  <a:solidFill>
                    <a:prstClr val="black"/>
                  </a:solidFill>
                </a:rPr>
                <a:t>2</a:t>
              </a:r>
              <a:r>
                <a:rPr lang="fr-FR" dirty="0" smtClean="0"/>
                <a:t>( …., M, ….)</a:t>
              </a:r>
              <a:endParaRPr lang="fr-FR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228184" y="3445704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Eb</a:t>
              </a:r>
              <a:r>
                <a:rPr lang="fr-FR" dirty="0" smtClean="0"/>
                <a:t> = f</a:t>
              </a:r>
              <a:r>
                <a:rPr lang="fr-FR" sz="1400" dirty="0" smtClean="0">
                  <a:solidFill>
                    <a:prstClr val="black"/>
                  </a:solidFill>
                </a:rPr>
                <a:t>2</a:t>
              </a:r>
              <a:r>
                <a:rPr lang="fr-FR" dirty="0" smtClean="0"/>
                <a:t>( …., M</a:t>
              </a:r>
              <a:r>
                <a:rPr lang="fr-FR" sz="1400" dirty="0" smtClean="0"/>
                <a:t>(t2), </a:t>
              </a:r>
              <a:r>
                <a:rPr lang="fr-FR" dirty="0" smtClean="0"/>
                <a:t>….)</a:t>
              </a:r>
              <a:endParaRPr lang="fr-FR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915816" y="4873724"/>
            <a:ext cx="5677118" cy="645492"/>
            <a:chOff x="2915816" y="4873724"/>
            <a:chExt cx="5677118" cy="645492"/>
          </a:xfrm>
        </p:grpSpPr>
        <p:sp>
          <p:nvSpPr>
            <p:cNvPr id="36" name="ZoneTexte 35"/>
            <p:cNvSpPr txBox="1"/>
            <p:nvPr/>
          </p:nvSpPr>
          <p:spPr>
            <a:xfrm>
              <a:off x="2915816" y="4873724"/>
              <a:ext cx="1831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Ea</a:t>
              </a:r>
              <a:r>
                <a:rPr lang="fr-FR" dirty="0" smtClean="0"/>
                <a:t> = f</a:t>
              </a:r>
              <a:r>
                <a:rPr lang="fr-FR" sz="1400" dirty="0" smtClean="0">
                  <a:solidFill>
                    <a:prstClr val="black"/>
                  </a:solidFill>
                </a:rPr>
                <a:t>1</a:t>
              </a:r>
              <a:r>
                <a:rPr lang="fr-FR" dirty="0" smtClean="0"/>
                <a:t>( …., M, ….)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228184" y="4873724"/>
              <a:ext cx="2349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Ea</a:t>
              </a:r>
              <a:r>
                <a:rPr lang="fr-FR" dirty="0" smtClean="0"/>
                <a:t> = f</a:t>
              </a:r>
              <a:r>
                <a:rPr lang="fr-FR" sz="1400" dirty="0" smtClean="0">
                  <a:solidFill>
                    <a:prstClr val="black"/>
                  </a:solidFill>
                </a:rPr>
                <a:t>1</a:t>
              </a:r>
              <a:r>
                <a:rPr lang="fr-FR" dirty="0" smtClean="0"/>
                <a:t>( ….</a:t>
              </a:r>
              <a:r>
                <a:rPr lang="fr-FR" dirty="0"/>
                <a:t> , </a:t>
              </a:r>
              <a:r>
                <a:rPr lang="fr-FR" dirty="0" smtClean="0"/>
                <a:t>M</a:t>
              </a:r>
              <a:r>
                <a:rPr lang="fr-FR" sz="1400" dirty="0" smtClean="0"/>
                <a:t>1</a:t>
              </a:r>
              <a:r>
                <a:rPr lang="fr-FR" dirty="0">
                  <a:solidFill>
                    <a:prstClr val="black"/>
                  </a:solidFill>
                </a:rPr>
                <a:t>, </a:t>
              </a:r>
              <a:r>
                <a:rPr lang="fr-FR" dirty="0" smtClean="0">
                  <a:solidFill>
                    <a:prstClr val="black"/>
                  </a:solidFill>
                </a:rPr>
                <a:t>M</a:t>
              </a:r>
              <a:r>
                <a:rPr lang="fr-FR" sz="1400" dirty="0" smtClean="0">
                  <a:solidFill>
                    <a:prstClr val="black"/>
                  </a:solidFill>
                </a:rPr>
                <a:t>2</a:t>
              </a:r>
              <a:r>
                <a:rPr lang="fr-FR" sz="1400" dirty="0" smtClean="0"/>
                <a:t>, </a:t>
              </a:r>
              <a:r>
                <a:rPr lang="fr-FR" dirty="0" smtClean="0"/>
                <a:t>….)</a:t>
              </a:r>
              <a:endParaRPr lang="fr-FR" dirty="0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 flipV="1">
              <a:off x="4788025" y="5104666"/>
              <a:ext cx="1423357" cy="138389"/>
            </a:xfrm>
            <a:custGeom>
              <a:avLst/>
              <a:gdLst>
                <a:gd name="T0" fmla="*/ 2147483647 w 918"/>
                <a:gd name="T1" fmla="*/ 0 h 1871"/>
                <a:gd name="T2" fmla="*/ 2147483647 w 918"/>
                <a:gd name="T3" fmla="*/ 2147483647 h 1871"/>
                <a:gd name="T4" fmla="*/ 2147483647 w 918"/>
                <a:gd name="T5" fmla="*/ 2147483647 h 1871"/>
                <a:gd name="T6" fmla="*/ 0 60000 65536"/>
                <a:gd name="T7" fmla="*/ 0 60000 65536"/>
                <a:gd name="T8" fmla="*/ 0 60000 65536"/>
                <a:gd name="T9" fmla="*/ 0 w 918"/>
                <a:gd name="T10" fmla="*/ 0 h 1871"/>
                <a:gd name="T11" fmla="*/ 918 w 918"/>
                <a:gd name="T12" fmla="*/ 1871 h 1871"/>
                <a:gd name="connsiteX0" fmla="*/ 0 w 28069"/>
                <a:gd name="connsiteY0" fmla="*/ 5303 h 5369"/>
                <a:gd name="connsiteX1" fmla="*/ 19736 w 28069"/>
                <a:gd name="connsiteY1" fmla="*/ 241 h 5369"/>
                <a:gd name="connsiteX2" fmla="*/ 28069 w 28069"/>
                <a:gd name="connsiteY2" fmla="*/ 5142 h 5369"/>
                <a:gd name="connsiteX0" fmla="*/ 0 w 10000"/>
                <a:gd name="connsiteY0" fmla="*/ 9856 h 10118"/>
                <a:gd name="connsiteX1" fmla="*/ 7031 w 10000"/>
                <a:gd name="connsiteY1" fmla="*/ 428 h 10118"/>
                <a:gd name="connsiteX2" fmla="*/ 10000 w 10000"/>
                <a:gd name="connsiteY2" fmla="*/ 9556 h 10118"/>
                <a:gd name="connsiteX0" fmla="*/ 0 w 10000"/>
                <a:gd name="connsiteY0" fmla="*/ 300 h 300"/>
                <a:gd name="connsiteX1" fmla="*/ 10000 w 10000"/>
                <a:gd name="connsiteY1" fmla="*/ 0 h 300"/>
                <a:gd name="connsiteX0" fmla="*/ 0 w 6490"/>
                <a:gd name="connsiteY0" fmla="*/ 3180 h 3180"/>
                <a:gd name="connsiteX1" fmla="*/ 6490 w 6490"/>
                <a:gd name="connsiteY1" fmla="*/ 0 h 3180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3"/>
                <a:gd name="connsiteX1" fmla="*/ 4775 w 10000"/>
                <a:gd name="connsiteY1" fmla="*/ 150511 h 150513"/>
                <a:gd name="connsiteX2" fmla="*/ 10000 w 10000"/>
                <a:gd name="connsiteY2" fmla="*/ 0 h 15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50513">
                  <a:moveTo>
                    <a:pt x="0" y="10000"/>
                  </a:moveTo>
                  <a:cubicBezTo>
                    <a:pt x="1993" y="108312"/>
                    <a:pt x="3050" y="150859"/>
                    <a:pt x="4775" y="150511"/>
                  </a:cubicBezTo>
                  <a:cubicBezTo>
                    <a:pt x="6606" y="147526"/>
                    <a:pt x="8258" y="50170"/>
                    <a:pt x="1000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915816" y="5149884"/>
              <a:ext cx="1846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Eb</a:t>
              </a:r>
              <a:r>
                <a:rPr lang="fr-FR" dirty="0" smtClean="0"/>
                <a:t> = f</a:t>
              </a:r>
              <a:r>
                <a:rPr lang="fr-FR" sz="1400" dirty="0">
                  <a:solidFill>
                    <a:prstClr val="black"/>
                  </a:solidFill>
                </a:rPr>
                <a:t>2</a:t>
              </a:r>
              <a:r>
                <a:rPr lang="fr-FR" dirty="0" smtClean="0"/>
                <a:t>( …., M, ….)</a:t>
              </a:r>
              <a:endParaRPr lang="fr-FR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228184" y="5149884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Eb</a:t>
              </a:r>
              <a:r>
                <a:rPr lang="fr-FR" dirty="0" smtClean="0"/>
                <a:t> = f</a:t>
              </a:r>
              <a:r>
                <a:rPr lang="fr-FR" sz="1400" dirty="0">
                  <a:solidFill>
                    <a:prstClr val="black"/>
                  </a:solidFill>
                </a:rPr>
                <a:t>2</a:t>
              </a:r>
              <a:r>
                <a:rPr lang="fr-FR" dirty="0" smtClean="0"/>
                <a:t>( ….</a:t>
              </a:r>
              <a:r>
                <a:rPr lang="fr-FR" dirty="0"/>
                <a:t> , </a:t>
              </a:r>
              <a:r>
                <a:rPr lang="fr-FR" dirty="0" smtClean="0"/>
                <a:t>M</a:t>
              </a:r>
              <a:r>
                <a:rPr lang="fr-FR" sz="1400" dirty="0" smtClean="0"/>
                <a:t>1</a:t>
              </a:r>
              <a:r>
                <a:rPr lang="fr-FR" dirty="0">
                  <a:solidFill>
                    <a:prstClr val="black"/>
                  </a:solidFill>
                </a:rPr>
                <a:t>, </a:t>
              </a:r>
              <a:r>
                <a:rPr lang="fr-FR" dirty="0" smtClean="0">
                  <a:solidFill>
                    <a:prstClr val="black"/>
                  </a:solidFill>
                </a:rPr>
                <a:t>M</a:t>
              </a:r>
              <a:r>
                <a:rPr lang="fr-FR" sz="1400" dirty="0" smtClean="0">
                  <a:solidFill>
                    <a:prstClr val="black"/>
                  </a:solidFill>
                </a:rPr>
                <a:t>2</a:t>
              </a:r>
              <a:r>
                <a:rPr lang="fr-FR" sz="1400" dirty="0" smtClean="0"/>
                <a:t>, </a:t>
              </a:r>
              <a:r>
                <a:rPr lang="fr-FR" dirty="0" smtClean="0"/>
                <a:t>….)</a:t>
              </a:r>
              <a:endParaRPr lang="fr-FR" dirty="0"/>
            </a:p>
          </p:txBody>
        </p:sp>
      </p:grp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2682037" y="2252980"/>
            <a:ext cx="2105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 dirty="0"/>
              <a:t>Séparation / </a:t>
            </a:r>
            <a:r>
              <a:rPr lang="fr-FR" altLang="fr-FR" sz="1600" b="1" dirty="0" smtClean="0"/>
              <a:t>temps</a:t>
            </a:r>
            <a:endParaRPr lang="fr-FR" altLang="fr-FR" sz="1200" b="1" dirty="0">
              <a:solidFill>
                <a:srgbClr val="969696"/>
              </a:solidFill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2687733" y="3793603"/>
            <a:ext cx="1596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 dirty="0"/>
              <a:t>Poly </a:t>
            </a:r>
            <a:r>
              <a:rPr lang="fr-FR" altLang="fr-FR" sz="1600" b="1" dirty="0" smtClean="0"/>
              <a:t>système</a:t>
            </a:r>
            <a:endParaRPr lang="fr-FR" altLang="fr-FR" sz="1200" b="1" dirty="0">
              <a:solidFill>
                <a:srgbClr val="969696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243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9" grpId="0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686733" y="56230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(2)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33615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flipV="1">
            <a:off x="4788024" y="2213345"/>
            <a:ext cx="1708239" cy="133686"/>
          </a:xfrm>
          <a:custGeom>
            <a:avLst/>
            <a:gdLst>
              <a:gd name="T0" fmla="*/ 2147483647 w 918"/>
              <a:gd name="T1" fmla="*/ 0 h 1871"/>
              <a:gd name="T2" fmla="*/ 2147483647 w 918"/>
              <a:gd name="T3" fmla="*/ 2147483647 h 1871"/>
              <a:gd name="T4" fmla="*/ 2147483647 w 918"/>
              <a:gd name="T5" fmla="*/ 2147483647 h 1871"/>
              <a:gd name="T6" fmla="*/ 0 60000 65536"/>
              <a:gd name="T7" fmla="*/ 0 60000 65536"/>
              <a:gd name="T8" fmla="*/ 0 60000 65536"/>
              <a:gd name="T9" fmla="*/ 0 w 918"/>
              <a:gd name="T10" fmla="*/ 0 h 1871"/>
              <a:gd name="T11" fmla="*/ 918 w 918"/>
              <a:gd name="T12" fmla="*/ 1871 h 1871"/>
              <a:gd name="connsiteX0" fmla="*/ 0 w 28069"/>
              <a:gd name="connsiteY0" fmla="*/ 5303 h 5369"/>
              <a:gd name="connsiteX1" fmla="*/ 19736 w 28069"/>
              <a:gd name="connsiteY1" fmla="*/ 241 h 5369"/>
              <a:gd name="connsiteX2" fmla="*/ 28069 w 28069"/>
              <a:gd name="connsiteY2" fmla="*/ 5142 h 5369"/>
              <a:gd name="connsiteX0" fmla="*/ 0 w 10000"/>
              <a:gd name="connsiteY0" fmla="*/ 9856 h 10118"/>
              <a:gd name="connsiteX1" fmla="*/ 7031 w 10000"/>
              <a:gd name="connsiteY1" fmla="*/ 428 h 10118"/>
              <a:gd name="connsiteX2" fmla="*/ 10000 w 10000"/>
              <a:gd name="connsiteY2" fmla="*/ 9556 h 10118"/>
              <a:gd name="connsiteX0" fmla="*/ 0 w 10000"/>
              <a:gd name="connsiteY0" fmla="*/ 300 h 300"/>
              <a:gd name="connsiteX1" fmla="*/ 10000 w 10000"/>
              <a:gd name="connsiteY1" fmla="*/ 0 h 300"/>
              <a:gd name="connsiteX0" fmla="*/ 0 w 6490"/>
              <a:gd name="connsiteY0" fmla="*/ 3180 h 3180"/>
              <a:gd name="connsiteX1" fmla="*/ 6490 w 6490"/>
              <a:gd name="connsiteY1" fmla="*/ 0 h 3180"/>
              <a:gd name="connsiteX0" fmla="*/ 0 w 10000"/>
              <a:gd name="connsiteY0" fmla="*/ 10000 h 150511"/>
              <a:gd name="connsiteX1" fmla="*/ 4775 w 10000"/>
              <a:gd name="connsiteY1" fmla="*/ 150511 h 150511"/>
              <a:gd name="connsiteX2" fmla="*/ 10000 w 10000"/>
              <a:gd name="connsiteY2" fmla="*/ 0 h 150511"/>
              <a:gd name="connsiteX0" fmla="*/ 0 w 10000"/>
              <a:gd name="connsiteY0" fmla="*/ 10000 h 150511"/>
              <a:gd name="connsiteX1" fmla="*/ 4775 w 10000"/>
              <a:gd name="connsiteY1" fmla="*/ 150511 h 150511"/>
              <a:gd name="connsiteX2" fmla="*/ 10000 w 10000"/>
              <a:gd name="connsiteY2" fmla="*/ 0 h 150511"/>
              <a:gd name="connsiteX0" fmla="*/ 0 w 10000"/>
              <a:gd name="connsiteY0" fmla="*/ 10000 h 150513"/>
              <a:gd name="connsiteX1" fmla="*/ 4775 w 10000"/>
              <a:gd name="connsiteY1" fmla="*/ 150511 h 150513"/>
              <a:gd name="connsiteX2" fmla="*/ 10000 w 10000"/>
              <a:gd name="connsiteY2" fmla="*/ 0 h 15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50513">
                <a:moveTo>
                  <a:pt x="0" y="10000"/>
                </a:moveTo>
                <a:cubicBezTo>
                  <a:pt x="1993" y="108312"/>
                  <a:pt x="3050" y="150859"/>
                  <a:pt x="4775" y="150511"/>
                </a:cubicBezTo>
                <a:cubicBezTo>
                  <a:pt x="6606" y="147526"/>
                  <a:pt x="8258" y="50170"/>
                  <a:pt x="1000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000"/>
          </a:p>
        </p:txBody>
      </p:sp>
      <p:grpSp>
        <p:nvGrpSpPr>
          <p:cNvPr id="22" name="Group 64"/>
          <p:cNvGrpSpPr>
            <a:grpSpLocks/>
          </p:cNvGrpSpPr>
          <p:nvPr/>
        </p:nvGrpSpPr>
        <p:grpSpPr bwMode="auto">
          <a:xfrm>
            <a:off x="3131840" y="1709289"/>
            <a:ext cx="1260476" cy="1598612"/>
            <a:chOff x="594" y="2701"/>
            <a:chExt cx="794" cy="1007"/>
          </a:xfrm>
        </p:grpSpPr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594" y="3514"/>
              <a:ext cx="210" cy="19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 smtClean="0"/>
                <a:t>M</a:t>
              </a:r>
              <a:endParaRPr lang="fr-FR" altLang="fr-FR" sz="1400" b="1" dirty="0"/>
            </a:p>
          </p:txBody>
        </p:sp>
        <p:sp>
          <p:nvSpPr>
            <p:cNvPr id="24" name="Text Box 51"/>
            <p:cNvSpPr txBox="1">
              <a:spLocks noChangeArrowheads="1"/>
            </p:cNvSpPr>
            <p:nvPr/>
          </p:nvSpPr>
          <p:spPr bwMode="auto">
            <a:xfrm>
              <a:off x="594" y="2701"/>
              <a:ext cx="255" cy="19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 err="1" smtClean="0"/>
                <a:t>Ea</a:t>
              </a:r>
              <a:endParaRPr lang="fr-FR" altLang="fr-FR" sz="1400" b="1" dirty="0"/>
            </a:p>
          </p:txBody>
        </p:sp>
        <p:sp>
          <p:nvSpPr>
            <p:cNvPr id="25" name="Text Box 52"/>
            <p:cNvSpPr txBox="1">
              <a:spLocks noChangeArrowheads="1"/>
            </p:cNvSpPr>
            <p:nvPr/>
          </p:nvSpPr>
          <p:spPr bwMode="auto">
            <a:xfrm>
              <a:off x="1127" y="2701"/>
              <a:ext cx="261" cy="19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 err="1" smtClean="0"/>
                <a:t>Eb</a:t>
              </a:r>
              <a:endParaRPr lang="fr-FR" altLang="fr-FR" sz="1400" b="1" dirty="0"/>
            </a:p>
          </p:txBody>
        </p:sp>
        <p:grpSp>
          <p:nvGrpSpPr>
            <p:cNvPr id="26" name="Group 53"/>
            <p:cNvGrpSpPr>
              <a:grpSpLocks/>
            </p:cNvGrpSpPr>
            <p:nvPr/>
          </p:nvGrpSpPr>
          <p:grpSpPr bwMode="auto">
            <a:xfrm>
              <a:off x="688" y="2907"/>
              <a:ext cx="528" cy="585"/>
              <a:chOff x="1016" y="2707"/>
              <a:chExt cx="528" cy="585"/>
            </a:xfrm>
          </p:grpSpPr>
          <p:sp>
            <p:nvSpPr>
              <p:cNvPr id="27" name="Line 54"/>
              <p:cNvSpPr>
                <a:spLocks noChangeShapeType="1"/>
              </p:cNvSpPr>
              <p:nvPr/>
            </p:nvSpPr>
            <p:spPr bwMode="auto">
              <a:xfrm flipH="1" flipV="1">
                <a:off x="1016" y="2707"/>
                <a:ext cx="0" cy="5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55"/>
              <p:cNvSpPr>
                <a:spLocks noChangeShapeType="1"/>
              </p:cNvSpPr>
              <p:nvPr/>
            </p:nvSpPr>
            <p:spPr bwMode="auto">
              <a:xfrm flipV="1">
                <a:off x="1078" y="2707"/>
                <a:ext cx="466" cy="5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46" name="Group 65"/>
          <p:cNvGrpSpPr>
            <a:grpSpLocks/>
          </p:cNvGrpSpPr>
          <p:nvPr/>
        </p:nvGrpSpPr>
        <p:grpSpPr bwMode="auto">
          <a:xfrm>
            <a:off x="7236296" y="1637281"/>
            <a:ext cx="1277938" cy="1598612"/>
            <a:chOff x="3882" y="2661"/>
            <a:chExt cx="805" cy="1007"/>
          </a:xfrm>
        </p:grpSpPr>
        <p:sp>
          <p:nvSpPr>
            <p:cNvPr id="47" name="Text Box 56"/>
            <p:cNvSpPr txBox="1">
              <a:spLocks noChangeArrowheads="1"/>
            </p:cNvSpPr>
            <p:nvPr/>
          </p:nvSpPr>
          <p:spPr bwMode="auto">
            <a:xfrm>
              <a:off x="3882" y="3474"/>
              <a:ext cx="210" cy="19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/>
                <a:t>M</a:t>
              </a:r>
            </a:p>
          </p:txBody>
        </p:sp>
        <p:sp>
          <p:nvSpPr>
            <p:cNvPr id="48" name="Text Box 57"/>
            <p:cNvSpPr txBox="1">
              <a:spLocks noChangeArrowheads="1"/>
            </p:cNvSpPr>
            <p:nvPr/>
          </p:nvSpPr>
          <p:spPr bwMode="auto">
            <a:xfrm>
              <a:off x="3882" y="2661"/>
              <a:ext cx="255" cy="19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 err="1" smtClean="0"/>
                <a:t>Ea</a:t>
              </a:r>
              <a:endParaRPr lang="fr-FR" altLang="fr-FR" sz="1400" b="1" dirty="0"/>
            </a:p>
          </p:txBody>
        </p:sp>
        <p:sp>
          <p:nvSpPr>
            <p:cNvPr id="49" name="Text Box 58"/>
            <p:cNvSpPr txBox="1">
              <a:spLocks noChangeArrowheads="1"/>
            </p:cNvSpPr>
            <p:nvPr/>
          </p:nvSpPr>
          <p:spPr bwMode="auto">
            <a:xfrm>
              <a:off x="4426" y="2661"/>
              <a:ext cx="261" cy="19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 err="1" smtClean="0"/>
                <a:t>Eb</a:t>
              </a:r>
              <a:endParaRPr lang="fr-FR" altLang="fr-FR" sz="1400" b="1" dirty="0"/>
            </a:p>
          </p:txBody>
        </p:sp>
        <p:sp>
          <p:nvSpPr>
            <p:cNvPr id="51" name="Line 61"/>
            <p:cNvSpPr>
              <a:spLocks noChangeShapeType="1"/>
            </p:cNvSpPr>
            <p:nvPr/>
          </p:nvSpPr>
          <p:spPr bwMode="auto">
            <a:xfrm flipH="1" flipV="1">
              <a:off x="4504" y="2867"/>
              <a:ext cx="0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Text Box 62"/>
            <p:cNvSpPr txBox="1">
              <a:spLocks noChangeArrowheads="1"/>
            </p:cNvSpPr>
            <p:nvPr/>
          </p:nvSpPr>
          <p:spPr bwMode="auto">
            <a:xfrm>
              <a:off x="4442" y="3466"/>
              <a:ext cx="192" cy="19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 smtClean="0"/>
                <a:t>X</a:t>
              </a:r>
              <a:endParaRPr lang="fr-FR" altLang="fr-FR" sz="1400" b="1" dirty="0"/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 flipH="1" flipV="1">
              <a:off x="3981" y="2876"/>
              <a:ext cx="0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61"/>
            <p:cNvSpPr>
              <a:spLocks noChangeShapeType="1"/>
            </p:cNvSpPr>
            <p:nvPr/>
          </p:nvSpPr>
          <p:spPr bwMode="auto">
            <a:xfrm flipH="1" flipV="1">
              <a:off x="4074" y="2900"/>
              <a:ext cx="368" cy="5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 flipV="1">
              <a:off x="4074" y="2912"/>
              <a:ext cx="368" cy="5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3507068" y="3739649"/>
            <a:ext cx="50405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 est une </a:t>
            </a:r>
            <a:r>
              <a:rPr lang="fr-FR" b="1" dirty="0" smtClean="0"/>
              <a:t>nouvelle </a:t>
            </a:r>
            <a:r>
              <a:rPr lang="fr-FR" dirty="0" smtClean="0"/>
              <a:t>coordonnée</a:t>
            </a:r>
            <a:r>
              <a:rPr lang="fr-FR" b="1" dirty="0" smtClean="0"/>
              <a:t> </a:t>
            </a:r>
            <a:r>
              <a:rPr lang="fr-FR" dirty="0" smtClean="0"/>
              <a:t>de l’espace (x, y, z)</a:t>
            </a:r>
          </a:p>
          <a:p>
            <a:r>
              <a:rPr lang="fr-FR" sz="1400" dirty="0" smtClean="0"/>
              <a:t>Ou</a:t>
            </a:r>
          </a:p>
          <a:p>
            <a:r>
              <a:rPr lang="fr-FR" dirty="0" smtClean="0"/>
              <a:t>X est le temps : </a:t>
            </a:r>
            <a:r>
              <a:rPr lang="fr-FR" b="1" dirty="0" smtClean="0"/>
              <a:t>nouveau</a:t>
            </a:r>
            <a:r>
              <a:rPr lang="fr-FR" dirty="0" smtClean="0"/>
              <a:t> paramètre</a:t>
            </a:r>
          </a:p>
          <a:p>
            <a:r>
              <a:rPr lang="fr-FR" sz="1400" dirty="0" smtClean="0"/>
              <a:t>Ou</a:t>
            </a:r>
          </a:p>
          <a:p>
            <a:r>
              <a:rPr lang="fr-FR" dirty="0" smtClean="0"/>
              <a:t>X est un </a:t>
            </a:r>
            <a:r>
              <a:rPr lang="fr-FR" b="1" dirty="0" smtClean="0"/>
              <a:t>nouveau</a:t>
            </a:r>
            <a:r>
              <a:rPr lang="fr-FR" dirty="0" smtClean="0"/>
              <a:t> paramètre du type de M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164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686733" y="56230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(2)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33615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97260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analogie pour comprendre</a:t>
            </a: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33" y="1074360"/>
            <a:ext cx="2758994" cy="183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6" y="3145532"/>
            <a:ext cx="3383704" cy="225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 12"/>
          <p:cNvSpPr>
            <a:spLocks/>
          </p:cNvSpPr>
          <p:nvPr/>
        </p:nvSpPr>
        <p:spPr bwMode="auto">
          <a:xfrm rot="2606845" flipV="1">
            <a:off x="5431783" y="2318730"/>
            <a:ext cx="1708239" cy="249225"/>
          </a:xfrm>
          <a:custGeom>
            <a:avLst/>
            <a:gdLst>
              <a:gd name="T0" fmla="*/ 2147483647 w 918"/>
              <a:gd name="T1" fmla="*/ 0 h 1871"/>
              <a:gd name="T2" fmla="*/ 2147483647 w 918"/>
              <a:gd name="T3" fmla="*/ 2147483647 h 1871"/>
              <a:gd name="T4" fmla="*/ 2147483647 w 918"/>
              <a:gd name="T5" fmla="*/ 2147483647 h 1871"/>
              <a:gd name="T6" fmla="*/ 0 60000 65536"/>
              <a:gd name="T7" fmla="*/ 0 60000 65536"/>
              <a:gd name="T8" fmla="*/ 0 60000 65536"/>
              <a:gd name="T9" fmla="*/ 0 w 918"/>
              <a:gd name="T10" fmla="*/ 0 h 1871"/>
              <a:gd name="T11" fmla="*/ 918 w 918"/>
              <a:gd name="T12" fmla="*/ 1871 h 1871"/>
              <a:gd name="connsiteX0" fmla="*/ 0 w 28069"/>
              <a:gd name="connsiteY0" fmla="*/ 5303 h 5369"/>
              <a:gd name="connsiteX1" fmla="*/ 19736 w 28069"/>
              <a:gd name="connsiteY1" fmla="*/ 241 h 5369"/>
              <a:gd name="connsiteX2" fmla="*/ 28069 w 28069"/>
              <a:gd name="connsiteY2" fmla="*/ 5142 h 5369"/>
              <a:gd name="connsiteX0" fmla="*/ 0 w 10000"/>
              <a:gd name="connsiteY0" fmla="*/ 9856 h 10118"/>
              <a:gd name="connsiteX1" fmla="*/ 7031 w 10000"/>
              <a:gd name="connsiteY1" fmla="*/ 428 h 10118"/>
              <a:gd name="connsiteX2" fmla="*/ 10000 w 10000"/>
              <a:gd name="connsiteY2" fmla="*/ 9556 h 10118"/>
              <a:gd name="connsiteX0" fmla="*/ 0 w 10000"/>
              <a:gd name="connsiteY0" fmla="*/ 300 h 300"/>
              <a:gd name="connsiteX1" fmla="*/ 10000 w 10000"/>
              <a:gd name="connsiteY1" fmla="*/ 0 h 300"/>
              <a:gd name="connsiteX0" fmla="*/ 0 w 6490"/>
              <a:gd name="connsiteY0" fmla="*/ 3180 h 3180"/>
              <a:gd name="connsiteX1" fmla="*/ 6490 w 6490"/>
              <a:gd name="connsiteY1" fmla="*/ 0 h 3180"/>
              <a:gd name="connsiteX0" fmla="*/ 0 w 10000"/>
              <a:gd name="connsiteY0" fmla="*/ 10000 h 150511"/>
              <a:gd name="connsiteX1" fmla="*/ 4775 w 10000"/>
              <a:gd name="connsiteY1" fmla="*/ 150511 h 150511"/>
              <a:gd name="connsiteX2" fmla="*/ 10000 w 10000"/>
              <a:gd name="connsiteY2" fmla="*/ 0 h 150511"/>
              <a:gd name="connsiteX0" fmla="*/ 0 w 10000"/>
              <a:gd name="connsiteY0" fmla="*/ 10000 h 150511"/>
              <a:gd name="connsiteX1" fmla="*/ 4775 w 10000"/>
              <a:gd name="connsiteY1" fmla="*/ 150511 h 150511"/>
              <a:gd name="connsiteX2" fmla="*/ 10000 w 10000"/>
              <a:gd name="connsiteY2" fmla="*/ 0 h 150511"/>
              <a:gd name="connsiteX0" fmla="*/ 0 w 10000"/>
              <a:gd name="connsiteY0" fmla="*/ 10000 h 150513"/>
              <a:gd name="connsiteX1" fmla="*/ 4775 w 10000"/>
              <a:gd name="connsiteY1" fmla="*/ 150511 h 150513"/>
              <a:gd name="connsiteX2" fmla="*/ 10000 w 10000"/>
              <a:gd name="connsiteY2" fmla="*/ 0 h 15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50513">
                <a:moveTo>
                  <a:pt x="0" y="10000"/>
                </a:moveTo>
                <a:cubicBezTo>
                  <a:pt x="1993" y="108312"/>
                  <a:pt x="3050" y="150859"/>
                  <a:pt x="4775" y="150511"/>
                </a:cubicBezTo>
                <a:cubicBezTo>
                  <a:pt x="6606" y="147526"/>
                  <a:pt x="8258" y="50170"/>
                  <a:pt x="1000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0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48</a:t>
            </a:fld>
            <a:endParaRPr lang="fr-FR" dirty="0"/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 bwMode="auto">
          <a:xfrm>
            <a:off x="8388424" y="5421469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5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 bwMode="auto">
          <a:xfrm>
            <a:off x="4848154" y="2957925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6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79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686733" y="56230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(2)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373611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697260"/>
            <a:ext cx="106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687591" y="2294957"/>
            <a:ext cx="4116657" cy="1297431"/>
            <a:chOff x="2687591" y="2294957"/>
            <a:chExt cx="4116657" cy="1297431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687591" y="2294957"/>
              <a:ext cx="2511425" cy="704850"/>
              <a:chOff x="245" y="479"/>
              <a:chExt cx="2496" cy="673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245" y="547"/>
                <a:ext cx="2496" cy="605"/>
                <a:chOff x="432" y="3283"/>
                <a:chExt cx="2496" cy="605"/>
              </a:xfrm>
            </p:grpSpPr>
            <p:sp>
              <p:nvSpPr>
                <p:cNvPr id="17" name="Rectangle 6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2496" cy="48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  <p:sp>
              <p:nvSpPr>
                <p:cNvPr id="18" name="AutoShape 7"/>
                <p:cNvSpPr>
                  <a:spLocks noChangeArrowheads="1"/>
                </p:cNvSpPr>
                <p:nvPr/>
              </p:nvSpPr>
              <p:spPr bwMode="auto">
                <a:xfrm rot="-5400000">
                  <a:off x="1657" y="2999"/>
                  <a:ext cx="45" cy="1056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  <p:sp>
              <p:nvSpPr>
                <p:cNvPr id="19" name="AutoShape 8"/>
                <p:cNvSpPr>
                  <a:spLocks noChangeArrowheads="1"/>
                </p:cNvSpPr>
                <p:nvPr/>
              </p:nvSpPr>
              <p:spPr bwMode="auto">
                <a:xfrm>
                  <a:off x="1152" y="3283"/>
                  <a:ext cx="1056" cy="235"/>
                </a:xfrm>
                <a:prstGeom prst="roundRect">
                  <a:avLst>
                    <a:gd name="adj" fmla="val 1012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965" y="479"/>
                <a:ext cx="1056" cy="336"/>
                <a:chOff x="960" y="1248"/>
                <a:chExt cx="3600" cy="960"/>
              </a:xfrm>
            </p:grpSpPr>
            <p:sp>
              <p:nvSpPr>
                <p:cNvPr id="13" name="AutoShape 10"/>
                <p:cNvSpPr>
                  <a:spLocks noChangeArrowheads="1"/>
                </p:cNvSpPr>
                <p:nvPr/>
              </p:nvSpPr>
              <p:spPr bwMode="auto">
                <a:xfrm>
                  <a:off x="960" y="1392"/>
                  <a:ext cx="3600" cy="67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2496" y="1248"/>
                  <a:ext cx="528" cy="288"/>
                </a:xfrm>
                <a:prstGeom prst="roundRect">
                  <a:avLst>
                    <a:gd name="adj" fmla="val 47222"/>
                  </a:avLst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 rot="-5400000">
                  <a:off x="2695" y="344"/>
                  <a:ext cx="129" cy="3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  <p:sp>
              <p:nvSpPr>
                <p:cNvPr id="16" name="AutoShape 13"/>
                <p:cNvSpPr>
                  <a:spLocks noChangeArrowheads="1"/>
                </p:cNvSpPr>
                <p:nvPr/>
              </p:nvSpPr>
              <p:spPr bwMode="auto">
                <a:xfrm>
                  <a:off x="960" y="1440"/>
                  <a:ext cx="3600" cy="672"/>
                </a:xfrm>
                <a:prstGeom prst="roundRect">
                  <a:avLst>
                    <a:gd name="adj" fmla="val 10120"/>
                  </a:avLst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</p:grpSp>
        </p:grp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699792" y="3130723"/>
              <a:ext cx="41044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 dirty="0"/>
                <a:t>Matériau à forte diffusivité </a:t>
              </a:r>
              <a:r>
                <a:rPr lang="fr-FR" altLang="fr-FR" sz="1200" dirty="0" smtClean="0"/>
                <a:t>thermique </a:t>
              </a:r>
              <a:r>
                <a:rPr lang="fr-FR" altLang="fr-FR" sz="1200" dirty="0" smtClean="0">
                  <a:sym typeface="Wingdings" panose="05000000000000000000" pitchFamily="2" charset="2"/>
                </a:rPr>
                <a:t> Cuivre</a:t>
              </a:r>
              <a:endParaRPr lang="fr-FR" altLang="fr-FR" sz="1200" dirty="0">
                <a:sym typeface="Wingdings" panose="05000000000000000000" pitchFamily="2" charset="2"/>
              </a:endParaRPr>
            </a:p>
            <a:p>
              <a:pPr eaLnBrk="1" hangingPunct="1"/>
              <a:r>
                <a:rPr lang="fr-FR" altLang="fr-FR" sz="1200" dirty="0" smtClean="0">
                  <a:sym typeface="Wingdings" panose="05000000000000000000" pitchFamily="2" charset="2"/>
                </a:rPr>
                <a:t>Matériau conformables  Caoutchouc </a:t>
              </a:r>
              <a:endParaRPr lang="fr-FR" altLang="fr-FR" sz="1200" dirty="0"/>
            </a:p>
          </p:txBody>
        </p:sp>
      </p:grp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2699792" y="4105443"/>
            <a:ext cx="28933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/>
              <a:t>Dans un </a:t>
            </a:r>
            <a:r>
              <a:rPr lang="fr-FR" altLang="fr-FR" sz="1200" dirty="0" err="1"/>
              <a:t>process</a:t>
            </a:r>
            <a:r>
              <a:rPr lang="fr-FR" altLang="fr-FR" sz="1200" dirty="0"/>
              <a:t> industriel de production de comprimés, </a:t>
            </a:r>
            <a:r>
              <a:rPr lang="fr-FR" altLang="fr-FR" sz="1200" dirty="0" smtClean="0"/>
              <a:t>la vibration </a:t>
            </a:r>
            <a:r>
              <a:rPr lang="fr-FR" altLang="fr-FR" sz="1200" dirty="0"/>
              <a:t>des rainures de </a:t>
            </a:r>
            <a:r>
              <a:rPr lang="fr-FR" altLang="fr-FR" sz="1200" dirty="0" smtClean="0"/>
              <a:t>guidage – due à leur souplesse </a:t>
            </a:r>
            <a:r>
              <a:rPr lang="fr-FR" altLang="fr-FR" sz="1200" dirty="0"/>
              <a:t>– favorise le déplacement des comprimés, mais provoque de la poussière (usure des comprimés).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434876" y="2294957"/>
            <a:ext cx="3601620" cy="747713"/>
            <a:chOff x="5434876" y="2294957"/>
            <a:chExt cx="3601620" cy="747713"/>
          </a:xfrm>
        </p:grpSpPr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410771" y="2294957"/>
              <a:ext cx="2625725" cy="747713"/>
              <a:chOff x="227" y="2452"/>
              <a:chExt cx="2496" cy="673"/>
            </a:xfrm>
          </p:grpSpPr>
          <p:grpSp>
            <p:nvGrpSpPr>
              <p:cNvPr id="22" name="Group 16"/>
              <p:cNvGrpSpPr>
                <a:grpSpLocks/>
              </p:cNvGrpSpPr>
              <p:nvPr/>
            </p:nvGrpSpPr>
            <p:grpSpPr bwMode="auto">
              <a:xfrm>
                <a:off x="227" y="2520"/>
                <a:ext cx="2496" cy="605"/>
                <a:chOff x="432" y="3283"/>
                <a:chExt cx="2496" cy="605"/>
              </a:xfrm>
            </p:grpSpPr>
            <p:sp>
              <p:nvSpPr>
                <p:cNvPr id="32" name="Rectangle 1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2496" cy="48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  <p:sp>
              <p:nvSpPr>
                <p:cNvPr id="33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657" y="2999"/>
                  <a:ext cx="45" cy="1056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  <p:sp>
              <p:nvSpPr>
                <p:cNvPr id="34" name="AutoShape 19"/>
                <p:cNvSpPr>
                  <a:spLocks noChangeArrowheads="1"/>
                </p:cNvSpPr>
                <p:nvPr/>
              </p:nvSpPr>
              <p:spPr bwMode="auto">
                <a:xfrm>
                  <a:off x="1152" y="3283"/>
                  <a:ext cx="1056" cy="235"/>
                </a:xfrm>
                <a:prstGeom prst="roundRect">
                  <a:avLst>
                    <a:gd name="adj" fmla="val 1012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</p:grpSp>
          <p:grpSp>
            <p:nvGrpSpPr>
              <p:cNvPr id="23" name="Group 20"/>
              <p:cNvGrpSpPr>
                <a:grpSpLocks/>
              </p:cNvGrpSpPr>
              <p:nvPr/>
            </p:nvGrpSpPr>
            <p:grpSpPr bwMode="auto">
              <a:xfrm>
                <a:off x="942" y="2554"/>
                <a:ext cx="1056" cy="269"/>
                <a:chOff x="942" y="2869"/>
                <a:chExt cx="1056" cy="269"/>
              </a:xfrm>
            </p:grpSpPr>
            <p:sp>
              <p:nvSpPr>
                <p:cNvPr id="30" name="AutoShape 21"/>
                <p:cNvSpPr>
                  <a:spLocks noChangeArrowheads="1"/>
                </p:cNvSpPr>
                <p:nvPr/>
              </p:nvSpPr>
              <p:spPr bwMode="auto">
                <a:xfrm rot="-5400000">
                  <a:off x="1447" y="2588"/>
                  <a:ext cx="45" cy="1056"/>
                </a:xfrm>
                <a:prstGeom prst="moon">
                  <a:avLst>
                    <a:gd name="adj" fmla="val 87500"/>
                  </a:avLst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  <p:sp>
              <p:nvSpPr>
                <p:cNvPr id="31" name="AutoShape 22"/>
                <p:cNvSpPr>
                  <a:spLocks noChangeArrowheads="1"/>
                </p:cNvSpPr>
                <p:nvPr/>
              </p:nvSpPr>
              <p:spPr bwMode="auto">
                <a:xfrm>
                  <a:off x="942" y="2869"/>
                  <a:ext cx="1056" cy="235"/>
                </a:xfrm>
                <a:prstGeom prst="roundRect">
                  <a:avLst>
                    <a:gd name="adj" fmla="val 10120"/>
                  </a:avLst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947" y="2452"/>
                <a:ext cx="1056" cy="336"/>
                <a:chOff x="960" y="1248"/>
                <a:chExt cx="3600" cy="960"/>
              </a:xfrm>
            </p:grpSpPr>
            <p:sp>
              <p:nvSpPr>
                <p:cNvPr id="25" name="AutoShape 24"/>
                <p:cNvSpPr>
                  <a:spLocks noChangeArrowheads="1"/>
                </p:cNvSpPr>
                <p:nvPr/>
              </p:nvSpPr>
              <p:spPr bwMode="auto">
                <a:xfrm>
                  <a:off x="960" y="1392"/>
                  <a:ext cx="3600" cy="67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  <p:sp>
              <p:nvSpPr>
                <p:cNvPr id="26" name="AutoShape 25"/>
                <p:cNvSpPr>
                  <a:spLocks noChangeArrowheads="1"/>
                </p:cNvSpPr>
                <p:nvPr/>
              </p:nvSpPr>
              <p:spPr bwMode="auto">
                <a:xfrm>
                  <a:off x="2496" y="1248"/>
                  <a:ext cx="528" cy="288"/>
                </a:xfrm>
                <a:prstGeom prst="roundRect">
                  <a:avLst>
                    <a:gd name="adj" fmla="val 47222"/>
                  </a:avLst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  <p:sp>
              <p:nvSpPr>
                <p:cNvPr id="27" name="AutoShape 26"/>
                <p:cNvSpPr>
                  <a:spLocks noChangeArrowheads="1"/>
                </p:cNvSpPr>
                <p:nvPr/>
              </p:nvSpPr>
              <p:spPr bwMode="auto">
                <a:xfrm rot="-5400000">
                  <a:off x="2695" y="344"/>
                  <a:ext cx="129" cy="3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  <p:sp>
              <p:nvSpPr>
                <p:cNvPr id="29" name="AutoShape 27"/>
                <p:cNvSpPr>
                  <a:spLocks noChangeArrowheads="1"/>
                </p:cNvSpPr>
                <p:nvPr/>
              </p:nvSpPr>
              <p:spPr bwMode="auto">
                <a:xfrm>
                  <a:off x="960" y="1440"/>
                  <a:ext cx="3600" cy="672"/>
                </a:xfrm>
                <a:prstGeom prst="roundRect">
                  <a:avLst>
                    <a:gd name="adj" fmla="val 10120"/>
                  </a:avLst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200"/>
                </a:p>
              </p:txBody>
            </p:sp>
          </p:grpSp>
        </p:grpSp>
        <p:sp>
          <p:nvSpPr>
            <p:cNvPr id="37" name="Freeform 12"/>
            <p:cNvSpPr>
              <a:spLocks/>
            </p:cNvSpPr>
            <p:nvPr/>
          </p:nvSpPr>
          <p:spPr bwMode="auto">
            <a:xfrm flipV="1">
              <a:off x="5434876" y="2748324"/>
              <a:ext cx="740034" cy="133686"/>
            </a:xfrm>
            <a:custGeom>
              <a:avLst/>
              <a:gdLst>
                <a:gd name="T0" fmla="*/ 2147483647 w 918"/>
                <a:gd name="T1" fmla="*/ 0 h 1871"/>
                <a:gd name="T2" fmla="*/ 2147483647 w 918"/>
                <a:gd name="T3" fmla="*/ 2147483647 h 1871"/>
                <a:gd name="T4" fmla="*/ 2147483647 w 918"/>
                <a:gd name="T5" fmla="*/ 2147483647 h 1871"/>
                <a:gd name="T6" fmla="*/ 0 60000 65536"/>
                <a:gd name="T7" fmla="*/ 0 60000 65536"/>
                <a:gd name="T8" fmla="*/ 0 60000 65536"/>
                <a:gd name="T9" fmla="*/ 0 w 918"/>
                <a:gd name="T10" fmla="*/ 0 h 1871"/>
                <a:gd name="T11" fmla="*/ 918 w 918"/>
                <a:gd name="T12" fmla="*/ 1871 h 1871"/>
                <a:gd name="connsiteX0" fmla="*/ 0 w 28069"/>
                <a:gd name="connsiteY0" fmla="*/ 5303 h 5369"/>
                <a:gd name="connsiteX1" fmla="*/ 19736 w 28069"/>
                <a:gd name="connsiteY1" fmla="*/ 241 h 5369"/>
                <a:gd name="connsiteX2" fmla="*/ 28069 w 28069"/>
                <a:gd name="connsiteY2" fmla="*/ 5142 h 5369"/>
                <a:gd name="connsiteX0" fmla="*/ 0 w 10000"/>
                <a:gd name="connsiteY0" fmla="*/ 9856 h 10118"/>
                <a:gd name="connsiteX1" fmla="*/ 7031 w 10000"/>
                <a:gd name="connsiteY1" fmla="*/ 428 h 10118"/>
                <a:gd name="connsiteX2" fmla="*/ 10000 w 10000"/>
                <a:gd name="connsiteY2" fmla="*/ 9556 h 10118"/>
                <a:gd name="connsiteX0" fmla="*/ 0 w 10000"/>
                <a:gd name="connsiteY0" fmla="*/ 300 h 300"/>
                <a:gd name="connsiteX1" fmla="*/ 10000 w 10000"/>
                <a:gd name="connsiteY1" fmla="*/ 0 h 300"/>
                <a:gd name="connsiteX0" fmla="*/ 0 w 6490"/>
                <a:gd name="connsiteY0" fmla="*/ 3180 h 3180"/>
                <a:gd name="connsiteX1" fmla="*/ 6490 w 6490"/>
                <a:gd name="connsiteY1" fmla="*/ 0 h 3180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3"/>
                <a:gd name="connsiteX1" fmla="*/ 4775 w 10000"/>
                <a:gd name="connsiteY1" fmla="*/ 150511 h 150513"/>
                <a:gd name="connsiteX2" fmla="*/ 10000 w 10000"/>
                <a:gd name="connsiteY2" fmla="*/ 0 h 15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50513">
                  <a:moveTo>
                    <a:pt x="0" y="10000"/>
                  </a:moveTo>
                  <a:cubicBezTo>
                    <a:pt x="1993" y="108312"/>
                    <a:pt x="3050" y="150859"/>
                    <a:pt x="4775" y="150511"/>
                  </a:cubicBezTo>
                  <a:cubicBezTo>
                    <a:pt x="6606" y="147526"/>
                    <a:pt x="8258" y="50170"/>
                    <a:pt x="1000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426989" y="4147906"/>
            <a:ext cx="3717011" cy="1200329"/>
            <a:chOff x="5426989" y="4147906"/>
            <a:chExt cx="3717011" cy="1200329"/>
          </a:xfrm>
        </p:grpSpPr>
        <p:sp>
          <p:nvSpPr>
            <p:cNvPr id="38" name="Freeform 12"/>
            <p:cNvSpPr>
              <a:spLocks/>
            </p:cNvSpPr>
            <p:nvPr/>
          </p:nvSpPr>
          <p:spPr bwMode="auto">
            <a:xfrm flipV="1">
              <a:off x="5426989" y="4790754"/>
              <a:ext cx="740034" cy="133686"/>
            </a:xfrm>
            <a:custGeom>
              <a:avLst/>
              <a:gdLst>
                <a:gd name="T0" fmla="*/ 2147483647 w 918"/>
                <a:gd name="T1" fmla="*/ 0 h 1871"/>
                <a:gd name="T2" fmla="*/ 2147483647 w 918"/>
                <a:gd name="T3" fmla="*/ 2147483647 h 1871"/>
                <a:gd name="T4" fmla="*/ 2147483647 w 918"/>
                <a:gd name="T5" fmla="*/ 2147483647 h 1871"/>
                <a:gd name="T6" fmla="*/ 0 60000 65536"/>
                <a:gd name="T7" fmla="*/ 0 60000 65536"/>
                <a:gd name="T8" fmla="*/ 0 60000 65536"/>
                <a:gd name="T9" fmla="*/ 0 w 918"/>
                <a:gd name="T10" fmla="*/ 0 h 1871"/>
                <a:gd name="T11" fmla="*/ 918 w 918"/>
                <a:gd name="T12" fmla="*/ 1871 h 1871"/>
                <a:gd name="connsiteX0" fmla="*/ 0 w 28069"/>
                <a:gd name="connsiteY0" fmla="*/ 5303 h 5369"/>
                <a:gd name="connsiteX1" fmla="*/ 19736 w 28069"/>
                <a:gd name="connsiteY1" fmla="*/ 241 h 5369"/>
                <a:gd name="connsiteX2" fmla="*/ 28069 w 28069"/>
                <a:gd name="connsiteY2" fmla="*/ 5142 h 5369"/>
                <a:gd name="connsiteX0" fmla="*/ 0 w 10000"/>
                <a:gd name="connsiteY0" fmla="*/ 9856 h 10118"/>
                <a:gd name="connsiteX1" fmla="*/ 7031 w 10000"/>
                <a:gd name="connsiteY1" fmla="*/ 428 h 10118"/>
                <a:gd name="connsiteX2" fmla="*/ 10000 w 10000"/>
                <a:gd name="connsiteY2" fmla="*/ 9556 h 10118"/>
                <a:gd name="connsiteX0" fmla="*/ 0 w 10000"/>
                <a:gd name="connsiteY0" fmla="*/ 300 h 300"/>
                <a:gd name="connsiteX1" fmla="*/ 10000 w 10000"/>
                <a:gd name="connsiteY1" fmla="*/ 0 h 300"/>
                <a:gd name="connsiteX0" fmla="*/ 0 w 6490"/>
                <a:gd name="connsiteY0" fmla="*/ 3180 h 3180"/>
                <a:gd name="connsiteX1" fmla="*/ 6490 w 6490"/>
                <a:gd name="connsiteY1" fmla="*/ 0 h 3180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3"/>
                <a:gd name="connsiteX1" fmla="*/ 4775 w 10000"/>
                <a:gd name="connsiteY1" fmla="*/ 150511 h 150513"/>
                <a:gd name="connsiteX2" fmla="*/ 10000 w 10000"/>
                <a:gd name="connsiteY2" fmla="*/ 0 h 15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50513">
                  <a:moveTo>
                    <a:pt x="0" y="10000"/>
                  </a:moveTo>
                  <a:cubicBezTo>
                    <a:pt x="1993" y="108312"/>
                    <a:pt x="3050" y="150859"/>
                    <a:pt x="4775" y="150511"/>
                  </a:cubicBezTo>
                  <a:cubicBezTo>
                    <a:pt x="6606" y="147526"/>
                    <a:pt x="8258" y="50170"/>
                    <a:pt x="1000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6174910" y="4147906"/>
              <a:ext cx="296909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 smtClean="0"/>
                <a:t>Rainures souples à un endroit, rigides à un autre. </a:t>
              </a:r>
            </a:p>
            <a:p>
              <a:r>
                <a:rPr lang="fr-FR" altLang="fr-FR" sz="1200" dirty="0" smtClean="0"/>
                <a:t>Rainures souples à un instant, rigides à un autre – soit imaginer un mécanisme qui rigidifie ou assouplit. </a:t>
              </a:r>
            </a:p>
            <a:p>
              <a:pPr eaLnBrk="1" hangingPunct="1"/>
              <a:r>
                <a:rPr lang="fr-FR" altLang="fr-FR" sz="1200" dirty="0" smtClean="0"/>
                <a:t>2 types de rainures.</a:t>
              </a:r>
              <a:endParaRPr lang="fr-FR" altLang="fr-FR" sz="1200" dirty="0"/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2699548" y="1181777"/>
            <a:ext cx="2893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smtClean="0"/>
              <a:t>Mes enfants accèdent difficilement à l’interrupteur, trop haut pour eux</a:t>
            </a:r>
            <a:endParaRPr lang="fr-FR" altLang="fr-FR" sz="1200" dirty="0"/>
          </a:p>
        </p:txBody>
      </p:sp>
      <p:grpSp>
        <p:nvGrpSpPr>
          <p:cNvPr id="3" name="Groupe 2"/>
          <p:cNvGrpSpPr/>
          <p:nvPr/>
        </p:nvGrpSpPr>
        <p:grpSpPr>
          <a:xfrm>
            <a:off x="5426989" y="1089443"/>
            <a:ext cx="3646248" cy="646331"/>
            <a:chOff x="5426989" y="1089443"/>
            <a:chExt cx="3646248" cy="646331"/>
          </a:xfrm>
        </p:grpSpPr>
        <p:sp>
          <p:nvSpPr>
            <p:cNvPr id="41" name="Freeform 12"/>
            <p:cNvSpPr>
              <a:spLocks/>
            </p:cNvSpPr>
            <p:nvPr/>
          </p:nvSpPr>
          <p:spPr bwMode="auto">
            <a:xfrm flipV="1">
              <a:off x="5426989" y="1324927"/>
              <a:ext cx="740034" cy="133686"/>
            </a:xfrm>
            <a:custGeom>
              <a:avLst/>
              <a:gdLst>
                <a:gd name="T0" fmla="*/ 2147483647 w 918"/>
                <a:gd name="T1" fmla="*/ 0 h 1871"/>
                <a:gd name="T2" fmla="*/ 2147483647 w 918"/>
                <a:gd name="T3" fmla="*/ 2147483647 h 1871"/>
                <a:gd name="T4" fmla="*/ 2147483647 w 918"/>
                <a:gd name="T5" fmla="*/ 2147483647 h 1871"/>
                <a:gd name="T6" fmla="*/ 0 60000 65536"/>
                <a:gd name="T7" fmla="*/ 0 60000 65536"/>
                <a:gd name="T8" fmla="*/ 0 60000 65536"/>
                <a:gd name="T9" fmla="*/ 0 w 918"/>
                <a:gd name="T10" fmla="*/ 0 h 1871"/>
                <a:gd name="T11" fmla="*/ 918 w 918"/>
                <a:gd name="T12" fmla="*/ 1871 h 1871"/>
                <a:gd name="connsiteX0" fmla="*/ 0 w 28069"/>
                <a:gd name="connsiteY0" fmla="*/ 5303 h 5369"/>
                <a:gd name="connsiteX1" fmla="*/ 19736 w 28069"/>
                <a:gd name="connsiteY1" fmla="*/ 241 h 5369"/>
                <a:gd name="connsiteX2" fmla="*/ 28069 w 28069"/>
                <a:gd name="connsiteY2" fmla="*/ 5142 h 5369"/>
                <a:gd name="connsiteX0" fmla="*/ 0 w 10000"/>
                <a:gd name="connsiteY0" fmla="*/ 9856 h 10118"/>
                <a:gd name="connsiteX1" fmla="*/ 7031 w 10000"/>
                <a:gd name="connsiteY1" fmla="*/ 428 h 10118"/>
                <a:gd name="connsiteX2" fmla="*/ 10000 w 10000"/>
                <a:gd name="connsiteY2" fmla="*/ 9556 h 10118"/>
                <a:gd name="connsiteX0" fmla="*/ 0 w 10000"/>
                <a:gd name="connsiteY0" fmla="*/ 300 h 300"/>
                <a:gd name="connsiteX1" fmla="*/ 10000 w 10000"/>
                <a:gd name="connsiteY1" fmla="*/ 0 h 300"/>
                <a:gd name="connsiteX0" fmla="*/ 0 w 6490"/>
                <a:gd name="connsiteY0" fmla="*/ 3180 h 3180"/>
                <a:gd name="connsiteX1" fmla="*/ 6490 w 6490"/>
                <a:gd name="connsiteY1" fmla="*/ 0 h 3180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3"/>
                <a:gd name="connsiteX1" fmla="*/ 4775 w 10000"/>
                <a:gd name="connsiteY1" fmla="*/ 150511 h 150513"/>
                <a:gd name="connsiteX2" fmla="*/ 10000 w 10000"/>
                <a:gd name="connsiteY2" fmla="*/ 0 h 15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50513">
                  <a:moveTo>
                    <a:pt x="0" y="10000"/>
                  </a:moveTo>
                  <a:cubicBezTo>
                    <a:pt x="1993" y="108312"/>
                    <a:pt x="3050" y="150859"/>
                    <a:pt x="4775" y="150511"/>
                  </a:cubicBezTo>
                  <a:cubicBezTo>
                    <a:pt x="6606" y="147526"/>
                    <a:pt x="8258" y="50170"/>
                    <a:pt x="1000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6179858" y="1089443"/>
              <a:ext cx="28933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 dirty="0" smtClean="0"/>
                <a:t>/ espace … Forme de l’interrupteur ?</a:t>
              </a:r>
            </a:p>
            <a:p>
              <a:pPr eaLnBrk="1" hangingPunct="1"/>
              <a:r>
                <a:rPr lang="fr-FR" altLang="fr-FR" sz="1200" dirty="0" smtClean="0"/>
                <a:t>Interrupteur déplaçable</a:t>
              </a:r>
            </a:p>
            <a:p>
              <a:pPr eaLnBrk="1" hangingPunct="1"/>
              <a:r>
                <a:rPr lang="fr-FR" altLang="fr-FR" sz="1200" dirty="0" smtClean="0"/>
                <a:t>2 interrupteurs</a:t>
              </a:r>
              <a:endParaRPr lang="fr-FR" altLang="fr-FR" sz="1200" dirty="0"/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248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re 1"/>
          <p:cNvSpPr txBox="1">
            <a:spLocks/>
          </p:cNvSpPr>
          <p:nvPr/>
        </p:nvSpPr>
        <p:spPr bwMode="auto">
          <a:xfrm>
            <a:off x="2699792" y="86519"/>
            <a:ext cx="6172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kern="0" dirty="0" smtClean="0">
                <a:cs typeface="Arial" panose="020B0604020202020204" pitchFamily="34" charset="0"/>
              </a:rPr>
              <a:t>TRIZ : un ensemble d’outils et de concepts</a:t>
            </a:r>
          </a:p>
        </p:txBody>
      </p:sp>
      <p:sp>
        <p:nvSpPr>
          <p:cNvPr id="68" name="Ellipse 67"/>
          <p:cNvSpPr/>
          <p:nvPr/>
        </p:nvSpPr>
        <p:spPr>
          <a:xfrm>
            <a:off x="4858114" y="2596166"/>
            <a:ext cx="1380696" cy="91440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TRIZ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60351" y="1287470"/>
            <a:ext cx="1127462" cy="5979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Lois statiques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67403" y="4192719"/>
            <a:ext cx="1338894" cy="7999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Lois d’évolution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+ 9 écrans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93260" y="3558137"/>
            <a:ext cx="1407110" cy="9051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Principes de séparation </a:t>
            </a:r>
            <a:r>
              <a:rPr lang="fr-FR" sz="1100" dirty="0" smtClean="0">
                <a:solidFill>
                  <a:schemeClr val="tx1"/>
                </a:solidFill>
              </a:rPr>
              <a:t>(Contradictions physiques)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53241" y="4224517"/>
            <a:ext cx="1407110" cy="7999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Résolution idéale des problèmes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29740" y="2819048"/>
            <a:ext cx="1407110" cy="7999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Modèles champs substances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81248" y="1081083"/>
            <a:ext cx="1666810" cy="7999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Autres outils : MMC, STC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73159" y="2284327"/>
            <a:ext cx="1407110" cy="7999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40 principes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(Contradictions techniques)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763532" y="1263536"/>
            <a:ext cx="1355707" cy="7999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 algorithme ARIZ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764975" y="1282007"/>
            <a:ext cx="1127462" cy="59794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Lois statiques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05113" y="4191063"/>
            <a:ext cx="1482912" cy="7999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Lois d’évolution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+ 9 écrans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34364" y="2814686"/>
            <a:ext cx="1407110" cy="7999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Modèles champs substances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576624" y="1080196"/>
            <a:ext cx="1666810" cy="7999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Autres outils : MMC, STC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768156" y="1257499"/>
            <a:ext cx="1355707" cy="7999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 algorithme ARIZ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785225" y="5512477"/>
            <a:ext cx="381000" cy="216959"/>
          </a:xfrm>
        </p:spPr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20" name="ZoneTexte 14"/>
          <p:cNvSpPr txBox="1"/>
          <p:nvPr/>
        </p:nvSpPr>
        <p:spPr>
          <a:xfrm>
            <a:off x="352334" y="378431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0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686733" y="56230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Contradictions (2)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41252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771800" y="697260"/>
            <a:ext cx="264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notion centrale de TRIZ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71800" y="1129308"/>
            <a:ext cx="6408712" cy="2808312"/>
            <a:chOff x="2771800" y="1129308"/>
            <a:chExt cx="6408712" cy="2808312"/>
          </a:xfrm>
        </p:grpSpPr>
        <p:sp>
          <p:nvSpPr>
            <p:cNvPr id="43" name="ZoneTexte 42"/>
            <p:cNvSpPr txBox="1"/>
            <p:nvPr/>
          </p:nvSpPr>
          <p:spPr>
            <a:xfrm>
              <a:off x="2771800" y="1129308"/>
              <a:ext cx="6228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Contradiction « </a:t>
              </a:r>
              <a:r>
                <a:rPr lang="fr-FR" b="1" dirty="0" smtClean="0"/>
                <a:t>technique </a:t>
              </a:r>
              <a:r>
                <a:rPr lang="fr-FR" dirty="0" smtClean="0"/>
                <a:t>» : on ne sait pas obtenir </a:t>
              </a:r>
              <a:r>
                <a:rPr lang="fr-FR" b="1" dirty="0" smtClean="0"/>
                <a:t>2 effets </a:t>
              </a:r>
              <a:endParaRPr lang="fr-FR" b="1" dirty="0"/>
            </a:p>
          </p:txBody>
        </p:sp>
        <p:sp>
          <p:nvSpPr>
            <p:cNvPr id="44" name="Flèche à angle droit 43"/>
            <p:cNvSpPr/>
            <p:nvPr/>
          </p:nvSpPr>
          <p:spPr>
            <a:xfrm rot="5400000">
              <a:off x="3299456" y="1438451"/>
              <a:ext cx="286875" cy="408404"/>
            </a:xfrm>
            <a:prstGeom prst="bentUpArrow">
              <a:avLst>
                <a:gd name="adj1" fmla="val 16505"/>
                <a:gd name="adj2" fmla="val 25000"/>
                <a:gd name="adj3" fmla="val 31068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779913" y="1491089"/>
              <a:ext cx="5112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39, Matrice, 40. Facile, magique</a:t>
              </a:r>
            </a:p>
            <a:p>
              <a:r>
                <a:rPr lang="fr-FR" dirty="0" smtClean="0"/>
                <a:t>		… et sans analyse des causes</a:t>
              </a:r>
              <a:endParaRPr lang="fr-FR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2771800" y="2305243"/>
              <a:ext cx="6408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Contradiction « </a:t>
              </a:r>
              <a:r>
                <a:rPr lang="fr-FR" b="1" dirty="0" smtClean="0"/>
                <a:t>physique</a:t>
              </a:r>
              <a:r>
                <a:rPr lang="fr-FR" dirty="0" smtClean="0"/>
                <a:t> » : </a:t>
              </a:r>
              <a:r>
                <a:rPr lang="fr-FR" b="1" dirty="0" smtClean="0"/>
                <a:t>une</a:t>
              </a:r>
              <a:r>
                <a:rPr lang="fr-FR" dirty="0" smtClean="0"/>
                <a:t> même cause devrait être </a:t>
              </a:r>
              <a:r>
                <a:rPr lang="fr-FR" b="1" dirty="0" smtClean="0"/>
                <a:t>X et Y</a:t>
              </a:r>
              <a:r>
                <a:rPr lang="fr-FR" dirty="0" smtClean="0"/>
                <a:t>…</a:t>
              </a:r>
              <a:endParaRPr lang="fr-FR" dirty="0"/>
            </a:p>
          </p:txBody>
        </p:sp>
        <p:sp>
          <p:nvSpPr>
            <p:cNvPr id="47" name="Flèche à angle droit 46"/>
            <p:cNvSpPr/>
            <p:nvPr/>
          </p:nvSpPr>
          <p:spPr>
            <a:xfrm rot="5400000">
              <a:off x="3328062" y="2684653"/>
              <a:ext cx="286875" cy="408404"/>
            </a:xfrm>
            <a:prstGeom prst="bentUpArrow">
              <a:avLst>
                <a:gd name="adj1" fmla="val 16505"/>
                <a:gd name="adj2" fmla="val 25000"/>
                <a:gd name="adj3" fmla="val 31068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3779913" y="2737291"/>
              <a:ext cx="5112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11 </a:t>
              </a:r>
              <a:r>
                <a:rPr lang="fr-FR" dirty="0" smtClean="0">
                  <a:sym typeface="Wingdings" panose="05000000000000000000" pitchFamily="2" charset="2"/>
                </a:rPr>
                <a:t> 3 principes de séparation</a:t>
              </a:r>
              <a:endParaRPr lang="fr-FR" dirty="0" smtClean="0"/>
            </a:p>
            <a:p>
              <a:r>
                <a:rPr lang="fr-FR" dirty="0" smtClean="0"/>
                <a:t>		… Après analyse des causes</a:t>
              </a:r>
            </a:p>
            <a:p>
              <a:r>
                <a:rPr lang="fr-FR" dirty="0"/>
                <a:t>	</a:t>
              </a:r>
              <a:r>
                <a:rPr lang="fr-FR" dirty="0" smtClean="0"/>
                <a:t>	… Logique</a:t>
              </a:r>
            </a:p>
            <a:p>
              <a:r>
                <a:rPr lang="fr-FR" dirty="0"/>
                <a:t>	</a:t>
              </a:r>
              <a:r>
                <a:rPr lang="fr-FR" dirty="0" smtClean="0"/>
                <a:t>	… Systématique</a:t>
              </a:r>
              <a:endParaRPr lang="fr-FR" dirty="0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2721257" y="4008462"/>
            <a:ext cx="4154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Proposition</a:t>
            </a:r>
            <a:r>
              <a:rPr lang="fr-FR" dirty="0" smtClean="0"/>
              <a:t> : </a:t>
            </a:r>
          </a:p>
          <a:p>
            <a:r>
              <a:rPr lang="fr-FR" sz="1400" dirty="0" smtClean="0"/>
              <a:t>Prendre un objet</a:t>
            </a:r>
          </a:p>
          <a:p>
            <a:r>
              <a:rPr lang="fr-FR" sz="1400" dirty="0" smtClean="0"/>
              <a:t>Lister TOUS les paramètres-causes</a:t>
            </a:r>
          </a:p>
          <a:p>
            <a:r>
              <a:rPr lang="fr-FR" sz="1400" dirty="0" smtClean="0"/>
              <a:t>Sélectionner les seuls paramètres contradictoires</a:t>
            </a:r>
          </a:p>
          <a:p>
            <a:r>
              <a:rPr lang="fr-FR" sz="1400" dirty="0" smtClean="0"/>
              <a:t>Appliquer systématiquement les 3 principes.</a:t>
            </a:r>
            <a:endParaRPr lang="fr-FR" sz="1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6732240" y="4573035"/>
            <a:ext cx="2189847" cy="369332"/>
            <a:chOff x="6732240" y="4573035"/>
            <a:chExt cx="2189847" cy="369332"/>
          </a:xfrm>
        </p:grpSpPr>
        <p:sp>
          <p:nvSpPr>
            <p:cNvPr id="50" name="Freeform 12"/>
            <p:cNvSpPr>
              <a:spLocks/>
            </p:cNvSpPr>
            <p:nvPr/>
          </p:nvSpPr>
          <p:spPr bwMode="auto">
            <a:xfrm flipV="1">
              <a:off x="6732240" y="4624015"/>
              <a:ext cx="740034" cy="133686"/>
            </a:xfrm>
            <a:custGeom>
              <a:avLst/>
              <a:gdLst>
                <a:gd name="T0" fmla="*/ 2147483647 w 918"/>
                <a:gd name="T1" fmla="*/ 0 h 1871"/>
                <a:gd name="T2" fmla="*/ 2147483647 w 918"/>
                <a:gd name="T3" fmla="*/ 2147483647 h 1871"/>
                <a:gd name="T4" fmla="*/ 2147483647 w 918"/>
                <a:gd name="T5" fmla="*/ 2147483647 h 1871"/>
                <a:gd name="T6" fmla="*/ 0 60000 65536"/>
                <a:gd name="T7" fmla="*/ 0 60000 65536"/>
                <a:gd name="T8" fmla="*/ 0 60000 65536"/>
                <a:gd name="T9" fmla="*/ 0 w 918"/>
                <a:gd name="T10" fmla="*/ 0 h 1871"/>
                <a:gd name="T11" fmla="*/ 918 w 918"/>
                <a:gd name="T12" fmla="*/ 1871 h 1871"/>
                <a:gd name="connsiteX0" fmla="*/ 0 w 28069"/>
                <a:gd name="connsiteY0" fmla="*/ 5303 h 5369"/>
                <a:gd name="connsiteX1" fmla="*/ 19736 w 28069"/>
                <a:gd name="connsiteY1" fmla="*/ 241 h 5369"/>
                <a:gd name="connsiteX2" fmla="*/ 28069 w 28069"/>
                <a:gd name="connsiteY2" fmla="*/ 5142 h 5369"/>
                <a:gd name="connsiteX0" fmla="*/ 0 w 10000"/>
                <a:gd name="connsiteY0" fmla="*/ 9856 h 10118"/>
                <a:gd name="connsiteX1" fmla="*/ 7031 w 10000"/>
                <a:gd name="connsiteY1" fmla="*/ 428 h 10118"/>
                <a:gd name="connsiteX2" fmla="*/ 10000 w 10000"/>
                <a:gd name="connsiteY2" fmla="*/ 9556 h 10118"/>
                <a:gd name="connsiteX0" fmla="*/ 0 w 10000"/>
                <a:gd name="connsiteY0" fmla="*/ 300 h 300"/>
                <a:gd name="connsiteX1" fmla="*/ 10000 w 10000"/>
                <a:gd name="connsiteY1" fmla="*/ 0 h 300"/>
                <a:gd name="connsiteX0" fmla="*/ 0 w 6490"/>
                <a:gd name="connsiteY0" fmla="*/ 3180 h 3180"/>
                <a:gd name="connsiteX1" fmla="*/ 6490 w 6490"/>
                <a:gd name="connsiteY1" fmla="*/ 0 h 3180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1"/>
                <a:gd name="connsiteX1" fmla="*/ 4775 w 10000"/>
                <a:gd name="connsiteY1" fmla="*/ 150511 h 150511"/>
                <a:gd name="connsiteX2" fmla="*/ 10000 w 10000"/>
                <a:gd name="connsiteY2" fmla="*/ 0 h 150511"/>
                <a:gd name="connsiteX0" fmla="*/ 0 w 10000"/>
                <a:gd name="connsiteY0" fmla="*/ 10000 h 150513"/>
                <a:gd name="connsiteX1" fmla="*/ 4775 w 10000"/>
                <a:gd name="connsiteY1" fmla="*/ 150511 h 150513"/>
                <a:gd name="connsiteX2" fmla="*/ 10000 w 10000"/>
                <a:gd name="connsiteY2" fmla="*/ 0 h 15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50513">
                  <a:moveTo>
                    <a:pt x="0" y="10000"/>
                  </a:moveTo>
                  <a:cubicBezTo>
                    <a:pt x="1993" y="108312"/>
                    <a:pt x="3050" y="150859"/>
                    <a:pt x="4775" y="150511"/>
                  </a:cubicBezTo>
                  <a:cubicBezTo>
                    <a:pt x="6606" y="147526"/>
                    <a:pt x="8258" y="50170"/>
                    <a:pt x="1000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7676486" y="4573035"/>
              <a:ext cx="1245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X idées : </a:t>
              </a: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265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 bwMode="auto">
          <a:xfrm>
            <a:off x="2792188" y="86519"/>
            <a:ext cx="6172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kern="0" dirty="0" smtClean="0">
                <a:cs typeface="Arial" panose="020B0604020202020204" pitchFamily="34" charset="0"/>
              </a:rPr>
              <a:t>Contenus du cours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2790469" y="1115120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FF5050"/>
              </a:gs>
              <a:gs pos="100000">
                <a:srgbClr val="FF0000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1 : 40 principes </a:t>
            </a:r>
          </a:p>
        </p:txBody>
      </p:sp>
      <p:sp>
        <p:nvSpPr>
          <p:cNvPr id="29" name="Forme libre 28"/>
          <p:cNvSpPr/>
          <p:nvPr/>
        </p:nvSpPr>
        <p:spPr>
          <a:xfrm>
            <a:off x="2771775" y="1719249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2 : Résolution Idéale 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3744163" y="2747507"/>
            <a:ext cx="5400000" cy="360000"/>
          </a:xfrm>
          <a:custGeom>
            <a:avLst/>
            <a:gdLst>
              <a:gd name="connsiteX0" fmla="*/ 0 w 4572263"/>
              <a:gd name="connsiteY0" fmla="*/ 0 h 609525"/>
              <a:gd name="connsiteX1" fmla="*/ 4572263 w 4572263"/>
              <a:gd name="connsiteY1" fmla="*/ 0 h 609525"/>
              <a:gd name="connsiteX2" fmla="*/ 4572263 w 4572263"/>
              <a:gd name="connsiteY2" fmla="*/ 609525 h 609525"/>
              <a:gd name="connsiteX3" fmla="*/ 0 w 4572263"/>
              <a:gd name="connsiteY3" fmla="*/ 609525 h 609525"/>
              <a:gd name="connsiteX4" fmla="*/ 0 w 457226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263" h="609525">
                <a:moveTo>
                  <a:pt x="0" y="0"/>
                </a:moveTo>
                <a:lnTo>
                  <a:pt x="4572263" y="0"/>
                </a:lnTo>
                <a:lnTo>
                  <a:pt x="457226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0000">
                <a:srgbClr val="00B050"/>
              </a:gs>
              <a:gs pos="100000">
                <a:srgbClr val="92D050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2.2 </a:t>
            </a:r>
            <a:r>
              <a:rPr lang="fr-CH" dirty="0">
                <a:sym typeface="Calibri" panose="020F0502020204030204" pitchFamily="34" charset="0"/>
              </a:rPr>
              <a:t>: Démarche et </a:t>
            </a:r>
            <a:r>
              <a:rPr lang="fr-CH" dirty="0" smtClean="0">
                <a:sym typeface="Calibri" panose="020F0502020204030204" pitchFamily="34" charset="0"/>
              </a:rPr>
              <a:t>exemples</a:t>
            </a:r>
            <a:endParaRPr lang="fr-CH" dirty="0">
              <a:sym typeface="Calibri" panose="020F0502020204030204" pitchFamily="34" charset="0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2737508" y="3171636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3 : Contradictions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3744162" y="3775765"/>
            <a:ext cx="5400000" cy="360000"/>
          </a:xfrm>
          <a:custGeom>
            <a:avLst/>
            <a:gdLst>
              <a:gd name="connsiteX0" fmla="*/ 0 w 4605389"/>
              <a:gd name="connsiteY0" fmla="*/ 0 h 609525"/>
              <a:gd name="connsiteX1" fmla="*/ 4605389 w 4605389"/>
              <a:gd name="connsiteY1" fmla="*/ 0 h 609525"/>
              <a:gd name="connsiteX2" fmla="*/ 4605389 w 4605389"/>
              <a:gd name="connsiteY2" fmla="*/ 609525 h 609525"/>
              <a:gd name="connsiteX3" fmla="*/ 0 w 4605389"/>
              <a:gd name="connsiteY3" fmla="*/ 609525 h 609525"/>
              <a:gd name="connsiteX4" fmla="*/ 0 w 4605389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389" h="609525">
                <a:moveTo>
                  <a:pt x="0" y="0"/>
                </a:moveTo>
                <a:lnTo>
                  <a:pt x="4605389" y="0"/>
                </a:lnTo>
                <a:lnTo>
                  <a:pt x="4605389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699FF"/>
              </a:gs>
              <a:gs pos="42000">
                <a:srgbClr val="9999FF"/>
              </a:gs>
              <a:gs pos="100000">
                <a:srgbClr val="6699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3.1 </a:t>
            </a:r>
            <a:r>
              <a:rPr lang="fr-CH" dirty="0">
                <a:sym typeface="Calibri" panose="020F0502020204030204" pitchFamily="34" charset="0"/>
              </a:rPr>
              <a:t>: Définitions et démarche</a:t>
            </a:r>
          </a:p>
        </p:txBody>
      </p:sp>
      <p:sp>
        <p:nvSpPr>
          <p:cNvPr id="33" name="Forme libre 32"/>
          <p:cNvSpPr/>
          <p:nvPr/>
        </p:nvSpPr>
        <p:spPr>
          <a:xfrm>
            <a:off x="2771775" y="4624023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>
            <a:gsLst>
              <a:gs pos="0">
                <a:srgbClr val="333333"/>
              </a:gs>
              <a:gs pos="51000">
                <a:srgbClr val="4D4D4D"/>
              </a:gs>
              <a:gs pos="100000">
                <a:srgbClr val="333333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4 : Synthèse</a:t>
            </a:r>
          </a:p>
        </p:txBody>
      </p:sp>
      <p:sp>
        <p:nvSpPr>
          <p:cNvPr id="34" name="Forme libre 33"/>
          <p:cNvSpPr/>
          <p:nvPr/>
        </p:nvSpPr>
        <p:spPr>
          <a:xfrm>
            <a:off x="3744162" y="4199894"/>
            <a:ext cx="5400000" cy="360000"/>
          </a:xfrm>
          <a:custGeom>
            <a:avLst/>
            <a:gdLst>
              <a:gd name="connsiteX0" fmla="*/ 0 w 4641555"/>
              <a:gd name="connsiteY0" fmla="*/ 0 h 609525"/>
              <a:gd name="connsiteX1" fmla="*/ 4641555 w 4641555"/>
              <a:gd name="connsiteY1" fmla="*/ 0 h 609525"/>
              <a:gd name="connsiteX2" fmla="*/ 4641555 w 4641555"/>
              <a:gd name="connsiteY2" fmla="*/ 609525 h 609525"/>
              <a:gd name="connsiteX3" fmla="*/ 0 w 4641555"/>
              <a:gd name="connsiteY3" fmla="*/ 609525 h 609525"/>
              <a:gd name="connsiteX4" fmla="*/ 0 w 4641555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555" h="609525">
                <a:moveTo>
                  <a:pt x="0" y="0"/>
                </a:moveTo>
                <a:lnTo>
                  <a:pt x="4641555" y="0"/>
                </a:lnTo>
                <a:lnTo>
                  <a:pt x="4641555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FF"/>
              </a:gs>
              <a:gs pos="51000">
                <a:srgbClr val="0066FF"/>
              </a:gs>
              <a:gs pos="100000">
                <a:srgbClr val="0000FF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3.2 </a:t>
            </a:r>
            <a:r>
              <a:rPr lang="fr-CH" dirty="0">
                <a:sym typeface="Calibri" panose="020F0502020204030204" pitchFamily="34" charset="0"/>
              </a:rPr>
              <a:t>: Principes de séparation et exemples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3728249" y="2323378"/>
            <a:ext cx="5400000" cy="360000"/>
          </a:xfrm>
          <a:custGeom>
            <a:avLst/>
            <a:gdLst>
              <a:gd name="connsiteX0" fmla="*/ 0 w 4627473"/>
              <a:gd name="connsiteY0" fmla="*/ 0 h 609525"/>
              <a:gd name="connsiteX1" fmla="*/ 4627473 w 4627473"/>
              <a:gd name="connsiteY1" fmla="*/ 0 h 609525"/>
              <a:gd name="connsiteX2" fmla="*/ 4627473 w 4627473"/>
              <a:gd name="connsiteY2" fmla="*/ 609525 h 609525"/>
              <a:gd name="connsiteX3" fmla="*/ 0 w 4627473"/>
              <a:gd name="connsiteY3" fmla="*/ 609525 h 609525"/>
              <a:gd name="connsiteX4" fmla="*/ 0 w 462747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473" h="609525">
                <a:moveTo>
                  <a:pt x="0" y="0"/>
                </a:moveTo>
                <a:lnTo>
                  <a:pt x="4627473" y="0"/>
                </a:lnTo>
                <a:lnTo>
                  <a:pt x="462747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9FF33"/>
              </a:gs>
              <a:gs pos="50000">
                <a:srgbClr val="CCFF33"/>
              </a:gs>
              <a:gs pos="100000">
                <a:srgbClr val="99FF33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2.1 : Origine des problèmes et objectifs du RIF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17917" y="1047009"/>
            <a:ext cx="6480720" cy="353868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578652" y="1137146"/>
            <a:ext cx="244827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Pristina" pitchFamily="66" charset="0"/>
              </a:rPr>
              <a:t>Sachez vous éloigner car, lorsque vous reviendrez à votre travail, votre jugement sera plus sûr. </a:t>
            </a:r>
            <a:endParaRPr lang="fr-FR" sz="1600" dirty="0">
              <a:solidFill>
                <a:prstClr val="black"/>
              </a:solidFill>
              <a:latin typeface="Pristina" pitchFamily="66" charset="0"/>
            </a:endParaRPr>
          </a:p>
          <a:p>
            <a:pPr algn="r"/>
            <a:r>
              <a:rPr lang="fr-FR" sz="1100" dirty="0" smtClean="0">
                <a:solidFill>
                  <a:prstClr val="black"/>
                </a:solidFill>
                <a:latin typeface="Pristina" pitchFamily="66" charset="0"/>
              </a:rPr>
              <a:t>L De Vinci</a:t>
            </a:r>
            <a:endParaRPr lang="fr-FR" dirty="0">
              <a:latin typeface="Pristina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16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Synthèse</a:t>
            </a:r>
            <a:endParaRPr lang="fr-FR" sz="2400" dirty="0"/>
          </a:p>
        </p:txBody>
      </p:sp>
      <p:sp>
        <p:nvSpPr>
          <p:cNvPr id="5" name="Ellipse 4"/>
          <p:cNvSpPr/>
          <p:nvPr/>
        </p:nvSpPr>
        <p:spPr>
          <a:xfrm>
            <a:off x="4858114" y="2596166"/>
            <a:ext cx="1380696" cy="91440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TRIZ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3260" y="3558137"/>
            <a:ext cx="1407110" cy="9051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Principes de séparation </a:t>
            </a:r>
            <a:r>
              <a:rPr lang="fr-FR" sz="1100" dirty="0" smtClean="0">
                <a:solidFill>
                  <a:schemeClr val="tx1"/>
                </a:solidFill>
              </a:rPr>
              <a:t>(Contradictions physiques)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3241" y="4224517"/>
            <a:ext cx="1407110" cy="7999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Résolution idéale des problèmes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159" y="2284327"/>
            <a:ext cx="1407110" cy="7999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40 principes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(Contradictions techniques)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64975" y="1282007"/>
            <a:ext cx="1127462" cy="59794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Lois statiques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05113" y="4191063"/>
            <a:ext cx="1482912" cy="7999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Lois d’évolution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+ 9 écrans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34364" y="2814686"/>
            <a:ext cx="1407110" cy="7999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Modèles champs substances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6624" y="1080196"/>
            <a:ext cx="1666810" cy="7999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Autres outils : MMC, STC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68156" y="1257499"/>
            <a:ext cx="1355707" cy="7999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 algorithme ARIZ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3528" y="33615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686415" y="420688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Des grilles d’analyse du fonctionnement d’un système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634364" y="5055284"/>
            <a:ext cx="317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Des grilles de lecture de l’évolution d’un système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691475" y="2199733"/>
            <a:ext cx="148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Un outils de synthèse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4749311" y="559187"/>
            <a:ext cx="148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Des « trucs » de créativité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666256" y="514010"/>
            <a:ext cx="148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Une méthode prescrite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99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/>
          <a:lstStyle/>
          <a:p>
            <a:r>
              <a:rPr lang="fr-FR" sz="2400" dirty="0" smtClean="0"/>
              <a:t>Synthèse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04478" y="37123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710926" y="913284"/>
            <a:ext cx="4444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TRIZ et les approches classiques de créativité.</a:t>
            </a:r>
          </a:p>
          <a:p>
            <a:r>
              <a:rPr lang="fr-FR" b="1" dirty="0" smtClean="0">
                <a:solidFill>
                  <a:srgbClr val="0000FF"/>
                </a:solidFill>
              </a:rPr>
              <a:t>Des points communs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710926" y="1910443"/>
            <a:ext cx="643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Créativité : </a:t>
            </a:r>
            <a:r>
              <a:rPr lang="fr-FR" b="1" dirty="0" smtClean="0">
                <a:solidFill>
                  <a:srgbClr val="0000FF"/>
                </a:solidFill>
              </a:rPr>
              <a:t>un processus. </a:t>
            </a:r>
            <a:r>
              <a:rPr lang="fr-FR" dirty="0" smtClean="0"/>
              <a:t>Cadrage, analyse, divergence puis concrétisation avec évaluation.</a:t>
            </a:r>
          </a:p>
          <a:p>
            <a:r>
              <a:rPr lang="fr-FR" dirty="0" smtClean="0"/>
              <a:t>On aide surtout pendant la </a:t>
            </a:r>
            <a:r>
              <a:rPr lang="fr-FR" b="1" dirty="0" smtClean="0">
                <a:solidFill>
                  <a:srgbClr val="0000FF"/>
                </a:solidFill>
              </a:rPr>
              <a:t>divergence</a:t>
            </a:r>
            <a:r>
              <a:rPr lang="fr-FR" dirty="0" smtClean="0"/>
              <a:t> / génération de concepts. (il faudra revenir sur l’analyse)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890" y="420688"/>
            <a:ext cx="1584176" cy="1446964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2699792" y="3250639"/>
            <a:ext cx="643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principes sont </a:t>
            </a:r>
            <a:r>
              <a:rPr lang="fr-FR" b="1" dirty="0" smtClean="0">
                <a:solidFill>
                  <a:srgbClr val="0000FF"/>
                </a:solidFill>
              </a:rPr>
              <a:t>analogues à des outils classiques </a:t>
            </a:r>
            <a:r>
              <a:rPr lang="fr-FR" dirty="0" smtClean="0"/>
              <a:t>(SCAMPER)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699791" y="3834685"/>
            <a:ext cx="643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Cohérent avec :</a:t>
            </a:r>
          </a:p>
          <a:p>
            <a:r>
              <a:rPr lang="fr-FR" dirty="0" smtClean="0"/>
              <a:t>L’importance à donner aux </a:t>
            </a:r>
            <a:r>
              <a:rPr lang="fr-FR" b="1" dirty="0" smtClean="0">
                <a:solidFill>
                  <a:srgbClr val="0000FF"/>
                </a:solidFill>
              </a:rPr>
              <a:t>représentations</a:t>
            </a:r>
            <a:r>
              <a:rPr lang="fr-FR" dirty="0" smtClean="0"/>
              <a:t> : systèmes, processus, cartographies des concepts… (</a:t>
            </a:r>
            <a:r>
              <a:rPr lang="fr-FR" dirty="0" err="1" smtClean="0"/>
              <a:t>Cf</a:t>
            </a:r>
            <a:r>
              <a:rPr lang="fr-FR" dirty="0" smtClean="0"/>
              <a:t> module préparatoire)</a:t>
            </a:r>
          </a:p>
          <a:p>
            <a:r>
              <a:rPr lang="fr-FR" dirty="0"/>
              <a:t>État </a:t>
            </a:r>
            <a:r>
              <a:rPr lang="fr-FR" dirty="0" smtClean="0"/>
              <a:t>général de la </a:t>
            </a:r>
            <a:r>
              <a:rPr lang="fr-FR" b="1" dirty="0" smtClean="0">
                <a:solidFill>
                  <a:srgbClr val="0000FF"/>
                </a:solidFill>
              </a:rPr>
              <a:t>personne créative </a:t>
            </a:r>
            <a:r>
              <a:rPr lang="fr-FR" dirty="0" smtClean="0"/>
              <a:t>(</a:t>
            </a:r>
            <a:r>
              <a:rPr lang="fr-FR" dirty="0" err="1" smtClean="0"/>
              <a:t>Cf</a:t>
            </a:r>
            <a:r>
              <a:rPr lang="fr-FR" dirty="0" smtClean="0"/>
              <a:t> module créativité)</a:t>
            </a:r>
          </a:p>
          <a:p>
            <a:r>
              <a:rPr lang="fr-FR" dirty="0" smtClean="0"/>
              <a:t>Le </a:t>
            </a:r>
            <a:r>
              <a:rPr lang="fr-FR" b="1" dirty="0" smtClean="0">
                <a:solidFill>
                  <a:srgbClr val="0000FF"/>
                </a:solidFill>
              </a:rPr>
              <a:t>management de la créativité </a:t>
            </a:r>
            <a:r>
              <a:rPr lang="fr-FR" dirty="0" smtClean="0"/>
              <a:t>lorsqu’elle est collective (transposer le module management d’équipe)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5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7" grpId="0"/>
      <p:bldP spid="4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/>
          <a:lstStyle/>
          <a:p>
            <a:r>
              <a:rPr lang="fr-FR" sz="2400" dirty="0" smtClean="0"/>
              <a:t>Synthèse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2710926" y="913284"/>
            <a:ext cx="4444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TRIZ et les approches classiques de créativité.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Des différences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710926" y="1835664"/>
            <a:ext cx="610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approche bien </a:t>
            </a:r>
            <a:r>
              <a:rPr lang="fr-FR" b="1" dirty="0" smtClean="0">
                <a:solidFill>
                  <a:srgbClr val="FF0000"/>
                </a:solidFill>
              </a:rPr>
              <a:t>plus analytique ou/et procédurale</a:t>
            </a:r>
            <a:r>
              <a:rPr lang="fr-FR" dirty="0" smtClean="0"/>
              <a:t>.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710927" y="2383966"/>
            <a:ext cx="643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Créativité = </a:t>
            </a:r>
            <a:r>
              <a:rPr lang="fr-FR" b="1" dirty="0" smtClean="0">
                <a:solidFill>
                  <a:srgbClr val="FF0000"/>
                </a:solidFill>
              </a:rPr>
              <a:t>application de routines </a:t>
            </a:r>
            <a:r>
              <a:rPr lang="fr-FR" dirty="0" smtClean="0"/>
              <a:t>de résolution</a:t>
            </a:r>
          </a:p>
          <a:p>
            <a:r>
              <a:rPr lang="fr-FR" dirty="0" smtClean="0"/>
              <a:t>C’est dérangeant ET rassurant à la fois.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759993" y="3145532"/>
            <a:ext cx="643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recherche de concepts y est canalisée </a:t>
            </a:r>
            <a:r>
              <a:rPr lang="fr-FR" dirty="0" smtClean="0"/>
              <a:t>(procédures, garde-fous…)</a:t>
            </a:r>
          </a:p>
          <a:p>
            <a:r>
              <a:rPr lang="fr-FR" dirty="0" smtClean="0"/>
              <a:t>Produire de belles solutions est plus important que d’en produire beaucoup (Sauf pour les 40).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890" y="420688"/>
            <a:ext cx="1584176" cy="144696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747439" y="4513684"/>
            <a:ext cx="6433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S’applique plus à de </a:t>
            </a:r>
            <a:r>
              <a:rPr lang="fr-FR" b="1" dirty="0" smtClean="0">
                <a:solidFill>
                  <a:srgbClr val="FF0000"/>
                </a:solidFill>
              </a:rPr>
              <a:t>la </a:t>
            </a:r>
            <a:r>
              <a:rPr lang="fr-FR" b="1" dirty="0" err="1" smtClean="0">
                <a:solidFill>
                  <a:srgbClr val="FF0000"/>
                </a:solidFill>
              </a:rPr>
              <a:t>re</a:t>
            </a:r>
            <a:r>
              <a:rPr lang="fr-FR" b="1" dirty="0" smtClean="0">
                <a:solidFill>
                  <a:srgbClr val="FF0000"/>
                </a:solidFill>
              </a:rPr>
              <a:t>-conception ou résolution créative de problèmes</a:t>
            </a:r>
            <a:r>
              <a:rPr lang="fr-FR" dirty="0" smtClean="0"/>
              <a:t> qu’à la créativité à partir de rien (feuille blanche / ex abrupto).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04478" y="37123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7" grpId="0"/>
      <p:bldP spid="48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/>
          <a:lstStyle/>
          <a:p>
            <a:r>
              <a:rPr lang="fr-FR" sz="2400" dirty="0" smtClean="0"/>
              <a:t>Conseils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89620" y="40723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710926" y="1489973"/>
            <a:ext cx="271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outil ou une méthode =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29905" y="4576400"/>
            <a:ext cx="329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Pratiquer, pratiquer, pratiquer, ….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32564" y="1148403"/>
            <a:ext cx="3538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</a:t>
            </a:r>
            <a:r>
              <a:rPr lang="fr-FR" b="1" dirty="0" smtClean="0"/>
              <a:t>avantages </a:t>
            </a:r>
          </a:p>
          <a:p>
            <a:r>
              <a:rPr lang="fr-FR" dirty="0" smtClean="0"/>
              <a:t>Des </a:t>
            </a:r>
            <a:r>
              <a:rPr lang="fr-FR" b="1" dirty="0" smtClean="0"/>
              <a:t>limites</a:t>
            </a:r>
          </a:p>
          <a:p>
            <a:r>
              <a:rPr lang="fr-FR" dirty="0" smtClean="0"/>
              <a:t>Des </a:t>
            </a:r>
            <a:r>
              <a:rPr lang="fr-FR" b="1" dirty="0" smtClean="0"/>
              <a:t>fonctions</a:t>
            </a:r>
          </a:p>
          <a:p>
            <a:r>
              <a:rPr lang="fr-FR" dirty="0" smtClean="0"/>
              <a:t>Des </a:t>
            </a:r>
            <a:r>
              <a:rPr lang="fr-FR" b="1" dirty="0" smtClean="0"/>
              <a:t>conditions</a:t>
            </a:r>
            <a:r>
              <a:rPr lang="fr-FR" dirty="0" smtClean="0"/>
              <a:t> pour son application</a:t>
            </a:r>
            <a:endParaRPr lang="fr-FR" dirty="0"/>
          </a:p>
        </p:txBody>
      </p:sp>
      <p:sp>
        <p:nvSpPr>
          <p:cNvPr id="13" name="AutoShape 8"/>
          <p:cNvSpPr>
            <a:spLocks/>
          </p:cNvSpPr>
          <p:nvPr/>
        </p:nvSpPr>
        <p:spPr bwMode="auto">
          <a:xfrm flipH="1">
            <a:off x="5436096" y="1220758"/>
            <a:ext cx="196468" cy="998587"/>
          </a:xfrm>
          <a:prstGeom prst="rightBrace">
            <a:avLst>
              <a:gd name="adj1" fmla="val 33425"/>
              <a:gd name="adj2" fmla="val 50000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400"/>
          </a:p>
        </p:txBody>
      </p:sp>
      <p:sp>
        <p:nvSpPr>
          <p:cNvPr id="14" name="ZoneTexte 13"/>
          <p:cNvSpPr txBox="1"/>
          <p:nvPr/>
        </p:nvSpPr>
        <p:spPr>
          <a:xfrm>
            <a:off x="2710927" y="3289548"/>
            <a:ext cx="6181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Créativité</a:t>
            </a:r>
            <a:r>
              <a:rPr lang="fr-FR" sz="1600" dirty="0" smtClean="0"/>
              <a:t> </a:t>
            </a:r>
            <a:r>
              <a:rPr lang="fr-FR" sz="1400" dirty="0" smtClean="0"/>
              <a:t>= connaissances du domaine + méthodes + outils + état d’esprit + interactions entre personnes + représentations (et décalage du regard) + acharnement + ….. + chance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10927" y="2591416"/>
            <a:ext cx="61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n’y a p</a:t>
            </a:r>
            <a:r>
              <a:rPr lang="fr-FR" b="1" dirty="0" smtClean="0"/>
              <a:t>as de méthode magique </a:t>
            </a:r>
            <a:r>
              <a:rPr lang="fr-FR" dirty="0" smtClean="0"/>
              <a:t>!</a:t>
            </a:r>
            <a:endParaRPr lang="fr-FR" sz="14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68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rmAutofit/>
          </a:bodyPr>
          <a:lstStyle/>
          <a:p>
            <a:r>
              <a:rPr lang="fr-FR" sz="2400" dirty="0"/>
              <a:t>Pour aller plus loin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8202" y="3402421"/>
            <a:ext cx="6173195" cy="53519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Prise de notes </a:t>
            </a:r>
            <a:r>
              <a:rPr lang="fr-FR" dirty="0" smtClean="0"/>
              <a:t>partagées</a:t>
            </a:r>
            <a:endParaRPr lang="fr-FR" dirty="0"/>
          </a:p>
          <a:p>
            <a:endParaRPr lang="fr-FR" dirty="0"/>
          </a:p>
        </p:txBody>
      </p:sp>
      <p:sp>
        <p:nvSpPr>
          <p:cNvPr id="4" name="TextBox 7"/>
          <p:cNvSpPr txBox="1"/>
          <p:nvPr/>
        </p:nvSpPr>
        <p:spPr>
          <a:xfrm>
            <a:off x="2790947" y="5036381"/>
            <a:ext cx="613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latin typeface="Calibri" panose="020F0502020204030204" pitchFamily="34" charset="0"/>
              </a:rPr>
              <a:t>Version </a:t>
            </a:r>
            <a:r>
              <a:rPr lang="fr-FR" sz="1200" b="1" smtClean="0">
                <a:latin typeface="Calibri" panose="020F0502020204030204" pitchFamily="34" charset="0"/>
              </a:rPr>
              <a:t>1.2 (01/2016)</a:t>
            </a:r>
            <a:endParaRPr lang="fr-FR" sz="1200" b="1" dirty="0">
              <a:latin typeface="Calibri" panose="020F0502020204030204" pitchFamily="34" charset="0"/>
            </a:endParaRPr>
          </a:p>
          <a:p>
            <a:pPr marL="642352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alibri" panose="020F0502020204030204" pitchFamily="34" charset="0"/>
              </a:rPr>
              <a:t>Auteur </a:t>
            </a:r>
            <a:r>
              <a:rPr lang="fr-FR" sz="1200" dirty="0">
                <a:latin typeface="Calibri" panose="020F0502020204030204" pitchFamily="34" charset="0"/>
              </a:rPr>
              <a:t>: </a:t>
            </a:r>
            <a:r>
              <a:rPr lang="fr-FR" sz="1200" dirty="0" smtClean="0">
                <a:latin typeface="Calibri" panose="020F0502020204030204" pitchFamily="34" charset="0"/>
              </a:rPr>
              <a:t>Denis CHOULIER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56</a:t>
            </a:fld>
            <a:endParaRPr lang="fr-FR" dirty="0"/>
          </a:p>
        </p:txBody>
      </p:sp>
      <p:pic>
        <p:nvPicPr>
          <p:cNvPr id="6" name="Picture 2" descr="http://ecx.images-amazon.com/images/I/51K-XiuTmd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31078"/>
            <a:ext cx="1158050" cy="168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ecx.images-amazon.com/images/I/51DtOJIi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92" y="931078"/>
            <a:ext cx="1188212" cy="168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étails sur le produ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22" y="1057300"/>
            <a:ext cx="1432940" cy="143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ecx.images-amazon.com/images/I/51MEjadymoL.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31078"/>
            <a:ext cx="1208085" cy="168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609127" y="2699612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Pour comprendre l’état d’esprit du fondateur</a:t>
            </a:r>
            <a:endParaRPr lang="fr-FR" sz="11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314676" y="2699612"/>
            <a:ext cx="1121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Certainement le plus complet</a:t>
            </a:r>
            <a:endParaRPr lang="fr-FR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26844" y="2705991"/>
            <a:ext cx="1121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Méthode dérivée du RIF</a:t>
            </a:r>
            <a:endParaRPr lang="fr-FR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380312" y="2732923"/>
            <a:ext cx="1121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Pour les outils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254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 bwMode="auto">
          <a:xfrm>
            <a:off x="2792188" y="49188"/>
            <a:ext cx="6172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kern="0" dirty="0" smtClean="0">
                <a:cs typeface="Arial" panose="020B0604020202020204" pitchFamily="34" charset="0"/>
              </a:rPr>
              <a:t>Contenus du cours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2790469" y="1115120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FF5050"/>
              </a:gs>
              <a:gs pos="100000">
                <a:srgbClr val="FF0000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1 : 40 principes 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2771775" y="1719249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2 : Résolution Idéale 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3635896" y="2747507"/>
            <a:ext cx="5400000" cy="360000"/>
          </a:xfrm>
          <a:custGeom>
            <a:avLst/>
            <a:gdLst>
              <a:gd name="connsiteX0" fmla="*/ 0 w 4572263"/>
              <a:gd name="connsiteY0" fmla="*/ 0 h 609525"/>
              <a:gd name="connsiteX1" fmla="*/ 4572263 w 4572263"/>
              <a:gd name="connsiteY1" fmla="*/ 0 h 609525"/>
              <a:gd name="connsiteX2" fmla="*/ 4572263 w 4572263"/>
              <a:gd name="connsiteY2" fmla="*/ 609525 h 609525"/>
              <a:gd name="connsiteX3" fmla="*/ 0 w 4572263"/>
              <a:gd name="connsiteY3" fmla="*/ 609525 h 609525"/>
              <a:gd name="connsiteX4" fmla="*/ 0 w 457226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263" h="609525">
                <a:moveTo>
                  <a:pt x="0" y="0"/>
                </a:moveTo>
                <a:lnTo>
                  <a:pt x="4572263" y="0"/>
                </a:lnTo>
                <a:lnTo>
                  <a:pt x="457226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0000">
                <a:srgbClr val="00B050"/>
              </a:gs>
              <a:gs pos="100000">
                <a:srgbClr val="92D050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2.2 </a:t>
            </a:r>
            <a:r>
              <a:rPr lang="fr-CH" dirty="0">
                <a:sym typeface="Calibri" panose="020F0502020204030204" pitchFamily="34" charset="0"/>
              </a:rPr>
              <a:t>: Démarche et </a:t>
            </a:r>
            <a:r>
              <a:rPr lang="fr-CH" dirty="0" smtClean="0">
                <a:sym typeface="Calibri" panose="020F0502020204030204" pitchFamily="34" charset="0"/>
              </a:rPr>
              <a:t>exemples</a:t>
            </a:r>
            <a:endParaRPr lang="fr-CH" dirty="0">
              <a:sym typeface="Calibri" panose="020F0502020204030204" pitchFamily="34" charset="0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2737508" y="3171636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3 : Contradictions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3635896" y="3775765"/>
            <a:ext cx="5400000" cy="360000"/>
          </a:xfrm>
          <a:custGeom>
            <a:avLst/>
            <a:gdLst>
              <a:gd name="connsiteX0" fmla="*/ 0 w 4605389"/>
              <a:gd name="connsiteY0" fmla="*/ 0 h 609525"/>
              <a:gd name="connsiteX1" fmla="*/ 4605389 w 4605389"/>
              <a:gd name="connsiteY1" fmla="*/ 0 h 609525"/>
              <a:gd name="connsiteX2" fmla="*/ 4605389 w 4605389"/>
              <a:gd name="connsiteY2" fmla="*/ 609525 h 609525"/>
              <a:gd name="connsiteX3" fmla="*/ 0 w 4605389"/>
              <a:gd name="connsiteY3" fmla="*/ 609525 h 609525"/>
              <a:gd name="connsiteX4" fmla="*/ 0 w 4605389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389" h="609525">
                <a:moveTo>
                  <a:pt x="0" y="0"/>
                </a:moveTo>
                <a:lnTo>
                  <a:pt x="4605389" y="0"/>
                </a:lnTo>
                <a:lnTo>
                  <a:pt x="4605389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699FF"/>
              </a:gs>
              <a:gs pos="42000">
                <a:srgbClr val="9999FF"/>
              </a:gs>
              <a:gs pos="100000">
                <a:srgbClr val="6699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3.1 </a:t>
            </a:r>
            <a:r>
              <a:rPr lang="fr-CH" dirty="0">
                <a:sym typeface="Calibri" panose="020F0502020204030204" pitchFamily="34" charset="0"/>
              </a:rPr>
              <a:t>: Définitions et démarche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3635896" y="4199894"/>
            <a:ext cx="5400000" cy="360000"/>
          </a:xfrm>
          <a:custGeom>
            <a:avLst/>
            <a:gdLst>
              <a:gd name="connsiteX0" fmla="*/ 0 w 4641555"/>
              <a:gd name="connsiteY0" fmla="*/ 0 h 609525"/>
              <a:gd name="connsiteX1" fmla="*/ 4641555 w 4641555"/>
              <a:gd name="connsiteY1" fmla="*/ 0 h 609525"/>
              <a:gd name="connsiteX2" fmla="*/ 4641555 w 4641555"/>
              <a:gd name="connsiteY2" fmla="*/ 609525 h 609525"/>
              <a:gd name="connsiteX3" fmla="*/ 0 w 4641555"/>
              <a:gd name="connsiteY3" fmla="*/ 609525 h 609525"/>
              <a:gd name="connsiteX4" fmla="*/ 0 w 4641555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555" h="609525">
                <a:moveTo>
                  <a:pt x="0" y="0"/>
                </a:moveTo>
                <a:lnTo>
                  <a:pt x="4641555" y="0"/>
                </a:lnTo>
                <a:lnTo>
                  <a:pt x="4641555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FF"/>
              </a:gs>
              <a:gs pos="51000">
                <a:srgbClr val="0066FF"/>
              </a:gs>
              <a:gs pos="100000">
                <a:srgbClr val="0000FF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3.2 </a:t>
            </a:r>
            <a:r>
              <a:rPr lang="fr-CH" dirty="0">
                <a:sym typeface="Calibri" panose="020F0502020204030204" pitchFamily="34" charset="0"/>
              </a:rPr>
              <a:t>: Principes de séparation et exemples</a:t>
            </a:r>
          </a:p>
        </p:txBody>
      </p:sp>
      <p:sp>
        <p:nvSpPr>
          <p:cNvPr id="30" name="Forme libre 29"/>
          <p:cNvSpPr/>
          <p:nvPr/>
        </p:nvSpPr>
        <p:spPr>
          <a:xfrm>
            <a:off x="3635896" y="2323378"/>
            <a:ext cx="5400000" cy="360000"/>
          </a:xfrm>
          <a:custGeom>
            <a:avLst/>
            <a:gdLst>
              <a:gd name="connsiteX0" fmla="*/ 0 w 4627473"/>
              <a:gd name="connsiteY0" fmla="*/ 0 h 609525"/>
              <a:gd name="connsiteX1" fmla="*/ 4627473 w 4627473"/>
              <a:gd name="connsiteY1" fmla="*/ 0 h 609525"/>
              <a:gd name="connsiteX2" fmla="*/ 4627473 w 4627473"/>
              <a:gd name="connsiteY2" fmla="*/ 609525 h 609525"/>
              <a:gd name="connsiteX3" fmla="*/ 0 w 4627473"/>
              <a:gd name="connsiteY3" fmla="*/ 609525 h 609525"/>
              <a:gd name="connsiteX4" fmla="*/ 0 w 462747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473" h="609525">
                <a:moveTo>
                  <a:pt x="0" y="0"/>
                </a:moveTo>
                <a:lnTo>
                  <a:pt x="4627473" y="0"/>
                </a:lnTo>
                <a:lnTo>
                  <a:pt x="462747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9FF33"/>
              </a:gs>
              <a:gs pos="50000">
                <a:srgbClr val="CCFF33"/>
              </a:gs>
              <a:gs pos="100000">
                <a:srgbClr val="99FF33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2.1 : Origine des problèmes et objectifs du RIF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2771775" y="4624023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>
            <a:gsLst>
              <a:gs pos="0">
                <a:srgbClr val="333333"/>
              </a:gs>
              <a:gs pos="51000">
                <a:srgbClr val="4D4D4D"/>
              </a:gs>
              <a:gs pos="100000">
                <a:srgbClr val="333333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4 : Synthèse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7" name="ZoneTexte 14"/>
          <p:cNvSpPr txBox="1"/>
          <p:nvPr/>
        </p:nvSpPr>
        <p:spPr>
          <a:xfrm>
            <a:off x="352334" y="378431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7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 16"/>
          <p:cNvSpPr/>
          <p:nvPr/>
        </p:nvSpPr>
        <p:spPr>
          <a:xfrm>
            <a:off x="2771775" y="4624023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>
            <a:gsLst>
              <a:gs pos="0">
                <a:srgbClr val="333333"/>
              </a:gs>
              <a:gs pos="51000">
                <a:srgbClr val="4D4D4D"/>
              </a:gs>
              <a:gs pos="100000">
                <a:srgbClr val="333333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4 : Synthèse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2792188" y="49188"/>
            <a:ext cx="6172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kern="0" dirty="0" smtClean="0">
                <a:cs typeface="Arial" panose="020B0604020202020204" pitchFamily="34" charset="0"/>
              </a:rPr>
              <a:t>Contenus du </a:t>
            </a:r>
            <a:r>
              <a:rPr lang="fr-FR" sz="2400" kern="0" dirty="0">
                <a:cs typeface="Arial" panose="020B0604020202020204" pitchFamily="34" charset="0"/>
              </a:rPr>
              <a:t>c</a:t>
            </a:r>
            <a:r>
              <a:rPr lang="fr-FR" sz="2400" kern="0" dirty="0" smtClean="0">
                <a:cs typeface="Arial" panose="020B0604020202020204" pitchFamily="34" charset="0"/>
              </a:rPr>
              <a:t>ours</a:t>
            </a:r>
          </a:p>
        </p:txBody>
      </p:sp>
      <p:sp>
        <p:nvSpPr>
          <p:cNvPr id="7" name="Forme libre 6"/>
          <p:cNvSpPr/>
          <p:nvPr/>
        </p:nvSpPr>
        <p:spPr>
          <a:xfrm>
            <a:off x="2790469" y="1115120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FF5050"/>
              </a:gs>
              <a:gs pos="100000">
                <a:srgbClr val="FF0000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1 : 40 principes </a:t>
            </a:r>
          </a:p>
        </p:txBody>
      </p:sp>
      <p:sp>
        <p:nvSpPr>
          <p:cNvPr id="9" name="Forme libre 8"/>
          <p:cNvSpPr/>
          <p:nvPr/>
        </p:nvSpPr>
        <p:spPr>
          <a:xfrm>
            <a:off x="2771775" y="1719249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2 : Résolution Idéale 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744163" y="2747507"/>
            <a:ext cx="5400000" cy="360000"/>
          </a:xfrm>
          <a:custGeom>
            <a:avLst/>
            <a:gdLst>
              <a:gd name="connsiteX0" fmla="*/ 0 w 4572263"/>
              <a:gd name="connsiteY0" fmla="*/ 0 h 609525"/>
              <a:gd name="connsiteX1" fmla="*/ 4572263 w 4572263"/>
              <a:gd name="connsiteY1" fmla="*/ 0 h 609525"/>
              <a:gd name="connsiteX2" fmla="*/ 4572263 w 4572263"/>
              <a:gd name="connsiteY2" fmla="*/ 609525 h 609525"/>
              <a:gd name="connsiteX3" fmla="*/ 0 w 4572263"/>
              <a:gd name="connsiteY3" fmla="*/ 609525 h 609525"/>
              <a:gd name="connsiteX4" fmla="*/ 0 w 457226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263" h="609525">
                <a:moveTo>
                  <a:pt x="0" y="0"/>
                </a:moveTo>
                <a:lnTo>
                  <a:pt x="4572263" y="0"/>
                </a:lnTo>
                <a:lnTo>
                  <a:pt x="457226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0000">
                <a:srgbClr val="00B050"/>
              </a:gs>
              <a:gs pos="100000">
                <a:srgbClr val="92D050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2.2 </a:t>
            </a:r>
            <a:r>
              <a:rPr lang="fr-CH" dirty="0">
                <a:sym typeface="Calibri" panose="020F0502020204030204" pitchFamily="34" charset="0"/>
              </a:rPr>
              <a:t>: Démarche et </a:t>
            </a:r>
            <a:r>
              <a:rPr lang="fr-CH" dirty="0" smtClean="0">
                <a:sym typeface="Calibri" panose="020F0502020204030204" pitchFamily="34" charset="0"/>
              </a:rPr>
              <a:t>exemples</a:t>
            </a:r>
            <a:endParaRPr lang="fr-CH" dirty="0">
              <a:sym typeface="Calibri" panose="020F0502020204030204" pitchFamily="34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2737508" y="3171636"/>
            <a:ext cx="3600000" cy="540000"/>
          </a:xfrm>
          <a:custGeom>
            <a:avLst/>
            <a:gdLst>
              <a:gd name="connsiteX0" fmla="*/ 0 w 1339229"/>
              <a:gd name="connsiteY0" fmla="*/ 44281 h 265680"/>
              <a:gd name="connsiteX1" fmla="*/ 44281 w 1339229"/>
              <a:gd name="connsiteY1" fmla="*/ 0 h 265680"/>
              <a:gd name="connsiteX2" fmla="*/ 1294948 w 1339229"/>
              <a:gd name="connsiteY2" fmla="*/ 0 h 265680"/>
              <a:gd name="connsiteX3" fmla="*/ 1339229 w 1339229"/>
              <a:gd name="connsiteY3" fmla="*/ 44281 h 265680"/>
              <a:gd name="connsiteX4" fmla="*/ 1339229 w 1339229"/>
              <a:gd name="connsiteY4" fmla="*/ 221399 h 265680"/>
              <a:gd name="connsiteX5" fmla="*/ 1294948 w 1339229"/>
              <a:gd name="connsiteY5" fmla="*/ 265680 h 265680"/>
              <a:gd name="connsiteX6" fmla="*/ 44281 w 1339229"/>
              <a:gd name="connsiteY6" fmla="*/ 265680 h 265680"/>
              <a:gd name="connsiteX7" fmla="*/ 0 w 1339229"/>
              <a:gd name="connsiteY7" fmla="*/ 221399 h 265680"/>
              <a:gd name="connsiteX8" fmla="*/ 0 w 1339229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29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1294948" y="0"/>
                </a:lnTo>
                <a:cubicBezTo>
                  <a:pt x="1319404" y="0"/>
                  <a:pt x="1339229" y="19825"/>
                  <a:pt x="1339229" y="44281"/>
                </a:cubicBezTo>
                <a:lnTo>
                  <a:pt x="1339229" y="221399"/>
                </a:lnTo>
                <a:cubicBezTo>
                  <a:pt x="1339229" y="245855"/>
                  <a:pt x="1319404" y="265680"/>
                  <a:pt x="1294948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00" tIns="12969" rIns="177100" bIns="1296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3 : Contradictions</a:t>
            </a:r>
            <a:endPara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3744162" y="3775765"/>
            <a:ext cx="5400000" cy="360000"/>
          </a:xfrm>
          <a:custGeom>
            <a:avLst/>
            <a:gdLst>
              <a:gd name="connsiteX0" fmla="*/ 0 w 4605389"/>
              <a:gd name="connsiteY0" fmla="*/ 0 h 609525"/>
              <a:gd name="connsiteX1" fmla="*/ 4605389 w 4605389"/>
              <a:gd name="connsiteY1" fmla="*/ 0 h 609525"/>
              <a:gd name="connsiteX2" fmla="*/ 4605389 w 4605389"/>
              <a:gd name="connsiteY2" fmla="*/ 609525 h 609525"/>
              <a:gd name="connsiteX3" fmla="*/ 0 w 4605389"/>
              <a:gd name="connsiteY3" fmla="*/ 609525 h 609525"/>
              <a:gd name="connsiteX4" fmla="*/ 0 w 4605389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389" h="609525">
                <a:moveTo>
                  <a:pt x="0" y="0"/>
                </a:moveTo>
                <a:lnTo>
                  <a:pt x="4605389" y="0"/>
                </a:lnTo>
                <a:lnTo>
                  <a:pt x="4605389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699FF"/>
              </a:gs>
              <a:gs pos="42000">
                <a:srgbClr val="9999FF"/>
              </a:gs>
              <a:gs pos="100000">
                <a:srgbClr val="6699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3.1 </a:t>
            </a:r>
            <a:r>
              <a:rPr lang="fr-CH" dirty="0">
                <a:sym typeface="Calibri" panose="020F0502020204030204" pitchFamily="34" charset="0"/>
              </a:rPr>
              <a:t>: Définitions et démarche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3744162" y="4199894"/>
            <a:ext cx="5400000" cy="360000"/>
          </a:xfrm>
          <a:custGeom>
            <a:avLst/>
            <a:gdLst>
              <a:gd name="connsiteX0" fmla="*/ 0 w 4641555"/>
              <a:gd name="connsiteY0" fmla="*/ 0 h 609525"/>
              <a:gd name="connsiteX1" fmla="*/ 4641555 w 4641555"/>
              <a:gd name="connsiteY1" fmla="*/ 0 h 609525"/>
              <a:gd name="connsiteX2" fmla="*/ 4641555 w 4641555"/>
              <a:gd name="connsiteY2" fmla="*/ 609525 h 609525"/>
              <a:gd name="connsiteX3" fmla="*/ 0 w 4641555"/>
              <a:gd name="connsiteY3" fmla="*/ 609525 h 609525"/>
              <a:gd name="connsiteX4" fmla="*/ 0 w 4641555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555" h="609525">
                <a:moveTo>
                  <a:pt x="0" y="0"/>
                </a:moveTo>
                <a:lnTo>
                  <a:pt x="4641555" y="0"/>
                </a:lnTo>
                <a:lnTo>
                  <a:pt x="4641555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FF"/>
              </a:gs>
              <a:gs pos="51000">
                <a:srgbClr val="0066FF"/>
              </a:gs>
              <a:gs pos="100000">
                <a:srgbClr val="0000FF"/>
              </a:gs>
            </a:gsLst>
            <a:lin ang="81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CH" dirty="0" smtClean="0">
                <a:sym typeface="Calibri" panose="020F0502020204030204" pitchFamily="34" charset="0"/>
              </a:rPr>
              <a:t>	3.2 </a:t>
            </a:r>
            <a:r>
              <a:rPr lang="fr-CH" dirty="0">
                <a:sym typeface="Calibri" panose="020F0502020204030204" pitchFamily="34" charset="0"/>
              </a:rPr>
              <a:t>: Principes de séparation et exemples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3728249" y="2323378"/>
            <a:ext cx="5400000" cy="360000"/>
          </a:xfrm>
          <a:custGeom>
            <a:avLst/>
            <a:gdLst>
              <a:gd name="connsiteX0" fmla="*/ 0 w 4627473"/>
              <a:gd name="connsiteY0" fmla="*/ 0 h 609525"/>
              <a:gd name="connsiteX1" fmla="*/ 4627473 w 4627473"/>
              <a:gd name="connsiteY1" fmla="*/ 0 h 609525"/>
              <a:gd name="connsiteX2" fmla="*/ 4627473 w 4627473"/>
              <a:gd name="connsiteY2" fmla="*/ 609525 h 609525"/>
              <a:gd name="connsiteX3" fmla="*/ 0 w 4627473"/>
              <a:gd name="connsiteY3" fmla="*/ 609525 h 609525"/>
              <a:gd name="connsiteX4" fmla="*/ 0 w 4627473"/>
              <a:gd name="connsiteY4" fmla="*/ 0 h 60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473" h="609525">
                <a:moveTo>
                  <a:pt x="0" y="0"/>
                </a:moveTo>
                <a:lnTo>
                  <a:pt x="4627473" y="0"/>
                </a:lnTo>
                <a:lnTo>
                  <a:pt x="4627473" y="609525"/>
                </a:lnTo>
                <a:lnTo>
                  <a:pt x="0" y="60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9FF33"/>
              </a:gs>
              <a:gs pos="50000">
                <a:srgbClr val="CCFF33"/>
              </a:gs>
              <a:gs pos="100000">
                <a:srgbClr val="99FF33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2.1 : Origine des problèmes et objectifs du RIF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37508" y="1719249"/>
            <a:ext cx="6480720" cy="371868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469449" y="1200554"/>
            <a:ext cx="261203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Pristina" pitchFamily="66" charset="0"/>
              </a:rPr>
              <a:t>L’unique bonheur est dans la création</a:t>
            </a:r>
          </a:p>
          <a:p>
            <a:pPr algn="r"/>
            <a:endParaRPr lang="fr-FR" sz="1600" dirty="0" smtClean="0">
              <a:latin typeface="Pristina" pitchFamily="66" charset="0"/>
            </a:endParaRPr>
          </a:p>
          <a:p>
            <a:pPr algn="r"/>
            <a:r>
              <a:rPr lang="fr-FR" sz="1050" dirty="0" smtClean="0">
                <a:latin typeface="Pristina" pitchFamily="66" charset="0"/>
              </a:rPr>
              <a:t>F </a:t>
            </a:r>
            <a:r>
              <a:rPr lang="fr-FR" sz="1050" dirty="0" err="1" smtClean="0">
                <a:latin typeface="Pristina" pitchFamily="66" charset="0"/>
              </a:rPr>
              <a:t>Nietsche</a:t>
            </a:r>
            <a:endParaRPr lang="fr-FR" sz="1600" dirty="0">
              <a:latin typeface="Pristina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55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53752"/>
            <a:ext cx="6313582" cy="571500"/>
          </a:xfrm>
        </p:spPr>
        <p:txBody>
          <a:bodyPr>
            <a:noAutofit/>
          </a:bodyPr>
          <a:lstStyle/>
          <a:p>
            <a:r>
              <a:rPr lang="fr-FR" sz="2400" dirty="0" smtClean="0"/>
              <a:t>Origine des 40 principes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57158" y="31875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 bwMode="auto">
          <a:xfrm>
            <a:off x="2624143" y="697260"/>
            <a:ext cx="6389232" cy="3797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000" dirty="0" smtClean="0">
                <a:cs typeface="Arial" panose="020B0604020202020204" pitchFamily="34" charset="0"/>
                <a:sym typeface="Calibri" panose="020F0502020204030204" pitchFamily="34" charset="0"/>
              </a:rPr>
              <a:t>Fonctionnement </a:t>
            </a:r>
            <a:r>
              <a:rPr lang="fr-FR" sz="2000" dirty="0">
                <a:solidFill>
                  <a:srgbClr val="0000FF"/>
                </a:solidFill>
                <a:latin typeface="Arial" panose="020B0604020202020204" pitchFamily="34" charset="0"/>
              </a:rPr>
              <a:t>➨</a:t>
            </a:r>
            <a:r>
              <a:rPr lang="fr-CH" sz="2000" dirty="0" smtClean="0">
                <a:cs typeface="Arial" panose="020B0604020202020204" pitchFamily="34" charset="0"/>
                <a:sym typeface="Calibri" panose="020F0502020204030204" pitchFamily="34" charset="0"/>
              </a:rPr>
              <a:t> TRANSPOSITION / ANALOGIE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Espace réservé du texte 2"/>
          <p:cNvSpPr txBox="1">
            <a:spLocks/>
          </p:cNvSpPr>
          <p:nvPr/>
        </p:nvSpPr>
        <p:spPr bwMode="auto">
          <a:xfrm>
            <a:off x="2714551" y="1141683"/>
            <a:ext cx="6114316" cy="3490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800" dirty="0" smtClean="0">
                <a:cs typeface="Arial" panose="020B0604020202020204" pitchFamily="34" charset="0"/>
                <a:sym typeface="Calibri" panose="020F0502020204030204" pitchFamily="34" charset="0"/>
              </a:rPr>
              <a:t>Hypothèse 1.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y a des principes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communs à tous les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domaines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608"/>
            <a:ext cx="1657075" cy="9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48" y="1633985"/>
            <a:ext cx="143308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86" y="4201252"/>
            <a:ext cx="960041" cy="8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96056"/>
            <a:ext cx="1104056" cy="9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06" y="1659967"/>
            <a:ext cx="576202" cy="6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fficher l'image d'orig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69" y="3483666"/>
            <a:ext cx="1845444" cy="7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Espace réservé du texte 2"/>
          <p:cNvSpPr txBox="1">
            <a:spLocks/>
          </p:cNvSpPr>
          <p:nvPr/>
        </p:nvSpPr>
        <p:spPr bwMode="auto">
          <a:xfrm>
            <a:off x="2699792" y="5218003"/>
            <a:ext cx="6397443" cy="287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Hypothèse 2. Il est possible de les énoncer, de les dénombrer, de les classer…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 bwMode="auto">
          <a:xfrm>
            <a:off x="4761260" y="2940707"/>
            <a:ext cx="2243518" cy="626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dirty="0" smtClean="0">
                <a:cs typeface="Arial" panose="020B0604020202020204" pitchFamily="34" charset="0"/>
                <a:sym typeface="Calibri" panose="020F0502020204030204" pitchFamily="34" charset="0"/>
              </a:rPr>
              <a:t>Principe générique : Renverser (inverser)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634550" y="2409218"/>
            <a:ext cx="3177810" cy="1744426"/>
            <a:chOff x="4634550" y="2409218"/>
            <a:chExt cx="3177810" cy="1744426"/>
          </a:xfrm>
        </p:grpSpPr>
        <p:cxnSp>
          <p:nvCxnSpPr>
            <p:cNvPr id="4" name="Connecteur droit avec flèche 3"/>
            <p:cNvCxnSpPr/>
            <p:nvPr/>
          </p:nvCxnSpPr>
          <p:spPr>
            <a:xfrm flipH="1" flipV="1">
              <a:off x="4634550" y="2679281"/>
              <a:ext cx="452745" cy="30095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 flipV="1">
              <a:off x="5580112" y="2409218"/>
              <a:ext cx="72008" cy="58012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V="1">
              <a:off x="6554875" y="2562245"/>
              <a:ext cx="513395" cy="42710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7004779" y="3397956"/>
              <a:ext cx="80758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6636222" y="3536459"/>
              <a:ext cx="528066" cy="47316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>
              <a:off x="5576746" y="3568576"/>
              <a:ext cx="108806" cy="5850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avec flèche 31"/>
          <p:cNvCxnSpPr/>
          <p:nvPr/>
        </p:nvCxnSpPr>
        <p:spPr>
          <a:xfrm flipV="1">
            <a:off x="4050227" y="3348546"/>
            <a:ext cx="691710" cy="25776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2"/>
          <p:cNvSpPr txBox="1">
            <a:spLocks/>
          </p:cNvSpPr>
          <p:nvPr/>
        </p:nvSpPr>
        <p:spPr bwMode="auto">
          <a:xfrm>
            <a:off x="3515771" y="2645513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0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space réservé du texte 2"/>
          <p:cNvSpPr txBox="1">
            <a:spLocks/>
          </p:cNvSpPr>
          <p:nvPr/>
        </p:nvSpPr>
        <p:spPr bwMode="auto">
          <a:xfrm>
            <a:off x="5560061" y="2204328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1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space réservé du texte 2"/>
          <p:cNvSpPr txBox="1">
            <a:spLocks/>
          </p:cNvSpPr>
          <p:nvPr/>
        </p:nvSpPr>
        <p:spPr bwMode="auto">
          <a:xfrm>
            <a:off x="7356276" y="2373409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2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texte 2"/>
          <p:cNvSpPr txBox="1">
            <a:spLocks/>
          </p:cNvSpPr>
          <p:nvPr/>
        </p:nvSpPr>
        <p:spPr bwMode="auto">
          <a:xfrm>
            <a:off x="8405340" y="3768539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3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space réservé du texte 2"/>
          <p:cNvSpPr txBox="1">
            <a:spLocks/>
          </p:cNvSpPr>
          <p:nvPr/>
        </p:nvSpPr>
        <p:spPr bwMode="auto">
          <a:xfrm>
            <a:off x="7494267" y="4872728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4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space réservé du texte 2"/>
          <p:cNvSpPr txBox="1">
            <a:spLocks/>
          </p:cNvSpPr>
          <p:nvPr/>
        </p:nvSpPr>
        <p:spPr bwMode="auto">
          <a:xfrm>
            <a:off x="5639238" y="5067651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5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space réservé du texte 2"/>
          <p:cNvSpPr txBox="1">
            <a:spLocks/>
          </p:cNvSpPr>
          <p:nvPr/>
        </p:nvSpPr>
        <p:spPr bwMode="auto">
          <a:xfrm>
            <a:off x="3597967" y="4116711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16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448" y="2713280"/>
            <a:ext cx="843075" cy="10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467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188"/>
            <a:ext cx="6313582" cy="571500"/>
          </a:xfrm>
        </p:spPr>
        <p:txBody>
          <a:bodyPr>
            <a:noAutofit/>
          </a:bodyPr>
          <a:lstStyle/>
          <a:p>
            <a:r>
              <a:rPr lang="fr-FR" sz="2400" dirty="0" smtClean="0"/>
              <a:t>Origine des 40 principes</a:t>
            </a:r>
          </a:p>
        </p:txBody>
      </p:sp>
      <p:pic>
        <p:nvPicPr>
          <p:cNvPr id="1028" name="Picture 4" descr="https://pixabay.com/static/uploads/photo/2015/07/25/16/50/problem-860227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00" y="2413372"/>
            <a:ext cx="2811796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3079573" y="1738676"/>
            <a:ext cx="925831" cy="674696"/>
            <a:chOff x="2607819" y="2473110"/>
            <a:chExt cx="925831" cy="674696"/>
          </a:xfrm>
        </p:grpSpPr>
        <p:sp>
          <p:nvSpPr>
            <p:cNvPr id="6" name="Flèche courbée vers la gauche 5"/>
            <p:cNvSpPr/>
            <p:nvPr/>
          </p:nvSpPr>
          <p:spPr>
            <a:xfrm>
              <a:off x="3255413" y="2778822"/>
              <a:ext cx="132576" cy="36898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Flèche courbée vers la gauche 24"/>
            <p:cNvSpPr/>
            <p:nvPr/>
          </p:nvSpPr>
          <p:spPr>
            <a:xfrm flipH="1" flipV="1">
              <a:off x="2955941" y="2778822"/>
              <a:ext cx="132576" cy="36898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607819" y="2473110"/>
              <a:ext cx="925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Retourner</a:t>
              </a:r>
              <a:endParaRPr lang="fr-FR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097938" y="1389805"/>
            <a:ext cx="1367405" cy="575117"/>
            <a:chOff x="4107210" y="2231724"/>
            <a:chExt cx="1367405" cy="575117"/>
          </a:xfrm>
        </p:grpSpPr>
        <p:sp>
          <p:nvSpPr>
            <p:cNvPr id="44" name="Forme libre 43"/>
            <p:cNvSpPr/>
            <p:nvPr/>
          </p:nvSpPr>
          <p:spPr>
            <a:xfrm>
              <a:off x="4107210" y="2346761"/>
              <a:ext cx="503249" cy="138417"/>
            </a:xfrm>
            <a:custGeom>
              <a:avLst/>
              <a:gdLst>
                <a:gd name="connsiteX0" fmla="*/ 0 w 1045028"/>
                <a:gd name="connsiteY0" fmla="*/ 0 h 355600"/>
                <a:gd name="connsiteX1" fmla="*/ 145142 w 1045028"/>
                <a:gd name="connsiteY1" fmla="*/ 355600 h 355600"/>
                <a:gd name="connsiteX2" fmla="*/ 849085 w 1045028"/>
                <a:gd name="connsiteY2" fmla="*/ 355600 h 355600"/>
                <a:gd name="connsiteX3" fmla="*/ 1023257 w 1045028"/>
                <a:gd name="connsiteY3" fmla="*/ 50800 h 355600"/>
                <a:gd name="connsiteX4" fmla="*/ 1045028 w 1045028"/>
                <a:gd name="connsiteY4" fmla="*/ 50800 h 355600"/>
                <a:gd name="connsiteX0" fmla="*/ 0 w 1023257"/>
                <a:gd name="connsiteY0" fmla="*/ 0 h 355600"/>
                <a:gd name="connsiteX1" fmla="*/ 145142 w 1023257"/>
                <a:gd name="connsiteY1" fmla="*/ 355600 h 355600"/>
                <a:gd name="connsiteX2" fmla="*/ 849085 w 1023257"/>
                <a:gd name="connsiteY2" fmla="*/ 355600 h 355600"/>
                <a:gd name="connsiteX3" fmla="*/ 1023257 w 1023257"/>
                <a:gd name="connsiteY3" fmla="*/ 50800 h 355600"/>
                <a:gd name="connsiteX0" fmla="*/ 0 w 1051832"/>
                <a:gd name="connsiteY0" fmla="*/ 0 h 355600"/>
                <a:gd name="connsiteX1" fmla="*/ 145142 w 1051832"/>
                <a:gd name="connsiteY1" fmla="*/ 355600 h 355600"/>
                <a:gd name="connsiteX2" fmla="*/ 849085 w 1051832"/>
                <a:gd name="connsiteY2" fmla="*/ 355600 h 355600"/>
                <a:gd name="connsiteX3" fmla="*/ 1051832 w 1051832"/>
                <a:gd name="connsiteY3" fmla="*/ 7938 h 355600"/>
                <a:gd name="connsiteX0" fmla="*/ 0 w 999445"/>
                <a:gd name="connsiteY0" fmla="*/ 1587 h 357187"/>
                <a:gd name="connsiteX1" fmla="*/ 145142 w 999445"/>
                <a:gd name="connsiteY1" fmla="*/ 357187 h 357187"/>
                <a:gd name="connsiteX2" fmla="*/ 849085 w 999445"/>
                <a:gd name="connsiteY2" fmla="*/ 357187 h 357187"/>
                <a:gd name="connsiteX3" fmla="*/ 999445 w 999445"/>
                <a:gd name="connsiteY3" fmla="*/ 0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445" h="357187">
                  <a:moveTo>
                    <a:pt x="0" y="1587"/>
                  </a:moveTo>
                  <a:lnTo>
                    <a:pt x="145142" y="357187"/>
                  </a:lnTo>
                  <a:lnTo>
                    <a:pt x="849085" y="357187"/>
                  </a:lnTo>
                  <a:lnTo>
                    <a:pt x="99944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4383145" y="2623969"/>
              <a:ext cx="626090" cy="182872"/>
            </a:xfrm>
            <a:custGeom>
              <a:avLst/>
              <a:gdLst>
                <a:gd name="connsiteX0" fmla="*/ 0 w 1045028"/>
                <a:gd name="connsiteY0" fmla="*/ 0 h 355600"/>
                <a:gd name="connsiteX1" fmla="*/ 145142 w 1045028"/>
                <a:gd name="connsiteY1" fmla="*/ 355600 h 355600"/>
                <a:gd name="connsiteX2" fmla="*/ 849085 w 1045028"/>
                <a:gd name="connsiteY2" fmla="*/ 355600 h 355600"/>
                <a:gd name="connsiteX3" fmla="*/ 1023257 w 1045028"/>
                <a:gd name="connsiteY3" fmla="*/ 50800 h 355600"/>
                <a:gd name="connsiteX4" fmla="*/ 1045028 w 1045028"/>
                <a:gd name="connsiteY4" fmla="*/ 50800 h 355600"/>
                <a:gd name="connsiteX0" fmla="*/ 0 w 1023257"/>
                <a:gd name="connsiteY0" fmla="*/ 0 h 355600"/>
                <a:gd name="connsiteX1" fmla="*/ 145142 w 1023257"/>
                <a:gd name="connsiteY1" fmla="*/ 355600 h 355600"/>
                <a:gd name="connsiteX2" fmla="*/ 849085 w 1023257"/>
                <a:gd name="connsiteY2" fmla="*/ 355600 h 355600"/>
                <a:gd name="connsiteX3" fmla="*/ 1023257 w 1023257"/>
                <a:gd name="connsiteY3" fmla="*/ 50800 h 355600"/>
                <a:gd name="connsiteX0" fmla="*/ 0 w 1051832"/>
                <a:gd name="connsiteY0" fmla="*/ 0 h 355600"/>
                <a:gd name="connsiteX1" fmla="*/ 145142 w 1051832"/>
                <a:gd name="connsiteY1" fmla="*/ 355600 h 355600"/>
                <a:gd name="connsiteX2" fmla="*/ 849085 w 1051832"/>
                <a:gd name="connsiteY2" fmla="*/ 355600 h 355600"/>
                <a:gd name="connsiteX3" fmla="*/ 1051832 w 1051832"/>
                <a:gd name="connsiteY3" fmla="*/ 7938 h 355600"/>
                <a:gd name="connsiteX0" fmla="*/ 0 w 999445"/>
                <a:gd name="connsiteY0" fmla="*/ 1587 h 357187"/>
                <a:gd name="connsiteX1" fmla="*/ 145142 w 999445"/>
                <a:gd name="connsiteY1" fmla="*/ 357187 h 357187"/>
                <a:gd name="connsiteX2" fmla="*/ 849085 w 999445"/>
                <a:gd name="connsiteY2" fmla="*/ 357187 h 357187"/>
                <a:gd name="connsiteX3" fmla="*/ 999445 w 999445"/>
                <a:gd name="connsiteY3" fmla="*/ 0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445" h="357187">
                  <a:moveTo>
                    <a:pt x="0" y="1587"/>
                  </a:moveTo>
                  <a:lnTo>
                    <a:pt x="145142" y="357187"/>
                  </a:lnTo>
                  <a:lnTo>
                    <a:pt x="849085" y="357187"/>
                  </a:lnTo>
                  <a:lnTo>
                    <a:pt x="99944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4670406" y="2231724"/>
              <a:ext cx="400345" cy="90317"/>
            </a:xfrm>
            <a:custGeom>
              <a:avLst/>
              <a:gdLst>
                <a:gd name="connsiteX0" fmla="*/ 0 w 1045028"/>
                <a:gd name="connsiteY0" fmla="*/ 0 h 355600"/>
                <a:gd name="connsiteX1" fmla="*/ 145142 w 1045028"/>
                <a:gd name="connsiteY1" fmla="*/ 355600 h 355600"/>
                <a:gd name="connsiteX2" fmla="*/ 849085 w 1045028"/>
                <a:gd name="connsiteY2" fmla="*/ 355600 h 355600"/>
                <a:gd name="connsiteX3" fmla="*/ 1023257 w 1045028"/>
                <a:gd name="connsiteY3" fmla="*/ 50800 h 355600"/>
                <a:gd name="connsiteX4" fmla="*/ 1045028 w 1045028"/>
                <a:gd name="connsiteY4" fmla="*/ 50800 h 355600"/>
                <a:gd name="connsiteX0" fmla="*/ 0 w 1023257"/>
                <a:gd name="connsiteY0" fmla="*/ 0 h 355600"/>
                <a:gd name="connsiteX1" fmla="*/ 145142 w 1023257"/>
                <a:gd name="connsiteY1" fmla="*/ 355600 h 355600"/>
                <a:gd name="connsiteX2" fmla="*/ 849085 w 1023257"/>
                <a:gd name="connsiteY2" fmla="*/ 355600 h 355600"/>
                <a:gd name="connsiteX3" fmla="*/ 1023257 w 1023257"/>
                <a:gd name="connsiteY3" fmla="*/ 50800 h 355600"/>
                <a:gd name="connsiteX0" fmla="*/ 0 w 1051832"/>
                <a:gd name="connsiteY0" fmla="*/ 0 h 355600"/>
                <a:gd name="connsiteX1" fmla="*/ 145142 w 1051832"/>
                <a:gd name="connsiteY1" fmla="*/ 355600 h 355600"/>
                <a:gd name="connsiteX2" fmla="*/ 849085 w 1051832"/>
                <a:gd name="connsiteY2" fmla="*/ 355600 h 355600"/>
                <a:gd name="connsiteX3" fmla="*/ 1051832 w 1051832"/>
                <a:gd name="connsiteY3" fmla="*/ 7938 h 355600"/>
                <a:gd name="connsiteX0" fmla="*/ 0 w 999445"/>
                <a:gd name="connsiteY0" fmla="*/ 1587 h 357187"/>
                <a:gd name="connsiteX1" fmla="*/ 145142 w 999445"/>
                <a:gd name="connsiteY1" fmla="*/ 357187 h 357187"/>
                <a:gd name="connsiteX2" fmla="*/ 849085 w 999445"/>
                <a:gd name="connsiteY2" fmla="*/ 357187 h 357187"/>
                <a:gd name="connsiteX3" fmla="*/ 999445 w 999445"/>
                <a:gd name="connsiteY3" fmla="*/ 0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445" h="357187">
                  <a:moveTo>
                    <a:pt x="0" y="1587"/>
                  </a:moveTo>
                  <a:lnTo>
                    <a:pt x="145142" y="357187"/>
                  </a:lnTo>
                  <a:lnTo>
                    <a:pt x="849085" y="357187"/>
                  </a:lnTo>
                  <a:lnTo>
                    <a:pt x="99944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5168381" y="2391849"/>
              <a:ext cx="306234" cy="48240"/>
            </a:xfrm>
            <a:custGeom>
              <a:avLst/>
              <a:gdLst>
                <a:gd name="connsiteX0" fmla="*/ 0 w 1045028"/>
                <a:gd name="connsiteY0" fmla="*/ 0 h 355600"/>
                <a:gd name="connsiteX1" fmla="*/ 145142 w 1045028"/>
                <a:gd name="connsiteY1" fmla="*/ 355600 h 355600"/>
                <a:gd name="connsiteX2" fmla="*/ 849085 w 1045028"/>
                <a:gd name="connsiteY2" fmla="*/ 355600 h 355600"/>
                <a:gd name="connsiteX3" fmla="*/ 1023257 w 1045028"/>
                <a:gd name="connsiteY3" fmla="*/ 50800 h 355600"/>
                <a:gd name="connsiteX4" fmla="*/ 1045028 w 1045028"/>
                <a:gd name="connsiteY4" fmla="*/ 50800 h 355600"/>
                <a:gd name="connsiteX0" fmla="*/ 0 w 1023257"/>
                <a:gd name="connsiteY0" fmla="*/ 0 h 355600"/>
                <a:gd name="connsiteX1" fmla="*/ 145142 w 1023257"/>
                <a:gd name="connsiteY1" fmla="*/ 355600 h 355600"/>
                <a:gd name="connsiteX2" fmla="*/ 849085 w 1023257"/>
                <a:gd name="connsiteY2" fmla="*/ 355600 h 355600"/>
                <a:gd name="connsiteX3" fmla="*/ 1023257 w 1023257"/>
                <a:gd name="connsiteY3" fmla="*/ 50800 h 355600"/>
                <a:gd name="connsiteX0" fmla="*/ 0 w 1051832"/>
                <a:gd name="connsiteY0" fmla="*/ 0 h 355600"/>
                <a:gd name="connsiteX1" fmla="*/ 145142 w 1051832"/>
                <a:gd name="connsiteY1" fmla="*/ 355600 h 355600"/>
                <a:gd name="connsiteX2" fmla="*/ 849085 w 1051832"/>
                <a:gd name="connsiteY2" fmla="*/ 355600 h 355600"/>
                <a:gd name="connsiteX3" fmla="*/ 1051832 w 1051832"/>
                <a:gd name="connsiteY3" fmla="*/ 7938 h 355600"/>
                <a:gd name="connsiteX0" fmla="*/ 0 w 999445"/>
                <a:gd name="connsiteY0" fmla="*/ 1587 h 357187"/>
                <a:gd name="connsiteX1" fmla="*/ 145142 w 999445"/>
                <a:gd name="connsiteY1" fmla="*/ 357187 h 357187"/>
                <a:gd name="connsiteX2" fmla="*/ 849085 w 999445"/>
                <a:gd name="connsiteY2" fmla="*/ 357187 h 357187"/>
                <a:gd name="connsiteX3" fmla="*/ 999445 w 999445"/>
                <a:gd name="connsiteY3" fmla="*/ 0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445" h="357187">
                  <a:moveTo>
                    <a:pt x="0" y="1587"/>
                  </a:moveTo>
                  <a:lnTo>
                    <a:pt x="145142" y="357187"/>
                  </a:lnTo>
                  <a:lnTo>
                    <a:pt x="849085" y="357187"/>
                  </a:lnTo>
                  <a:lnTo>
                    <a:pt x="99944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501100" y="1544708"/>
            <a:ext cx="626089" cy="321621"/>
            <a:chOff x="4510372" y="2386627"/>
            <a:chExt cx="626089" cy="321621"/>
          </a:xfrm>
        </p:grpSpPr>
        <p:sp>
          <p:nvSpPr>
            <p:cNvPr id="12" name="Forme libre 11"/>
            <p:cNvSpPr/>
            <p:nvPr/>
          </p:nvSpPr>
          <p:spPr>
            <a:xfrm>
              <a:off x="4510372" y="2527273"/>
              <a:ext cx="114300" cy="180975"/>
            </a:xfrm>
            <a:custGeom>
              <a:avLst/>
              <a:gdLst>
                <a:gd name="connsiteX0" fmla="*/ 0 w 114300"/>
                <a:gd name="connsiteY0" fmla="*/ 0 h 180975"/>
                <a:gd name="connsiteX1" fmla="*/ 80963 w 114300"/>
                <a:gd name="connsiteY1" fmla="*/ 61912 h 180975"/>
                <a:gd name="connsiteX2" fmla="*/ 114300 w 11430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80975">
                  <a:moveTo>
                    <a:pt x="0" y="0"/>
                  </a:moveTo>
                  <a:cubicBezTo>
                    <a:pt x="30956" y="15875"/>
                    <a:pt x="61913" y="31750"/>
                    <a:pt x="80963" y="61912"/>
                  </a:cubicBezTo>
                  <a:cubicBezTo>
                    <a:pt x="100013" y="92075"/>
                    <a:pt x="107156" y="136525"/>
                    <a:pt x="114300" y="18097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orme libre 48"/>
            <p:cNvSpPr/>
            <p:nvPr/>
          </p:nvSpPr>
          <p:spPr>
            <a:xfrm flipH="1">
              <a:off x="4775934" y="2386627"/>
              <a:ext cx="80054" cy="237342"/>
            </a:xfrm>
            <a:custGeom>
              <a:avLst/>
              <a:gdLst>
                <a:gd name="connsiteX0" fmla="*/ 0 w 114300"/>
                <a:gd name="connsiteY0" fmla="*/ 0 h 180975"/>
                <a:gd name="connsiteX1" fmla="*/ 80963 w 114300"/>
                <a:gd name="connsiteY1" fmla="*/ 61912 h 180975"/>
                <a:gd name="connsiteX2" fmla="*/ 114300 w 11430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80975">
                  <a:moveTo>
                    <a:pt x="0" y="0"/>
                  </a:moveTo>
                  <a:cubicBezTo>
                    <a:pt x="30956" y="15875"/>
                    <a:pt x="61913" y="31750"/>
                    <a:pt x="80963" y="61912"/>
                  </a:cubicBezTo>
                  <a:cubicBezTo>
                    <a:pt x="100013" y="92075"/>
                    <a:pt x="107156" y="136525"/>
                    <a:pt x="114300" y="18097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 flipH="1">
              <a:off x="4945292" y="2482310"/>
              <a:ext cx="191169" cy="168035"/>
            </a:xfrm>
            <a:custGeom>
              <a:avLst/>
              <a:gdLst>
                <a:gd name="connsiteX0" fmla="*/ 0 w 114300"/>
                <a:gd name="connsiteY0" fmla="*/ 0 h 180975"/>
                <a:gd name="connsiteX1" fmla="*/ 80963 w 114300"/>
                <a:gd name="connsiteY1" fmla="*/ 61912 h 180975"/>
                <a:gd name="connsiteX2" fmla="*/ 114300 w 11430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80975">
                  <a:moveTo>
                    <a:pt x="0" y="0"/>
                  </a:moveTo>
                  <a:cubicBezTo>
                    <a:pt x="30956" y="15875"/>
                    <a:pt x="61913" y="31750"/>
                    <a:pt x="80963" y="61912"/>
                  </a:cubicBezTo>
                  <a:cubicBezTo>
                    <a:pt x="100013" y="92075"/>
                    <a:pt x="107156" y="136525"/>
                    <a:pt x="114300" y="18097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203495" y="1345332"/>
            <a:ext cx="1826413" cy="764990"/>
            <a:chOff x="5230493" y="2187251"/>
            <a:chExt cx="1826413" cy="764990"/>
          </a:xfrm>
        </p:grpSpPr>
        <p:grpSp>
          <p:nvGrpSpPr>
            <p:cNvPr id="11" name="Groupe 10"/>
            <p:cNvGrpSpPr/>
            <p:nvPr/>
          </p:nvGrpSpPr>
          <p:grpSpPr>
            <a:xfrm>
              <a:off x="5230493" y="2769369"/>
              <a:ext cx="626090" cy="182872"/>
              <a:chOff x="4716016" y="2482311"/>
              <a:chExt cx="958086" cy="357187"/>
            </a:xfrm>
          </p:grpSpPr>
          <p:sp>
            <p:nvSpPr>
              <p:cNvPr id="10" name="Forme libre 9"/>
              <p:cNvSpPr/>
              <p:nvPr/>
            </p:nvSpPr>
            <p:spPr>
              <a:xfrm>
                <a:off x="4810006" y="2525726"/>
                <a:ext cx="770106" cy="270358"/>
              </a:xfrm>
              <a:custGeom>
                <a:avLst/>
                <a:gdLst>
                  <a:gd name="connsiteX0" fmla="*/ 0 w 1045028"/>
                  <a:gd name="connsiteY0" fmla="*/ 0 h 355600"/>
                  <a:gd name="connsiteX1" fmla="*/ 145142 w 1045028"/>
                  <a:gd name="connsiteY1" fmla="*/ 355600 h 355600"/>
                  <a:gd name="connsiteX2" fmla="*/ 849085 w 1045028"/>
                  <a:gd name="connsiteY2" fmla="*/ 355600 h 355600"/>
                  <a:gd name="connsiteX3" fmla="*/ 1023257 w 1045028"/>
                  <a:gd name="connsiteY3" fmla="*/ 50800 h 355600"/>
                  <a:gd name="connsiteX4" fmla="*/ 1045028 w 1045028"/>
                  <a:gd name="connsiteY4" fmla="*/ 50800 h 355600"/>
                  <a:gd name="connsiteX0" fmla="*/ 0 w 1023257"/>
                  <a:gd name="connsiteY0" fmla="*/ 0 h 355600"/>
                  <a:gd name="connsiteX1" fmla="*/ 145142 w 1023257"/>
                  <a:gd name="connsiteY1" fmla="*/ 355600 h 355600"/>
                  <a:gd name="connsiteX2" fmla="*/ 849085 w 1023257"/>
                  <a:gd name="connsiteY2" fmla="*/ 355600 h 355600"/>
                  <a:gd name="connsiteX3" fmla="*/ 1023257 w 1023257"/>
                  <a:gd name="connsiteY3" fmla="*/ 50800 h 355600"/>
                  <a:gd name="connsiteX0" fmla="*/ 0 w 1051832"/>
                  <a:gd name="connsiteY0" fmla="*/ 0 h 355600"/>
                  <a:gd name="connsiteX1" fmla="*/ 145142 w 1051832"/>
                  <a:gd name="connsiteY1" fmla="*/ 355600 h 355600"/>
                  <a:gd name="connsiteX2" fmla="*/ 849085 w 1051832"/>
                  <a:gd name="connsiteY2" fmla="*/ 355600 h 355600"/>
                  <a:gd name="connsiteX3" fmla="*/ 1051832 w 1051832"/>
                  <a:gd name="connsiteY3" fmla="*/ 7938 h 355600"/>
                  <a:gd name="connsiteX0" fmla="*/ 0 w 999445"/>
                  <a:gd name="connsiteY0" fmla="*/ 1587 h 357187"/>
                  <a:gd name="connsiteX1" fmla="*/ 145142 w 999445"/>
                  <a:gd name="connsiteY1" fmla="*/ 357187 h 357187"/>
                  <a:gd name="connsiteX2" fmla="*/ 849085 w 999445"/>
                  <a:gd name="connsiteY2" fmla="*/ 357187 h 357187"/>
                  <a:gd name="connsiteX3" fmla="*/ 999445 w 999445"/>
                  <a:gd name="connsiteY3" fmla="*/ 0 h 35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445" h="357187">
                    <a:moveTo>
                      <a:pt x="0" y="1587"/>
                    </a:moveTo>
                    <a:lnTo>
                      <a:pt x="145142" y="357187"/>
                    </a:lnTo>
                    <a:lnTo>
                      <a:pt x="849085" y="357187"/>
                    </a:lnTo>
                    <a:lnTo>
                      <a:pt x="999445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Forme libre 31"/>
              <p:cNvSpPr/>
              <p:nvPr/>
            </p:nvSpPr>
            <p:spPr>
              <a:xfrm>
                <a:off x="4716016" y="2482311"/>
                <a:ext cx="958086" cy="357187"/>
              </a:xfrm>
              <a:custGeom>
                <a:avLst/>
                <a:gdLst>
                  <a:gd name="connsiteX0" fmla="*/ 0 w 1045028"/>
                  <a:gd name="connsiteY0" fmla="*/ 0 h 355600"/>
                  <a:gd name="connsiteX1" fmla="*/ 145142 w 1045028"/>
                  <a:gd name="connsiteY1" fmla="*/ 355600 h 355600"/>
                  <a:gd name="connsiteX2" fmla="*/ 849085 w 1045028"/>
                  <a:gd name="connsiteY2" fmla="*/ 355600 h 355600"/>
                  <a:gd name="connsiteX3" fmla="*/ 1023257 w 1045028"/>
                  <a:gd name="connsiteY3" fmla="*/ 50800 h 355600"/>
                  <a:gd name="connsiteX4" fmla="*/ 1045028 w 1045028"/>
                  <a:gd name="connsiteY4" fmla="*/ 50800 h 355600"/>
                  <a:gd name="connsiteX0" fmla="*/ 0 w 1023257"/>
                  <a:gd name="connsiteY0" fmla="*/ 0 h 355600"/>
                  <a:gd name="connsiteX1" fmla="*/ 145142 w 1023257"/>
                  <a:gd name="connsiteY1" fmla="*/ 355600 h 355600"/>
                  <a:gd name="connsiteX2" fmla="*/ 849085 w 1023257"/>
                  <a:gd name="connsiteY2" fmla="*/ 355600 h 355600"/>
                  <a:gd name="connsiteX3" fmla="*/ 1023257 w 1023257"/>
                  <a:gd name="connsiteY3" fmla="*/ 50800 h 355600"/>
                  <a:gd name="connsiteX0" fmla="*/ 0 w 1051832"/>
                  <a:gd name="connsiteY0" fmla="*/ 0 h 355600"/>
                  <a:gd name="connsiteX1" fmla="*/ 145142 w 1051832"/>
                  <a:gd name="connsiteY1" fmla="*/ 355600 h 355600"/>
                  <a:gd name="connsiteX2" fmla="*/ 849085 w 1051832"/>
                  <a:gd name="connsiteY2" fmla="*/ 355600 h 355600"/>
                  <a:gd name="connsiteX3" fmla="*/ 1051832 w 1051832"/>
                  <a:gd name="connsiteY3" fmla="*/ 7938 h 355600"/>
                  <a:gd name="connsiteX0" fmla="*/ 0 w 999445"/>
                  <a:gd name="connsiteY0" fmla="*/ 1587 h 357187"/>
                  <a:gd name="connsiteX1" fmla="*/ 145142 w 999445"/>
                  <a:gd name="connsiteY1" fmla="*/ 357187 h 357187"/>
                  <a:gd name="connsiteX2" fmla="*/ 849085 w 999445"/>
                  <a:gd name="connsiteY2" fmla="*/ 357187 h 357187"/>
                  <a:gd name="connsiteX3" fmla="*/ 999445 w 999445"/>
                  <a:gd name="connsiteY3" fmla="*/ 0 h 35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445" h="357187">
                    <a:moveTo>
                      <a:pt x="0" y="1587"/>
                    </a:moveTo>
                    <a:lnTo>
                      <a:pt x="145142" y="357187"/>
                    </a:lnTo>
                    <a:lnTo>
                      <a:pt x="849085" y="357187"/>
                    </a:lnTo>
                    <a:lnTo>
                      <a:pt x="999445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Forme libre 36"/>
              <p:cNvSpPr/>
              <p:nvPr/>
            </p:nvSpPr>
            <p:spPr>
              <a:xfrm>
                <a:off x="4895468" y="2572701"/>
                <a:ext cx="612636" cy="176408"/>
              </a:xfrm>
              <a:custGeom>
                <a:avLst/>
                <a:gdLst>
                  <a:gd name="connsiteX0" fmla="*/ 0 w 1045028"/>
                  <a:gd name="connsiteY0" fmla="*/ 0 h 355600"/>
                  <a:gd name="connsiteX1" fmla="*/ 145142 w 1045028"/>
                  <a:gd name="connsiteY1" fmla="*/ 355600 h 355600"/>
                  <a:gd name="connsiteX2" fmla="*/ 849085 w 1045028"/>
                  <a:gd name="connsiteY2" fmla="*/ 355600 h 355600"/>
                  <a:gd name="connsiteX3" fmla="*/ 1023257 w 1045028"/>
                  <a:gd name="connsiteY3" fmla="*/ 50800 h 355600"/>
                  <a:gd name="connsiteX4" fmla="*/ 1045028 w 1045028"/>
                  <a:gd name="connsiteY4" fmla="*/ 50800 h 355600"/>
                  <a:gd name="connsiteX0" fmla="*/ 0 w 1023257"/>
                  <a:gd name="connsiteY0" fmla="*/ 0 h 355600"/>
                  <a:gd name="connsiteX1" fmla="*/ 145142 w 1023257"/>
                  <a:gd name="connsiteY1" fmla="*/ 355600 h 355600"/>
                  <a:gd name="connsiteX2" fmla="*/ 849085 w 1023257"/>
                  <a:gd name="connsiteY2" fmla="*/ 355600 h 355600"/>
                  <a:gd name="connsiteX3" fmla="*/ 1023257 w 1023257"/>
                  <a:gd name="connsiteY3" fmla="*/ 50800 h 355600"/>
                  <a:gd name="connsiteX0" fmla="*/ 0 w 1051832"/>
                  <a:gd name="connsiteY0" fmla="*/ 0 h 355600"/>
                  <a:gd name="connsiteX1" fmla="*/ 145142 w 1051832"/>
                  <a:gd name="connsiteY1" fmla="*/ 355600 h 355600"/>
                  <a:gd name="connsiteX2" fmla="*/ 849085 w 1051832"/>
                  <a:gd name="connsiteY2" fmla="*/ 355600 h 355600"/>
                  <a:gd name="connsiteX3" fmla="*/ 1051832 w 1051832"/>
                  <a:gd name="connsiteY3" fmla="*/ 7938 h 355600"/>
                  <a:gd name="connsiteX0" fmla="*/ 0 w 999445"/>
                  <a:gd name="connsiteY0" fmla="*/ 1587 h 357187"/>
                  <a:gd name="connsiteX1" fmla="*/ 145142 w 999445"/>
                  <a:gd name="connsiteY1" fmla="*/ 357187 h 357187"/>
                  <a:gd name="connsiteX2" fmla="*/ 849085 w 999445"/>
                  <a:gd name="connsiteY2" fmla="*/ 357187 h 357187"/>
                  <a:gd name="connsiteX3" fmla="*/ 999445 w 999445"/>
                  <a:gd name="connsiteY3" fmla="*/ 0 h 35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445" h="357187">
                    <a:moveTo>
                      <a:pt x="0" y="1587"/>
                    </a:moveTo>
                    <a:lnTo>
                      <a:pt x="145142" y="357187"/>
                    </a:lnTo>
                    <a:lnTo>
                      <a:pt x="849085" y="357187"/>
                    </a:lnTo>
                    <a:lnTo>
                      <a:pt x="999445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4967476" y="2572701"/>
                <a:ext cx="468620" cy="94222"/>
              </a:xfrm>
              <a:custGeom>
                <a:avLst/>
                <a:gdLst>
                  <a:gd name="connsiteX0" fmla="*/ 0 w 1045028"/>
                  <a:gd name="connsiteY0" fmla="*/ 0 h 355600"/>
                  <a:gd name="connsiteX1" fmla="*/ 145142 w 1045028"/>
                  <a:gd name="connsiteY1" fmla="*/ 355600 h 355600"/>
                  <a:gd name="connsiteX2" fmla="*/ 849085 w 1045028"/>
                  <a:gd name="connsiteY2" fmla="*/ 355600 h 355600"/>
                  <a:gd name="connsiteX3" fmla="*/ 1023257 w 1045028"/>
                  <a:gd name="connsiteY3" fmla="*/ 50800 h 355600"/>
                  <a:gd name="connsiteX4" fmla="*/ 1045028 w 1045028"/>
                  <a:gd name="connsiteY4" fmla="*/ 50800 h 355600"/>
                  <a:gd name="connsiteX0" fmla="*/ 0 w 1023257"/>
                  <a:gd name="connsiteY0" fmla="*/ 0 h 355600"/>
                  <a:gd name="connsiteX1" fmla="*/ 145142 w 1023257"/>
                  <a:gd name="connsiteY1" fmla="*/ 355600 h 355600"/>
                  <a:gd name="connsiteX2" fmla="*/ 849085 w 1023257"/>
                  <a:gd name="connsiteY2" fmla="*/ 355600 h 355600"/>
                  <a:gd name="connsiteX3" fmla="*/ 1023257 w 1023257"/>
                  <a:gd name="connsiteY3" fmla="*/ 50800 h 355600"/>
                  <a:gd name="connsiteX0" fmla="*/ 0 w 1051832"/>
                  <a:gd name="connsiteY0" fmla="*/ 0 h 355600"/>
                  <a:gd name="connsiteX1" fmla="*/ 145142 w 1051832"/>
                  <a:gd name="connsiteY1" fmla="*/ 355600 h 355600"/>
                  <a:gd name="connsiteX2" fmla="*/ 849085 w 1051832"/>
                  <a:gd name="connsiteY2" fmla="*/ 355600 h 355600"/>
                  <a:gd name="connsiteX3" fmla="*/ 1051832 w 1051832"/>
                  <a:gd name="connsiteY3" fmla="*/ 7938 h 355600"/>
                  <a:gd name="connsiteX0" fmla="*/ 0 w 999445"/>
                  <a:gd name="connsiteY0" fmla="*/ 1587 h 357187"/>
                  <a:gd name="connsiteX1" fmla="*/ 145142 w 999445"/>
                  <a:gd name="connsiteY1" fmla="*/ 357187 h 357187"/>
                  <a:gd name="connsiteX2" fmla="*/ 849085 w 999445"/>
                  <a:gd name="connsiteY2" fmla="*/ 357187 h 357187"/>
                  <a:gd name="connsiteX3" fmla="*/ 999445 w 999445"/>
                  <a:gd name="connsiteY3" fmla="*/ 0 h 35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445" h="357187">
                    <a:moveTo>
                      <a:pt x="0" y="1587"/>
                    </a:moveTo>
                    <a:lnTo>
                      <a:pt x="145142" y="357187"/>
                    </a:lnTo>
                    <a:lnTo>
                      <a:pt x="849085" y="357187"/>
                    </a:lnTo>
                    <a:lnTo>
                      <a:pt x="999445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1" name="ZoneTexte 50"/>
            <p:cNvSpPr txBox="1"/>
            <p:nvPr/>
          </p:nvSpPr>
          <p:spPr>
            <a:xfrm>
              <a:off x="5674941" y="2187251"/>
              <a:ext cx="1381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Mettre un objet dans un autre</a:t>
              </a:r>
              <a:endParaRPr lang="fr-FR" sz="14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7481896" y="2773702"/>
            <a:ext cx="1433649" cy="1235926"/>
            <a:chOff x="5901844" y="3354659"/>
            <a:chExt cx="1433649" cy="1235926"/>
          </a:xfrm>
        </p:grpSpPr>
        <p:sp>
          <p:nvSpPr>
            <p:cNvPr id="52" name="ZoneTexte 51"/>
            <p:cNvSpPr txBox="1"/>
            <p:nvPr/>
          </p:nvSpPr>
          <p:spPr>
            <a:xfrm>
              <a:off x="5953528" y="4067365"/>
              <a:ext cx="1381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Faire une action à l’avance</a:t>
              </a:r>
              <a:endParaRPr lang="fr-FR" sz="1400" dirty="0"/>
            </a:p>
          </p:txBody>
        </p:sp>
        <p:pic>
          <p:nvPicPr>
            <p:cNvPr id="1032" name="Picture 8" descr="http://www.torange-fr.com/photo/37/16/Montre-de-bureau-1426847233_6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844" y="3354659"/>
              <a:ext cx="1104826" cy="735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/>
          <p:cNvGrpSpPr/>
          <p:nvPr/>
        </p:nvGrpSpPr>
        <p:grpSpPr>
          <a:xfrm>
            <a:off x="3091518" y="4729377"/>
            <a:ext cx="2234538" cy="523220"/>
            <a:chOff x="2702740" y="5083305"/>
            <a:chExt cx="2234538" cy="523220"/>
          </a:xfrm>
        </p:grpSpPr>
        <p:sp>
          <p:nvSpPr>
            <p:cNvPr id="53" name="ZoneTexte 52"/>
            <p:cNvSpPr txBox="1"/>
            <p:nvPr/>
          </p:nvSpPr>
          <p:spPr>
            <a:xfrm>
              <a:off x="2702740" y="5083305"/>
              <a:ext cx="1992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Changer de dimension </a:t>
              </a:r>
            </a:p>
            <a:p>
              <a:r>
                <a:rPr lang="fr-FR" sz="1400" dirty="0" smtClean="0"/>
                <a:t>(1 dimension </a:t>
              </a:r>
              <a:r>
                <a:rPr lang="fr-FR" sz="1400" dirty="0" smtClean="0">
                  <a:sym typeface="Wingdings" panose="05000000000000000000" pitchFamily="2" charset="2"/>
                </a:rPr>
                <a:t> 2, 3, …)</a:t>
              </a:r>
              <a:endParaRPr lang="fr-FR" sz="1400" dirty="0"/>
            </a:p>
          </p:txBody>
        </p:sp>
        <p:sp>
          <p:nvSpPr>
            <p:cNvPr id="13" name="Virage 12"/>
            <p:cNvSpPr/>
            <p:nvPr/>
          </p:nvSpPr>
          <p:spPr>
            <a:xfrm>
              <a:off x="4567522" y="5241056"/>
              <a:ext cx="369756" cy="2569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6856432" y="4743388"/>
            <a:ext cx="187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Diviser un objet</a:t>
            </a:r>
            <a:endParaRPr lang="fr-FR" sz="1400" dirty="0"/>
          </a:p>
        </p:txBody>
      </p:sp>
      <p:sp>
        <p:nvSpPr>
          <p:cNvPr id="55" name="ZoneTexte 54"/>
          <p:cNvSpPr txBox="1"/>
          <p:nvPr/>
        </p:nvSpPr>
        <p:spPr>
          <a:xfrm>
            <a:off x="3002910" y="3267169"/>
            <a:ext cx="100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Utiliser des objets jetables</a:t>
            </a:r>
            <a:endParaRPr lang="fr-FR" sz="1400" dirty="0"/>
          </a:p>
        </p:txBody>
      </p:sp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87" y="1927450"/>
            <a:ext cx="751354" cy="7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357158" y="31875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40" name="Espace réservé du texte 2"/>
          <p:cNvSpPr txBox="1">
            <a:spLocks/>
          </p:cNvSpPr>
          <p:nvPr/>
        </p:nvSpPr>
        <p:spPr bwMode="auto">
          <a:xfrm>
            <a:off x="2624143" y="697260"/>
            <a:ext cx="6389232" cy="3797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000" dirty="0" smtClean="0">
                <a:cs typeface="Arial" panose="020B0604020202020204" pitchFamily="34" charset="0"/>
                <a:sym typeface="Calibri" panose="020F0502020204030204" pitchFamily="34" charset="0"/>
              </a:rPr>
              <a:t>Fonctionnement </a:t>
            </a:r>
            <a:r>
              <a:rPr lang="fr-FR" sz="2000" dirty="0">
                <a:solidFill>
                  <a:srgbClr val="0000FF"/>
                </a:solidFill>
                <a:latin typeface="Arial" panose="020B0604020202020204" pitchFamily="34" charset="0"/>
              </a:rPr>
              <a:t>➨</a:t>
            </a:r>
            <a:r>
              <a:rPr lang="fr-CH" sz="2000" dirty="0" smtClean="0">
                <a:cs typeface="Arial" panose="020B0604020202020204" pitchFamily="34" charset="0"/>
                <a:sym typeface="Calibri" panose="020F0502020204030204" pitchFamily="34" charset="0"/>
              </a:rPr>
              <a:t> TRANSPOSITION / ANALOGIE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space réservé du texte 2"/>
          <p:cNvSpPr txBox="1">
            <a:spLocks/>
          </p:cNvSpPr>
          <p:nvPr/>
        </p:nvSpPr>
        <p:spPr bwMode="auto">
          <a:xfrm>
            <a:off x="8624802" y="3341440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7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space réservé du texte 2"/>
          <p:cNvSpPr txBox="1">
            <a:spLocks/>
          </p:cNvSpPr>
          <p:nvPr/>
        </p:nvSpPr>
        <p:spPr bwMode="auto">
          <a:xfrm>
            <a:off x="5133538" y="2239066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8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"/>
          <p:cNvSpPr txBox="1">
            <a:spLocks/>
          </p:cNvSpPr>
          <p:nvPr/>
        </p:nvSpPr>
        <p:spPr bwMode="auto">
          <a:xfrm>
            <a:off x="6033295" y="4571025"/>
            <a:ext cx="432048" cy="169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rtlCol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Calibri" panose="020F0502020204030204" pitchFamily="34" charset="0"/>
                <a:hlinkClick r:id="rId9"/>
              </a:rPr>
              <a:t>Source</a:t>
            </a:r>
            <a:endParaRPr lang="fr-CH" sz="1800" dirty="0" smtClean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809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36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9.1|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2|12.3|26.5|26.9|3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2|12.3|26.5|26.9|3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2|12.3|26.5|26.9|3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2|12.3|26.5|26.9|3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2|12.3|26.5|26.9|3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2|12.3|26.5|26.9|3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2|12.3|26.5|26.9|35.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5947</TotalTime>
  <Words>3814</Words>
  <Application>Microsoft Office PowerPoint</Application>
  <PresentationFormat>Affichage à l'écran (16:10)</PresentationFormat>
  <Paragraphs>883</Paragraphs>
  <Slides>56</Slides>
  <Notes>56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4" baseType="lpstr">
      <vt:lpstr>Arial</vt:lpstr>
      <vt:lpstr>Calibri</vt:lpstr>
      <vt:lpstr>Lucida Sans Unicode</vt:lpstr>
      <vt:lpstr>Pristina</vt:lpstr>
      <vt:lpstr>Times New Roman</vt:lpstr>
      <vt:lpstr>Verdana</vt:lpstr>
      <vt:lpstr>Wingdings</vt:lpstr>
      <vt:lpstr>Thème Office</vt:lpstr>
      <vt:lpstr>Présentation PowerPoint</vt:lpstr>
      <vt:lpstr>Présentation PowerPoint</vt:lpstr>
      <vt:lpstr>Objectifs</vt:lpstr>
      <vt:lpstr>Présentation PowerPoint</vt:lpstr>
      <vt:lpstr>Présentation PowerPoint</vt:lpstr>
      <vt:lpstr>Présentation PowerPoint</vt:lpstr>
      <vt:lpstr>Présentation PowerPoint</vt:lpstr>
      <vt:lpstr>Origine des 40 principes</vt:lpstr>
      <vt:lpstr>Origine des 40 principes</vt:lpstr>
      <vt:lpstr>Présentation des principes</vt:lpstr>
      <vt:lpstr>Présentation des principes</vt:lpstr>
      <vt:lpstr>Présentation des principes</vt:lpstr>
      <vt:lpstr>Synthèse</vt:lpstr>
      <vt:lpstr>Synthèse</vt:lpstr>
      <vt:lpstr>Présentation PowerPoint</vt:lpstr>
      <vt:lpstr>Résolution Idéale Finale (1)</vt:lpstr>
      <vt:lpstr>Origine des problèmes</vt:lpstr>
      <vt:lpstr>Origine des problèmes</vt:lpstr>
      <vt:lpstr>Origine des problèmes</vt:lpstr>
      <vt:lpstr>Origine des problèmes</vt:lpstr>
      <vt:lpstr>Origine des problèmes</vt:lpstr>
      <vt:lpstr>Objectifs du RIF</vt:lpstr>
      <vt:lpstr>Synthèse</vt:lpstr>
      <vt:lpstr>Présentation PowerPoint</vt:lpstr>
      <vt:lpstr>Résolution Idéale Finale (2)</vt:lpstr>
      <vt:lpstr>Résolution Idéale Finale (2)</vt:lpstr>
      <vt:lpstr>Résolution Idéale Finale (2)</vt:lpstr>
      <vt:lpstr>Résolution Idéale Finale (2)</vt:lpstr>
      <vt:lpstr>Résolution Idéale Finale (2)</vt:lpstr>
      <vt:lpstr>Résolution Idéale Finale (2)</vt:lpstr>
      <vt:lpstr>Résolution Idéale Finale (2)</vt:lpstr>
      <vt:lpstr>Résolution Idéale Finale (2)</vt:lpstr>
      <vt:lpstr>Exemple</vt:lpstr>
      <vt:lpstr>Exemple</vt:lpstr>
      <vt:lpstr>Synthèse</vt:lpstr>
      <vt:lpstr>Présentation PowerPoint</vt:lpstr>
      <vt:lpstr>Contradictions (1)</vt:lpstr>
      <vt:lpstr>Contradictions (1)</vt:lpstr>
      <vt:lpstr>Contradictions (1)</vt:lpstr>
      <vt:lpstr>Contradictions (1)</vt:lpstr>
      <vt:lpstr>Contradictions (1)</vt:lpstr>
      <vt:lpstr>Contradictions (1)</vt:lpstr>
      <vt:lpstr>Synthèse</vt:lpstr>
      <vt:lpstr>Présentation PowerPoint</vt:lpstr>
      <vt:lpstr>Contradictions (2)</vt:lpstr>
      <vt:lpstr>Contradictions (2)</vt:lpstr>
      <vt:lpstr>Contradictions (2)</vt:lpstr>
      <vt:lpstr>Contradictions (2)</vt:lpstr>
      <vt:lpstr>Contradictions (2)</vt:lpstr>
      <vt:lpstr>Contradictions (2)</vt:lpstr>
      <vt:lpstr>Présentation PowerPoint</vt:lpstr>
      <vt:lpstr>Synthèse</vt:lpstr>
      <vt:lpstr>Synthèse</vt:lpstr>
      <vt:lpstr>Synthèse</vt:lpstr>
      <vt:lpstr>Conseils</vt:lpstr>
      <vt:lpstr>Pour aller plus loin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Projet_Outils-basiques</dc:title>
  <dc:creator>Rémi Bachelet</dc:creator>
  <cp:lastModifiedBy>remi bachelet</cp:lastModifiedBy>
  <cp:revision>604</cp:revision>
  <dcterms:created xsi:type="dcterms:W3CDTF">2013-03-05T13:19:26Z</dcterms:created>
  <dcterms:modified xsi:type="dcterms:W3CDTF">2016-03-18T07:16:38Z</dcterms:modified>
</cp:coreProperties>
</file>