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420" r:id="rId3"/>
    <p:sldId id="448" r:id="rId4"/>
    <p:sldId id="463" r:id="rId5"/>
    <p:sldId id="468" r:id="rId6"/>
    <p:sldId id="471" r:id="rId7"/>
    <p:sldId id="474" r:id="rId8"/>
    <p:sldId id="475" r:id="rId9"/>
    <p:sldId id="476" r:id="rId10"/>
    <p:sldId id="477" r:id="rId11"/>
    <p:sldId id="478" r:id="rId12"/>
    <p:sldId id="479" r:id="rId13"/>
    <p:sldId id="496" r:id="rId14"/>
    <p:sldId id="480" r:id="rId15"/>
    <p:sldId id="481" r:id="rId16"/>
    <p:sldId id="482" r:id="rId17"/>
    <p:sldId id="483" r:id="rId18"/>
    <p:sldId id="484" r:id="rId19"/>
    <p:sldId id="485" r:id="rId20"/>
    <p:sldId id="486" r:id="rId21"/>
    <p:sldId id="487" r:id="rId22"/>
    <p:sldId id="488" r:id="rId23"/>
    <p:sldId id="489" r:id="rId24"/>
    <p:sldId id="490" r:id="rId25"/>
    <p:sldId id="491" r:id="rId26"/>
    <p:sldId id="494" r:id="rId27"/>
    <p:sldId id="495" r:id="rId28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56602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713203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069805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426407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1783009" algn="l" defTabSz="713203" rtl="0" eaLnBrk="1" latinLnBrk="0" hangingPunct="1"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139610" algn="l" defTabSz="713203" rtl="0" eaLnBrk="1" latinLnBrk="0" hangingPunct="1"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2496212" algn="l" defTabSz="713203" rtl="0" eaLnBrk="1" latinLnBrk="0" hangingPunct="1"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2852814" algn="l" defTabSz="713203" rtl="0" eaLnBrk="1" latinLnBrk="0" hangingPunct="1">
      <a:defRPr sz="19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C20266E7-F515-42CC-A890-09CE7BF760FD}">
          <p14:sldIdLst>
            <p14:sldId id="256"/>
            <p14:sldId id="420"/>
            <p14:sldId id="448"/>
          </p14:sldIdLst>
        </p14:section>
        <p14:section name="Séquence 1 : Management de la créativité" id="{0A04692D-A550-4D71-99B8-8D974E5E72BB}">
          <p14:sldIdLst>
            <p14:sldId id="463"/>
            <p14:sldId id="468"/>
            <p14:sldId id="471"/>
            <p14:sldId id="474"/>
            <p14:sldId id="475"/>
            <p14:sldId id="476"/>
          </p14:sldIdLst>
        </p14:section>
        <p14:section name="Chapitre 2 : La personne et son environnement créatif" id="{64C73BB4-FE42-4F80-ABA1-6EDCB99880B9}">
          <p14:sldIdLst>
            <p14:sldId id="477"/>
            <p14:sldId id="478"/>
            <p14:sldId id="479"/>
            <p14:sldId id="496"/>
            <p14:sldId id="480"/>
            <p14:sldId id="481"/>
            <p14:sldId id="482"/>
          </p14:sldIdLst>
        </p14:section>
        <p14:section name="Chapitre 3 : Techniques et outils pour développer la créativité" id="{B70F4ABE-F7F3-4DA4-95CD-386C94DEC580}">
          <p14:sldIdLst>
            <p14:sldId id="483"/>
            <p14:sldId id="484"/>
            <p14:sldId id="485"/>
            <p14:sldId id="486"/>
            <p14:sldId id="487"/>
            <p14:sldId id="488"/>
            <p14:sldId id="489"/>
            <p14:sldId id="490"/>
            <p14:sldId id="491"/>
            <p14:sldId id="494"/>
          </p14:sldIdLst>
        </p14:section>
        <p14:section name="Conclusion" id="{EEC93F37-EFD8-483D-BD9D-64193B123AF2}">
          <p14:sldIdLst>
            <p14:sldId id="4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80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on Alacaraz" initials="" lastIdx="3" clrIdx="0"/>
  <p:cmAuthor id="1" name="BichVan H." initials="BH" lastIdx="29" clrIdx="1">
    <p:extLst>
      <p:ext uri="{19B8F6BF-5375-455C-9EA6-DF929625EA0E}">
        <p15:presenceInfo xmlns:p15="http://schemas.microsoft.com/office/powerpoint/2012/main" userId="aaf7d41e510151ee" providerId="Windows Live"/>
      </p:ext>
    </p:extLst>
  </p:cmAuthor>
  <p:cmAuthor id="2" name="remi bachelet" initials="rb" lastIdx="12" clrIdx="2">
    <p:extLst>
      <p:ext uri="{19B8F6BF-5375-455C-9EA6-DF929625EA0E}">
        <p15:presenceInfo xmlns:p15="http://schemas.microsoft.com/office/powerpoint/2012/main" userId="4c45c43f20d7a36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FF00"/>
    <a:srgbClr val="0099FF"/>
    <a:srgbClr val="0066FF"/>
    <a:srgbClr val="FF3300"/>
    <a:srgbClr val="FF66FF"/>
    <a:srgbClr val="66FF66"/>
    <a:srgbClr val="FF7C80"/>
    <a:srgbClr val="F4574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42" autoAdjust="0"/>
    <p:restoredTop sz="60069" autoAdjust="0"/>
  </p:normalViewPr>
  <p:slideViewPr>
    <p:cSldViewPr>
      <p:cViewPr varScale="1">
        <p:scale>
          <a:sx n="67" d="100"/>
          <a:sy n="67" d="100"/>
        </p:scale>
        <p:origin x="1646" y="62"/>
      </p:cViewPr>
      <p:guideLst>
        <p:guide orient="horz" pos="2160"/>
        <p:guide pos="3840"/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494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3-18T18:05:20.208" idx="7">
    <p:pos x="10" y="10"/>
    <p:text>ajouter une diapo avec un exemple de SCAMPER ?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3-12T18:29:20.625" idx="3">
    <p:pos x="3804" y="2215"/>
    <p:text>quelle est l'idée testée ?</p:text>
    <p:extLst>
      <p:ext uri="{C676402C-5697-4E1C-873F-D02D1690AC5C}">
        <p15:threadingInfo xmlns:p15="http://schemas.microsoft.com/office/powerpoint/2012/main" timeZoneBias="-60"/>
      </p:ext>
    </p:extLst>
  </p:cm>
  <p:cm authorId="2" dt="2014-03-18T18:07:08.293" idx="8">
    <p:pos x="3804" y="2351"/>
    <p:text>ou mettre un lien vers un exemple bien développé ?</p:text>
    <p:extLst>
      <p:ext uri="{C676402C-5697-4E1C-873F-D02D1690AC5C}">
        <p15:threadingInfo xmlns:p15="http://schemas.microsoft.com/office/powerpoint/2012/main" timeZoneBias="-60">
          <p15:parentCm authorId="2" idx="3"/>
        </p15:threadingInfo>
      </p:ext>
    </p:extLst>
  </p:cm>
  <p:cm authorId="1" dt="2014-03-20T10:51:11.296" idx="29">
    <p:pos x="3804" y="2487"/>
    <p:text>Je n'arrive pas à trouver des ex sur internet. Ex de Smarties = SCAMPER</p:text>
    <p:extLst>
      <p:ext uri="{C676402C-5697-4E1C-873F-D02D1690AC5C}">
        <p15:threadingInfo xmlns:p15="http://schemas.microsoft.com/office/powerpoint/2012/main" timeZoneBias="-60">
          <p15:parentCm authorId="2" idx="3"/>
        </p15:threadingInfo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3-12T18:32:54.218" idx="4">
    <p:pos x="10" y="10"/>
    <p:text>que dire sur les smarties ?</p:text>
    <p:extLst>
      <p:ext uri="{C676402C-5697-4E1C-873F-D02D1690AC5C}">
        <p15:threadingInfo xmlns:p15="http://schemas.microsoft.com/office/powerpoint/2012/main" timeZoneBias="-60"/>
      </p:ext>
    </p:extLst>
  </p:cm>
  <p:cm authorId="1" dt="2014-03-13T10:00:39.848" idx="21">
    <p:pos x="10" y="146"/>
    <p:text>Exemple de questions/opérateurs SCAMPER concernant le cas Smarties : Tu vas retrouvers les explications dans la vidéo</p:text>
    <p:extLst>
      <p:ext uri="{C676402C-5697-4E1C-873F-D02D1690AC5C}">
        <p15:threadingInfo xmlns:p15="http://schemas.microsoft.com/office/powerpoint/2012/main" timeZoneBias="-60">
          <p15:parentCm authorId="2" idx="4"/>
        </p15:threadingInfo>
      </p:ext>
    </p:extLst>
  </p:cm>
  <p:cm authorId="2" dt="2014-03-18T18:15:58.369" idx="9">
    <p:pos x="10" y="282"/>
    <p:text>Ok peut-tu mettre le lien vers la vidéo en bas de la diapo 22</p:text>
    <p:extLst>
      <p:ext uri="{C676402C-5697-4E1C-873F-D02D1690AC5C}">
        <p15:threadingInfo xmlns:p15="http://schemas.microsoft.com/office/powerpoint/2012/main" timeZoneBias="-60">
          <p15:parentCm authorId="2" idx="4"/>
        </p15:threadingInfo>
      </p:ext>
    </p:extLst>
  </p:cm>
  <p:cm authorId="2" dt="2014-03-18T18:16:09.161" idx="10">
    <p:pos x="146" y="146"/>
    <p:text>ajouter image BS</p:text>
    <p:extLst>
      <p:ext uri="{C676402C-5697-4E1C-873F-D02D1690AC5C}">
        <p15:threadingInfo xmlns:p15="http://schemas.microsoft.com/office/powerpoint/2012/main" timeZoneBias="-60"/>
      </p:ext>
    </p:extLst>
  </p:cm>
  <p:cm authorId="2" dt="2014-03-18T18:16:41.031" idx="11">
    <p:pos x="146" y="282"/>
    <p:text>.. et peut-être reprendre l'image de mm du cours BS</p:text>
    <p:extLst>
      <p:ext uri="{C676402C-5697-4E1C-873F-D02D1690AC5C}">
        <p15:threadingInfo xmlns:p15="http://schemas.microsoft.com/office/powerpoint/2012/main" timeZoneBias="-60">
          <p15:parentCm authorId="2" idx="10"/>
        </p15:threadingInfo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3-18T18:17:09.567" idx="12">
    <p:pos x="10" y="10"/>
    <p:text>imaginez des situations : il faut trouver mieux, mais quoi ?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3-20T09:31:06.690" idx="27">
    <p:pos x="4908" y="936"/>
    <p:text>Alter N. : Quelle édition ?</p:text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005CEDF-42F9-4D75-A83E-72C28335D5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0505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06E6D2D-4FB6-4AE1-B740-4408D9084B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772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5660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71320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06980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426407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1783009" algn="l" defTabSz="71320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9610" algn="l" defTabSz="71320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6212" algn="l" defTabSz="71320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52814" algn="l" defTabSz="71320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C87514-EAEE-4C76-8E31-871BA6927D95}" type="slidenum">
              <a:rPr lang="fr-FR" sz="1200"/>
              <a:pPr eaLnBrk="1" hangingPunct="1"/>
              <a:t>1</a:t>
            </a:fld>
            <a:endParaRPr lang="fr-FR" sz="1200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rtl="0"/>
            <a:r>
              <a:rPr lang="fr-FR" sz="900" b="0" i="0" u="none" strike="noStrike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Une organisation peut-elle survivre si elle ne progresse pas, si elle n’innove pas ? Alors comment faire ? </a:t>
            </a:r>
            <a:endParaRPr lang="fr-FR" b="0" dirty="0" smtClean="0">
              <a:effectLst/>
            </a:endParaRPr>
          </a:p>
          <a:p>
            <a:r>
              <a:rPr lang="fr-FR" sz="900" b="0" i="0" u="none" strike="noStrike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Le management de la créativité vise à améliorer l'inventivité dans une entreprise ou dans un groupe de travail. Elle est rendue possible par des pratiques de management et l'utilisation d'outils, permettant d’augmenter la créativité. </a:t>
            </a:r>
            <a:r>
              <a:rPr lang="fr-FR" sz="900" b="0" i="0" u="none" strike="noStrike" kern="120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Cette session de formation est consacrée à vous donner sur ce sujet des bases et des méthodes.</a:t>
            </a:r>
            <a:endParaRPr lang="fr-FR" sz="900" b="0" i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6135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C87514-EAEE-4C76-8E31-871BA6927D95}" type="slidenum">
              <a:rPr lang="fr-FR" sz="1200"/>
              <a:pPr eaLnBrk="1" hangingPunct="1"/>
              <a:t>2</a:t>
            </a:fld>
            <a:endParaRPr lang="fr-FR" sz="1200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z="900" b="0" i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788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C87514-EAEE-4C76-8E31-871BA6927D95}" type="slidenum">
              <a:rPr lang="fr-FR" sz="1200"/>
              <a:pPr eaLnBrk="1" hangingPunct="1"/>
              <a:t>3</a:t>
            </a:fld>
            <a:endParaRPr lang="fr-FR" sz="1200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z="900" b="0" i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806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680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Le terme </a:t>
            </a:r>
            <a:r>
              <a:rPr lang="fr-FR" b="1" dirty="0" smtClean="0">
                <a:solidFill>
                  <a:srgbClr val="C00000"/>
                </a:solidFill>
              </a:rPr>
              <a:t>« créativité »</a:t>
            </a:r>
            <a:r>
              <a:rPr lang="fr-FR" dirty="0" smtClean="0"/>
              <a:t> est 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traditionnellement associé à la créativité des artistes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plus récemment, grâce à des exemples tels que ceux de Apple ou Google, </a:t>
            </a:r>
            <a:r>
              <a:rPr lang="en-US" dirty="0" smtClean="0"/>
              <a:t>à </a:t>
            </a:r>
            <a:r>
              <a:rPr lang="fr-FR" dirty="0" smtClean="0"/>
              <a:t>l’</a:t>
            </a:r>
            <a:r>
              <a:rPr lang="fr-FR" b="1" dirty="0" smtClean="0">
                <a:solidFill>
                  <a:srgbClr val="C00000"/>
                </a:solidFill>
              </a:rPr>
              <a:t>innovation</a:t>
            </a:r>
            <a:r>
              <a:rPr lang="fr-FR" dirty="0" smtClean="0"/>
              <a:t> dans des secteurs technologiques.  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 smtClean="0"/>
          </a:p>
          <a:p>
            <a:pPr>
              <a:buFont typeface="Wingdings" panose="05000000000000000000" pitchFamily="2" charset="2"/>
              <a:buNone/>
            </a:pPr>
            <a:r>
              <a:rPr lang="fr-FR" dirty="0" smtClean="0"/>
              <a:t>Créativité et Innovation</a:t>
            </a:r>
            <a:r>
              <a:rPr lang="fr-FR" baseline="0" dirty="0" smtClean="0"/>
              <a:t> = 2 éléments d’un même processus 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b="1" baseline="0" dirty="0" smtClean="0"/>
              <a:t>La créativité</a:t>
            </a:r>
            <a:r>
              <a:rPr lang="fr-FR" baseline="0" dirty="0" smtClean="0"/>
              <a:t> représente le processus de </a:t>
            </a:r>
            <a:r>
              <a:rPr lang="fr-FR" b="1" baseline="0" dirty="0" smtClean="0"/>
              <a:t>génération d’idées</a:t>
            </a:r>
            <a:r>
              <a:rPr lang="fr-FR" b="0" baseline="0" dirty="0" smtClean="0"/>
              <a:t> pour créer de nouvelles solutions.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b="0" baseline="0" dirty="0" smtClean="0"/>
              <a:t>Pour sa part, </a:t>
            </a:r>
            <a:r>
              <a:rPr lang="fr-FR" b="1" baseline="0" dirty="0" smtClean="0"/>
              <a:t>l’innovation</a:t>
            </a:r>
            <a:r>
              <a:rPr lang="fr-FR" b="0" baseline="0" dirty="0" smtClean="0"/>
              <a:t> est la capacité de convertir </a:t>
            </a:r>
            <a:r>
              <a:rPr lang="fr-FR" b="1" baseline="0" dirty="0" smtClean="0"/>
              <a:t>ces idées en quelque chose d’applicable</a:t>
            </a:r>
            <a:r>
              <a:rPr lang="fr-FR" b="0" baseline="0" dirty="0" smtClean="0"/>
              <a:t>, de leur donner du sens et de la valeur dans un contexte. </a:t>
            </a:r>
            <a:endParaRPr lang="fr-F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797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/>
              <a:t>On peut être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C00000"/>
                </a:solidFill>
              </a:rPr>
              <a:t>très créatif</a:t>
            </a:r>
            <a:r>
              <a:rPr lang="fr-FR" dirty="0" smtClean="0"/>
              <a:t> en </a:t>
            </a:r>
            <a:r>
              <a:rPr lang="fr-FR" sz="900" dirty="0" smtClean="0"/>
              <a:t>générant des idées mais il est possible d’être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C00000"/>
                </a:solidFill>
              </a:rPr>
              <a:t>peu innovant</a:t>
            </a:r>
            <a:r>
              <a:rPr lang="fr-FR" dirty="0" smtClean="0"/>
              <a:t> </a:t>
            </a:r>
            <a:r>
              <a:rPr lang="fr-FR" sz="900" dirty="0" smtClean="0"/>
              <a:t>et incapable de choisir les meilleures idées et de les appliquer de façon efficace. </a:t>
            </a:r>
          </a:p>
          <a:p>
            <a:pPr marL="0" indent="0">
              <a:buNone/>
            </a:pPr>
            <a:endParaRPr lang="fr-FR" sz="9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rgbClr val="C00000"/>
                </a:solidFill>
              </a:rPr>
              <a:t>Afin de dépasser cette incapacité</a:t>
            </a:r>
            <a:r>
              <a:rPr lang="fr-FR" dirty="0" smtClean="0"/>
              <a:t> </a:t>
            </a:r>
            <a:r>
              <a:rPr lang="fr-FR" sz="900" dirty="0" smtClean="0"/>
              <a:t>et pour développer le potentiel créatif inné présent chez toute personne,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C00000"/>
                </a:solidFill>
              </a:rPr>
              <a:t>il est possible d’avoir recours à des techniques</a:t>
            </a:r>
            <a:r>
              <a:rPr lang="fr-FR" dirty="0" smtClean="0"/>
              <a:t> </a:t>
            </a:r>
            <a:r>
              <a:rPr lang="fr-FR" sz="900" dirty="0" smtClean="0"/>
              <a:t>qui, peuvent être particulièrement précieuses dans le cadre de l’entreprise.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997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900" dirty="0" smtClean="0"/>
              <a:t>ou ses systèmes de gestion pour les rendre plus efficaces…</a:t>
            </a:r>
            <a:endParaRPr lang="fr-FR" sz="9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176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b="1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Norbert Alter</a:t>
            </a:r>
            <a:r>
              <a:rPr lang="fr-FR" sz="9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1993b, La </a:t>
            </a:r>
            <a:r>
              <a:rPr lang="fr-FR" sz="900" b="1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lassitude</a:t>
            </a:r>
            <a:r>
              <a:rPr lang="fr-FR" sz="9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de l'acteur de l'innovation,</a:t>
            </a:r>
            <a:endParaRPr lang="fr-FR" sz="9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9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Accueillir et rechercher de nouveaux défis, projets, nouvelles idées, façons de faire (ouverture à l’expérience)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Accueille les nouvelles idées et les situations y compris celles qui sont farfelues ou perturbatrices avec ouverture et curiosité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en-US" sz="9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Accepte</a:t>
            </a:r>
            <a:r>
              <a:rPr lang="en-US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la critique constructive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Est en quête de projets, d’idées, de façons de faire nouvelles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Remet en question les méthodes, les produits, les services, les approches et les modes de fonctionnement en usage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Redéfinit, réinterprète les idées, les situations et les problème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Concrétise ses inspirations et ses idées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Faire preuve de fluidité et de flexibilité dans la production d’idées, de solutions et de stratégies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Joue avec les idées, les concepts et les images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Est prolifique au niveau de la production des idées en général, y compris les idées inusitées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en-US" sz="9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Démontre</a:t>
            </a:r>
            <a:r>
              <a:rPr lang="en-US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un esprit </a:t>
            </a:r>
            <a:r>
              <a:rPr lang="en-US" sz="9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ludique</a:t>
            </a:r>
            <a:endParaRPr lang="en-US" sz="9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Associe, superpose des idées, des concepts et des éléments diversifiés et disparates dans la recherche de solutions et d’innovation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Sollicite l’imaginaire et l’intuition de soi-même et des autres dans la recherche de nouvelles idées et solutions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Manifeste une aptitude à transformer et à explorer les idées, les solutions et les stratégies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Remet en cause au besoin les idées, les solutions, les interprétations, les stratégies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Appliquer un processus de résolution de problèmes</a:t>
            </a:r>
            <a:endParaRPr lang="en-US" dirty="0" smtClean="0"/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Observe les problèmes sous différents angles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Génère des solutions inusitées aux problèmes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Maîtrise et applique des processus de résolution de problèmes créateurs appropriés à la complexité des situations à traiter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Combine facilement les différentes techniques en créativité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Ne s’arrête pas aux premières idées ou aux idées conventionnelles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Généralise et a recourt à l’abstraction</a:t>
            </a:r>
          </a:p>
          <a:p>
            <a:pPr marL="528052" lvl="1" indent="-171450">
              <a:buFont typeface="Arial" panose="020B0604020202020204" pitchFamily="34" charset="0"/>
              <a:buChar char="•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Applique le processus créatif de résolution de problèmes en équipe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444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0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900" dirty="0" smtClean="0"/>
              <a:t>Stimuler l’initiative individuelle des employés, de façon à ce que les employés se sentent impliqués et s’approprient les problèmes de l’entreprise, ce qui augmente leur motivation et leur capacité de réponse aux problèmes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Promouvoir le développement d’activités pour les employés, en dehors de leurs tâches strictement officielles, en facilitant le développement d’idées visant à introduire des améliorations ou des pratiques innovantes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900" dirty="0" smtClean="0"/>
              <a:t>Stimuler l’utilisation d’idées d’origines différentes du cadre de l’entreprise elle-même, spécialement en ce qui concerne le domaine personnel, ce qui peut avoir un grand impact sur la génération de nouvelles idées dans l'activité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fr-FR" sz="9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4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>
                <a:solidFill>
                  <a:srgbClr val="C00000"/>
                </a:solidFill>
              </a:rPr>
              <a:t>Envisager</a:t>
            </a:r>
            <a:r>
              <a:rPr lang="fr-FR" sz="900" dirty="0" smtClean="0"/>
              <a:t> les idées de l’ensemble du personnel de l’entreprise au moment de prendre des décisions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>
                <a:solidFill>
                  <a:srgbClr val="C00000"/>
                </a:solidFill>
              </a:rPr>
              <a:t>Créer</a:t>
            </a:r>
            <a:r>
              <a:rPr lang="fr-FR" sz="900" dirty="0" smtClean="0"/>
              <a:t> un groupe de travail créatif pour concevoir le processus créatif – innovant dans l’entreprise</a:t>
            </a:r>
            <a:r>
              <a:rPr lang="en-US" sz="900" dirty="0" smtClean="0"/>
              <a:t>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>
                <a:solidFill>
                  <a:srgbClr val="C00000"/>
                </a:solidFill>
              </a:rPr>
              <a:t>Former</a:t>
            </a:r>
            <a:r>
              <a:rPr lang="fr-FR" sz="900" dirty="0" smtClean="0"/>
              <a:t> les travailleurs aux techniques créatives</a:t>
            </a:r>
            <a:r>
              <a:rPr lang="en-US" sz="900" dirty="0" smtClean="0"/>
              <a:t>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/>
              <a:t>Plus que récompenser, </a:t>
            </a:r>
            <a:r>
              <a:rPr lang="fr-FR" sz="900" dirty="0" smtClean="0">
                <a:solidFill>
                  <a:srgbClr val="C00000"/>
                </a:solidFill>
              </a:rPr>
              <a:t>motiver</a:t>
            </a:r>
            <a:r>
              <a:rPr lang="fr-FR" sz="900" dirty="0" smtClean="0"/>
              <a:t> les travailleurs de l’entreprise pour qu’ils soient créatifs</a:t>
            </a:r>
            <a:r>
              <a:rPr lang="en-US" sz="900" dirty="0" smtClean="0"/>
              <a:t>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>
                <a:solidFill>
                  <a:srgbClr val="C00000"/>
                </a:solidFill>
              </a:rPr>
              <a:t>Organiser</a:t>
            </a:r>
            <a:r>
              <a:rPr lang="fr-FR" sz="900" dirty="0" smtClean="0"/>
              <a:t> des groupes créatifs pour chaque service principal de l’entreprise</a:t>
            </a:r>
            <a:r>
              <a:rPr lang="en-US" sz="900" dirty="0" smtClean="0"/>
              <a:t>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>
                <a:solidFill>
                  <a:srgbClr val="C00000"/>
                </a:solidFill>
              </a:rPr>
              <a:t>Obtenir</a:t>
            </a:r>
            <a:r>
              <a:rPr lang="fr-FR" sz="900" dirty="0" smtClean="0"/>
              <a:t> des résultats concrets</a:t>
            </a:r>
            <a:r>
              <a:rPr lang="en-US" sz="900" dirty="0" smtClean="0"/>
              <a:t>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900" dirty="0" err="1" smtClean="0"/>
              <a:t>Liberté</a:t>
            </a:r>
            <a:r>
              <a:rPr lang="en-US" sz="900" dirty="0" smtClean="0"/>
              <a:t> </a:t>
            </a:r>
            <a:r>
              <a:rPr lang="en-US" sz="900" dirty="0" err="1" smtClean="0"/>
              <a:t>d’action</a:t>
            </a:r>
            <a:r>
              <a:rPr lang="en-US" sz="900" dirty="0" smtClean="0"/>
              <a:t>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>
                <a:solidFill>
                  <a:srgbClr val="C00000"/>
                </a:solidFill>
              </a:rPr>
              <a:t>Affecter</a:t>
            </a:r>
            <a:r>
              <a:rPr lang="fr-FR" sz="900" dirty="0" smtClean="0"/>
              <a:t> des ressources aux bonnes idées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/>
              <a:t>La créativité également appliquée à la direction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900" dirty="0" smtClean="0">
                <a:solidFill>
                  <a:srgbClr val="C00000"/>
                </a:solidFill>
              </a:rPr>
              <a:t>Évaluer</a:t>
            </a:r>
            <a:r>
              <a:rPr lang="fr-FR" sz="900" dirty="0" smtClean="0"/>
              <a:t> le progrès et alimenter le processus.</a:t>
            </a:r>
            <a:endParaRPr lang="en-US" sz="9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062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sz="9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801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57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SCAMPER (SCAMMPERR): Attribuée à Alex </a:t>
            </a:r>
            <a:r>
              <a:rPr lang="fr-FR" dirty="0" err="1" smtClean="0"/>
              <a:t>Osborn</a:t>
            </a:r>
            <a:r>
              <a:rPr lang="fr-FR" dirty="0" smtClean="0"/>
              <a:t> également inventeur du 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216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478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505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On crée un tableau en inscrivant dans les colonnes</a:t>
            </a:r>
          </a:p>
          <a:p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les trois aspects à analyser :</a:t>
            </a:r>
          </a:p>
          <a:p>
            <a:pPr marL="171450" indent="-171450">
              <a:buFontTx/>
              <a:buChar char="-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Positif: On annote les raisons pour lesquelles l’idée est bonne, peut avoir du succès ou pour lesquelles elle peut potentiellement représenter un avantage pour l’entreprise.</a:t>
            </a:r>
          </a:p>
          <a:p>
            <a:pPr marL="171450" indent="-171450">
              <a:buFontTx/>
              <a:buChar char="-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Négatif: Dans cette colonne, on annote les éléments qui constituent une faiblesse de l’idée ou on inclut les aspects relatifs à l’idée qui exigent une certaine précaution au moment de son utilisation.</a:t>
            </a:r>
          </a:p>
          <a:p>
            <a:pPr marL="171450" indent="-171450">
              <a:buFontTx/>
              <a:buChar char="-"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Intéressant : Pour compléter l’analyse, on annote les aspects qui, même s’ils n’ont pas un impact positif ou négatif pour l’entreprise, peuvent s’avérer particulièrement importants.</a:t>
            </a:r>
          </a:p>
          <a:p>
            <a:pPr marL="0" indent="0">
              <a:buFontTx/>
              <a:buNone/>
            </a:pPr>
            <a:r>
              <a:rPr lang="fr-FR" sz="9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Si malgré cela l’idée</a:t>
            </a:r>
            <a:r>
              <a:rPr lang="fr-FR" sz="90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sélectionnée n’apparaît pas clairement, on peut noter de 1 à 10 chacune des questions signalées pour compter ultérieurement les points positifs et négatifs de chaque idée et sélectionner celle qui obtient la note la plus élevée. </a:t>
            </a:r>
          </a:p>
          <a:p>
            <a:pPr marL="0" indent="0">
              <a:buFontTx/>
              <a:buNone/>
            </a:pPr>
            <a:r>
              <a:rPr lang="fr-FR" sz="90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Prenons un exemple simple pour savoir comment utiliser cette technique… (p.40 Manuel)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34477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392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E6D2D-4FB6-4AE1-B740-4408D9084B6D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761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C87514-EAEE-4C76-8E31-871BA6927D95}" type="slidenum">
              <a:rPr lang="fr-FR" sz="1200"/>
              <a:pPr eaLnBrk="1" hangingPunct="1"/>
              <a:t>27</a:t>
            </a:fld>
            <a:endParaRPr lang="fr-FR" sz="1200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z="900" b="0" i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537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4" y="0"/>
            <a:ext cx="2483764" cy="5715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689200" y="134938"/>
            <a:ext cx="6324172" cy="571500"/>
          </a:xfrm>
          <a:prstGeom prst="rect">
            <a:avLst/>
          </a:prstGeom>
        </p:spPr>
        <p:txBody>
          <a:bodyPr lIns="71320" tIns="35661" rIns="71320" bIns="35661"/>
          <a:lstStyle>
            <a:lvl1pPr algn="ctr">
              <a:defRPr sz="25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689201" y="1270000"/>
            <a:ext cx="6327802" cy="3937000"/>
          </a:xfrm>
          <a:prstGeom prst="rect">
            <a:avLst/>
          </a:prstGeom>
        </p:spPr>
        <p:txBody>
          <a:bodyPr lIns="71320" tIns="35661" rIns="71320" bIns="35661"/>
          <a:lstStyle>
            <a:lvl1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251520" y="1982952"/>
            <a:ext cx="1985800" cy="3847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sz="1900" dirty="0" smtClean="0">
                <a:latin typeface="Calibri" panose="020F0502020204030204" pitchFamily="34" charset="0"/>
              </a:rPr>
              <a:t>Dr. Rémi Bachelet</a:t>
            </a:r>
            <a:endParaRPr lang="fr-FR" sz="1900" dirty="0">
              <a:latin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255557" y="2334280"/>
            <a:ext cx="1824025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Maître de conférences</a:t>
            </a:r>
          </a:p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 à Centrale Lille</a:t>
            </a:r>
            <a:endParaRPr lang="fr-FR" sz="1400" i="0" dirty="0">
              <a:latin typeface="Calibri" panose="020F0502020204030204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5" y="5233766"/>
            <a:ext cx="793507" cy="2776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1_Bannière_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3" y="-22820"/>
            <a:ext cx="2455334" cy="571500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00"/>
              </a:gs>
              <a:gs pos="100000">
                <a:schemeClr val="bg1"/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71320" tIns="35662" rIns="71320" bIns="3566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ctr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Chapitre 1</a:t>
            </a: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541338" marR="0" lvl="0" indent="-182563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699792" y="134938"/>
            <a:ext cx="6313582" cy="571500"/>
          </a:xfrm>
          <a:prstGeom prst="rect">
            <a:avLst/>
          </a:prstGeom>
        </p:spPr>
        <p:txBody>
          <a:bodyPr lIns="71320" tIns="35661" rIns="71320" bIns="35661"/>
          <a:lstStyle>
            <a:lvl1pPr algn="ctr">
              <a:defRPr sz="25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2843810" y="1270000"/>
            <a:ext cx="6173195" cy="3937000"/>
          </a:xfrm>
          <a:prstGeom prst="rect">
            <a:avLst/>
          </a:prstGeom>
        </p:spPr>
        <p:txBody>
          <a:bodyPr lIns="71320" tIns="35661" rIns="71320" bIns="35661"/>
          <a:lstStyle>
            <a:lvl1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251520" y="1982952"/>
            <a:ext cx="1985800" cy="3847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sz="1900" dirty="0" smtClean="0">
                <a:latin typeface="Calibri" panose="020F0502020204030204" pitchFamily="34" charset="0"/>
              </a:rPr>
              <a:t>Dr. Rémi Bachelet</a:t>
            </a:r>
            <a:endParaRPr lang="fr-FR" sz="1900" dirty="0">
              <a:latin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255557" y="2334280"/>
            <a:ext cx="1824025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Maître de conférences</a:t>
            </a:r>
          </a:p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 à Centrale Lille</a:t>
            </a:r>
            <a:endParaRPr lang="fr-FR" sz="1400" i="0" dirty="0">
              <a:latin typeface="Calibri" panose="020F050202020403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5" y="5233766"/>
            <a:ext cx="793507" cy="277629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640960" y="5428522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5FF6C5-3E66-4874-9BBE-F27487B25EA9}" type="slidenum">
              <a:rPr lang="en-US" sz="1200" smtClean="0">
                <a:latin typeface="Calibri" panose="020F0502020204030204" pitchFamily="34" charset="0"/>
              </a:rPr>
              <a:pPr algn="r"/>
              <a:t>‹N°›</a:t>
            </a:fld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-108521" y="3475928"/>
            <a:ext cx="2563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marR="0" lvl="0" indent="-182563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Qu’est-ce que la créativité ?</a:t>
            </a:r>
          </a:p>
          <a:p>
            <a:pPr marL="541338" marR="0" lvl="0" indent="-182563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Cycle 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de l’innovation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541338" marR="0" lvl="0" indent="-182563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Créativité en entreprise</a:t>
            </a:r>
          </a:p>
        </p:txBody>
      </p:sp>
    </p:spTree>
    <p:extLst>
      <p:ext uri="{BB962C8B-B14F-4D97-AF65-F5344CB8AC3E}">
        <p14:creationId xmlns:p14="http://schemas.microsoft.com/office/powerpoint/2010/main" val="132372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1_Bannière_C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3" y="-22820"/>
            <a:ext cx="2455334" cy="571500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20000">
                <a:srgbClr val="7030A0"/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71320" tIns="35662" rIns="71320" bIns="3566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ctr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Chapitre 2</a:t>
            </a: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449263" marR="0" lvl="0" indent="-285750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La personne créative</a:t>
            </a:r>
          </a:p>
          <a:p>
            <a:pPr marL="449263" marR="0" lvl="0" indent="-285750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L’organisation</a:t>
            </a:r>
          </a:p>
          <a:p>
            <a:pPr marL="449263" marR="0" lvl="0" indent="-285750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Climat de créativité</a:t>
            </a: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699792" y="134938"/>
            <a:ext cx="6313582" cy="571500"/>
          </a:xfrm>
          <a:prstGeom prst="rect">
            <a:avLst/>
          </a:prstGeom>
        </p:spPr>
        <p:txBody>
          <a:bodyPr lIns="71320" tIns="35661" rIns="71320" bIns="35661"/>
          <a:lstStyle>
            <a:lvl1pPr algn="ctr">
              <a:defRPr sz="25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2843810" y="1270000"/>
            <a:ext cx="6173195" cy="3937000"/>
          </a:xfrm>
          <a:prstGeom prst="rect">
            <a:avLst/>
          </a:prstGeom>
        </p:spPr>
        <p:txBody>
          <a:bodyPr lIns="71320" tIns="35661" rIns="71320" bIns="35661"/>
          <a:lstStyle>
            <a:lvl1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251520" y="1982952"/>
            <a:ext cx="1985800" cy="3847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sz="1900" dirty="0" smtClean="0">
                <a:latin typeface="Calibri" panose="020F0502020204030204" pitchFamily="34" charset="0"/>
              </a:rPr>
              <a:t>Dr. Rémi Bachelet</a:t>
            </a:r>
            <a:endParaRPr lang="fr-FR" sz="1900" dirty="0">
              <a:latin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255557" y="2334280"/>
            <a:ext cx="1824025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Maître de conférences</a:t>
            </a:r>
          </a:p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 à Centrale Lille</a:t>
            </a:r>
            <a:endParaRPr lang="fr-FR" sz="1400" i="0" dirty="0">
              <a:latin typeface="Calibri" panose="020F050202020403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5" y="5233766"/>
            <a:ext cx="793507" cy="277629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676456" y="5449788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5FF6C5-3E66-4874-9BBE-F27487B25EA9}" type="slidenum">
              <a:rPr lang="en-US" sz="1100" smtClean="0">
                <a:latin typeface="Calibri" panose="020F0502020204030204" pitchFamily="34" charset="0"/>
              </a:rPr>
              <a:pPr algn="r"/>
              <a:t>‹N°›</a:t>
            </a:fld>
            <a:endParaRPr lang="en-US" sz="11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81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1_Bannière_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3" y="-22820"/>
            <a:ext cx="2455334" cy="5715000"/>
          </a:xfrm>
          <a:prstGeom prst="rect">
            <a:avLst/>
          </a:prstGeom>
          <a:gradFill flip="none" rotWithShape="1">
            <a:gsLst>
              <a:gs pos="0">
                <a:srgbClr val="FF8888"/>
              </a:gs>
              <a:gs pos="88000">
                <a:srgbClr val="FF8888"/>
              </a:gs>
              <a:gs pos="100000">
                <a:schemeClr val="bg1"/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71320" tIns="35662" rIns="71320" bIns="3566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ctr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Chapitre 3</a:t>
            </a: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446088" marR="0" lvl="0" indent="-180975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SCAMPER</a:t>
            </a:r>
          </a:p>
          <a:p>
            <a:pPr marL="446088" marR="0" lvl="0" indent="-180975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PNI</a:t>
            </a:r>
          </a:p>
          <a:p>
            <a:pPr marL="446088" marR="0" lvl="0" indent="-180975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Carte mentale</a:t>
            </a:r>
          </a:p>
          <a:p>
            <a:pPr marL="446088" marR="0" lvl="0" indent="-180975" algn="l" defTabSz="350396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Lucida Sans Unicode" pitchFamily="34" charset="0"/>
              </a:rPr>
              <a:t>Brainstorming</a:t>
            </a: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699792" y="134938"/>
            <a:ext cx="6313582" cy="571500"/>
          </a:xfrm>
          <a:prstGeom prst="rect">
            <a:avLst/>
          </a:prstGeom>
        </p:spPr>
        <p:txBody>
          <a:bodyPr lIns="71320" tIns="35661" rIns="71320" bIns="35661"/>
          <a:lstStyle>
            <a:lvl1pPr algn="ctr">
              <a:defRPr sz="25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2843810" y="1270000"/>
            <a:ext cx="6173195" cy="3937000"/>
          </a:xfrm>
          <a:prstGeom prst="rect">
            <a:avLst/>
          </a:prstGeom>
        </p:spPr>
        <p:txBody>
          <a:bodyPr lIns="71320" tIns="35661" rIns="71320" bIns="35661"/>
          <a:lstStyle>
            <a:lvl1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251520" y="1982952"/>
            <a:ext cx="1985800" cy="3847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sz="1900" dirty="0" smtClean="0">
                <a:latin typeface="Calibri" panose="020F0502020204030204" pitchFamily="34" charset="0"/>
              </a:rPr>
              <a:t>Dr. Rémi Bachelet</a:t>
            </a:r>
            <a:endParaRPr lang="fr-FR" sz="1900" dirty="0">
              <a:latin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255557" y="2334280"/>
            <a:ext cx="1824025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Maître de conférences</a:t>
            </a:r>
          </a:p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 à Centrale Lille</a:t>
            </a:r>
            <a:endParaRPr lang="fr-FR" sz="1400" i="0" dirty="0">
              <a:latin typeface="Calibri" panose="020F050202020403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5" y="5233766"/>
            <a:ext cx="793507" cy="277629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676456" y="5449788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5FF6C5-3E66-4874-9BBE-F27487B25EA9}" type="slidenum">
              <a:rPr lang="en-US" sz="1100" smtClean="0">
                <a:latin typeface="Calibri" panose="020F0502020204030204" pitchFamily="34" charset="0"/>
              </a:rPr>
              <a:pPr algn="r"/>
              <a:t>‹N°›</a:t>
            </a:fld>
            <a:endParaRPr lang="en-US" sz="11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66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1_Bannière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3" y="-22820"/>
            <a:ext cx="2455334" cy="5715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71320" tIns="35662" rIns="71320" bIns="3566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  <a:p>
            <a:pPr marL="0" marR="0" indent="0" algn="ctr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Lucida Sans Unicode" pitchFamily="34" charset="0"/>
            </a:endParaRPr>
          </a:p>
          <a:p>
            <a:pPr marL="0" marR="0" indent="0" algn="l" defTabSz="350396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699792" y="134938"/>
            <a:ext cx="6313582" cy="571500"/>
          </a:xfrm>
          <a:prstGeom prst="rect">
            <a:avLst/>
          </a:prstGeom>
        </p:spPr>
        <p:txBody>
          <a:bodyPr lIns="71320" tIns="35661" rIns="71320" bIns="35661"/>
          <a:lstStyle>
            <a:lvl1pPr algn="ctr">
              <a:defRPr sz="25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2843810" y="1270000"/>
            <a:ext cx="6173195" cy="3937000"/>
          </a:xfrm>
          <a:prstGeom prst="rect">
            <a:avLst/>
          </a:prstGeom>
        </p:spPr>
        <p:txBody>
          <a:bodyPr lIns="71320" tIns="35661" rIns="71320" bIns="35661"/>
          <a:lstStyle>
            <a:lvl1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buClrTx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251520" y="1982952"/>
            <a:ext cx="1985800" cy="3847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sz="1900" dirty="0" smtClean="0">
                <a:latin typeface="Calibri" panose="020F0502020204030204" pitchFamily="34" charset="0"/>
              </a:rPr>
              <a:t>Dr. Rémi Bachelet</a:t>
            </a:r>
            <a:endParaRPr lang="fr-FR" sz="1900" dirty="0">
              <a:latin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255557" y="2334280"/>
            <a:ext cx="1824025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Maître de conférences</a:t>
            </a:r>
          </a:p>
          <a:p>
            <a:pPr algn="ctr"/>
            <a:r>
              <a:rPr lang="fr-FR" sz="1400" i="0" dirty="0" smtClean="0">
                <a:latin typeface="Calibri" panose="020F0502020204030204" pitchFamily="34" charset="0"/>
              </a:rPr>
              <a:t> à Centrale Lille</a:t>
            </a:r>
            <a:endParaRPr lang="fr-FR" sz="1400" i="0" dirty="0">
              <a:latin typeface="Calibri" panose="020F050202020403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5" y="5233766"/>
            <a:ext cx="793507" cy="277629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676456" y="5449788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5FF6C5-3E66-4874-9BBE-F27487B25EA9}" type="slidenum">
              <a:rPr lang="en-US" sz="1100" smtClean="0">
                <a:latin typeface="Calibri" panose="020F0502020204030204" pitchFamily="34" charset="0"/>
              </a:rPr>
              <a:pPr algn="r"/>
              <a:t>‹N°›</a:t>
            </a:fld>
            <a:endParaRPr lang="en-US" sz="11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908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44298B-E838-4AB2-BFC0-BD0EA66F0BB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" y="5507304"/>
            <a:ext cx="1331914" cy="20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1320" tIns="35661" rIns="71320" bIns="35661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900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2345268" y="134938"/>
            <a:ext cx="6668104" cy="571500"/>
          </a:xfrm>
          <a:prstGeom prst="rect">
            <a:avLst/>
          </a:prstGeom>
        </p:spPr>
        <p:txBody>
          <a:bodyPr lIns="71320" tIns="35661" rIns="71320" bIns="35661"/>
          <a:lstStyle>
            <a:lvl1pPr algn="ctr">
              <a:defRPr sz="22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8429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5498046"/>
            <a:ext cx="381000" cy="216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1320" tIns="35661" rIns="71320" bIns="35661" numCol="1" anchor="t" anchorCtr="0" compatLnSpc="1">
            <a:prstTxWarp prst="textNoShape">
              <a:avLst/>
            </a:prstTxWarp>
          </a:bodyPr>
          <a:lstStyle>
            <a:lvl1pPr algn="r">
              <a:defRPr sz="900" smtClean="0"/>
            </a:lvl1pPr>
          </a:lstStyle>
          <a:p>
            <a:pPr>
              <a:defRPr/>
            </a:pPr>
            <a:fld id="{7F07B8DE-9430-46E8-A38B-5DA0DE5014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7" r:id="rId2"/>
    <p:sldLayoutId id="2147483688" r:id="rId3"/>
    <p:sldLayoutId id="2147483689" r:id="rId4"/>
    <p:sldLayoutId id="2147483690" r:id="rId5"/>
    <p:sldLayoutId id="2147483676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Times New Roman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Times New Roman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Times New Roman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Times New Roman" pitchFamily="18" charset="0"/>
        </a:defRPr>
      </a:lvl5pPr>
      <a:lvl6pPr marL="356587" algn="r" rtl="0" fontAlgn="base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Times New Roman" pitchFamily="18" charset="0"/>
        </a:defRPr>
      </a:lvl6pPr>
      <a:lvl7pPr marL="713174" algn="r" rtl="0" fontAlgn="base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Times New Roman" pitchFamily="18" charset="0"/>
        </a:defRPr>
      </a:lvl7pPr>
      <a:lvl8pPr marL="1069763" algn="r" rtl="0" fontAlgn="base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Times New Roman" pitchFamily="18" charset="0"/>
        </a:defRPr>
      </a:lvl8pPr>
      <a:lvl9pPr marL="1426350" algn="r" rtl="0" fontAlgn="base">
        <a:spcBef>
          <a:spcPct val="0"/>
        </a:spcBef>
        <a:spcAft>
          <a:spcPct val="0"/>
        </a:spcAft>
        <a:defRPr sz="3400">
          <a:solidFill>
            <a:schemeClr val="accent2"/>
          </a:solidFill>
          <a:latin typeface="Times New Roman" pitchFamily="18" charset="0"/>
        </a:defRPr>
      </a:lvl9pPr>
    </p:titleStyle>
    <p:bodyStyle>
      <a:lvl1pPr marL="267440" indent="-26744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79455" indent="-222868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Char char="–"/>
        <a:defRPr sz="1900">
          <a:solidFill>
            <a:schemeClr val="accent2"/>
          </a:solidFill>
          <a:latin typeface="+mn-lt"/>
        </a:defRPr>
      </a:lvl2pPr>
      <a:lvl3pPr marL="891468" indent="-178294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8000"/>
          </a:solidFill>
          <a:latin typeface="+mn-lt"/>
        </a:defRPr>
      </a:lvl3pPr>
      <a:lvl4pPr marL="1248056" indent="-178294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604644" indent="-178294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1961231" indent="-178294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317818" indent="-178294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2674406" indent="-178294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030994" indent="-178294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87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174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763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350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2937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524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112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700" algn="l" defTabSz="7131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/2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://www.flickr.com/photos/mitopoietico/91527020/lightbox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html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gestiondeprojet.pm/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-nc-sa/3.0/deed.fr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nceptodeempresa.wikispaces.com/file/detail/Idea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estiondeprojet.pm/analyse-fonctionnell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ers.cci.fr/sites/default/files/upload/crea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M%C3%A9tis_(mythologie)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ip-ms.cnam.fr/servlet/com.univ.collaboratif.utils.LectureFichiergw?ID_FICHIER=1295877017789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thumb/7/7a/PDCA_Cycle.svg/1213px-PDCA_Cycle.svg.p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hyperlink" Target="http://goo.gl/u9FypG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ite.net/scamper-scammperr-technique-du-concassage-13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ghthubpm.com/methods-strategies/121661-scamper-how-to-solve-problems-in-a-creative-yet-structured-way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comments" Target="../comments/comment1.xml"/><Relationship Id="rId5" Type="http://schemas.openxmlformats.org/officeDocument/2006/relationships/image" Target="../media/image16.png"/><Relationship Id="rId4" Type="http://schemas.openxmlformats.org/officeDocument/2006/relationships/hyperlink" Target="http://www.youtube.com/watch?v=G8w0rJhztJ4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rs.cci.fr/sites/default/files/upload/crea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hyperlink" Target="http://gestiondeprojet.pm/mind-mapping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gestiondeprojet.pm/animer-un-brainstormin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hyperlink" Target="http://www.flickr.com/photos/pagedooley/7007372665/" TargetMode="Externa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comments" Target="../comments/commen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rs.cci.fr/sites/default/files/upload/crea.pd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comments" Target="../comments/comment5.xml"/><Relationship Id="rId5" Type="http://schemas.openxmlformats.org/officeDocument/2006/relationships/hyperlink" Target="https://fr.wikipedia.org/wiki/Management_de_la_cr%C3%A9ativit%C3%A9" TargetMode="External"/><Relationship Id="rId4" Type="http://schemas.openxmlformats.org/officeDocument/2006/relationships/hyperlink" Target="http://www.innovatech.be/upload/espace_innovation/fiches_conseils/Techniques_pour_stimuler_la_creativite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100" dirty="0"/>
              <a:t>Management de la créativité </a:t>
            </a:r>
            <a:endParaRPr lang="fr-FR" sz="3100" dirty="0"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 useBgFill="1"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7380312" y="5424514"/>
            <a:ext cx="1633060" cy="21052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1320" tIns="35662" rIns="71320" bIns="3566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900" dirty="0">
                <a:latin typeface="Calibri" panose="020F0502020204030204" pitchFamily="34" charset="0"/>
                <a:hlinkClick r:id="rId3"/>
              </a:rPr>
              <a:t>I</a:t>
            </a:r>
            <a:r>
              <a:rPr lang="fr-FR" sz="900" dirty="0" smtClean="0">
                <a:latin typeface="Calibri" panose="020F0502020204030204" pitchFamily="34" charset="0"/>
                <a:hlinkClick r:id="rId3"/>
              </a:rPr>
              <a:t>mage </a:t>
            </a:r>
            <a:r>
              <a:rPr lang="fr-FR" sz="900" dirty="0">
                <a:latin typeface="Calibri" panose="020F0502020204030204" pitchFamily="34" charset="0"/>
                <a:hlinkClick r:id="rId3"/>
              </a:rPr>
              <a:t>: </a:t>
            </a:r>
            <a:r>
              <a:rPr lang="fr-FR" sz="900" dirty="0" smtClean="0">
                <a:latin typeface="Calibri" panose="020F0502020204030204" pitchFamily="34" charset="0"/>
                <a:hlinkClick r:id="rId3"/>
              </a:rPr>
              <a:t>CC-BY-NC 2.0</a:t>
            </a:r>
            <a:r>
              <a:rPr lang="fr-FR" sz="900" dirty="0" smtClean="0">
                <a:latin typeface="Calibri" panose="020F0502020204030204" pitchFamily="34" charset="0"/>
              </a:rPr>
              <a:t> (</a:t>
            </a:r>
            <a:r>
              <a:rPr lang="fr-FR" sz="900" dirty="0" smtClean="0">
                <a:latin typeface="Calibri" panose="020F0502020204030204" pitchFamily="34" charset="0"/>
                <a:hlinkClick r:id="rId4"/>
              </a:rPr>
              <a:t>source</a:t>
            </a:r>
            <a:r>
              <a:rPr lang="fr-FR" sz="900" dirty="0" smtClean="0">
                <a:latin typeface="Calibri" panose="020F0502020204030204" pitchFamily="34" charset="0"/>
              </a:rPr>
              <a:t>)</a:t>
            </a:r>
            <a:endParaRPr lang="fr-FR" sz="900" dirty="0">
              <a:latin typeface="Calibri" panose="020F0502020204030204" pitchFamily="34" charset="0"/>
            </a:endParaRPr>
          </a:p>
        </p:txBody>
      </p:sp>
      <p:sp useBgFill="1"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2688230" y="5424514"/>
            <a:ext cx="3683969" cy="241298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1320" tIns="35662" rIns="71320" bIns="3566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100" dirty="0" smtClean="0">
                <a:latin typeface="Calibri" panose="020F0502020204030204" pitchFamily="34" charset="0"/>
              </a:rPr>
              <a:t>Sur une idée et des </a:t>
            </a:r>
            <a:r>
              <a:rPr lang="fr-FR" sz="1100" dirty="0">
                <a:latin typeface="Calibri" panose="020F0502020204030204" pitchFamily="34" charset="0"/>
              </a:rPr>
              <a:t>diapositives originales de </a:t>
            </a:r>
            <a:r>
              <a:rPr lang="fr-FR" sz="1100" dirty="0" err="1">
                <a:latin typeface="Calibri" panose="020F0502020204030204" pitchFamily="34" charset="0"/>
              </a:rPr>
              <a:t>Bich</a:t>
            </a:r>
            <a:r>
              <a:rPr lang="fr-FR" sz="1100" dirty="0">
                <a:latin typeface="Calibri" panose="020F0502020204030204" pitchFamily="34" charset="0"/>
              </a:rPr>
              <a:t> Van </a:t>
            </a:r>
            <a:r>
              <a:rPr lang="fr-FR" sz="1100" dirty="0" smtClean="0">
                <a:latin typeface="Calibri" panose="020F0502020204030204" pitchFamily="34" charset="0"/>
              </a:rPr>
              <a:t>Hoang</a:t>
            </a:r>
            <a:endParaRPr lang="fr-FR" sz="1100" dirty="0"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489348"/>
            <a:ext cx="2880320" cy="2720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H" sz="2800" dirty="0"/>
              <a:t>Avant de commencer </a:t>
            </a:r>
            <a:endParaRPr lang="fr-FR" sz="2800" dirty="0"/>
          </a:p>
        </p:txBody>
      </p:sp>
      <p:sp useBgFill="1"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5868145" y="5504483"/>
            <a:ext cx="3275856" cy="21052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1320" tIns="35662" rIns="71320" bIns="3566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fr-FR" sz="9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3808" y="913284"/>
            <a:ext cx="6169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400" dirty="0">
                <a:solidFill>
                  <a:prstClr val="black"/>
                </a:solidFill>
                <a:latin typeface="Calibri" panose="020F0502020204030204" pitchFamily="34" charset="0"/>
              </a:rPr>
              <a:t>Confort de lecture ?</a:t>
            </a:r>
            <a:r>
              <a:rPr lang="fr-FR" sz="2333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marL="699502" lvl="1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</a:rPr>
              <a:t>1080p/haute </a:t>
            </a:r>
            <a:r>
              <a:rPr lang="fr-FR" sz="2000" dirty="0" smtClean="0">
                <a:solidFill>
                  <a:prstClr val="black"/>
                </a:solidFill>
                <a:latin typeface="Calibri" panose="020F0502020204030204" pitchFamily="34" charset="0"/>
              </a:rPr>
              <a:t>définition</a:t>
            </a:r>
          </a:p>
          <a:p>
            <a:pPr marL="699502" lvl="1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</a:rPr>
              <a:t>m</a:t>
            </a:r>
            <a:r>
              <a:rPr lang="fr-FR" sz="2000" dirty="0" smtClean="0">
                <a:solidFill>
                  <a:prstClr val="black"/>
                </a:solidFill>
                <a:latin typeface="Calibri" panose="020F0502020204030204" pitchFamily="34" charset="0"/>
              </a:rPr>
              <a:t>ettre </a:t>
            </a: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</a:rPr>
              <a:t>la vidéo en mode « plein écran </a:t>
            </a:r>
            <a:r>
              <a:rPr lang="fr-FR" sz="2000" dirty="0" smtClean="0">
                <a:solidFill>
                  <a:prstClr val="black"/>
                </a:solidFill>
                <a:latin typeface="Calibri" panose="020F0502020204030204" pitchFamily="34" charset="0"/>
              </a:rPr>
              <a:t>»</a:t>
            </a:r>
          </a:p>
          <a:p>
            <a:pPr marL="699502" lvl="1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</a:rPr>
              <a:t>m</a:t>
            </a:r>
            <a:r>
              <a:rPr lang="fr-FR" sz="2000" dirty="0" smtClean="0">
                <a:solidFill>
                  <a:prstClr val="black"/>
                </a:solidFill>
                <a:latin typeface="Calibri" panose="020F0502020204030204" pitchFamily="34" charset="0"/>
              </a:rPr>
              <a:t>ettre </a:t>
            </a: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</a:rPr>
              <a:t>en pause, varier la vitesse </a:t>
            </a:r>
            <a:r>
              <a:rPr lang="fr-FR" sz="1600" dirty="0">
                <a:latin typeface="Calibri" panose="020F0502020204030204" pitchFamily="34" charset="0"/>
                <a:hlinkClick r:id="rId3"/>
              </a:rPr>
              <a:t>youtube.com/html5</a:t>
            </a:r>
            <a:endParaRPr lang="fr-FR" sz="16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Image 6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67" y="4196289"/>
            <a:ext cx="1430404" cy="5142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5777" y="4278963"/>
            <a:ext cx="5152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2" indent="-457182" defTabSz="449245"/>
            <a:r>
              <a:rPr lang="fr-FR" sz="2000" dirty="0">
                <a:solidFill>
                  <a:srgbClr val="C00000"/>
                </a:solidFill>
                <a:latin typeface="Calibri" panose="020F0502020204030204" pitchFamily="34" charset="0"/>
              </a:rPr>
              <a:t>Cours distribué sous licence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fr-FR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Creative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Commons</a:t>
            </a:r>
            <a:r>
              <a:rPr lang="fr-FR" sz="20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43808" y="2497460"/>
            <a:ext cx="5976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400" dirty="0">
                <a:solidFill>
                  <a:prstClr val="black"/>
                </a:solidFill>
                <a:latin typeface="Calibri" panose="020F0502020204030204" pitchFamily="34" charset="0"/>
                <a:hlinkClick r:id="rId6"/>
              </a:rPr>
              <a:t>gestiondeprojet.pm</a:t>
            </a:r>
            <a:r>
              <a:rPr lang="fr-FR" sz="2800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marL="699502" lvl="1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</a:rPr>
              <a:t>originaux des diapositives </a:t>
            </a:r>
            <a:endParaRPr lang="fr-FR" sz="20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699502" lvl="1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000" dirty="0" smtClean="0">
                <a:solidFill>
                  <a:prstClr val="black"/>
                </a:solidFill>
                <a:latin typeface="Calibri" panose="020F0502020204030204" pitchFamily="34" charset="0"/>
              </a:rPr>
              <a:t>vidéos </a:t>
            </a: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</a:rPr>
              <a:t>en téléchargement  </a:t>
            </a:r>
            <a:endParaRPr lang="fr-FR" sz="20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699502" lvl="1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000" dirty="0" smtClean="0">
                <a:solidFill>
                  <a:prstClr val="black"/>
                </a:solidFill>
                <a:latin typeface="Calibri" panose="020F0502020204030204" pitchFamily="34" charset="0"/>
              </a:rPr>
              <a:t>quizz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3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5868145" y="5504483"/>
            <a:ext cx="3275856" cy="21052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1320" tIns="35662" rIns="71320" bIns="3566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fr-FR" sz="9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1821" y="1129308"/>
            <a:ext cx="583264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>
                <a:latin typeface="Calibri" panose="020F0502020204030204" pitchFamily="34" charset="0"/>
              </a:rPr>
              <a:t>Au terme de cette formation, vous devrez être capable de :</a:t>
            </a:r>
            <a:endParaRPr lang="en-US" sz="2200" dirty="0" smtClean="0">
              <a:latin typeface="Calibri" panose="020F0502020204030204" pitchFamily="34" charset="0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22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Reconnaître l'importance </a:t>
            </a:r>
            <a:r>
              <a:rPr lang="fr-FR" sz="2200" dirty="0">
                <a:solidFill>
                  <a:srgbClr val="C00000"/>
                </a:solidFill>
                <a:latin typeface="Calibri" panose="020F0502020204030204" pitchFamily="34" charset="0"/>
              </a:rPr>
              <a:t>de la créativité et la distinguer de l'innovation</a:t>
            </a:r>
            <a:r>
              <a:rPr lang="en-US" sz="22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;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22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Identifier le profil créatif d’une personne et d’une organisation;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22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Explorer des techniques pour créer et développer un climat créatif dans votre entreprise ou dans votre groupe de travail.    </a:t>
            </a:r>
          </a:p>
          <a:p>
            <a:endParaRPr lang="en-US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42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 smtClean="0"/>
              <a:t>Sommaire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44298B-E838-4AB2-BFC0-BD0EA66F0BBD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932656"/>
            <a:ext cx="81915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Qu'est-ce que la créativité ?</a:t>
            </a:r>
            <a:endParaRPr lang="fr-FR" dirty="0"/>
          </a:p>
        </p:txBody>
      </p:sp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2840179" y="1042858"/>
            <a:ext cx="6173195" cy="1579034"/>
          </a:xfrm>
        </p:spPr>
        <p:txBody>
          <a:bodyPr/>
          <a:lstStyle/>
          <a:p>
            <a:pPr marL="0" indent="0">
              <a:buNone/>
            </a:pPr>
            <a:r>
              <a:rPr lang="fr-FR" i="1" dirty="0" smtClean="0"/>
              <a:t>Faculté à imaginer </a:t>
            </a:r>
            <a:r>
              <a:rPr lang="fr-FR" i="1" dirty="0"/>
              <a:t>des </a:t>
            </a:r>
            <a:r>
              <a:rPr lang="fr-FR" b="1" i="1" dirty="0"/>
              <a:t>idées </a:t>
            </a:r>
            <a:r>
              <a:rPr lang="fr-FR" b="1" i="1" dirty="0" smtClean="0"/>
              <a:t>originales</a:t>
            </a:r>
            <a:r>
              <a:rPr lang="fr-FR" i="1" dirty="0" smtClean="0"/>
              <a:t>, ici des </a:t>
            </a:r>
            <a:r>
              <a:rPr lang="fr-FR" b="1" i="1" dirty="0" smtClean="0"/>
              <a:t>alternatives</a:t>
            </a:r>
            <a:r>
              <a:rPr lang="fr-FR" i="1" dirty="0" smtClean="0"/>
              <a:t> et </a:t>
            </a:r>
            <a:r>
              <a:rPr lang="fr-FR" b="1" i="1" dirty="0" smtClean="0"/>
              <a:t>solutions </a:t>
            </a:r>
            <a:r>
              <a:rPr lang="fr-FR" i="1" dirty="0" smtClean="0"/>
              <a:t>à un problème.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 traditionnellement : artistes </a:t>
            </a: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 plus récemment, </a:t>
            </a:r>
            <a:r>
              <a:rPr lang="fr-FR" b="1" dirty="0" smtClean="0">
                <a:solidFill>
                  <a:srgbClr val="C00000"/>
                </a:solidFill>
              </a:rPr>
              <a:t>innovation</a:t>
            </a:r>
            <a:r>
              <a:rPr lang="fr-FR" dirty="0" smtClean="0"/>
              <a:t> </a:t>
            </a:r>
            <a:r>
              <a:rPr lang="fr-FR" dirty="0"/>
              <a:t>dans des secteurs </a:t>
            </a:r>
            <a:r>
              <a:rPr lang="fr-FR" dirty="0" smtClean="0"/>
              <a:t>technologiques</a:t>
            </a:r>
          </a:p>
        </p:txBody>
      </p:sp>
      <p:sp>
        <p:nvSpPr>
          <p:cNvPr id="3" name="Freeform 2"/>
          <p:cNvSpPr/>
          <p:nvPr/>
        </p:nvSpPr>
        <p:spPr>
          <a:xfrm>
            <a:off x="2987827" y="3217540"/>
            <a:ext cx="2846962" cy="2016224"/>
          </a:xfrm>
          <a:custGeom>
            <a:avLst/>
            <a:gdLst>
              <a:gd name="connsiteX0" fmla="*/ 0 w 2846962"/>
              <a:gd name="connsiteY0" fmla="*/ 201622 h 2016224"/>
              <a:gd name="connsiteX1" fmla="*/ 201622 w 2846962"/>
              <a:gd name="connsiteY1" fmla="*/ 0 h 2016224"/>
              <a:gd name="connsiteX2" fmla="*/ 2645340 w 2846962"/>
              <a:gd name="connsiteY2" fmla="*/ 0 h 2016224"/>
              <a:gd name="connsiteX3" fmla="*/ 2846962 w 2846962"/>
              <a:gd name="connsiteY3" fmla="*/ 201622 h 2016224"/>
              <a:gd name="connsiteX4" fmla="*/ 2846962 w 2846962"/>
              <a:gd name="connsiteY4" fmla="*/ 1814602 h 2016224"/>
              <a:gd name="connsiteX5" fmla="*/ 2645340 w 2846962"/>
              <a:gd name="connsiteY5" fmla="*/ 2016224 h 2016224"/>
              <a:gd name="connsiteX6" fmla="*/ 201622 w 2846962"/>
              <a:gd name="connsiteY6" fmla="*/ 2016224 h 2016224"/>
              <a:gd name="connsiteX7" fmla="*/ 0 w 2846962"/>
              <a:gd name="connsiteY7" fmla="*/ 1814602 h 2016224"/>
              <a:gd name="connsiteX8" fmla="*/ 0 w 2846962"/>
              <a:gd name="connsiteY8" fmla="*/ 201622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6962" h="2016224">
                <a:moveTo>
                  <a:pt x="0" y="201622"/>
                </a:moveTo>
                <a:cubicBezTo>
                  <a:pt x="0" y="90269"/>
                  <a:pt x="90269" y="0"/>
                  <a:pt x="201622" y="0"/>
                </a:cubicBezTo>
                <a:lnTo>
                  <a:pt x="2645340" y="0"/>
                </a:lnTo>
                <a:cubicBezTo>
                  <a:pt x="2756693" y="0"/>
                  <a:pt x="2846962" y="90269"/>
                  <a:pt x="2846962" y="201622"/>
                </a:cubicBezTo>
                <a:lnTo>
                  <a:pt x="2846962" y="1814602"/>
                </a:lnTo>
                <a:cubicBezTo>
                  <a:pt x="2846962" y="1925955"/>
                  <a:pt x="2756693" y="2016224"/>
                  <a:pt x="2645340" y="2016224"/>
                </a:cubicBezTo>
                <a:lnTo>
                  <a:pt x="201622" y="2016224"/>
                </a:lnTo>
                <a:cubicBezTo>
                  <a:pt x="90269" y="2016224"/>
                  <a:pt x="0" y="1925955"/>
                  <a:pt x="0" y="1814602"/>
                </a:cubicBezTo>
                <a:lnTo>
                  <a:pt x="0" y="20162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56464" tIns="962953" rIns="156464" bIns="55971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200" b="1" kern="12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Production</a:t>
            </a:r>
            <a:r>
              <a:rPr lang="de-DE" sz="2200" b="1" kern="12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de-DE" sz="2200" b="1" kern="12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d‘idées</a:t>
            </a:r>
            <a:endParaRPr lang="en-US" sz="2200" b="1" kern="12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901502" y="3217540"/>
            <a:ext cx="2846962" cy="2016224"/>
          </a:xfrm>
          <a:custGeom>
            <a:avLst/>
            <a:gdLst>
              <a:gd name="connsiteX0" fmla="*/ 0 w 2846962"/>
              <a:gd name="connsiteY0" fmla="*/ 201622 h 2016224"/>
              <a:gd name="connsiteX1" fmla="*/ 201622 w 2846962"/>
              <a:gd name="connsiteY1" fmla="*/ 0 h 2016224"/>
              <a:gd name="connsiteX2" fmla="*/ 2645340 w 2846962"/>
              <a:gd name="connsiteY2" fmla="*/ 0 h 2016224"/>
              <a:gd name="connsiteX3" fmla="*/ 2846962 w 2846962"/>
              <a:gd name="connsiteY3" fmla="*/ 201622 h 2016224"/>
              <a:gd name="connsiteX4" fmla="*/ 2846962 w 2846962"/>
              <a:gd name="connsiteY4" fmla="*/ 1814602 h 2016224"/>
              <a:gd name="connsiteX5" fmla="*/ 2645340 w 2846962"/>
              <a:gd name="connsiteY5" fmla="*/ 2016224 h 2016224"/>
              <a:gd name="connsiteX6" fmla="*/ 201622 w 2846962"/>
              <a:gd name="connsiteY6" fmla="*/ 2016224 h 2016224"/>
              <a:gd name="connsiteX7" fmla="*/ 0 w 2846962"/>
              <a:gd name="connsiteY7" fmla="*/ 1814602 h 2016224"/>
              <a:gd name="connsiteX8" fmla="*/ 0 w 2846962"/>
              <a:gd name="connsiteY8" fmla="*/ 201622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6962" h="2016224">
                <a:moveTo>
                  <a:pt x="0" y="201622"/>
                </a:moveTo>
                <a:cubicBezTo>
                  <a:pt x="0" y="90269"/>
                  <a:pt x="90269" y="0"/>
                  <a:pt x="201622" y="0"/>
                </a:cubicBezTo>
                <a:lnTo>
                  <a:pt x="2645340" y="0"/>
                </a:lnTo>
                <a:cubicBezTo>
                  <a:pt x="2756693" y="0"/>
                  <a:pt x="2846962" y="90269"/>
                  <a:pt x="2846962" y="201622"/>
                </a:cubicBezTo>
                <a:lnTo>
                  <a:pt x="2846962" y="1814602"/>
                </a:lnTo>
                <a:cubicBezTo>
                  <a:pt x="2846962" y="1925955"/>
                  <a:pt x="2756693" y="2016224"/>
                  <a:pt x="2645340" y="2016224"/>
                </a:cubicBezTo>
                <a:lnTo>
                  <a:pt x="201622" y="2016224"/>
                </a:lnTo>
                <a:cubicBezTo>
                  <a:pt x="90269" y="2016224"/>
                  <a:pt x="0" y="1925955"/>
                  <a:pt x="0" y="1814602"/>
                </a:cubicBezTo>
                <a:lnTo>
                  <a:pt x="0" y="20162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56464" tIns="962953" rIns="156464" bIns="55971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200" b="1" kern="12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Application pratique</a:t>
            </a:r>
            <a:endParaRPr lang="en-US" sz="2200" b="1" kern="12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599354" y="3277157"/>
            <a:ext cx="1446288" cy="794114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Left-Right Arrow 6"/>
          <p:cNvSpPr/>
          <p:nvPr/>
        </p:nvSpPr>
        <p:spPr>
          <a:xfrm>
            <a:off x="3195533" y="4830519"/>
            <a:ext cx="5321559" cy="302433"/>
          </a:xfrm>
          <a:prstGeom prst="leftRightArrow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289548"/>
            <a:ext cx="864096" cy="864096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97524" y="3642299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741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>
          <a:xfrm>
            <a:off x="2699792" y="121196"/>
            <a:ext cx="6313582" cy="571500"/>
          </a:xfrm>
        </p:spPr>
        <p:txBody>
          <a:bodyPr/>
          <a:lstStyle/>
          <a:p>
            <a:r>
              <a:rPr lang="fr-FR" dirty="0" smtClean="0"/>
              <a:t>Cycle de l’innovation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376" y="2093929"/>
            <a:ext cx="990793" cy="1210427"/>
          </a:xfrm>
        </p:spPr>
      </p:pic>
      <p:sp>
        <p:nvSpPr>
          <p:cNvPr id="36" name="ZoneTexte 10"/>
          <p:cNvSpPr txBox="1"/>
          <p:nvPr/>
        </p:nvSpPr>
        <p:spPr>
          <a:xfrm>
            <a:off x="287211" y="3924097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83768" y="5499494"/>
            <a:ext cx="18722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latin typeface="Calibri" panose="020F0502020204030204" pitchFamily="34" charset="0"/>
              </a:rPr>
              <a:t>I</a:t>
            </a:r>
            <a:r>
              <a:rPr lang="en-US" sz="1000" dirty="0" smtClean="0">
                <a:latin typeface="Calibri" panose="020F0502020204030204" pitchFamily="34" charset="0"/>
              </a:rPr>
              <a:t>mage CC BY-SA 3.0 (</a:t>
            </a:r>
            <a:r>
              <a:rPr lang="en-US" sz="1000" dirty="0">
                <a:latin typeface="Calibri" panose="020F0502020204030204" pitchFamily="34" charset="0"/>
              </a:rPr>
              <a:t>s</a:t>
            </a:r>
            <a:r>
              <a:rPr lang="en-US" sz="1000" dirty="0" smtClean="0">
                <a:latin typeface="Calibri" panose="020F0502020204030204" pitchFamily="34" charset="0"/>
                <a:hlinkClick r:id="rId4"/>
              </a:rPr>
              <a:t>ource</a:t>
            </a:r>
            <a:r>
              <a:rPr lang="en-US" sz="1000" dirty="0" smtClean="0">
                <a:latin typeface="Calibri" panose="020F0502020204030204" pitchFamily="34" charset="0"/>
              </a:rPr>
              <a:t>)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1800" y="69726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Très créatif …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2688" y="4297660"/>
            <a:ext cx="3059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… mais peu innovant</a:t>
            </a:r>
          </a:p>
          <a:p>
            <a:r>
              <a:rPr lang="fr-FR" sz="1800" dirty="0" smtClean="0">
                <a:latin typeface="Calibri" panose="020F0502020204030204" pitchFamily="34" charset="0"/>
              </a:rPr>
              <a:t>Incapable de 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dirty="0" smtClean="0">
                <a:latin typeface="Calibri" panose="020F0502020204030204" pitchFamily="34" charset="0"/>
              </a:rPr>
              <a:t>choisir les meilleures idées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dirty="0" smtClean="0">
                <a:latin typeface="Calibri" panose="020F0502020204030204" pitchFamily="34" charset="0"/>
              </a:rPr>
              <a:t>les appliquer efficacement</a:t>
            </a:r>
            <a:endParaRPr lang="fr-FR" sz="1800" dirty="0">
              <a:latin typeface="Calibri" panose="020F050202020403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728936" y="928092"/>
            <a:ext cx="1307582" cy="634005"/>
          </a:xfrm>
          <a:custGeom>
            <a:avLst/>
            <a:gdLst>
              <a:gd name="connsiteX0" fmla="*/ 0 w 1307582"/>
              <a:gd name="connsiteY0" fmla="*/ 105670 h 634005"/>
              <a:gd name="connsiteX1" fmla="*/ 105670 w 1307582"/>
              <a:gd name="connsiteY1" fmla="*/ 0 h 634005"/>
              <a:gd name="connsiteX2" fmla="*/ 1201912 w 1307582"/>
              <a:gd name="connsiteY2" fmla="*/ 0 h 634005"/>
              <a:gd name="connsiteX3" fmla="*/ 1307582 w 1307582"/>
              <a:gd name="connsiteY3" fmla="*/ 105670 h 634005"/>
              <a:gd name="connsiteX4" fmla="*/ 1307582 w 1307582"/>
              <a:gd name="connsiteY4" fmla="*/ 528335 h 634005"/>
              <a:gd name="connsiteX5" fmla="*/ 1201912 w 1307582"/>
              <a:gd name="connsiteY5" fmla="*/ 634005 h 634005"/>
              <a:gd name="connsiteX6" fmla="*/ 105670 w 1307582"/>
              <a:gd name="connsiteY6" fmla="*/ 634005 h 634005"/>
              <a:gd name="connsiteX7" fmla="*/ 0 w 1307582"/>
              <a:gd name="connsiteY7" fmla="*/ 528335 h 634005"/>
              <a:gd name="connsiteX8" fmla="*/ 0 w 1307582"/>
              <a:gd name="connsiteY8" fmla="*/ 105670 h 63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7582" h="634005">
                <a:moveTo>
                  <a:pt x="0" y="105670"/>
                </a:moveTo>
                <a:cubicBezTo>
                  <a:pt x="0" y="47310"/>
                  <a:pt x="47310" y="0"/>
                  <a:pt x="105670" y="0"/>
                </a:cubicBezTo>
                <a:lnTo>
                  <a:pt x="1201912" y="0"/>
                </a:lnTo>
                <a:cubicBezTo>
                  <a:pt x="1260272" y="0"/>
                  <a:pt x="1307582" y="47310"/>
                  <a:pt x="1307582" y="105670"/>
                </a:cubicBezTo>
                <a:lnTo>
                  <a:pt x="1307582" y="528335"/>
                </a:lnTo>
                <a:cubicBezTo>
                  <a:pt x="1307582" y="586695"/>
                  <a:pt x="1260272" y="634005"/>
                  <a:pt x="1201912" y="634005"/>
                </a:cubicBezTo>
                <a:lnTo>
                  <a:pt x="105670" y="634005"/>
                </a:lnTo>
                <a:cubicBezTo>
                  <a:pt x="47310" y="634005"/>
                  <a:pt x="0" y="586695"/>
                  <a:pt x="0" y="528335"/>
                </a:cubicBezTo>
                <a:lnTo>
                  <a:pt x="0" y="10567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91910" tIns="91910" rIns="91910" bIns="9191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kern="1200" dirty="0" smtClean="0">
                <a:latin typeface="Calibri" panose="020F0502020204030204" pitchFamily="34" charset="0"/>
              </a:rPr>
              <a:t>Proposition de solution</a:t>
            </a:r>
            <a:endParaRPr lang="fr-FR" sz="1600" kern="1200" dirty="0">
              <a:latin typeface="Calibri" panose="020F050202020403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915709" y="1243291"/>
            <a:ext cx="2984402" cy="29844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212385" y="185296"/>
                </a:moveTo>
                <a:arcTo wR="1492201" hR="1492201" stAng="17931446" swAng="715677"/>
              </a:path>
            </a:pathLst>
          </a:custGeom>
          <a:noFill/>
          <a:ln>
            <a:tailEnd type="arrow"/>
          </a:ln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 8"/>
          <p:cNvSpPr/>
          <p:nvPr/>
        </p:nvSpPr>
        <p:spPr>
          <a:xfrm>
            <a:off x="6055686" y="1675358"/>
            <a:ext cx="1468642" cy="634005"/>
          </a:xfrm>
          <a:custGeom>
            <a:avLst/>
            <a:gdLst>
              <a:gd name="connsiteX0" fmla="*/ 0 w 1295029"/>
              <a:gd name="connsiteY0" fmla="*/ 105670 h 634005"/>
              <a:gd name="connsiteX1" fmla="*/ 105670 w 1295029"/>
              <a:gd name="connsiteY1" fmla="*/ 0 h 634005"/>
              <a:gd name="connsiteX2" fmla="*/ 1189359 w 1295029"/>
              <a:gd name="connsiteY2" fmla="*/ 0 h 634005"/>
              <a:gd name="connsiteX3" fmla="*/ 1295029 w 1295029"/>
              <a:gd name="connsiteY3" fmla="*/ 105670 h 634005"/>
              <a:gd name="connsiteX4" fmla="*/ 1295029 w 1295029"/>
              <a:gd name="connsiteY4" fmla="*/ 528335 h 634005"/>
              <a:gd name="connsiteX5" fmla="*/ 1189359 w 1295029"/>
              <a:gd name="connsiteY5" fmla="*/ 634005 h 634005"/>
              <a:gd name="connsiteX6" fmla="*/ 105670 w 1295029"/>
              <a:gd name="connsiteY6" fmla="*/ 634005 h 634005"/>
              <a:gd name="connsiteX7" fmla="*/ 0 w 1295029"/>
              <a:gd name="connsiteY7" fmla="*/ 528335 h 634005"/>
              <a:gd name="connsiteX8" fmla="*/ 0 w 1295029"/>
              <a:gd name="connsiteY8" fmla="*/ 105670 h 63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5029" h="634005">
                <a:moveTo>
                  <a:pt x="0" y="105670"/>
                </a:moveTo>
                <a:cubicBezTo>
                  <a:pt x="0" y="47310"/>
                  <a:pt x="47310" y="0"/>
                  <a:pt x="105670" y="0"/>
                </a:cubicBezTo>
                <a:lnTo>
                  <a:pt x="1189359" y="0"/>
                </a:lnTo>
                <a:cubicBezTo>
                  <a:pt x="1247719" y="0"/>
                  <a:pt x="1295029" y="47310"/>
                  <a:pt x="1295029" y="105670"/>
                </a:cubicBezTo>
                <a:lnTo>
                  <a:pt x="1295029" y="528335"/>
                </a:lnTo>
                <a:cubicBezTo>
                  <a:pt x="1295029" y="586695"/>
                  <a:pt x="1247719" y="634005"/>
                  <a:pt x="1189359" y="634005"/>
                </a:cubicBezTo>
                <a:lnTo>
                  <a:pt x="105670" y="634005"/>
                </a:lnTo>
                <a:cubicBezTo>
                  <a:pt x="47310" y="634005"/>
                  <a:pt x="0" y="586695"/>
                  <a:pt x="0" y="528335"/>
                </a:cubicBezTo>
                <a:lnTo>
                  <a:pt x="0" y="105670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91910" tIns="91910" rIns="91910" bIns="9191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kern="1200" dirty="0" smtClean="0">
                <a:latin typeface="Calibri" panose="020F0502020204030204" pitchFamily="34" charset="0"/>
              </a:rPr>
              <a:t>Mémorisation</a:t>
            </a:r>
            <a:endParaRPr lang="fr-FR" sz="1600" kern="1200" dirty="0">
              <a:latin typeface="Calibri" panose="020F050202020403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918715" y="1246260"/>
            <a:ext cx="2984402" cy="29844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961179" y="1229966"/>
                </a:moveTo>
                <a:arcTo wR="1492201" hR="1492201" stAng="20992707" swAng="1214587"/>
              </a:path>
            </a:pathLst>
          </a:custGeom>
          <a:noFill/>
          <a:ln>
            <a:tailEnd type="arrow"/>
          </a:ln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10"/>
          <p:cNvSpPr/>
          <p:nvPr/>
        </p:nvSpPr>
        <p:spPr>
          <a:xfrm>
            <a:off x="6215504" y="3167560"/>
            <a:ext cx="1137548" cy="634005"/>
          </a:xfrm>
          <a:custGeom>
            <a:avLst/>
            <a:gdLst>
              <a:gd name="connsiteX0" fmla="*/ 0 w 975392"/>
              <a:gd name="connsiteY0" fmla="*/ 105670 h 634005"/>
              <a:gd name="connsiteX1" fmla="*/ 105670 w 975392"/>
              <a:gd name="connsiteY1" fmla="*/ 0 h 634005"/>
              <a:gd name="connsiteX2" fmla="*/ 869722 w 975392"/>
              <a:gd name="connsiteY2" fmla="*/ 0 h 634005"/>
              <a:gd name="connsiteX3" fmla="*/ 975392 w 975392"/>
              <a:gd name="connsiteY3" fmla="*/ 105670 h 634005"/>
              <a:gd name="connsiteX4" fmla="*/ 975392 w 975392"/>
              <a:gd name="connsiteY4" fmla="*/ 528335 h 634005"/>
              <a:gd name="connsiteX5" fmla="*/ 869722 w 975392"/>
              <a:gd name="connsiteY5" fmla="*/ 634005 h 634005"/>
              <a:gd name="connsiteX6" fmla="*/ 105670 w 975392"/>
              <a:gd name="connsiteY6" fmla="*/ 634005 h 634005"/>
              <a:gd name="connsiteX7" fmla="*/ 0 w 975392"/>
              <a:gd name="connsiteY7" fmla="*/ 528335 h 634005"/>
              <a:gd name="connsiteX8" fmla="*/ 0 w 975392"/>
              <a:gd name="connsiteY8" fmla="*/ 105670 h 63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5392" h="634005">
                <a:moveTo>
                  <a:pt x="0" y="105670"/>
                </a:moveTo>
                <a:cubicBezTo>
                  <a:pt x="0" y="47310"/>
                  <a:pt x="47310" y="0"/>
                  <a:pt x="105670" y="0"/>
                </a:cubicBezTo>
                <a:lnTo>
                  <a:pt x="869722" y="0"/>
                </a:lnTo>
                <a:cubicBezTo>
                  <a:pt x="928082" y="0"/>
                  <a:pt x="975392" y="47310"/>
                  <a:pt x="975392" y="105670"/>
                </a:cubicBezTo>
                <a:lnTo>
                  <a:pt x="975392" y="528335"/>
                </a:lnTo>
                <a:cubicBezTo>
                  <a:pt x="975392" y="586695"/>
                  <a:pt x="928082" y="634005"/>
                  <a:pt x="869722" y="634005"/>
                </a:cubicBezTo>
                <a:lnTo>
                  <a:pt x="105670" y="634005"/>
                </a:lnTo>
                <a:cubicBezTo>
                  <a:pt x="47310" y="634005"/>
                  <a:pt x="0" y="586695"/>
                  <a:pt x="0" y="528335"/>
                </a:cubicBezTo>
                <a:lnTo>
                  <a:pt x="0" y="10567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91910" tIns="91910" rIns="91910" bIns="9191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fr-FR" sz="1600" dirty="0" smtClean="0">
                <a:latin typeface="Calibri" panose="020F0502020204030204" pitchFamily="34" charset="0"/>
              </a:rPr>
              <a:t>Validation</a:t>
            </a:r>
            <a:endParaRPr lang="fr-FR" sz="1600" dirty="0">
              <a:latin typeface="Calibri" panose="020F0502020204030204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918715" y="1246260"/>
            <a:ext cx="2984402" cy="29844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441563" y="2643451"/>
                </a:moveTo>
                <a:arcTo wR="1492201" hR="1492201" stAng="3029386" swAng="922664"/>
              </a:path>
            </a:pathLst>
          </a:custGeom>
          <a:noFill/>
          <a:ln>
            <a:tailEnd type="arrow"/>
          </a:ln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eform 12"/>
          <p:cNvSpPr/>
          <p:nvPr/>
        </p:nvSpPr>
        <p:spPr>
          <a:xfrm>
            <a:off x="4923220" y="3913660"/>
            <a:ext cx="975392" cy="634005"/>
          </a:xfrm>
          <a:custGeom>
            <a:avLst/>
            <a:gdLst>
              <a:gd name="connsiteX0" fmla="*/ 0 w 975392"/>
              <a:gd name="connsiteY0" fmla="*/ 105670 h 634005"/>
              <a:gd name="connsiteX1" fmla="*/ 105670 w 975392"/>
              <a:gd name="connsiteY1" fmla="*/ 0 h 634005"/>
              <a:gd name="connsiteX2" fmla="*/ 869722 w 975392"/>
              <a:gd name="connsiteY2" fmla="*/ 0 h 634005"/>
              <a:gd name="connsiteX3" fmla="*/ 975392 w 975392"/>
              <a:gd name="connsiteY3" fmla="*/ 105670 h 634005"/>
              <a:gd name="connsiteX4" fmla="*/ 975392 w 975392"/>
              <a:gd name="connsiteY4" fmla="*/ 528335 h 634005"/>
              <a:gd name="connsiteX5" fmla="*/ 869722 w 975392"/>
              <a:gd name="connsiteY5" fmla="*/ 634005 h 634005"/>
              <a:gd name="connsiteX6" fmla="*/ 105670 w 975392"/>
              <a:gd name="connsiteY6" fmla="*/ 634005 h 634005"/>
              <a:gd name="connsiteX7" fmla="*/ 0 w 975392"/>
              <a:gd name="connsiteY7" fmla="*/ 528335 h 634005"/>
              <a:gd name="connsiteX8" fmla="*/ 0 w 975392"/>
              <a:gd name="connsiteY8" fmla="*/ 105670 h 63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5392" h="634005">
                <a:moveTo>
                  <a:pt x="0" y="105670"/>
                </a:moveTo>
                <a:cubicBezTo>
                  <a:pt x="0" y="47310"/>
                  <a:pt x="47310" y="0"/>
                  <a:pt x="105670" y="0"/>
                </a:cubicBezTo>
                <a:lnTo>
                  <a:pt x="869722" y="0"/>
                </a:lnTo>
                <a:cubicBezTo>
                  <a:pt x="928082" y="0"/>
                  <a:pt x="975392" y="47310"/>
                  <a:pt x="975392" y="105670"/>
                </a:cubicBezTo>
                <a:lnTo>
                  <a:pt x="975392" y="528335"/>
                </a:lnTo>
                <a:cubicBezTo>
                  <a:pt x="975392" y="586695"/>
                  <a:pt x="928082" y="634005"/>
                  <a:pt x="869722" y="634005"/>
                </a:cubicBezTo>
                <a:lnTo>
                  <a:pt x="105670" y="634005"/>
                </a:lnTo>
                <a:cubicBezTo>
                  <a:pt x="47310" y="634005"/>
                  <a:pt x="0" y="586695"/>
                  <a:pt x="0" y="528335"/>
                </a:cubicBezTo>
                <a:lnTo>
                  <a:pt x="0" y="105670"/>
                </a:lnTo>
                <a:close/>
              </a:path>
            </a:pathLst>
          </a:custGeom>
          <a:solidFill>
            <a:srgbClr val="00B0F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2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10" tIns="91910" rIns="91910" bIns="9191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b="1" kern="1200" dirty="0" smtClean="0">
                <a:latin typeface="Calibri" panose="020F0502020204030204" pitchFamily="34" charset="0"/>
              </a:rPr>
              <a:t>Mise en œuvre</a:t>
            </a:r>
            <a:endParaRPr lang="fr-FR" sz="1600" b="1" kern="1200" dirty="0">
              <a:latin typeface="Calibri" panose="020F0502020204030204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918715" y="1246260"/>
            <a:ext cx="2984402" cy="29844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82117" y="2853987"/>
                </a:moveTo>
                <a:arcTo wR="1492201" hR="1492201" stAng="6847950" swAng="922664"/>
              </a:path>
            </a:pathLst>
          </a:custGeom>
          <a:noFill/>
          <a:ln>
            <a:tailEnd type="arrow"/>
          </a:ln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 14"/>
          <p:cNvSpPr/>
          <p:nvPr/>
        </p:nvSpPr>
        <p:spPr>
          <a:xfrm>
            <a:off x="3462768" y="3167560"/>
            <a:ext cx="1311727" cy="634005"/>
          </a:xfrm>
          <a:custGeom>
            <a:avLst/>
            <a:gdLst>
              <a:gd name="connsiteX0" fmla="*/ 0 w 1311727"/>
              <a:gd name="connsiteY0" fmla="*/ 105670 h 634005"/>
              <a:gd name="connsiteX1" fmla="*/ 105670 w 1311727"/>
              <a:gd name="connsiteY1" fmla="*/ 0 h 634005"/>
              <a:gd name="connsiteX2" fmla="*/ 1206057 w 1311727"/>
              <a:gd name="connsiteY2" fmla="*/ 0 h 634005"/>
              <a:gd name="connsiteX3" fmla="*/ 1311727 w 1311727"/>
              <a:gd name="connsiteY3" fmla="*/ 105670 h 634005"/>
              <a:gd name="connsiteX4" fmla="*/ 1311727 w 1311727"/>
              <a:gd name="connsiteY4" fmla="*/ 528335 h 634005"/>
              <a:gd name="connsiteX5" fmla="*/ 1206057 w 1311727"/>
              <a:gd name="connsiteY5" fmla="*/ 634005 h 634005"/>
              <a:gd name="connsiteX6" fmla="*/ 105670 w 1311727"/>
              <a:gd name="connsiteY6" fmla="*/ 634005 h 634005"/>
              <a:gd name="connsiteX7" fmla="*/ 0 w 1311727"/>
              <a:gd name="connsiteY7" fmla="*/ 528335 h 634005"/>
              <a:gd name="connsiteX8" fmla="*/ 0 w 1311727"/>
              <a:gd name="connsiteY8" fmla="*/ 105670 h 63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727" h="634005">
                <a:moveTo>
                  <a:pt x="0" y="105670"/>
                </a:moveTo>
                <a:cubicBezTo>
                  <a:pt x="0" y="47310"/>
                  <a:pt x="47310" y="0"/>
                  <a:pt x="105670" y="0"/>
                </a:cubicBezTo>
                <a:lnTo>
                  <a:pt x="1206057" y="0"/>
                </a:lnTo>
                <a:cubicBezTo>
                  <a:pt x="1264417" y="0"/>
                  <a:pt x="1311727" y="47310"/>
                  <a:pt x="1311727" y="105670"/>
                </a:cubicBezTo>
                <a:lnTo>
                  <a:pt x="1311727" y="528335"/>
                </a:lnTo>
                <a:cubicBezTo>
                  <a:pt x="1311727" y="586695"/>
                  <a:pt x="1264417" y="634005"/>
                  <a:pt x="1206057" y="634005"/>
                </a:cubicBezTo>
                <a:lnTo>
                  <a:pt x="105670" y="634005"/>
                </a:lnTo>
                <a:cubicBezTo>
                  <a:pt x="47310" y="634005"/>
                  <a:pt x="0" y="586695"/>
                  <a:pt x="0" y="528335"/>
                </a:cubicBezTo>
                <a:lnTo>
                  <a:pt x="0" y="105670"/>
                </a:lnTo>
                <a:close/>
              </a:path>
            </a:pathLst>
          </a:custGeom>
          <a:solidFill>
            <a:srgbClr val="F45743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91910" tIns="91910" rIns="91910" bIns="9191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kern="1200" dirty="0" smtClean="0">
                <a:latin typeface="Calibri" panose="020F0502020204030204" pitchFamily="34" charset="0"/>
              </a:rPr>
              <a:t>Définition du problème</a:t>
            </a:r>
            <a:endParaRPr lang="fr-FR" sz="1600" kern="1200" dirty="0">
              <a:latin typeface="Calibri" panose="020F0502020204030204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918715" y="1246260"/>
            <a:ext cx="2984402" cy="29844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3222" y="1754436"/>
                </a:moveTo>
                <a:arcTo wR="1492201" hR="1492201" stAng="10192707" swAng="1214587"/>
              </a:path>
            </a:pathLst>
          </a:custGeom>
          <a:noFill/>
          <a:ln>
            <a:tailEnd type="arrow"/>
          </a:ln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 16"/>
          <p:cNvSpPr/>
          <p:nvPr/>
        </p:nvSpPr>
        <p:spPr>
          <a:xfrm>
            <a:off x="3630936" y="1675358"/>
            <a:ext cx="975392" cy="634005"/>
          </a:xfrm>
          <a:custGeom>
            <a:avLst/>
            <a:gdLst>
              <a:gd name="connsiteX0" fmla="*/ 0 w 975392"/>
              <a:gd name="connsiteY0" fmla="*/ 105670 h 634005"/>
              <a:gd name="connsiteX1" fmla="*/ 105670 w 975392"/>
              <a:gd name="connsiteY1" fmla="*/ 0 h 634005"/>
              <a:gd name="connsiteX2" fmla="*/ 869722 w 975392"/>
              <a:gd name="connsiteY2" fmla="*/ 0 h 634005"/>
              <a:gd name="connsiteX3" fmla="*/ 975392 w 975392"/>
              <a:gd name="connsiteY3" fmla="*/ 105670 h 634005"/>
              <a:gd name="connsiteX4" fmla="*/ 975392 w 975392"/>
              <a:gd name="connsiteY4" fmla="*/ 528335 h 634005"/>
              <a:gd name="connsiteX5" fmla="*/ 869722 w 975392"/>
              <a:gd name="connsiteY5" fmla="*/ 634005 h 634005"/>
              <a:gd name="connsiteX6" fmla="*/ 105670 w 975392"/>
              <a:gd name="connsiteY6" fmla="*/ 634005 h 634005"/>
              <a:gd name="connsiteX7" fmla="*/ 0 w 975392"/>
              <a:gd name="connsiteY7" fmla="*/ 528335 h 634005"/>
              <a:gd name="connsiteX8" fmla="*/ 0 w 975392"/>
              <a:gd name="connsiteY8" fmla="*/ 105670 h 63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5392" h="634005">
                <a:moveTo>
                  <a:pt x="0" y="105670"/>
                </a:moveTo>
                <a:cubicBezTo>
                  <a:pt x="0" y="47310"/>
                  <a:pt x="47310" y="0"/>
                  <a:pt x="105670" y="0"/>
                </a:cubicBezTo>
                <a:lnTo>
                  <a:pt x="869722" y="0"/>
                </a:lnTo>
                <a:cubicBezTo>
                  <a:pt x="928082" y="0"/>
                  <a:pt x="975392" y="47310"/>
                  <a:pt x="975392" y="105670"/>
                </a:cubicBezTo>
                <a:lnTo>
                  <a:pt x="975392" y="528335"/>
                </a:lnTo>
                <a:cubicBezTo>
                  <a:pt x="975392" y="586695"/>
                  <a:pt x="928082" y="634005"/>
                  <a:pt x="869722" y="634005"/>
                </a:cubicBezTo>
                <a:lnTo>
                  <a:pt x="105670" y="634005"/>
                </a:lnTo>
                <a:cubicBezTo>
                  <a:pt x="47310" y="634005"/>
                  <a:pt x="0" y="586695"/>
                  <a:pt x="0" y="528335"/>
                </a:cubicBezTo>
                <a:lnTo>
                  <a:pt x="0" y="105670"/>
                </a:lnTo>
                <a:close/>
              </a:path>
            </a:pathLst>
          </a:custGeom>
          <a:solidFill>
            <a:srgbClr val="FFCC00"/>
          </a:solidFill>
          <a:ln>
            <a:solidFill>
              <a:srgbClr val="8D42C6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2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10" tIns="91910" rIns="91910" bIns="9191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b="1" kern="1200" dirty="0" smtClean="0">
                <a:latin typeface="Calibri" panose="020F0502020204030204" pitchFamily="34" charset="0"/>
              </a:rPr>
              <a:t>Création</a:t>
            </a:r>
            <a:r>
              <a:rPr lang="fr-FR" sz="1600" kern="1200" dirty="0" smtClean="0">
                <a:latin typeface="Calibri" panose="020F0502020204030204" pitchFamily="34" charset="0"/>
              </a:rPr>
              <a:t> </a:t>
            </a:r>
            <a:r>
              <a:rPr lang="fr-FR" sz="1600" b="1" kern="1200" dirty="0" smtClean="0">
                <a:latin typeface="Calibri" panose="020F0502020204030204" pitchFamily="34" charset="0"/>
              </a:rPr>
              <a:t>d‘idées</a:t>
            </a:r>
            <a:endParaRPr lang="fr-FR" sz="1600" b="1" kern="1200" dirty="0">
              <a:latin typeface="Calibri" panose="020F0502020204030204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922121" y="1242895"/>
            <a:ext cx="2984402" cy="29844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07698" y="370854"/>
                </a:moveTo>
                <a:arcTo wR="1492201" hR="1492201" stAng="13723081" swAng="628270"/>
              </a:path>
            </a:pathLst>
          </a:custGeom>
          <a:noFill/>
          <a:ln>
            <a:tailEnd type="arrow"/>
          </a:ln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4156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6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5" grpId="2" animBg="1"/>
      <p:bldP spid="17" grpId="0" animBg="1"/>
      <p:bldP spid="1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entreprise : trois domaines</a:t>
            </a:r>
            <a:endParaRPr lang="fr-FR" dirty="0"/>
          </a:p>
        </p:txBody>
      </p:sp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3664189" y="2353444"/>
            <a:ext cx="4589021" cy="25922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1800" b="1" dirty="0" smtClean="0"/>
              <a:t>Organisation</a:t>
            </a:r>
            <a:r>
              <a:rPr lang="fr-FR" sz="1800" dirty="0" smtClean="0"/>
              <a:t> </a:t>
            </a:r>
            <a:r>
              <a:rPr lang="fr-FR" sz="1800" dirty="0"/>
              <a:t>de </a:t>
            </a:r>
            <a:r>
              <a:rPr lang="fr-FR" sz="1800" dirty="0" smtClean="0"/>
              <a:t>l'entreprise : nouveaux processus /  technologies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1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sz="1800" b="1" dirty="0" smtClean="0"/>
              <a:t>Conception</a:t>
            </a:r>
            <a:r>
              <a:rPr lang="fr-FR" sz="1800" dirty="0" smtClean="0"/>
              <a:t> de produits, </a:t>
            </a:r>
            <a:r>
              <a:rPr lang="fr-FR" sz="1800" dirty="0" smtClean="0">
                <a:hlinkClick r:id="rId3"/>
              </a:rPr>
              <a:t>Analyse fonctionnelle</a:t>
            </a:r>
            <a:r>
              <a:rPr lang="fr-FR" sz="18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1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sz="1800" b="1" dirty="0" smtClean="0"/>
              <a:t>Publicité</a:t>
            </a:r>
            <a:r>
              <a:rPr lang="fr-FR" sz="1800" dirty="0" smtClean="0"/>
              <a:t>, méthodes de </a:t>
            </a:r>
            <a:r>
              <a:rPr lang="fr-FR" sz="1800" dirty="0"/>
              <a:t>vente ou de </a:t>
            </a:r>
            <a:r>
              <a:rPr lang="fr-FR" sz="1800" dirty="0" smtClean="0"/>
              <a:t>marketing, communication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36096" y="5449788"/>
            <a:ext cx="3384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dirty="0" smtClean="0">
                <a:latin typeface="Calibri" panose="020F0502020204030204" pitchFamily="34" charset="0"/>
              </a:rPr>
              <a:t>Voir aussi : </a:t>
            </a:r>
            <a:r>
              <a:rPr lang="fr-FR" sz="1000" dirty="0" smtClean="0">
                <a:latin typeface="Calibri" panose="020F0502020204030204" pitchFamily="34" charset="0"/>
                <a:hlinkClick r:id="rId4"/>
              </a:rPr>
              <a:t>Manuel de créativité en entreprise</a:t>
            </a:r>
            <a:endParaRPr lang="fr-FR" sz="1000" dirty="0">
              <a:latin typeface="Calibri" panose="020F0502020204030204" pitchFamily="34" charset="0"/>
            </a:endParaRPr>
          </a:p>
        </p:txBody>
      </p:sp>
      <p:sp>
        <p:nvSpPr>
          <p:cNvPr id="6" name="Left Brace 5"/>
          <p:cNvSpPr/>
          <p:nvPr/>
        </p:nvSpPr>
        <p:spPr>
          <a:xfrm>
            <a:off x="3347864" y="2353444"/>
            <a:ext cx="272695" cy="2592288"/>
          </a:xfrm>
          <a:prstGeom prst="leftBrace">
            <a:avLst>
              <a:gd name="adj1" fmla="val 35000"/>
              <a:gd name="adj2" fmla="val 50000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2771800" y="1057300"/>
            <a:ext cx="6120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alibri" panose="020F0502020204030204" pitchFamily="34" charset="0"/>
              </a:rPr>
              <a:t>Innover pour </a:t>
            </a:r>
            <a:r>
              <a:rPr lang="fr-FR" sz="2400" b="1" dirty="0" smtClean="0">
                <a:latin typeface="Calibri" panose="020F0502020204030204" pitchFamily="34" charset="0"/>
              </a:rPr>
              <a:t>se développer </a:t>
            </a:r>
            <a:r>
              <a:rPr lang="fr-FR" sz="2400" dirty="0" smtClean="0">
                <a:latin typeface="Calibri" panose="020F0502020204030204" pitchFamily="34" charset="0"/>
              </a:rPr>
              <a:t>et </a:t>
            </a:r>
            <a:r>
              <a:rPr lang="fr-FR" sz="2400" b="1" dirty="0">
                <a:latin typeface="Calibri" panose="020F0502020204030204" pitchFamily="34" charset="0"/>
              </a:rPr>
              <a:t>améliorer la compétitivité</a:t>
            </a:r>
          </a:p>
        </p:txBody>
      </p:sp>
      <p:sp>
        <p:nvSpPr>
          <p:cNvPr id="10" name="ZoneTexte 10"/>
          <p:cNvSpPr txBox="1"/>
          <p:nvPr/>
        </p:nvSpPr>
        <p:spPr>
          <a:xfrm>
            <a:off x="286094" y="4209007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989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Synthèse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3851919" y="1129308"/>
            <a:ext cx="1732737" cy="1224136"/>
          </a:xfrm>
          <a:custGeom>
            <a:avLst/>
            <a:gdLst>
              <a:gd name="connsiteX0" fmla="*/ 0 w 2846962"/>
              <a:gd name="connsiteY0" fmla="*/ 201622 h 2016224"/>
              <a:gd name="connsiteX1" fmla="*/ 201622 w 2846962"/>
              <a:gd name="connsiteY1" fmla="*/ 0 h 2016224"/>
              <a:gd name="connsiteX2" fmla="*/ 2645340 w 2846962"/>
              <a:gd name="connsiteY2" fmla="*/ 0 h 2016224"/>
              <a:gd name="connsiteX3" fmla="*/ 2846962 w 2846962"/>
              <a:gd name="connsiteY3" fmla="*/ 201622 h 2016224"/>
              <a:gd name="connsiteX4" fmla="*/ 2846962 w 2846962"/>
              <a:gd name="connsiteY4" fmla="*/ 1814602 h 2016224"/>
              <a:gd name="connsiteX5" fmla="*/ 2645340 w 2846962"/>
              <a:gd name="connsiteY5" fmla="*/ 2016224 h 2016224"/>
              <a:gd name="connsiteX6" fmla="*/ 201622 w 2846962"/>
              <a:gd name="connsiteY6" fmla="*/ 2016224 h 2016224"/>
              <a:gd name="connsiteX7" fmla="*/ 0 w 2846962"/>
              <a:gd name="connsiteY7" fmla="*/ 1814602 h 2016224"/>
              <a:gd name="connsiteX8" fmla="*/ 0 w 2846962"/>
              <a:gd name="connsiteY8" fmla="*/ 201622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6962" h="2016224">
                <a:moveTo>
                  <a:pt x="0" y="201622"/>
                </a:moveTo>
                <a:cubicBezTo>
                  <a:pt x="0" y="90269"/>
                  <a:pt x="90269" y="0"/>
                  <a:pt x="201622" y="0"/>
                </a:cubicBezTo>
                <a:lnTo>
                  <a:pt x="2645340" y="0"/>
                </a:lnTo>
                <a:cubicBezTo>
                  <a:pt x="2756693" y="0"/>
                  <a:pt x="2846962" y="90269"/>
                  <a:pt x="2846962" y="201622"/>
                </a:cubicBezTo>
                <a:lnTo>
                  <a:pt x="2846962" y="1814602"/>
                </a:lnTo>
                <a:cubicBezTo>
                  <a:pt x="2846962" y="1925955"/>
                  <a:pt x="2756693" y="2016224"/>
                  <a:pt x="2645340" y="2016224"/>
                </a:cubicBezTo>
                <a:lnTo>
                  <a:pt x="201622" y="2016224"/>
                </a:lnTo>
                <a:cubicBezTo>
                  <a:pt x="90269" y="2016224"/>
                  <a:pt x="0" y="1925955"/>
                  <a:pt x="0" y="1814602"/>
                </a:cubicBezTo>
                <a:lnTo>
                  <a:pt x="0" y="20162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56464" tIns="962953" rIns="156464" bIns="55971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b="1" kern="12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6296131" y="1112292"/>
            <a:ext cx="1733929" cy="1224136"/>
          </a:xfrm>
          <a:custGeom>
            <a:avLst/>
            <a:gdLst>
              <a:gd name="connsiteX0" fmla="*/ 0 w 2846962"/>
              <a:gd name="connsiteY0" fmla="*/ 201622 h 2016224"/>
              <a:gd name="connsiteX1" fmla="*/ 201622 w 2846962"/>
              <a:gd name="connsiteY1" fmla="*/ 0 h 2016224"/>
              <a:gd name="connsiteX2" fmla="*/ 2645340 w 2846962"/>
              <a:gd name="connsiteY2" fmla="*/ 0 h 2016224"/>
              <a:gd name="connsiteX3" fmla="*/ 2846962 w 2846962"/>
              <a:gd name="connsiteY3" fmla="*/ 201622 h 2016224"/>
              <a:gd name="connsiteX4" fmla="*/ 2846962 w 2846962"/>
              <a:gd name="connsiteY4" fmla="*/ 1814602 h 2016224"/>
              <a:gd name="connsiteX5" fmla="*/ 2645340 w 2846962"/>
              <a:gd name="connsiteY5" fmla="*/ 2016224 h 2016224"/>
              <a:gd name="connsiteX6" fmla="*/ 201622 w 2846962"/>
              <a:gd name="connsiteY6" fmla="*/ 2016224 h 2016224"/>
              <a:gd name="connsiteX7" fmla="*/ 0 w 2846962"/>
              <a:gd name="connsiteY7" fmla="*/ 1814602 h 2016224"/>
              <a:gd name="connsiteX8" fmla="*/ 0 w 2846962"/>
              <a:gd name="connsiteY8" fmla="*/ 201622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6962" h="2016224">
                <a:moveTo>
                  <a:pt x="0" y="201622"/>
                </a:moveTo>
                <a:cubicBezTo>
                  <a:pt x="0" y="90269"/>
                  <a:pt x="90269" y="0"/>
                  <a:pt x="201622" y="0"/>
                </a:cubicBezTo>
                <a:lnTo>
                  <a:pt x="2645340" y="0"/>
                </a:lnTo>
                <a:cubicBezTo>
                  <a:pt x="2756693" y="0"/>
                  <a:pt x="2846962" y="90269"/>
                  <a:pt x="2846962" y="201622"/>
                </a:cubicBezTo>
                <a:lnTo>
                  <a:pt x="2846962" y="1814602"/>
                </a:lnTo>
                <a:cubicBezTo>
                  <a:pt x="2846962" y="1925955"/>
                  <a:pt x="2756693" y="2016224"/>
                  <a:pt x="2645340" y="2016224"/>
                </a:cubicBezTo>
                <a:lnTo>
                  <a:pt x="201622" y="2016224"/>
                </a:lnTo>
                <a:cubicBezTo>
                  <a:pt x="90269" y="2016224"/>
                  <a:pt x="0" y="1925955"/>
                  <a:pt x="0" y="1814602"/>
                </a:cubicBezTo>
                <a:lnTo>
                  <a:pt x="0" y="20162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56464" tIns="962953" rIns="156464" bIns="55971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b="1" kern="12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88224" y="1201316"/>
            <a:ext cx="1152128" cy="648072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Left-Right Arrow 11"/>
          <p:cNvSpPr/>
          <p:nvPr/>
        </p:nvSpPr>
        <p:spPr>
          <a:xfrm>
            <a:off x="4139952" y="1921396"/>
            <a:ext cx="3600400" cy="333846"/>
          </a:xfrm>
          <a:prstGeom prst="leftRightArrow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TextBox 5"/>
          <p:cNvSpPr txBox="1"/>
          <p:nvPr/>
        </p:nvSpPr>
        <p:spPr>
          <a:xfrm>
            <a:off x="5580112" y="1121757"/>
            <a:ext cx="6917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rgbClr val="C00000"/>
                </a:solidFill>
                <a:latin typeface="Calibri" panose="020F0502020204030204" pitchFamily="34" charset="0"/>
              </a:rPr>
              <a:t>≠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01316"/>
            <a:ext cx="648072" cy="648072"/>
          </a:xfrm>
        </p:spPr>
      </p:pic>
      <p:sp>
        <p:nvSpPr>
          <p:cNvPr id="17" name="ZoneTexte 10"/>
          <p:cNvSpPr txBox="1"/>
          <p:nvPr/>
        </p:nvSpPr>
        <p:spPr>
          <a:xfrm>
            <a:off x="286094" y="3655574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8" name="ZoneTexte 10"/>
          <p:cNvSpPr txBox="1"/>
          <p:nvPr/>
        </p:nvSpPr>
        <p:spPr>
          <a:xfrm>
            <a:off x="286094" y="3935732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6" name="ZoneTexte 10"/>
          <p:cNvSpPr txBox="1"/>
          <p:nvPr/>
        </p:nvSpPr>
        <p:spPr>
          <a:xfrm>
            <a:off x="289904" y="4202432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696223"/>
            <a:ext cx="2389466" cy="206766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829120" y="3399404"/>
            <a:ext cx="30243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7030A0"/>
                </a:solidFill>
              </a:rPr>
              <a:t>Organisation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7030A0"/>
                </a:solidFill>
              </a:rPr>
              <a:t>Conception </a:t>
            </a:r>
            <a:r>
              <a:rPr lang="fr-FR" dirty="0">
                <a:solidFill>
                  <a:srgbClr val="7030A0"/>
                </a:solidFill>
              </a:rPr>
              <a:t>de </a:t>
            </a:r>
            <a:r>
              <a:rPr lang="fr-FR" dirty="0" smtClean="0">
                <a:solidFill>
                  <a:srgbClr val="7030A0"/>
                </a:solidFill>
              </a:rPr>
              <a:t>produits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7030A0"/>
                </a:solidFill>
              </a:rPr>
              <a:t>Communication </a:t>
            </a:r>
            <a:endParaRPr lang="fr-FR" dirty="0">
              <a:solidFill>
                <a:srgbClr val="7030A0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543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6" grpId="0"/>
      <p:bldP spid="17" grpId="0"/>
      <p:bldP spid="18" grpId="0"/>
      <p:bldP spid="16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-22820"/>
            <a:ext cx="1296144" cy="13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134938"/>
            <a:ext cx="5400600" cy="571500"/>
          </a:xfrm>
        </p:spPr>
        <p:txBody>
          <a:bodyPr/>
          <a:lstStyle/>
          <a:p>
            <a:r>
              <a:rPr lang="de-DE" dirty="0" smtClean="0"/>
              <a:t>Réflexion et questions sur ce chapitre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i="1" dirty="0"/>
              <a:t>Dans les organisations dans lesquelles vous avez travaillé y avait-il une place pour la créativité (forcément une), mais où </a:t>
            </a:r>
            <a:r>
              <a:rPr lang="fr-FR" i="1" dirty="0" smtClean="0"/>
              <a:t>?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i="1" dirty="0"/>
              <a:t>U</a:t>
            </a:r>
            <a:r>
              <a:rPr lang="fr-FR" i="1" dirty="0" smtClean="0"/>
              <a:t>ne </a:t>
            </a:r>
            <a:r>
              <a:rPr lang="fr-FR" i="1" dirty="0"/>
              <a:t>fois les idées trouvées ou </a:t>
            </a:r>
            <a:r>
              <a:rPr lang="fr-FR" i="1" dirty="0" smtClean="0"/>
              <a:t>proposées, </a:t>
            </a:r>
            <a:r>
              <a:rPr lang="fr-FR" i="1" dirty="0"/>
              <a:t>comment passait-on à l'innovation </a:t>
            </a:r>
            <a:r>
              <a:rPr lang="fr-FR" i="1" dirty="0" smtClean="0"/>
              <a:t>? Bonnes idées perdues ?</a:t>
            </a:r>
          </a:p>
          <a:p>
            <a:pPr marL="0" indent="0">
              <a:buNone/>
            </a:pPr>
            <a:endParaRPr lang="fr-FR" i="1" dirty="0" smtClean="0"/>
          </a:p>
          <a:p>
            <a:pPr marL="0" indent="0">
              <a:buNone/>
            </a:pPr>
            <a:endParaRPr lang="fr-FR" i="1" dirty="0" smtClean="0"/>
          </a:p>
          <a:p>
            <a:pPr marL="0" indent="0">
              <a:buNone/>
            </a:pPr>
            <a:r>
              <a:rPr lang="fr-FR" dirty="0" smtClean="0">
                <a:solidFill>
                  <a:srgbClr val="8D42C6"/>
                </a:solidFill>
              </a:rPr>
              <a:t>  		Quiz sous </a:t>
            </a:r>
            <a:r>
              <a:rPr lang="fr-FR" dirty="0">
                <a:solidFill>
                  <a:srgbClr val="8D42C6"/>
                </a:solidFill>
              </a:rPr>
              <a:t>cette vidéo…</a:t>
            </a:r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153644"/>
            <a:ext cx="773365" cy="737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298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Sommaire</a:t>
            </a:r>
            <a:endParaRPr lang="fr-FR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44298B-E838-4AB2-BFC0-BD0EA66F0BBD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" y="932656"/>
            <a:ext cx="798195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3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/>
              <a:t>personne </a:t>
            </a:r>
            <a:r>
              <a:rPr lang="fr-FR" dirty="0" smtClean="0"/>
              <a:t>créative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40179" y="1201316"/>
            <a:ext cx="6173195" cy="4032448"/>
          </a:xfrm>
        </p:spPr>
        <p:txBody>
          <a:bodyPr/>
          <a:lstStyle/>
          <a:p>
            <a:pPr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fr-FR" dirty="0" smtClean="0"/>
              <a:t>Recherche continue de </a:t>
            </a:r>
            <a:r>
              <a:rPr lang="fr-FR" b="1" dirty="0"/>
              <a:t>nouveaux défis</a:t>
            </a:r>
            <a:r>
              <a:rPr lang="fr-FR" dirty="0"/>
              <a:t>, projets</a:t>
            </a:r>
            <a:r>
              <a:rPr lang="fr-FR" dirty="0" smtClean="0"/>
              <a:t>, </a:t>
            </a:r>
            <a:r>
              <a:rPr lang="fr-FR" dirty="0"/>
              <a:t>façons de </a:t>
            </a:r>
            <a:r>
              <a:rPr lang="fr-FR" dirty="0" smtClean="0"/>
              <a:t>faire..</a:t>
            </a:r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fr-FR" b="1" dirty="0" smtClean="0"/>
              <a:t>Expertise</a:t>
            </a:r>
            <a:r>
              <a:rPr lang="fr-FR" dirty="0" smtClean="0"/>
              <a:t>, non conformisme</a:t>
            </a:r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fr-FR" b="1" dirty="0" smtClean="0"/>
              <a:t>Flexible</a:t>
            </a:r>
            <a:r>
              <a:rPr lang="fr-FR" dirty="0" smtClean="0"/>
              <a:t> : idées</a:t>
            </a:r>
            <a:r>
              <a:rPr lang="fr-FR" dirty="0"/>
              <a:t>, </a:t>
            </a:r>
            <a:r>
              <a:rPr lang="fr-FR" dirty="0" smtClean="0"/>
              <a:t>solutions, stratégies, </a:t>
            </a:r>
            <a:r>
              <a:rPr lang="fr-FR" dirty="0">
                <a:hlinkClick r:id="rId3"/>
              </a:rPr>
              <a:t>méti</a:t>
            </a:r>
            <a:r>
              <a:rPr lang="fr-FR" u="sng" dirty="0">
                <a:hlinkClick r:id="rId3"/>
              </a:rPr>
              <a:t>s</a:t>
            </a:r>
            <a:endParaRPr lang="fr-FR" dirty="0" smtClean="0"/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fr-FR" b="1" dirty="0" smtClean="0"/>
              <a:t>Confiance en soi</a:t>
            </a:r>
            <a:r>
              <a:rPr lang="fr-FR" dirty="0" smtClean="0"/>
              <a:t>, motivation intrinsèque, </a:t>
            </a:r>
            <a:endParaRPr lang="fr-FR" dirty="0"/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fr-FR" b="1" dirty="0" smtClean="0"/>
              <a:t>Optimiste</a:t>
            </a:r>
            <a:r>
              <a:rPr lang="fr-FR" dirty="0" smtClean="0"/>
              <a:t>, crise=opportunité …</a:t>
            </a:r>
          </a:p>
        </p:txBody>
      </p:sp>
      <p:sp>
        <p:nvSpPr>
          <p:cNvPr id="8" name="ZoneTexte 10"/>
          <p:cNvSpPr txBox="1"/>
          <p:nvPr/>
        </p:nvSpPr>
        <p:spPr>
          <a:xfrm>
            <a:off x="179512" y="3793604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368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L'organisation créative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Orientation et adaptation continue au </a:t>
            </a:r>
            <a:r>
              <a:rPr lang="fr-FR" dirty="0" smtClean="0"/>
              <a:t>marché,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Management participatif, </a:t>
            </a:r>
            <a:r>
              <a:rPr lang="fr-FR" dirty="0"/>
              <a:t>structure légère, communication ouverte , 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Partage des connaissances : boîte </a:t>
            </a:r>
            <a:r>
              <a:rPr lang="fr-FR" dirty="0"/>
              <a:t>à idées, encouragements, primes…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Prise de risques encouragée</a:t>
            </a:r>
          </a:p>
        </p:txBody>
      </p:sp>
      <p:sp>
        <p:nvSpPr>
          <p:cNvPr id="5" name="ZoneTexte 10"/>
          <p:cNvSpPr txBox="1"/>
          <p:nvPr/>
        </p:nvSpPr>
        <p:spPr>
          <a:xfrm>
            <a:off x="179512" y="4081636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76056" y="53057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i="1" dirty="0">
                <a:solidFill>
                  <a:srgbClr val="A75757"/>
                </a:solidFill>
                <a:latin typeface="Calibri" panose="020F0502020204030204" pitchFamily="34" charset="0"/>
              </a:rPr>
              <a:t>Lassitude de l'acteur de l'innovation </a:t>
            </a:r>
            <a:endParaRPr lang="fr-FR" sz="1000" b="1" i="1" dirty="0" smtClean="0">
              <a:solidFill>
                <a:srgbClr val="A75757"/>
              </a:solidFill>
              <a:latin typeface="Calibri" panose="020F0502020204030204" pitchFamily="34" charset="0"/>
            </a:endParaRPr>
          </a:p>
          <a:p>
            <a:pPr algn="r"/>
            <a:r>
              <a:rPr lang="fr-FR" sz="1000" dirty="0" smtClean="0">
                <a:latin typeface="Calibri" panose="020F0502020204030204" pitchFamily="34" charset="0"/>
              </a:rPr>
              <a:t>(</a:t>
            </a:r>
            <a:r>
              <a:rPr lang="fr-FR" sz="1000" dirty="0">
                <a:latin typeface="Calibri" panose="020F0502020204030204" pitchFamily="34" charset="0"/>
                <a:hlinkClick r:id="rId3"/>
              </a:rPr>
              <a:t>Norbert </a:t>
            </a:r>
            <a:r>
              <a:rPr lang="fr-FR" sz="1000" dirty="0" smtClean="0">
                <a:latin typeface="Calibri" panose="020F0502020204030204" pitchFamily="34" charset="0"/>
                <a:hlinkClick r:id="rId3"/>
              </a:rPr>
              <a:t>Alter</a:t>
            </a:r>
            <a:r>
              <a:rPr lang="fr-FR" sz="1000" dirty="0" smtClean="0">
                <a:latin typeface="Calibri" panose="020F0502020204030204" pitchFamily="34" charset="0"/>
              </a:rPr>
              <a:t>, 1993)</a:t>
            </a:r>
            <a:endParaRPr 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20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Climat </a:t>
            </a:r>
            <a:r>
              <a:rPr lang="fr-FR" dirty="0"/>
              <a:t>de </a:t>
            </a:r>
            <a:r>
              <a:rPr lang="fr-FR" dirty="0" smtClean="0"/>
              <a:t>créativité ?</a:t>
            </a:r>
            <a:endParaRPr lang="fr-FR" dirty="0"/>
          </a:p>
        </p:txBody>
      </p:sp>
      <p:sp>
        <p:nvSpPr>
          <p:cNvPr id="10" name="Content Placeholder 34"/>
          <p:cNvSpPr>
            <a:spLocks noGrp="1"/>
          </p:cNvSpPr>
          <p:nvPr>
            <p:ph idx="1"/>
          </p:nvPr>
        </p:nvSpPr>
        <p:spPr>
          <a:xfrm>
            <a:off x="4427984" y="1777380"/>
            <a:ext cx="4589021" cy="30243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1800" b="1" dirty="0" smtClean="0"/>
              <a:t>Stimuler</a:t>
            </a:r>
            <a:r>
              <a:rPr lang="fr-FR" sz="1800" dirty="0" smtClean="0"/>
              <a:t> l’initiative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sz="1800" b="1" kern="1200" dirty="0" smtClean="0"/>
              <a:t>Promouvoir</a:t>
            </a:r>
            <a:r>
              <a:rPr lang="fr-FR" sz="1800" kern="1200" dirty="0" smtClean="0"/>
              <a:t> le développement des améliorations</a:t>
            </a:r>
            <a:r>
              <a:rPr lang="fr-FR" sz="1800" kern="1200" dirty="0"/>
              <a:t> </a:t>
            </a:r>
            <a:r>
              <a:rPr lang="fr-FR" sz="1800" kern="1200" dirty="0" smtClean="0"/>
              <a:t>et pratiques innovantes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sz="1800" b="1" dirty="0" smtClean="0"/>
              <a:t>Encourager</a:t>
            </a:r>
            <a:r>
              <a:rPr lang="fr-FR" sz="1800" dirty="0" smtClean="0"/>
              <a:t> l’ouverture aux idées externes</a:t>
            </a:r>
          </a:p>
          <a:p>
            <a:pPr marL="0" indent="0">
              <a:buNone/>
            </a:pPr>
            <a:endParaRPr lang="fr-FR" sz="1800" b="1" dirty="0" smtClean="0"/>
          </a:p>
        </p:txBody>
      </p:sp>
      <p:sp>
        <p:nvSpPr>
          <p:cNvPr id="11" name="Freeform 4"/>
          <p:cNvSpPr/>
          <p:nvPr/>
        </p:nvSpPr>
        <p:spPr>
          <a:xfrm>
            <a:off x="2516048" y="2695048"/>
            <a:ext cx="1593280" cy="578171"/>
          </a:xfrm>
          <a:custGeom>
            <a:avLst/>
            <a:gdLst>
              <a:gd name="connsiteX0" fmla="*/ 0 w 1593280"/>
              <a:gd name="connsiteY0" fmla="*/ 0 h 578171"/>
              <a:gd name="connsiteX1" fmla="*/ 1593280 w 1593280"/>
              <a:gd name="connsiteY1" fmla="*/ 0 h 578171"/>
              <a:gd name="connsiteX2" fmla="*/ 1593280 w 1593280"/>
              <a:gd name="connsiteY2" fmla="*/ 578171 h 578171"/>
              <a:gd name="connsiteX3" fmla="*/ 0 w 1593280"/>
              <a:gd name="connsiteY3" fmla="*/ 578171 h 578171"/>
              <a:gd name="connsiteX4" fmla="*/ 0 w 1593280"/>
              <a:gd name="connsiteY4" fmla="*/ 0 h 57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3280" h="578171">
                <a:moveTo>
                  <a:pt x="0" y="0"/>
                </a:moveTo>
                <a:lnTo>
                  <a:pt x="1593280" y="0"/>
                </a:lnTo>
                <a:lnTo>
                  <a:pt x="1593280" y="578171"/>
                </a:lnTo>
                <a:lnTo>
                  <a:pt x="0" y="57817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4" tIns="55880" rIns="156464" bIns="55880" numCol="1" spcCol="1270" anchor="ctr" anchorCtr="0">
            <a:noAutofit/>
          </a:bodyPr>
          <a:lstStyle/>
          <a:p>
            <a:pPr lvl="0" algn="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2200" b="1" kern="1200" dirty="0" smtClean="0">
                <a:latin typeface="Calibri" panose="020F0502020204030204" pitchFamily="34" charset="0"/>
              </a:rPr>
              <a:t>Créativité</a:t>
            </a:r>
          </a:p>
        </p:txBody>
      </p:sp>
      <p:sp>
        <p:nvSpPr>
          <p:cNvPr id="12" name="Left Brace 5"/>
          <p:cNvSpPr/>
          <p:nvPr/>
        </p:nvSpPr>
        <p:spPr>
          <a:xfrm>
            <a:off x="4109328" y="1908898"/>
            <a:ext cx="318656" cy="2160240"/>
          </a:xfrm>
          <a:prstGeom prst="leftBrace">
            <a:avLst>
              <a:gd name="adj1" fmla="val 3500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ZoneTexte 10"/>
          <p:cNvSpPr txBox="1"/>
          <p:nvPr/>
        </p:nvSpPr>
        <p:spPr>
          <a:xfrm>
            <a:off x="193688" y="4343455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131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810" y="1273324"/>
            <a:ext cx="6173195" cy="338437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FR" sz="2100" dirty="0"/>
              <a:t>Appliquer la créativité « de la direction à la base </a:t>
            </a:r>
            <a:r>
              <a:rPr lang="fr-FR" sz="2100" dirty="0" smtClean="0"/>
              <a:t>»: prendre en compte les idées du personnel lors des décisions … et le montrer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100" dirty="0" smtClean="0"/>
              <a:t>Groupes de travail formés aux techniques créatives 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100" dirty="0" smtClean="0"/>
              <a:t>Motiver, liberté d’action, prise de risques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100" dirty="0" smtClean="0"/>
              <a:t>Affecter des ressources aux bonnes idées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100" dirty="0" smtClean="0"/>
              <a:t>Obtenir des résultats concrets, évaluer le progrès et alimenter le processus</a:t>
            </a:r>
            <a:endParaRPr lang="fr-FR" sz="2100" dirty="0"/>
          </a:p>
        </p:txBody>
      </p:sp>
      <p:sp>
        <p:nvSpPr>
          <p:cNvPr id="5" name="Rectangle 4"/>
          <p:cNvSpPr/>
          <p:nvPr/>
        </p:nvSpPr>
        <p:spPr>
          <a:xfrm>
            <a:off x="6228184" y="5468779"/>
            <a:ext cx="25020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000" dirty="0" smtClean="0">
                <a:latin typeface="Calibri" panose="020F0502020204030204" pitchFamily="34" charset="0"/>
              </a:rPr>
              <a:t>Image : CC-BY (</a:t>
            </a:r>
            <a:r>
              <a:rPr lang="de-DE" sz="1000" dirty="0" smtClean="0">
                <a:latin typeface="Calibri" panose="020F0502020204030204" pitchFamily="34" charset="0"/>
                <a:hlinkClick r:id="rId3"/>
              </a:rPr>
              <a:t>source</a:t>
            </a:r>
            <a:r>
              <a:rPr lang="de-DE" sz="1000" dirty="0" smtClean="0">
                <a:latin typeface="Calibri" panose="020F0502020204030204" pitchFamily="34" charset="0"/>
              </a:rPr>
              <a:t>)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6" name="ZoneTexte 10"/>
          <p:cNvSpPr txBox="1"/>
          <p:nvPr/>
        </p:nvSpPr>
        <p:spPr>
          <a:xfrm>
            <a:off x="193688" y="4343455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1026" name="Picture 2" descr="http://upload.wikimedia.org/wikipedia/commons/thumb/7/7a/PDCA_Cycle.svg/1213px-PDCA_Cycle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099" y="3937621"/>
            <a:ext cx="232639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33"/>
          <p:cNvSpPr>
            <a:spLocks noGrp="1"/>
          </p:cNvSpPr>
          <p:nvPr>
            <p:ph type="title"/>
          </p:nvPr>
        </p:nvSpPr>
        <p:spPr>
          <a:xfrm>
            <a:off x="2699792" y="134938"/>
            <a:ext cx="6313582" cy="571500"/>
          </a:xfrm>
        </p:spPr>
        <p:txBody>
          <a:bodyPr/>
          <a:lstStyle/>
          <a:p>
            <a:r>
              <a:rPr lang="fr-FR" dirty="0" smtClean="0"/>
              <a:t>5 pratiques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233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179721"/>
            <a:ext cx="3683742" cy="3937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516216" y="5449788"/>
            <a:ext cx="25020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0" y="697260"/>
            <a:ext cx="2304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Calibri" panose="020F0502020204030204" pitchFamily="34" charset="0"/>
              </a:rPr>
              <a:t>Management </a:t>
            </a:r>
            <a:r>
              <a:rPr lang="en-US" sz="1500" b="1" dirty="0" err="1">
                <a:latin typeface="Calibri" panose="020F0502020204030204" pitchFamily="34" charset="0"/>
              </a:rPr>
              <a:t>participatif</a:t>
            </a:r>
            <a:r>
              <a:rPr lang="en-US" sz="1500" b="1" dirty="0">
                <a:latin typeface="Calibri" panose="020F0502020204030204" pitchFamily="34" charset="0"/>
              </a:rPr>
              <a:t> </a:t>
            </a:r>
            <a:endParaRPr lang="en-US" sz="1500" b="1" dirty="0" smtClean="0"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91880" y="913284"/>
            <a:ext cx="149297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</a:rPr>
              <a:t>Communication </a:t>
            </a:r>
            <a:endParaRPr lang="en-US" sz="1500" b="1" dirty="0" smtClean="0">
              <a:latin typeface="Calibri" panose="020F0502020204030204" pitchFamily="34" charset="0"/>
            </a:endParaRPr>
          </a:p>
          <a:p>
            <a:r>
              <a:rPr lang="en-US" sz="1500" b="1" dirty="0" err="1" smtClean="0">
                <a:latin typeface="Calibri" panose="020F0502020204030204" pitchFamily="34" charset="0"/>
              </a:rPr>
              <a:t>ouverte</a:t>
            </a:r>
            <a:endParaRPr lang="en-US" sz="1500" b="1" dirty="0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30437" y="2497460"/>
            <a:ext cx="163762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err="1" smtClean="0">
                <a:latin typeface="Calibri" panose="020F0502020204030204" pitchFamily="34" charset="0"/>
              </a:rPr>
              <a:t>Partage</a:t>
            </a:r>
            <a:endParaRPr lang="en-US" sz="1500" b="1" dirty="0" smtClean="0">
              <a:latin typeface="Calibri" panose="020F0502020204030204" pitchFamily="34" charset="0"/>
            </a:endParaRPr>
          </a:p>
          <a:p>
            <a:r>
              <a:rPr lang="en-US" sz="1500" b="1" dirty="0">
                <a:latin typeface="Calibri" panose="020F0502020204030204" pitchFamily="34" charset="0"/>
              </a:rPr>
              <a:t>d</a:t>
            </a:r>
            <a:r>
              <a:rPr lang="en-US" sz="1500" b="1" dirty="0" smtClean="0">
                <a:latin typeface="Calibri" panose="020F0502020204030204" pitchFamily="34" charset="0"/>
              </a:rPr>
              <a:t>es </a:t>
            </a:r>
            <a:r>
              <a:rPr lang="en-US" sz="1500" b="1" dirty="0" err="1">
                <a:latin typeface="Calibri" panose="020F0502020204030204" pitchFamily="34" charset="0"/>
              </a:rPr>
              <a:t>connaissances</a:t>
            </a:r>
            <a:endParaRPr lang="en-US" sz="1500" b="1" dirty="0"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52320" y="1777380"/>
            <a:ext cx="12034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err="1" smtClean="0">
                <a:latin typeface="Calibri" panose="020F0502020204030204" pitchFamily="34" charset="0"/>
              </a:rPr>
              <a:t>Boîte</a:t>
            </a:r>
            <a:r>
              <a:rPr lang="en-US" sz="1500" b="1" dirty="0" smtClean="0">
                <a:latin typeface="Calibri" panose="020F0502020204030204" pitchFamily="34" charset="0"/>
              </a:rPr>
              <a:t> à </a:t>
            </a:r>
            <a:r>
              <a:rPr lang="en-US" sz="1500" b="1" dirty="0" err="1" smtClean="0">
                <a:latin typeface="Calibri" panose="020F0502020204030204" pitchFamily="34" charset="0"/>
              </a:rPr>
              <a:t>idées</a:t>
            </a:r>
            <a:endParaRPr lang="en-US" sz="1500" b="1" dirty="0"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59832" y="4441676"/>
            <a:ext cx="18080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Former 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les travailleurs </a:t>
            </a:r>
            <a:endParaRPr lang="fr-FR" sz="12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aux 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techniques 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créatives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60232" y="1259582"/>
            <a:ext cx="202061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Motiver</a:t>
            </a:r>
            <a:r>
              <a:rPr lang="en-US" sz="15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les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travailleurs</a:t>
            </a:r>
            <a:endParaRPr lang="en-US" sz="15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99792" y="3289548"/>
            <a:ext cx="1643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Susciter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une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liberté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d’action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64288" y="3721596"/>
            <a:ext cx="2087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Affecter 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des ressources </a:t>
            </a:r>
            <a:endParaRPr lang="fr-FR" sz="12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aux 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bonnes idées.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372471" y="2353444"/>
            <a:ext cx="1736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Appliquer la créativité de 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la 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direction à la base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63961" y="1707113"/>
            <a:ext cx="1808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Prendre en compte les idées du personnel lors des décisions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09740" y="3937620"/>
            <a:ext cx="146226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smtClean="0">
                <a:latin typeface="Calibri" panose="020F0502020204030204" pitchFamily="34" charset="0"/>
              </a:rPr>
              <a:t>Structure </a:t>
            </a:r>
            <a:r>
              <a:rPr lang="en-US" sz="1500" b="1" dirty="0" err="1" smtClean="0">
                <a:latin typeface="Calibri" panose="020F0502020204030204" pitchFamily="34" charset="0"/>
              </a:rPr>
              <a:t>légère</a:t>
            </a:r>
            <a:endParaRPr lang="en-US" sz="1500" b="1" dirty="0">
              <a:latin typeface="Calibri" panose="020F0502020204030204" pitchFamily="34" charset="0"/>
            </a:endParaRPr>
          </a:p>
        </p:txBody>
      </p:sp>
      <p:sp>
        <p:nvSpPr>
          <p:cNvPr id="18" name="ZoneTexte 10"/>
          <p:cNvSpPr txBox="1"/>
          <p:nvPr/>
        </p:nvSpPr>
        <p:spPr>
          <a:xfrm>
            <a:off x="179512" y="3797768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9" name="ZoneTexte 10"/>
          <p:cNvSpPr txBox="1"/>
          <p:nvPr/>
        </p:nvSpPr>
        <p:spPr>
          <a:xfrm>
            <a:off x="179512" y="4060991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20" name="ZoneTexte 10"/>
          <p:cNvSpPr txBox="1"/>
          <p:nvPr/>
        </p:nvSpPr>
        <p:spPr>
          <a:xfrm>
            <a:off x="179512" y="4343203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6256" y="3001516"/>
            <a:ext cx="16561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 smtClean="0">
                <a:latin typeface="Calibri" panose="020F0502020204030204" pitchFamily="34" charset="0"/>
              </a:rPr>
              <a:t>Prise</a:t>
            </a:r>
            <a:r>
              <a:rPr lang="en-US" sz="1500" b="1" dirty="0" smtClean="0">
                <a:latin typeface="Calibri" panose="020F0502020204030204" pitchFamily="34" charset="0"/>
              </a:rPr>
              <a:t> de </a:t>
            </a:r>
            <a:r>
              <a:rPr lang="en-US" sz="1500" b="1" dirty="0" err="1" smtClean="0">
                <a:latin typeface="Calibri" panose="020F0502020204030204" pitchFamily="34" charset="0"/>
              </a:rPr>
              <a:t>risques</a:t>
            </a:r>
            <a:r>
              <a:rPr lang="en-US" sz="1500" b="1" dirty="0" smtClean="0">
                <a:latin typeface="Calibri" panose="020F0502020204030204" pitchFamily="34" charset="0"/>
              </a:rPr>
              <a:t> </a:t>
            </a:r>
            <a:r>
              <a:rPr lang="en-US" sz="1500" b="1" dirty="0" err="1" smtClean="0">
                <a:latin typeface="Calibri" panose="020F0502020204030204" pitchFamily="34" charset="0"/>
              </a:rPr>
              <a:t>encouragée</a:t>
            </a:r>
            <a:endParaRPr lang="en-US" sz="1500" b="1" dirty="0" smtClean="0"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28656" y="4369668"/>
            <a:ext cx="16561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 smtClean="0">
                <a:latin typeface="Calibri" panose="020F0502020204030204" pitchFamily="34" charset="0"/>
              </a:rPr>
              <a:t>Flexibilité</a:t>
            </a:r>
            <a:endParaRPr lang="en-US" sz="1500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60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134938"/>
            <a:ext cx="5256584" cy="571500"/>
          </a:xfrm>
        </p:spPr>
        <p:txBody>
          <a:bodyPr/>
          <a:lstStyle/>
          <a:p>
            <a:r>
              <a:rPr lang="fr-FR" dirty="0" smtClean="0"/>
              <a:t>Réflexion et questions sur ce chapitre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9792" y="1270000"/>
            <a:ext cx="6317213" cy="3937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400" i="1" dirty="0" smtClean="0"/>
              <a:t>Test : </a:t>
            </a:r>
            <a:r>
              <a:rPr lang="fr-FR" sz="2400" i="1" dirty="0"/>
              <a:t>Avez-vous un profil de créatif ?</a:t>
            </a:r>
            <a:r>
              <a:rPr lang="fr-FR" sz="2400" dirty="0" smtClean="0"/>
              <a:t> </a:t>
            </a:r>
            <a:r>
              <a:rPr lang="fr-FR" sz="2400" dirty="0">
                <a:hlinkClick r:id="rId2"/>
              </a:rPr>
              <a:t>http://</a:t>
            </a:r>
            <a:r>
              <a:rPr lang="fr-FR" sz="2400" dirty="0" smtClean="0">
                <a:hlinkClick r:id="rId2"/>
              </a:rPr>
              <a:t>goo.gl/u9FypG</a:t>
            </a:r>
            <a:r>
              <a:rPr lang="fr-FR" sz="24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2400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sz="2400" i="1" dirty="0" smtClean="0"/>
              <a:t>Si vous </a:t>
            </a:r>
            <a:r>
              <a:rPr lang="fr-FR" sz="2400" i="1" dirty="0"/>
              <a:t>é</a:t>
            </a:r>
            <a:r>
              <a:rPr lang="fr-FR" sz="2400" i="1" dirty="0" smtClean="0"/>
              <a:t>tiez animateur/</a:t>
            </a:r>
            <a:r>
              <a:rPr lang="fr-FR" sz="2400" i="1" dirty="0" err="1" smtClean="0"/>
              <a:t>trice</a:t>
            </a:r>
            <a:r>
              <a:rPr lang="fr-FR" sz="2400" i="1" dirty="0" smtClean="0"/>
              <a:t> d’équipe ...</a:t>
            </a:r>
          </a:p>
          <a:p>
            <a:pPr marL="624028" lvl="2" indent="0">
              <a:buNone/>
            </a:pPr>
            <a:r>
              <a:rPr lang="fr-FR" sz="2400" i="1" dirty="0" smtClean="0"/>
              <a:t>… que faire concrètement pour que votre équipe soit créative ? Innovante ?</a:t>
            </a:r>
            <a:endParaRPr lang="fr-FR" sz="2200" i="1" dirty="0" smtClean="0"/>
          </a:p>
          <a:p>
            <a:pPr marL="624028" lvl="2" indent="0">
              <a:buNone/>
            </a:pPr>
            <a:endParaRPr lang="fr-FR" sz="2200" i="1" dirty="0" smtClean="0"/>
          </a:p>
          <a:p>
            <a:pPr marL="624028" lvl="2" indent="0">
              <a:buNone/>
            </a:pPr>
            <a:endParaRPr lang="fr-FR" sz="2200" i="1" dirty="0" smtClean="0"/>
          </a:p>
          <a:p>
            <a:pPr marL="312015" lvl="1" indent="0" algn="ctr">
              <a:buNone/>
            </a:pPr>
            <a:r>
              <a:rPr lang="fr-FR" sz="2200" dirty="0" smtClean="0">
                <a:solidFill>
                  <a:srgbClr val="8D42C6"/>
                </a:solidFill>
              </a:rPr>
              <a:t>Quiz sous cette vidéo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-22820"/>
            <a:ext cx="1296144" cy="13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441676"/>
            <a:ext cx="773365" cy="737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804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44298B-E838-4AB2-BFC0-BD0EA66F0BBD}" type="slidenum">
              <a:rPr lang="fr-FR" smtClean="0"/>
              <a:pPr>
                <a:defRPr/>
              </a:pPr>
              <a:t>17</a:t>
            </a:fld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45268" y="121196"/>
            <a:ext cx="6668104" cy="571500"/>
          </a:xfrm>
        </p:spPr>
        <p:txBody>
          <a:bodyPr/>
          <a:lstStyle/>
          <a:p>
            <a:r>
              <a:rPr lang="de-DE" sz="2800" dirty="0" smtClean="0"/>
              <a:t>Sommaire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1348333"/>
            <a:ext cx="820102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5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43810" y="409228"/>
            <a:ext cx="6173195" cy="941717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 smtClean="0"/>
              <a:t>Technique de créativité « par concassage » : examiner une idée, </a:t>
            </a:r>
            <a:r>
              <a:rPr lang="fr-FR" sz="1800" i="1" dirty="0" smtClean="0"/>
              <a:t>(concept, produit, projet, problème)</a:t>
            </a:r>
            <a:r>
              <a:rPr lang="fr-FR" sz="1800" dirty="0" smtClean="0"/>
              <a:t> sous plusieurs angles grâce aux «opérateurs» SCAMPER. 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S</a:t>
            </a:r>
            <a:r>
              <a:rPr lang="fr-FR" sz="2000" dirty="0" smtClean="0"/>
              <a:t> 	-&gt; Substituer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C</a:t>
            </a:r>
            <a:r>
              <a:rPr lang="fr-FR" sz="2000" dirty="0" smtClean="0"/>
              <a:t> 	-&gt; Combiner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A</a:t>
            </a:r>
            <a:r>
              <a:rPr lang="fr-FR" sz="2000" dirty="0" smtClean="0"/>
              <a:t> 	-&gt; Adapter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M</a:t>
            </a:r>
            <a:r>
              <a:rPr lang="fr-FR" sz="2000" dirty="0" smtClean="0"/>
              <a:t> 	-&gt; Modifier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/>
              <a:t>(M	-&gt; Magnifier)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P</a:t>
            </a:r>
            <a:r>
              <a:rPr lang="fr-FR" sz="2000" dirty="0" smtClean="0"/>
              <a:t>	-&gt; Proposer d’autres usages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E</a:t>
            </a:r>
            <a:r>
              <a:rPr lang="fr-FR" sz="2000" dirty="0" smtClean="0"/>
              <a:t>	-&gt; Éliminer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R</a:t>
            </a:r>
            <a:r>
              <a:rPr lang="fr-FR" sz="2000" dirty="0" smtClean="0"/>
              <a:t>	-&gt; Réordonner / Réorganiser</a:t>
            </a:r>
          </a:p>
          <a:p>
            <a:pPr marL="1433513" lvl="3" indent="0">
              <a:spcBef>
                <a:spcPts val="900"/>
              </a:spcBef>
              <a:buNone/>
            </a:pPr>
            <a:r>
              <a:rPr lang="fr-FR" sz="2000" dirty="0" smtClean="0"/>
              <a:t>(R	-&gt; Renverser)</a:t>
            </a:r>
          </a:p>
          <a:p>
            <a:pPr marL="980616" lvl="3" indent="0">
              <a:buNone/>
            </a:pPr>
            <a:endParaRPr lang="fr-FR" sz="2000" dirty="0"/>
          </a:p>
        </p:txBody>
      </p:sp>
      <p:sp>
        <p:nvSpPr>
          <p:cNvPr id="7" name="ZoneTexte 10"/>
          <p:cNvSpPr txBox="1"/>
          <p:nvPr/>
        </p:nvSpPr>
        <p:spPr>
          <a:xfrm>
            <a:off x="288150" y="3624871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6" name="TextBox 39"/>
          <p:cNvSpPr txBox="1"/>
          <p:nvPr/>
        </p:nvSpPr>
        <p:spPr>
          <a:xfrm>
            <a:off x="4788024" y="5449788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dirty="0" smtClean="0">
                <a:latin typeface="Calibri" panose="020F0502020204030204" pitchFamily="34" charset="0"/>
              </a:rPr>
              <a:t>Inspiré</a:t>
            </a:r>
            <a:r>
              <a:rPr lang="de-DE" sz="1000" dirty="0" smtClean="0">
                <a:latin typeface="Calibri" panose="020F0502020204030204" pitchFamily="34" charset="0"/>
              </a:rPr>
              <a:t> de : </a:t>
            </a:r>
            <a:r>
              <a:rPr lang="de-DE" sz="1000" dirty="0" smtClean="0">
                <a:latin typeface="Calibri" panose="020F0502020204030204" pitchFamily="34" charset="0"/>
                <a:hlinkClick r:id="rId3"/>
              </a:rPr>
              <a:t>creativite.net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6660232" y="1057300"/>
            <a:ext cx="2353142" cy="533633"/>
          </a:xfrm>
          <a:prstGeom prst="wedgeRoundRectCallout">
            <a:avLst>
              <a:gd name="adj1" fmla="val -75091"/>
              <a:gd name="adj2" fmla="val 45141"/>
              <a:gd name="adj3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Mettre un élément à la place d’un </a:t>
            </a:r>
            <a:r>
              <a:rPr lang="fr-FR" sz="1100" dirty="0" smtClean="0">
                <a:solidFill>
                  <a:schemeClr val="tx1"/>
                </a:solidFill>
              </a:rPr>
              <a:t>autre - </a:t>
            </a:r>
            <a:r>
              <a:rPr lang="fr-FR" sz="1100" i="1" dirty="0" smtClean="0">
                <a:solidFill>
                  <a:schemeClr val="tx1"/>
                </a:solidFill>
              </a:rPr>
              <a:t>Qu’est-ce </a:t>
            </a:r>
            <a:r>
              <a:rPr lang="fr-FR" sz="1100" i="1" dirty="0">
                <a:solidFill>
                  <a:schemeClr val="tx1"/>
                </a:solidFill>
              </a:rPr>
              <a:t>qui peut être remplacé? </a:t>
            </a:r>
            <a:r>
              <a:rPr lang="fr-FR" sz="1100" i="1" dirty="0" smtClean="0">
                <a:solidFill>
                  <a:schemeClr val="tx1"/>
                </a:solidFill>
              </a:rPr>
              <a:t>Par qui/quoi d’autre? 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444208" y="1825104"/>
            <a:ext cx="2497158" cy="384324"/>
          </a:xfrm>
          <a:prstGeom prst="wedgeRoundRectCallout">
            <a:avLst>
              <a:gd name="adj1" fmla="val -73016"/>
              <a:gd name="adj2" fmla="val 94939"/>
              <a:gd name="adj3" fmla="val 16667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Changer de contexte</a:t>
            </a:r>
            <a:r>
              <a:rPr lang="fr-FR" sz="1100" b="1" dirty="0" smtClean="0">
                <a:solidFill>
                  <a:schemeClr val="tx1"/>
                </a:solidFill>
              </a:rPr>
              <a:t> - </a:t>
            </a:r>
            <a:r>
              <a:rPr lang="fr-FR" sz="1100" i="1" dirty="0" smtClean="0">
                <a:solidFill>
                  <a:schemeClr val="tx1"/>
                </a:solidFill>
              </a:rPr>
              <a:t>Quelque </a:t>
            </a:r>
            <a:r>
              <a:rPr lang="fr-FR" sz="1100" i="1" dirty="0">
                <a:solidFill>
                  <a:schemeClr val="tx1"/>
                </a:solidFill>
              </a:rPr>
              <a:t>chose de semblable dans le passé</a:t>
            </a:r>
            <a:r>
              <a:rPr lang="fr-FR" sz="1100" i="1" dirty="0" smtClean="0">
                <a:solidFill>
                  <a:schemeClr val="tx1"/>
                </a:solidFill>
              </a:rPr>
              <a:t>? Ailleurs ? 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699792" y="1388986"/>
            <a:ext cx="1191004" cy="360040"/>
          </a:xfrm>
          <a:prstGeom prst="wedgeRoundRectCallout">
            <a:avLst>
              <a:gd name="adj1" fmla="val 86256"/>
              <a:gd name="adj2" fmla="val 9267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Fusionner </a:t>
            </a:r>
            <a:r>
              <a:rPr lang="fr-FR" sz="1100" dirty="0" smtClean="0">
                <a:solidFill>
                  <a:schemeClr val="tx1"/>
                </a:solidFill>
              </a:rPr>
              <a:t>les concepts/idées...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2539792" y="2147107"/>
            <a:ext cx="1656184" cy="360040"/>
          </a:xfrm>
          <a:prstGeom prst="wedgeRoundRectCallout">
            <a:avLst>
              <a:gd name="adj1" fmla="val 56028"/>
              <a:gd name="adj2" fmla="val 121699"/>
              <a:gd name="adj3" fmla="val 16667"/>
            </a:avLst>
          </a:prstGeom>
          <a:solidFill>
            <a:srgbClr val="FF66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Changer </a:t>
            </a:r>
            <a:r>
              <a:rPr lang="fr-FR" sz="1100" dirty="0" smtClean="0">
                <a:solidFill>
                  <a:schemeClr val="tx1"/>
                </a:solidFill>
              </a:rPr>
              <a:t>la signification</a:t>
            </a:r>
            <a:r>
              <a:rPr lang="fr-FR" sz="1100" dirty="0">
                <a:solidFill>
                  <a:schemeClr val="tx1"/>
                </a:solidFill>
              </a:rPr>
              <a:t>, la couleur, la </a:t>
            </a:r>
            <a:r>
              <a:rPr lang="fr-FR" sz="1100" dirty="0" smtClean="0">
                <a:solidFill>
                  <a:schemeClr val="tx1"/>
                </a:solidFill>
              </a:rPr>
              <a:t>forme ?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7164288" y="2783852"/>
            <a:ext cx="1709262" cy="384324"/>
          </a:xfrm>
          <a:prstGeom prst="wedgeRoundRectCallout">
            <a:avLst>
              <a:gd name="adj1" fmla="val -111140"/>
              <a:gd name="adj2" fmla="val 60308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grossir, </a:t>
            </a:r>
            <a:r>
              <a:rPr lang="fr-FR" sz="1100" dirty="0" smtClean="0">
                <a:solidFill>
                  <a:schemeClr val="tx1"/>
                </a:solidFill>
              </a:rPr>
              <a:t>agrandir, </a:t>
            </a:r>
            <a:r>
              <a:rPr lang="fr-FR" sz="1100" dirty="0">
                <a:solidFill>
                  <a:schemeClr val="tx1"/>
                </a:solidFill>
              </a:rPr>
              <a:t>étendre</a:t>
            </a:r>
            <a:r>
              <a:rPr lang="fr-FR" sz="1100" dirty="0" smtClean="0">
                <a:solidFill>
                  <a:schemeClr val="tx1"/>
                </a:solidFill>
              </a:rPr>
              <a:t>.</a:t>
            </a:r>
            <a:r>
              <a:rPr lang="fr-FR" sz="1100" i="1" dirty="0">
                <a:solidFill>
                  <a:schemeClr val="tx1"/>
                </a:solidFill>
              </a:rPr>
              <a:t> Que peut-on ajouter?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2539792" y="3303309"/>
            <a:ext cx="1351004" cy="360040"/>
          </a:xfrm>
          <a:prstGeom prst="wedgeRoundRectCallout">
            <a:avLst>
              <a:gd name="adj1" fmla="val 78074"/>
              <a:gd name="adj2" fmla="val 34925"/>
              <a:gd name="adj3" fmla="val 16667"/>
            </a:avLst>
          </a:prstGeom>
          <a:solidFill>
            <a:srgbClr val="FF3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D</a:t>
            </a:r>
            <a:r>
              <a:rPr lang="fr-FR" sz="1100" dirty="0" smtClean="0">
                <a:solidFill>
                  <a:schemeClr val="tx1"/>
                </a:solidFill>
              </a:rPr>
              <a:t>’autres </a:t>
            </a:r>
            <a:r>
              <a:rPr lang="fr-FR" sz="1100" dirty="0">
                <a:solidFill>
                  <a:schemeClr val="tx1"/>
                </a:solidFill>
              </a:rPr>
              <a:t>utilisations </a:t>
            </a:r>
            <a:r>
              <a:rPr lang="fr-FR" sz="1100" dirty="0" smtClean="0">
                <a:solidFill>
                  <a:schemeClr val="tx1"/>
                </a:solidFill>
              </a:rPr>
              <a:t>possibles ?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6221310" y="3836444"/>
            <a:ext cx="2834076" cy="384324"/>
          </a:xfrm>
          <a:prstGeom prst="wedgeRoundRectCallout">
            <a:avLst>
              <a:gd name="adj1" fmla="val -61285"/>
              <a:gd name="adj2" fmla="val 14044"/>
              <a:gd name="adj3" fmla="val 16667"/>
            </a:avLst>
          </a:prstGeom>
          <a:solidFill>
            <a:srgbClr val="FF7C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Qu’est-ce qui n’est pas </a:t>
            </a:r>
            <a:r>
              <a:rPr lang="fr-FR" sz="1100" dirty="0" smtClean="0">
                <a:solidFill>
                  <a:schemeClr val="tx1"/>
                </a:solidFill>
              </a:rPr>
              <a:t>nécessaire ?</a:t>
            </a:r>
            <a:r>
              <a:rPr lang="fr-FR" sz="1100" i="1" dirty="0" smtClean="0">
                <a:solidFill>
                  <a:schemeClr val="tx1"/>
                </a:solidFill>
              </a:rPr>
              <a:t> </a:t>
            </a:r>
            <a:r>
              <a:rPr lang="fr-FR" sz="1100" i="1" dirty="0">
                <a:solidFill>
                  <a:schemeClr val="tx1"/>
                </a:solidFill>
              </a:rPr>
              <a:t>Que </a:t>
            </a:r>
            <a:r>
              <a:rPr lang="fr-FR" sz="1100" i="1" dirty="0" smtClean="0">
                <a:solidFill>
                  <a:schemeClr val="tx1"/>
                </a:solidFill>
              </a:rPr>
              <a:t>peut-on </a:t>
            </a:r>
            <a:r>
              <a:rPr lang="fr-FR" sz="1100" i="1" dirty="0">
                <a:solidFill>
                  <a:schemeClr val="tx1"/>
                </a:solidFill>
              </a:rPr>
              <a:t>soustraire? supprimer? </a:t>
            </a:r>
            <a:r>
              <a:rPr lang="fr-FR" sz="1100" i="1" dirty="0" smtClean="0">
                <a:solidFill>
                  <a:schemeClr val="tx1"/>
                </a:solidFill>
              </a:rPr>
              <a:t>Diminuer ? 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2573700" y="4823457"/>
            <a:ext cx="1656184" cy="360040"/>
          </a:xfrm>
          <a:prstGeom prst="wedgeRoundRectCallout">
            <a:avLst>
              <a:gd name="adj1" fmla="val 54341"/>
              <a:gd name="adj2" fmla="val -142855"/>
              <a:gd name="adj3" fmla="val 16667"/>
            </a:avLst>
          </a:prstGeom>
          <a:solidFill>
            <a:srgbClr val="0099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D’autres </a:t>
            </a:r>
            <a:r>
              <a:rPr lang="fr-FR" sz="1100" dirty="0" smtClean="0">
                <a:solidFill>
                  <a:schemeClr val="tx1"/>
                </a:solidFill>
              </a:rPr>
              <a:t>séquences ? Dans un </a:t>
            </a:r>
            <a:r>
              <a:rPr lang="fr-FR" sz="1100" dirty="0">
                <a:solidFill>
                  <a:schemeClr val="tx1"/>
                </a:solidFill>
              </a:rPr>
              <a:t>ordre différent?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275749" y="4731805"/>
            <a:ext cx="2834076" cy="446733"/>
          </a:xfrm>
          <a:prstGeom prst="wedgeRoundRectCallout">
            <a:avLst>
              <a:gd name="adj1" fmla="val -55101"/>
              <a:gd name="adj2" fmla="val -10709"/>
              <a:gd name="adj3" fmla="val 16667"/>
            </a:avLst>
          </a:prstGeom>
          <a:solidFill>
            <a:srgbClr val="66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Inverser le positif et le </a:t>
            </a:r>
            <a:r>
              <a:rPr lang="fr-FR" sz="1100" dirty="0" smtClean="0">
                <a:solidFill>
                  <a:schemeClr val="tx1"/>
                </a:solidFill>
              </a:rPr>
              <a:t>négatif, tromper </a:t>
            </a:r>
            <a:r>
              <a:rPr lang="fr-FR" sz="1100" dirty="0">
                <a:solidFill>
                  <a:schemeClr val="tx1"/>
                </a:solidFill>
              </a:rPr>
              <a:t>les </a:t>
            </a:r>
            <a:r>
              <a:rPr lang="fr-FR" sz="1100" dirty="0" smtClean="0">
                <a:solidFill>
                  <a:schemeClr val="tx1"/>
                </a:solidFill>
              </a:rPr>
              <a:t>attentes ?</a:t>
            </a:r>
            <a:r>
              <a:rPr lang="fr-FR" sz="1100" i="1" dirty="0" smtClean="0">
                <a:solidFill>
                  <a:schemeClr val="tx1"/>
                </a:solidFill>
              </a:rPr>
              <a:t> Retourner ? </a:t>
            </a:r>
            <a:r>
              <a:rPr lang="fr-FR" sz="1100" i="1" dirty="0">
                <a:solidFill>
                  <a:schemeClr val="tx1"/>
                </a:solidFill>
              </a:rPr>
              <a:t>Mettre le haut en bas? </a:t>
            </a:r>
          </a:p>
        </p:txBody>
      </p:sp>
    </p:spTree>
    <p:extLst>
      <p:ext uri="{BB962C8B-B14F-4D97-AF65-F5344CB8AC3E}">
        <p14:creationId xmlns:p14="http://schemas.microsoft.com/office/powerpoint/2010/main" val="115188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Séquence SCAMPER</a:t>
            </a:r>
            <a:endParaRPr lang="fr-FR" dirty="0"/>
          </a:p>
        </p:txBody>
      </p:sp>
      <p:sp>
        <p:nvSpPr>
          <p:cNvPr id="9" name="Freeform 8"/>
          <p:cNvSpPr/>
          <p:nvPr/>
        </p:nvSpPr>
        <p:spPr>
          <a:xfrm>
            <a:off x="5558770" y="1652021"/>
            <a:ext cx="512538" cy="91440"/>
          </a:xfrm>
          <a:custGeom>
            <a:avLst/>
            <a:gdLst>
              <a:gd name="connsiteX0" fmla="*/ 0 w 512538"/>
              <a:gd name="connsiteY0" fmla="*/ 45720 h 91440"/>
              <a:gd name="connsiteX1" fmla="*/ 512538 w 51253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538" h="91440">
                <a:moveTo>
                  <a:pt x="0" y="45720"/>
                </a:moveTo>
                <a:lnTo>
                  <a:pt x="512538" y="45720"/>
                </a:lnTo>
              </a:path>
            </a:pathLst>
          </a:custGeom>
          <a:noFill/>
          <a:ln>
            <a:tailEnd type="arrow"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5391" tIns="43002" rIns="255391" bIns="43002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0" name="Freeform 9"/>
          <p:cNvSpPr/>
          <p:nvPr/>
        </p:nvSpPr>
        <p:spPr>
          <a:xfrm>
            <a:off x="3199096" y="1053703"/>
            <a:ext cx="2361473" cy="1288076"/>
          </a:xfrm>
          <a:custGeom>
            <a:avLst/>
            <a:gdLst>
              <a:gd name="connsiteX0" fmla="*/ 0 w 2361473"/>
              <a:gd name="connsiteY0" fmla="*/ 0 h 1416884"/>
              <a:gd name="connsiteX1" fmla="*/ 2361473 w 2361473"/>
              <a:gd name="connsiteY1" fmla="*/ 0 h 1416884"/>
              <a:gd name="connsiteX2" fmla="*/ 2361473 w 2361473"/>
              <a:gd name="connsiteY2" fmla="*/ 1416884 h 1416884"/>
              <a:gd name="connsiteX3" fmla="*/ 0 w 2361473"/>
              <a:gd name="connsiteY3" fmla="*/ 1416884 h 1416884"/>
              <a:gd name="connsiteX4" fmla="*/ 0 w 2361473"/>
              <a:gd name="connsiteY4" fmla="*/ 0 h 141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1473" h="1416884">
                <a:moveTo>
                  <a:pt x="0" y="0"/>
                </a:moveTo>
                <a:lnTo>
                  <a:pt x="2361473" y="0"/>
                </a:lnTo>
                <a:lnTo>
                  <a:pt x="2361473" y="1416884"/>
                </a:lnTo>
                <a:lnTo>
                  <a:pt x="0" y="1416884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156464" tIns="156464" rIns="156464" bIns="156464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 smtClean="0">
                <a:latin typeface="Calibri" panose="020F0502020204030204" pitchFamily="34" charset="0"/>
              </a:rPr>
              <a:t>① </a:t>
            </a:r>
          </a:p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700" kern="1200" dirty="0" smtClean="0">
                <a:latin typeface="Calibri" panose="020F0502020204030204" pitchFamily="34" charset="0"/>
              </a:rPr>
              <a:t>Identifier le problème, la situation ou le centre créatif</a:t>
            </a:r>
            <a:endParaRPr lang="en-US" sz="1700" kern="1200" dirty="0">
              <a:latin typeface="Calibri" panose="020F050202020403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79833" y="2404383"/>
            <a:ext cx="2904612" cy="512538"/>
          </a:xfrm>
          <a:custGeom>
            <a:avLst/>
            <a:gdLst>
              <a:gd name="connsiteX0" fmla="*/ 2904612 w 2904612"/>
              <a:gd name="connsiteY0" fmla="*/ 0 h 512538"/>
              <a:gd name="connsiteX1" fmla="*/ 2904612 w 2904612"/>
              <a:gd name="connsiteY1" fmla="*/ 273369 h 512538"/>
              <a:gd name="connsiteX2" fmla="*/ 0 w 2904612"/>
              <a:gd name="connsiteY2" fmla="*/ 273369 h 512538"/>
              <a:gd name="connsiteX3" fmla="*/ 0 w 2904612"/>
              <a:gd name="connsiteY3" fmla="*/ 512538 h 51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4612" h="512538">
                <a:moveTo>
                  <a:pt x="2904612" y="0"/>
                </a:moveTo>
                <a:lnTo>
                  <a:pt x="2904612" y="273369"/>
                </a:lnTo>
                <a:lnTo>
                  <a:pt x="0" y="273369"/>
                </a:lnTo>
                <a:lnTo>
                  <a:pt x="0" y="512538"/>
                </a:lnTo>
              </a:path>
            </a:pathLst>
          </a:custGeom>
          <a:noFill/>
          <a:ln>
            <a:tailEnd type="arrow"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91133" tIns="253551" rIns="1391132" bIns="253551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2" name="Freeform 11"/>
          <p:cNvSpPr/>
          <p:nvPr/>
        </p:nvSpPr>
        <p:spPr>
          <a:xfrm>
            <a:off x="6103709" y="989299"/>
            <a:ext cx="2361473" cy="1416884"/>
          </a:xfrm>
          <a:custGeom>
            <a:avLst/>
            <a:gdLst>
              <a:gd name="connsiteX0" fmla="*/ 0 w 2361473"/>
              <a:gd name="connsiteY0" fmla="*/ 0 h 1416884"/>
              <a:gd name="connsiteX1" fmla="*/ 2361473 w 2361473"/>
              <a:gd name="connsiteY1" fmla="*/ 0 h 1416884"/>
              <a:gd name="connsiteX2" fmla="*/ 2361473 w 2361473"/>
              <a:gd name="connsiteY2" fmla="*/ 1416884 h 1416884"/>
              <a:gd name="connsiteX3" fmla="*/ 0 w 2361473"/>
              <a:gd name="connsiteY3" fmla="*/ 1416884 h 1416884"/>
              <a:gd name="connsiteX4" fmla="*/ 0 w 2361473"/>
              <a:gd name="connsiteY4" fmla="*/ 0 h 141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1473" h="1416884">
                <a:moveTo>
                  <a:pt x="0" y="0"/>
                </a:moveTo>
                <a:lnTo>
                  <a:pt x="2361473" y="0"/>
                </a:lnTo>
                <a:lnTo>
                  <a:pt x="2361473" y="1416884"/>
                </a:lnTo>
                <a:lnTo>
                  <a:pt x="0" y="1416884"/>
                </a:lnTo>
                <a:lnTo>
                  <a:pt x="0" y="0"/>
                </a:lnTo>
                <a:close/>
              </a:path>
            </a:pathLst>
          </a:custGeom>
          <a:solidFill>
            <a:srgbClr val="0099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156464" tIns="156464" rIns="156464" bIns="156464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 smtClean="0">
                <a:latin typeface="Calibri" panose="020F0502020204030204" pitchFamily="34" charset="0"/>
              </a:rPr>
              <a:t>②</a:t>
            </a:r>
          </a:p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err="1" smtClean="0">
                <a:latin typeface="Calibri" panose="020F0502020204030204" pitchFamily="34" charset="0"/>
              </a:rPr>
              <a:t>Formuler</a:t>
            </a:r>
            <a:r>
              <a:rPr lang="en-US" sz="1800" kern="1200" dirty="0" smtClean="0">
                <a:latin typeface="Calibri" panose="020F0502020204030204" pitchFamily="34" charset="0"/>
              </a:rPr>
              <a:t> les questions SCAMPER</a:t>
            </a:r>
            <a:endParaRPr lang="en-US" sz="2200" kern="1200" dirty="0">
              <a:latin typeface="Calibri" panose="020F0502020204030204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558770" y="3612044"/>
            <a:ext cx="512538" cy="91440"/>
          </a:xfrm>
          <a:custGeom>
            <a:avLst/>
            <a:gdLst>
              <a:gd name="connsiteX0" fmla="*/ 0 w 512538"/>
              <a:gd name="connsiteY0" fmla="*/ 45720 h 91440"/>
              <a:gd name="connsiteX1" fmla="*/ 512538 w 51253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538" h="91440">
                <a:moveTo>
                  <a:pt x="0" y="45720"/>
                </a:moveTo>
                <a:lnTo>
                  <a:pt x="512538" y="45720"/>
                </a:lnTo>
              </a:path>
            </a:pathLst>
          </a:custGeom>
          <a:noFill/>
          <a:ln>
            <a:tailEnd type="arrow"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5391" tIns="43002" rIns="255391" bIns="43002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4" name="Freeform 13"/>
          <p:cNvSpPr/>
          <p:nvPr/>
        </p:nvSpPr>
        <p:spPr>
          <a:xfrm>
            <a:off x="3199096" y="2929508"/>
            <a:ext cx="2361473" cy="1416884"/>
          </a:xfrm>
          <a:custGeom>
            <a:avLst/>
            <a:gdLst>
              <a:gd name="connsiteX0" fmla="*/ 0 w 2361473"/>
              <a:gd name="connsiteY0" fmla="*/ 0 h 1416884"/>
              <a:gd name="connsiteX1" fmla="*/ 2361473 w 2361473"/>
              <a:gd name="connsiteY1" fmla="*/ 0 h 1416884"/>
              <a:gd name="connsiteX2" fmla="*/ 2361473 w 2361473"/>
              <a:gd name="connsiteY2" fmla="*/ 1416884 h 1416884"/>
              <a:gd name="connsiteX3" fmla="*/ 0 w 2361473"/>
              <a:gd name="connsiteY3" fmla="*/ 1416884 h 1416884"/>
              <a:gd name="connsiteX4" fmla="*/ 0 w 2361473"/>
              <a:gd name="connsiteY4" fmla="*/ 0 h 141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1473" h="1416884">
                <a:moveTo>
                  <a:pt x="0" y="0"/>
                </a:moveTo>
                <a:lnTo>
                  <a:pt x="2361473" y="0"/>
                </a:lnTo>
                <a:lnTo>
                  <a:pt x="2361473" y="1416884"/>
                </a:lnTo>
                <a:lnTo>
                  <a:pt x="0" y="141688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156464" tIns="156464" rIns="156464" bIns="156464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dirty="0">
                <a:latin typeface="Calibri" panose="020F0502020204030204" pitchFamily="34" charset="0"/>
              </a:rPr>
              <a:t>③</a:t>
            </a:r>
            <a:endParaRPr lang="fr-FR" sz="2200" kern="1200" dirty="0" smtClean="0">
              <a:latin typeface="Calibri" panose="020F0502020204030204" pitchFamily="34" charset="0"/>
            </a:endParaRPr>
          </a:p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700" kern="1200" dirty="0" smtClean="0">
                <a:latin typeface="Calibri" panose="020F0502020204030204" pitchFamily="34" charset="0"/>
              </a:rPr>
              <a:t>Chercher de nombreuses réponses aux questions</a:t>
            </a:r>
            <a:endParaRPr lang="en-US" sz="1700" kern="1200" dirty="0"/>
          </a:p>
        </p:txBody>
      </p:sp>
      <p:sp>
        <p:nvSpPr>
          <p:cNvPr id="15" name="Freeform 14"/>
          <p:cNvSpPr/>
          <p:nvPr/>
        </p:nvSpPr>
        <p:spPr>
          <a:xfrm>
            <a:off x="6103709" y="2949322"/>
            <a:ext cx="2361473" cy="1416884"/>
          </a:xfrm>
          <a:custGeom>
            <a:avLst/>
            <a:gdLst>
              <a:gd name="connsiteX0" fmla="*/ 0 w 2361473"/>
              <a:gd name="connsiteY0" fmla="*/ 0 h 1416884"/>
              <a:gd name="connsiteX1" fmla="*/ 2361473 w 2361473"/>
              <a:gd name="connsiteY1" fmla="*/ 0 h 1416884"/>
              <a:gd name="connsiteX2" fmla="*/ 2361473 w 2361473"/>
              <a:gd name="connsiteY2" fmla="*/ 1416884 h 1416884"/>
              <a:gd name="connsiteX3" fmla="*/ 0 w 2361473"/>
              <a:gd name="connsiteY3" fmla="*/ 1416884 h 1416884"/>
              <a:gd name="connsiteX4" fmla="*/ 0 w 2361473"/>
              <a:gd name="connsiteY4" fmla="*/ 0 h 141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1473" h="1416884">
                <a:moveTo>
                  <a:pt x="0" y="0"/>
                </a:moveTo>
                <a:lnTo>
                  <a:pt x="2361473" y="0"/>
                </a:lnTo>
                <a:lnTo>
                  <a:pt x="2361473" y="1416884"/>
                </a:lnTo>
                <a:lnTo>
                  <a:pt x="0" y="1416884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>
            <a:solidFill>
              <a:schemeClr val="tx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2712" tIns="362712" rIns="362712" bIns="362712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/>
          </a:p>
        </p:txBody>
      </p:sp>
      <p:sp>
        <p:nvSpPr>
          <p:cNvPr id="7" name="TextBox 6"/>
          <p:cNvSpPr txBox="1"/>
          <p:nvPr/>
        </p:nvSpPr>
        <p:spPr>
          <a:xfrm>
            <a:off x="6156176" y="3009935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 pitchFamily="34" charset="0"/>
              </a:rPr>
              <a:t>④</a:t>
            </a:r>
          </a:p>
          <a:p>
            <a:pPr algn="ctr"/>
            <a:r>
              <a:rPr lang="fr-FR" sz="1700" dirty="0" smtClean="0">
                <a:latin typeface="Calibri" panose="020F0502020204030204" pitchFamily="34" charset="0"/>
              </a:rPr>
              <a:t>Évaluer les </a:t>
            </a:r>
            <a:r>
              <a:rPr lang="fr-FR" sz="1700" dirty="0">
                <a:latin typeface="Calibri" panose="020F0502020204030204" pitchFamily="34" charset="0"/>
              </a:rPr>
              <a:t>idées </a:t>
            </a:r>
            <a:r>
              <a:rPr lang="fr-FR" sz="1700" dirty="0" smtClean="0">
                <a:latin typeface="Calibri" panose="020F0502020204030204" pitchFamily="34" charset="0"/>
              </a:rPr>
              <a:t>à conserver</a:t>
            </a:r>
            <a:endParaRPr lang="en-US" sz="1700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91880" y="4873724"/>
            <a:ext cx="289540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alibri" panose="020F0502020204030204" pitchFamily="34" charset="0"/>
              </a:rPr>
              <a:t>Pour en </a:t>
            </a: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</a:rPr>
              <a:t>savoir </a:t>
            </a:r>
            <a:r>
              <a:rPr lang="en-US" dirty="0" smtClean="0">
                <a:solidFill>
                  <a:srgbClr val="7030A0"/>
                </a:solidFill>
                <a:latin typeface="Calibri" panose="020F0502020204030204" pitchFamily="34" charset="0"/>
              </a:rPr>
              <a:t>plus {{</a:t>
            </a:r>
            <a:r>
              <a:rPr lang="en-US" dirty="0" smtClean="0">
                <a:solidFill>
                  <a:srgbClr val="7030A0"/>
                </a:solidFill>
                <a:latin typeface="Calibri" panose="020F0502020204030204" pitchFamily="34" charset="0"/>
                <a:hlinkClick r:id="rId3"/>
              </a:rPr>
              <a:t>en</a:t>
            </a:r>
            <a:r>
              <a:rPr lang="en-US" dirty="0" smtClean="0">
                <a:solidFill>
                  <a:srgbClr val="7030A0"/>
                </a:solidFill>
                <a:latin typeface="Calibri" panose="020F0502020204030204" pitchFamily="34" charset="0"/>
              </a:rPr>
              <a:t>}} :  </a:t>
            </a:r>
            <a:endParaRPr lang="en-US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ZoneTexte 10"/>
          <p:cNvSpPr txBox="1"/>
          <p:nvPr/>
        </p:nvSpPr>
        <p:spPr>
          <a:xfrm>
            <a:off x="284010" y="3623123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2" name="Image 1" descr="Capture d’écran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614866"/>
            <a:ext cx="1547664" cy="93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2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7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</a:t>
            </a:r>
            <a:r>
              <a:rPr lang="en-US" dirty="0" smtClean="0"/>
              <a:t>PNI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810" y="1080740"/>
            <a:ext cx="6173195" cy="3937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400" dirty="0" smtClean="0"/>
              <a:t>Evaluer sur trois aspects :</a:t>
            </a:r>
          </a:p>
          <a:p>
            <a:pPr marL="1693791" lvl="5" indent="0">
              <a:buNone/>
            </a:pPr>
            <a:r>
              <a:rPr lang="fr-FR" sz="3200" dirty="0" smtClean="0">
                <a:latin typeface="Calibri" panose="020F0502020204030204" pitchFamily="34" charset="0"/>
              </a:rPr>
              <a:t>P -&gt; </a:t>
            </a:r>
            <a:r>
              <a:rPr lang="fr-FR" sz="32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Positif</a:t>
            </a:r>
          </a:p>
          <a:p>
            <a:pPr marL="1693791" lvl="5" indent="0">
              <a:buNone/>
            </a:pPr>
            <a:r>
              <a:rPr lang="fr-FR" sz="3200" dirty="0" smtClean="0">
                <a:latin typeface="Calibri" panose="020F0502020204030204" pitchFamily="34" charset="0"/>
              </a:rPr>
              <a:t>N -&gt; </a:t>
            </a:r>
            <a:r>
              <a:rPr lang="fr-FR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Négatif</a:t>
            </a:r>
          </a:p>
          <a:p>
            <a:pPr marL="1693791" lvl="5" indent="0">
              <a:buNone/>
            </a:pPr>
            <a:r>
              <a:rPr lang="fr-FR" sz="3200" dirty="0" smtClean="0">
                <a:latin typeface="Calibri" panose="020F0502020204030204" pitchFamily="34" charset="0"/>
              </a:rPr>
              <a:t>I   -&gt; </a:t>
            </a:r>
            <a:r>
              <a:rPr lang="fr-FR" sz="3200" dirty="0" smtClean="0">
                <a:solidFill>
                  <a:srgbClr val="3366FF"/>
                </a:solidFill>
                <a:latin typeface="Calibri" panose="020F0502020204030204" pitchFamily="34" charset="0"/>
              </a:rPr>
              <a:t>Intéressant</a:t>
            </a:r>
            <a:r>
              <a:rPr lang="fr-FR" sz="2400" dirty="0" smtClean="0">
                <a:latin typeface="Calibri" panose="020F0502020204030204" pitchFamily="34" charset="0"/>
              </a:rPr>
              <a:t>	</a:t>
            </a:r>
            <a:endParaRPr lang="fr-FR" sz="2000" dirty="0" smtClean="0"/>
          </a:p>
          <a:p>
            <a:pPr>
              <a:buFont typeface="Wingdings" panose="05000000000000000000" pitchFamily="2" charset="2"/>
              <a:buChar char="ü"/>
            </a:pPr>
            <a:endParaRPr lang="fr-FR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fr-FR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sz="2400" i="1" dirty="0" smtClean="0"/>
              <a:t>Identifier </a:t>
            </a:r>
            <a:r>
              <a:rPr lang="fr-FR" sz="2400" i="1" dirty="0"/>
              <a:t>le potentiel et les effets adverses </a:t>
            </a:r>
            <a:r>
              <a:rPr lang="fr-FR" sz="2400" i="1" dirty="0" smtClean="0"/>
              <a:t>de </a:t>
            </a:r>
            <a:r>
              <a:rPr lang="fr-FR" sz="2400" i="1" dirty="0"/>
              <a:t>chacune des </a:t>
            </a:r>
            <a:r>
              <a:rPr lang="fr-FR" sz="2400" i="1" dirty="0" smtClean="0"/>
              <a:t>idées</a:t>
            </a:r>
            <a:endParaRPr lang="en-US" sz="2400" b="1" i="1" dirty="0"/>
          </a:p>
        </p:txBody>
      </p:sp>
      <p:sp>
        <p:nvSpPr>
          <p:cNvPr id="6" name="ZoneTexte 10"/>
          <p:cNvSpPr txBox="1"/>
          <p:nvPr/>
        </p:nvSpPr>
        <p:spPr>
          <a:xfrm>
            <a:off x="242744" y="3891741"/>
            <a:ext cx="481754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742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8841" y="96957"/>
            <a:ext cx="6313582" cy="571500"/>
          </a:xfrm>
        </p:spPr>
        <p:txBody>
          <a:bodyPr/>
          <a:lstStyle/>
          <a:p>
            <a:r>
              <a:rPr lang="fr-FR" dirty="0" smtClean="0"/>
              <a:t>PNI : exemple</a:t>
            </a:r>
            <a:endParaRPr lang="fr-F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62496"/>
              </p:ext>
            </p:extLst>
          </p:nvPr>
        </p:nvGraphicFramePr>
        <p:xfrm>
          <a:off x="2791296" y="934770"/>
          <a:ext cx="6225705" cy="41466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5235"/>
                <a:gridCol w="2075235"/>
                <a:gridCol w="207523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POSITIF</a:t>
                      </a:r>
                      <a:endParaRPr lang="en-US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NÉGATIF</a:t>
                      </a:r>
                      <a:endParaRPr lang="en-US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3366FF"/>
                          </a:solidFill>
                        </a:rPr>
                        <a:t>INTÉRESSANT</a:t>
                      </a:r>
                      <a:endParaRPr lang="en-US" b="1" dirty="0">
                        <a:solidFill>
                          <a:srgbClr val="3366F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0740" marR="90740"/>
                </a:tc>
              </a:tr>
              <a:tr h="12073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</a:tr>
              <a:tr h="10081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</a:tr>
              <a:tr h="12241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</a:tr>
              <a:tr h="4022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740" marR="9074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64264" y="1240105"/>
            <a:ext cx="180414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Il permet de trouver </a:t>
            </a:r>
          </a:p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de nouveaux </a:t>
            </a:r>
          </a:p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débouchés</a:t>
            </a:r>
          </a:p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à l’international </a:t>
            </a:r>
          </a:p>
          <a:p>
            <a:pPr algn="ctr"/>
            <a:r>
              <a:rPr lang="fr-FR" sz="15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(+5)</a:t>
            </a:r>
            <a:endParaRPr lang="fr-FR" sz="1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1296" y="2464241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Les matières </a:t>
            </a:r>
          </a:p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premières sont peu</a:t>
            </a:r>
          </a:p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onéreuses </a:t>
            </a:r>
          </a:p>
          <a:p>
            <a:pPr algn="ctr"/>
            <a:r>
              <a:rPr lang="fr-FR" sz="15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(+3)</a:t>
            </a:r>
            <a:r>
              <a:rPr lang="fr-FR" sz="1500" dirty="0" smtClean="0">
                <a:latin typeface="Calibri" panose="020F0502020204030204" pitchFamily="34" charset="0"/>
              </a:rPr>
              <a:t> </a:t>
            </a:r>
            <a:endParaRPr lang="fr-FR" sz="1600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0043" y="3514164"/>
            <a:ext cx="175259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Son développement</a:t>
            </a:r>
          </a:p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nous permettrait </a:t>
            </a:r>
          </a:p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d’obtenir un </a:t>
            </a:r>
          </a:p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avantage compétitif</a:t>
            </a:r>
          </a:p>
          <a:p>
            <a:pPr algn="ctr"/>
            <a:r>
              <a:rPr lang="fr-FR" sz="15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(+7)</a:t>
            </a:r>
            <a:endParaRPr lang="fr-FR" sz="1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4599" y="4679186"/>
            <a:ext cx="1013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5+3+7=15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1536" y="1239525"/>
            <a:ext cx="172819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Le délai de retour sur</a:t>
            </a:r>
            <a:r>
              <a:rPr lang="fr-FR" sz="1600" dirty="0" smtClean="0">
                <a:latin typeface="Calibri" panose="020F0502020204030204" pitchFamily="34" charset="0"/>
              </a:rPr>
              <a:t> investissement est trop important </a:t>
            </a: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(-4)</a:t>
            </a:r>
            <a:endParaRPr lang="fr-FR" sz="15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9528" y="2471792"/>
            <a:ext cx="19442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La rentabilité du produit</a:t>
            </a:r>
            <a:r>
              <a:rPr lang="fr-FR" sz="1600" dirty="0" smtClean="0">
                <a:latin typeface="Calibri" panose="020F0502020204030204" pitchFamily="34" charset="0"/>
              </a:rPr>
              <a:t>  n’est pas assurée à long terme </a:t>
            </a: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(-8)</a:t>
            </a:r>
            <a:endParaRPr lang="fr-FR" sz="15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9528" y="3479904"/>
            <a:ext cx="19442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Cela requiert une main d’œuvre hautement qualifiée dont ne dispose pas l’entreprise</a:t>
            </a:r>
            <a:r>
              <a:rPr lang="fr-FR" sz="1600" dirty="0" smtClean="0">
                <a:latin typeface="Calibri" panose="020F0502020204030204" pitchFamily="34" charset="0"/>
              </a:rPr>
              <a:t> </a:t>
            </a: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(-2)</a:t>
            </a:r>
            <a:endParaRPr lang="fr-FR" sz="15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86905" y="4679186"/>
            <a:ext cx="1104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-4-8-2=-14 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95752" y="1247656"/>
            <a:ext cx="19442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Occupe peu d’espace et est facile d’utilisation pour l’utilisateur</a:t>
            </a:r>
            <a:r>
              <a:rPr lang="fr-FR" sz="1600" dirty="0" smtClean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(+3)</a:t>
            </a:r>
            <a:endParaRPr lang="fr-FR" sz="15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67760" y="2471792"/>
            <a:ext cx="194421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Le processus de fabrication est polluant </a:t>
            </a:r>
          </a:p>
          <a:p>
            <a:pPr algn="ctr"/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(-2)</a:t>
            </a:r>
            <a:endParaRPr lang="fr-FR" sz="15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95752" y="3672989"/>
            <a:ext cx="194421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latin typeface="Calibri" panose="020F0502020204030204" pitchFamily="34" charset="0"/>
              </a:rPr>
              <a:t>Possibilité d’accéder à des financements publics</a:t>
            </a:r>
          </a:p>
          <a:p>
            <a:pPr algn="ctr"/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(+2)</a:t>
            </a:r>
            <a:endParaRPr lang="fr-FR" sz="15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50370" y="4679186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3-2+2=3 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92080" y="5179050"/>
            <a:ext cx="1124026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15-14+3=4</a:t>
            </a:r>
            <a:r>
              <a:rPr lang="en-US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72200" y="5454469"/>
            <a:ext cx="2438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Calibri" panose="020F0502020204030204" pitchFamily="34" charset="0"/>
              </a:rPr>
              <a:t>Source : </a:t>
            </a:r>
            <a:r>
              <a:rPr lang="de-DE" sz="1000" dirty="0" smtClean="0">
                <a:latin typeface="Calibri" panose="020F0502020204030204" pitchFamily="34" charset="0"/>
                <a:hlinkClick r:id="rId3"/>
              </a:rPr>
              <a:t>Manuel de créativité en entreprise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22" name="ZoneTexte 10"/>
          <p:cNvSpPr txBox="1"/>
          <p:nvPr/>
        </p:nvSpPr>
        <p:spPr>
          <a:xfrm>
            <a:off x="253502" y="3891741"/>
            <a:ext cx="481754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459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Carte mentale – </a:t>
            </a:r>
            <a:r>
              <a:rPr lang="fr-FR" dirty="0" err="1" smtClean="0"/>
              <a:t>Mind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fr-FR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13" y="2857500"/>
            <a:ext cx="6173787" cy="2135559"/>
          </a:xfrm>
        </p:spPr>
      </p:pic>
      <p:sp>
        <p:nvSpPr>
          <p:cNvPr id="6" name="TextBox 5"/>
          <p:cNvSpPr txBox="1"/>
          <p:nvPr/>
        </p:nvSpPr>
        <p:spPr>
          <a:xfrm>
            <a:off x="4733636" y="4993059"/>
            <a:ext cx="211391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alibri" panose="020F0502020204030204" pitchFamily="34" charset="0"/>
                <a:hlinkClick r:id="rId4"/>
              </a:rPr>
              <a:t>Formation en </a:t>
            </a:r>
            <a:r>
              <a:rPr lang="en-US" dirty="0" err="1" smtClean="0">
                <a:solidFill>
                  <a:srgbClr val="7030A0"/>
                </a:solidFill>
                <a:latin typeface="Calibri" panose="020F0502020204030204" pitchFamily="34" charset="0"/>
                <a:hlinkClick r:id="rId4"/>
              </a:rPr>
              <a:t>vidéo</a:t>
            </a:r>
            <a:endParaRPr lang="en-US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089748"/>
            <a:ext cx="330623" cy="288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502" y="1273324"/>
            <a:ext cx="61701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anose="020F0502020204030204" pitchFamily="34" charset="0"/>
              </a:rPr>
              <a:t>Un outil </a:t>
            </a:r>
            <a:r>
              <a:rPr lang="en-US" sz="2000" dirty="0" smtClean="0">
                <a:latin typeface="Calibri" panose="020F0502020204030204" pitchFamily="34" charset="0"/>
              </a:rPr>
              <a:t>de </a:t>
            </a:r>
            <a:r>
              <a:rPr lang="fr-FR" sz="2000" dirty="0" smtClean="0">
                <a:latin typeface="Calibri" panose="020F0502020204030204" pitchFamily="34" charset="0"/>
              </a:rPr>
              <a:t>créativité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</a:rPr>
              <a:t>qui</a:t>
            </a:r>
            <a:r>
              <a:rPr lang="en-US" sz="2000" dirty="0" smtClean="0">
                <a:latin typeface="Calibri" panose="020F0502020204030204" pitchFamily="34" charset="0"/>
              </a:rPr>
              <a:t>...</a:t>
            </a:r>
          </a:p>
          <a:p>
            <a:pPr marL="642352" lvl="1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</a:rPr>
              <a:t>permet de représenter visuellement et de suivre le cheminement associatif de la </a:t>
            </a:r>
            <a:r>
              <a:rPr lang="fr-FR" sz="2000" dirty="0" smtClean="0">
                <a:latin typeface="Calibri" panose="020F0502020204030204" pitchFamily="34" charset="0"/>
              </a:rPr>
              <a:t>pensée </a:t>
            </a:r>
          </a:p>
          <a:p>
            <a:pPr marL="642352" lvl="1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</a:rPr>
              <a:t>donne une vue synthétique d'un sujet </a:t>
            </a:r>
            <a:r>
              <a:rPr lang="fr-FR" sz="2000" dirty="0" smtClean="0">
                <a:latin typeface="Calibri" panose="020F0502020204030204" pitchFamily="34" charset="0"/>
              </a:rPr>
              <a:t>complexe</a:t>
            </a:r>
          </a:p>
          <a:p>
            <a:endParaRPr lang="fr-FR" sz="2000" dirty="0" smtClean="0">
              <a:latin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8" name="ZoneTexte 10"/>
          <p:cNvSpPr txBox="1"/>
          <p:nvPr/>
        </p:nvSpPr>
        <p:spPr>
          <a:xfrm>
            <a:off x="284010" y="4164402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36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43810" y="3001516"/>
            <a:ext cx="6173195" cy="2205484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Formation en video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103" y="4692000"/>
            <a:ext cx="363685" cy="3168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63351" y="5469708"/>
            <a:ext cx="20569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Calibri" panose="020F0502020204030204" pitchFamily="34" charset="0"/>
              </a:rPr>
              <a:t>Image </a:t>
            </a:r>
            <a:r>
              <a:rPr lang="de-DE" sz="900" dirty="0">
                <a:latin typeface="Calibri" panose="020F0502020204030204" pitchFamily="34" charset="0"/>
              </a:rPr>
              <a:t>: Kevin </a:t>
            </a:r>
            <a:r>
              <a:rPr lang="de-DE" sz="900" dirty="0" smtClean="0">
                <a:latin typeface="Calibri" panose="020F0502020204030204" pitchFamily="34" charset="0"/>
              </a:rPr>
              <a:t>Dooley CC-BY 2.0 (</a:t>
            </a:r>
            <a:r>
              <a:rPr lang="de-DE" sz="900" dirty="0" smtClean="0">
                <a:latin typeface="Calibri" panose="020F0502020204030204" pitchFamily="34" charset="0"/>
                <a:hlinkClick r:id="rId5"/>
              </a:rPr>
              <a:t>Source</a:t>
            </a:r>
            <a:r>
              <a:rPr lang="de-DE" sz="900" dirty="0" smtClean="0">
                <a:latin typeface="Calibri" panose="020F0502020204030204" pitchFamily="34" charset="0"/>
              </a:rPr>
              <a:t>)</a:t>
            </a:r>
            <a:endParaRPr lang="en-US" sz="900" dirty="0">
              <a:latin typeface="Calibri" panose="020F0502020204030204" pitchFamily="34" charset="0"/>
            </a:endParaRPr>
          </a:p>
        </p:txBody>
      </p:sp>
      <p:sp>
        <p:nvSpPr>
          <p:cNvPr id="9" name="ZoneTexte 10"/>
          <p:cNvSpPr txBox="1"/>
          <p:nvPr/>
        </p:nvSpPr>
        <p:spPr>
          <a:xfrm>
            <a:off x="284010" y="4436727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1026" name="Picture 2" descr="http://farm8.staticflickr.com/7186/7007372665_e22fe1fdaf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838758"/>
            <a:ext cx="4611869" cy="3458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699792" y="134938"/>
            <a:ext cx="6313582" cy="571500"/>
          </a:xfrm>
        </p:spPr>
        <p:txBody>
          <a:bodyPr/>
          <a:lstStyle/>
          <a:p>
            <a:r>
              <a:rPr lang="fr-FR" dirty="0" smtClean="0"/>
              <a:t>Brainstorming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28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</a:t>
            </a:r>
            <a:endParaRPr lang="fr-FR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803" y="900067"/>
            <a:ext cx="2089821" cy="1749888"/>
          </a:xfrm>
          <a:prstGeom prst="snip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2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88900" cap="sq">
            <a:solidFill>
              <a:srgbClr val="FFFFFF">
                <a:alpha val="94000"/>
              </a:srgb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704" y="1057300"/>
            <a:ext cx="1656184" cy="10381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ZoneTexte 10"/>
          <p:cNvSpPr txBox="1"/>
          <p:nvPr/>
        </p:nvSpPr>
        <p:spPr>
          <a:xfrm>
            <a:off x="286193" y="3621872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84187" y="3913593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2" name="ZoneTexte 10"/>
          <p:cNvSpPr txBox="1"/>
          <p:nvPr/>
        </p:nvSpPr>
        <p:spPr>
          <a:xfrm>
            <a:off x="285798" y="4169976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73524"/>
            <a:ext cx="3746592" cy="18543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4334">
            <a:off x="6374259" y="3106236"/>
            <a:ext cx="2393536" cy="2050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0"/>
          <p:cNvSpPr txBox="1"/>
          <p:nvPr/>
        </p:nvSpPr>
        <p:spPr>
          <a:xfrm>
            <a:off x="284973" y="4445037"/>
            <a:ext cx="90010" cy="148965"/>
          </a:xfrm>
          <a:prstGeom prst="rect">
            <a:avLst/>
          </a:prstGeom>
          <a:noFill/>
        </p:spPr>
        <p:txBody>
          <a:bodyPr wrap="square" lIns="71320" tIns="35662" rIns="71320" bIns="35662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5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047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134938"/>
            <a:ext cx="5256584" cy="571500"/>
          </a:xfrm>
        </p:spPr>
        <p:txBody>
          <a:bodyPr/>
          <a:lstStyle/>
          <a:p>
            <a:r>
              <a:rPr lang="fr-FR" dirty="0" smtClean="0"/>
              <a:t>Réflexion et questions sur ce chapitre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9792" y="1831724"/>
            <a:ext cx="6317213" cy="253794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i="1" dirty="0" smtClean="0"/>
              <a:t>Souvenez-vous de situations « à problèmes » que vous avez vécues : pour chacune, parmi les techniques </a:t>
            </a:r>
            <a:r>
              <a:rPr lang="fr-FR" i="1" dirty="0"/>
              <a:t>et outils présentés, </a:t>
            </a:r>
            <a:r>
              <a:rPr lang="fr-FR" i="1" dirty="0" smtClean="0"/>
              <a:t>lequel utiliseriez-vous en premier?</a:t>
            </a:r>
          </a:p>
          <a:p>
            <a:pPr marL="0" indent="0">
              <a:buNone/>
            </a:pPr>
            <a:endParaRPr lang="fr-FR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i="1" dirty="0"/>
              <a:t>Connaissez-vous d'autres outils ou </a:t>
            </a:r>
            <a:r>
              <a:rPr lang="fr-FR" i="1" dirty="0" smtClean="0"/>
              <a:t>techniques </a:t>
            </a:r>
            <a:r>
              <a:rPr lang="fr-FR" i="1" dirty="0"/>
              <a:t>pour développer la créativité ? 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-22820"/>
            <a:ext cx="1296144" cy="13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067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Pour aller plus loin...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9188"/>
            <a:ext cx="1008112" cy="1008112"/>
          </a:xfrm>
        </p:spPr>
      </p:pic>
      <p:sp>
        <p:nvSpPr>
          <p:cNvPr id="5" name="Rectangle 4"/>
          <p:cNvSpPr/>
          <p:nvPr/>
        </p:nvSpPr>
        <p:spPr>
          <a:xfrm>
            <a:off x="2696860" y="1921396"/>
            <a:ext cx="61926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0327" lvl="1" indent="-342900">
              <a:buFont typeface="Wingdings" panose="05000000000000000000" pitchFamily="2" charset="2"/>
              <a:buChar char="ü"/>
            </a:pPr>
            <a:r>
              <a:rPr lang="fr-FR" sz="2200" dirty="0">
                <a:latin typeface="Calibri" panose="020F0502020204030204" pitchFamily="34" charset="0"/>
                <a:hlinkClick r:id="rId3"/>
              </a:rPr>
              <a:t>Manuel de créativité en entreprise</a:t>
            </a:r>
            <a:r>
              <a:rPr lang="fr-FR" sz="2200" dirty="0">
                <a:latin typeface="Calibri" panose="020F0502020204030204" pitchFamily="34" charset="0"/>
              </a:rPr>
              <a:t> </a:t>
            </a:r>
            <a:r>
              <a:rPr lang="fr-FR" sz="1800" dirty="0" smtClean="0">
                <a:latin typeface="Calibri" panose="020F0502020204030204" pitchFamily="34" charset="0"/>
              </a:rPr>
              <a:t>(52 </a:t>
            </a:r>
            <a:r>
              <a:rPr lang="fr-FR" sz="1800" dirty="0">
                <a:latin typeface="Calibri" panose="020F0502020204030204" pitchFamily="34" charset="0"/>
              </a:rPr>
              <a:t>pages)</a:t>
            </a:r>
            <a:endParaRPr lang="fr-FR" sz="2200" dirty="0">
              <a:latin typeface="Calibri" panose="020F0502020204030204" pitchFamily="34" charset="0"/>
            </a:endParaRPr>
          </a:p>
          <a:p>
            <a:pPr marL="610327" lvl="1" indent="-342900">
              <a:buFont typeface="Wingdings" panose="05000000000000000000" pitchFamily="2" charset="2"/>
              <a:buChar char="ü"/>
            </a:pPr>
            <a:r>
              <a:rPr lang="fr-FR" sz="2200" dirty="0" smtClean="0">
                <a:latin typeface="Calibri" panose="020F0502020204030204" pitchFamily="34" charset="0"/>
              </a:rPr>
              <a:t>Alter</a:t>
            </a:r>
            <a:r>
              <a:rPr lang="fr-FR" sz="2200" dirty="0">
                <a:latin typeface="Calibri" panose="020F0502020204030204" pitchFamily="34" charset="0"/>
              </a:rPr>
              <a:t>, </a:t>
            </a:r>
            <a:r>
              <a:rPr lang="fr-FR" sz="2200" dirty="0" smtClean="0">
                <a:latin typeface="Calibri" panose="020F0502020204030204" pitchFamily="34" charset="0"/>
              </a:rPr>
              <a:t>N. </a:t>
            </a:r>
            <a:r>
              <a:rPr lang="fr-FR" sz="2200" dirty="0">
                <a:latin typeface="Calibri" panose="020F0502020204030204" pitchFamily="34" charset="0"/>
              </a:rPr>
              <a:t>L'innovation ordinaire, Paris, Presses Universitaires de France, 2000</a:t>
            </a:r>
            <a:r>
              <a:rPr lang="fr-FR" sz="2200" i="1" dirty="0" smtClean="0">
                <a:latin typeface="Calibri" panose="020F0502020204030204" pitchFamily="34" charset="0"/>
              </a:rPr>
              <a:t> </a:t>
            </a:r>
          </a:p>
          <a:p>
            <a:pPr marL="610327" lvl="1" indent="-342900">
              <a:buFont typeface="Wingdings" panose="05000000000000000000" pitchFamily="2" charset="2"/>
              <a:buChar char="ü"/>
            </a:pPr>
            <a:r>
              <a:rPr lang="fr-FR" sz="2200" dirty="0" smtClean="0">
                <a:latin typeface="Calibri" panose="020F0502020204030204" pitchFamily="34" charset="0"/>
                <a:hlinkClick r:id="rId4"/>
              </a:rPr>
              <a:t>Quelles </a:t>
            </a:r>
            <a:r>
              <a:rPr lang="fr-FR" sz="2200" dirty="0">
                <a:latin typeface="Calibri" panose="020F0502020204030204" pitchFamily="34" charset="0"/>
                <a:hlinkClick r:id="rId4"/>
              </a:rPr>
              <a:t>techniques pour stimuler la créativité technologique de votre équipe </a:t>
            </a:r>
            <a:r>
              <a:rPr lang="fr-FR" sz="2200" dirty="0" smtClean="0">
                <a:latin typeface="Calibri" panose="020F0502020204030204" pitchFamily="34" charset="0"/>
                <a:hlinkClick r:id="rId4"/>
              </a:rPr>
              <a:t>?</a:t>
            </a:r>
            <a:endParaRPr lang="fr-FR" sz="2200" dirty="0" smtClean="0">
              <a:latin typeface="Calibri" panose="020F0502020204030204" pitchFamily="34" charset="0"/>
            </a:endParaRPr>
          </a:p>
          <a:p>
            <a:pPr marL="610327" lvl="1" indent="-342900">
              <a:buFont typeface="Wingdings" panose="05000000000000000000" pitchFamily="2" charset="2"/>
              <a:buChar char="ü"/>
            </a:pPr>
            <a:r>
              <a:rPr lang="fr-FR" sz="2200" dirty="0">
                <a:latin typeface="Calibri" panose="020F0502020204030204" pitchFamily="34" charset="0"/>
                <a:hlinkClick r:id="rId5"/>
              </a:rPr>
              <a:t>Management de la </a:t>
            </a:r>
            <a:r>
              <a:rPr lang="fr-FR" sz="2200" dirty="0" smtClean="0">
                <a:latin typeface="Calibri" panose="020F0502020204030204" pitchFamily="34" charset="0"/>
                <a:hlinkClick r:id="rId5"/>
              </a:rPr>
              <a:t>créativité</a:t>
            </a:r>
            <a:r>
              <a:rPr lang="fr-FR" sz="2200" dirty="0" smtClean="0">
                <a:latin typeface="Calibri" panose="020F0502020204030204" pitchFamily="34" charset="0"/>
              </a:rPr>
              <a:t> sur Wikipédia</a:t>
            </a:r>
          </a:p>
        </p:txBody>
      </p:sp>
    </p:spTree>
    <p:extLst>
      <p:ext uri="{BB962C8B-B14F-4D97-AF65-F5344CB8AC3E}">
        <p14:creationId xmlns:p14="http://schemas.microsoft.com/office/powerpoint/2010/main" val="38013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6801"/>
            <a:ext cx="9144000" cy="4161397"/>
          </a:xfrm>
          <a:prstGeom prst="rect">
            <a:avLst/>
          </a:prstGeom>
        </p:spPr>
      </p:pic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2800" dirty="0" smtClean="0"/>
              <a:t>Sommaire</a:t>
            </a:r>
            <a:endParaRPr lang="fr-FR" sz="2800" dirty="0"/>
          </a:p>
        </p:txBody>
      </p:sp>
      <p:sp useBgFill="1"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5868145" y="5504483"/>
            <a:ext cx="3275856" cy="21052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1320" tIns="35662" rIns="71320" bIns="3566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fr-FR" sz="9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1345332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44298B-E838-4AB2-BFC0-BD0EA66F0BBD}" type="slidenum">
              <a:rPr lang="fr-FR" smtClean="0"/>
              <a:pPr>
                <a:defRPr/>
              </a:pPr>
              <a:t>27</a:t>
            </a:fld>
            <a:endParaRPr lang="fr-FR" dirty="0"/>
          </a:p>
        </p:txBody>
      </p:sp>
      <p:sp>
        <p:nvSpPr>
          <p:cNvPr id="12" name="Curved Left Arrow 11"/>
          <p:cNvSpPr/>
          <p:nvPr/>
        </p:nvSpPr>
        <p:spPr>
          <a:xfrm>
            <a:off x="7668344" y="2641476"/>
            <a:ext cx="504056" cy="576064"/>
          </a:xfrm>
          <a:prstGeom prst="curvedLeftArrow">
            <a:avLst/>
          </a:prstGeom>
          <a:solidFill>
            <a:srgbClr val="F45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83768" y="4600032"/>
            <a:ext cx="26388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rgbClr val="8D42C6"/>
                </a:solidFill>
              </a:rPr>
              <a:t>Quiz sous cette vidéo…</a:t>
            </a:r>
            <a:endParaRPr lang="en-US" dirty="0"/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496086"/>
            <a:ext cx="773365" cy="737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726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</p:bldLst>
  </p:timing>
</p:sld>
</file>

<file path=ppt/theme/theme1.xml><?xml version="1.0" encoding="utf-8"?>
<a:theme xmlns:a="http://schemas.openxmlformats.org/drawingml/2006/main" name="Modèle cours ECLille 2004">
  <a:themeElements>
    <a:clrScheme name="Modèle cours ECLille 2004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Modèle cours ECLille 2004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cours ECLille 200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cours ECLille 200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cours ECLille 200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cours ECLille 200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cours ECLille 200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cours ECLille 200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cours ECLille 200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cours ECLille 2004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14924</TotalTime>
  <Words>1562</Words>
  <Application>Microsoft Office PowerPoint</Application>
  <PresentationFormat>Affichage à l'écran (16:10)</PresentationFormat>
  <Paragraphs>315</Paragraphs>
  <Slides>27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Aparajita</vt:lpstr>
      <vt:lpstr>Arial</vt:lpstr>
      <vt:lpstr>Calibri</vt:lpstr>
      <vt:lpstr>Lucida Sans Unicode</vt:lpstr>
      <vt:lpstr>Times New Roman</vt:lpstr>
      <vt:lpstr>Wingdings</vt:lpstr>
      <vt:lpstr>Modèle cours ECLille 2004</vt:lpstr>
      <vt:lpstr>Management de la créativité </vt:lpstr>
      <vt:lpstr>Avant de commencer </vt:lpstr>
      <vt:lpstr>Présentation PowerPoint</vt:lpstr>
      <vt:lpstr>Sommaire</vt:lpstr>
      <vt:lpstr>Qu'est-ce que la créativité ?</vt:lpstr>
      <vt:lpstr>Cycle de l’innovation</vt:lpstr>
      <vt:lpstr>En entreprise : trois domaines</vt:lpstr>
      <vt:lpstr>Synthèse</vt:lpstr>
      <vt:lpstr>Réflexion et questions sur ce chapitre</vt:lpstr>
      <vt:lpstr>Sommaire</vt:lpstr>
      <vt:lpstr>La personne créative</vt:lpstr>
      <vt:lpstr>L'organisation créative</vt:lpstr>
      <vt:lpstr>Climat de créativité ?</vt:lpstr>
      <vt:lpstr>5 pratiques</vt:lpstr>
      <vt:lpstr>Synthèse</vt:lpstr>
      <vt:lpstr>Réflexion et questions sur ce chapitre</vt:lpstr>
      <vt:lpstr>Sommaire</vt:lpstr>
      <vt:lpstr>Présentation PowerPoint</vt:lpstr>
      <vt:lpstr>Séquence SCAMPER</vt:lpstr>
      <vt:lpstr>Technique PNI</vt:lpstr>
      <vt:lpstr>PNI : exemple</vt:lpstr>
      <vt:lpstr>Carte mentale – Mind Map</vt:lpstr>
      <vt:lpstr>Brainstorming</vt:lpstr>
      <vt:lpstr>Synthèse</vt:lpstr>
      <vt:lpstr>Réflexion et questions sur ce chapitre</vt:lpstr>
      <vt:lpstr>Pour aller plus loin...</vt:lpstr>
      <vt:lpstr>Sommaire</vt:lpstr>
    </vt:vector>
  </TitlesOfParts>
  <Company>ECL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MRP - Brainstorming</dc:title>
  <dc:creator>RB</dc:creator>
  <cp:lastModifiedBy>remi bachelet</cp:lastModifiedBy>
  <cp:revision>1525</cp:revision>
  <dcterms:created xsi:type="dcterms:W3CDTF">2004-09-17T08:31:41Z</dcterms:created>
  <dcterms:modified xsi:type="dcterms:W3CDTF">2016-11-18T16:48:28Z</dcterms:modified>
</cp:coreProperties>
</file>